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2" r:id="rId1"/>
  </p:sldMasterIdLst>
  <p:notesMasterIdLst>
    <p:notesMasterId r:id="rId16"/>
  </p:notesMasterIdLst>
  <p:sldIdLst>
    <p:sldId id="256" r:id="rId2"/>
    <p:sldId id="257" r:id="rId3"/>
    <p:sldId id="265" r:id="rId4"/>
    <p:sldId id="258" r:id="rId5"/>
    <p:sldId id="264" r:id="rId6"/>
    <p:sldId id="259" r:id="rId7"/>
    <p:sldId id="266" r:id="rId8"/>
    <p:sldId id="267" r:id="rId9"/>
    <p:sldId id="262" r:id="rId10"/>
    <p:sldId id="268" r:id="rId11"/>
    <p:sldId id="263" r:id="rId12"/>
    <p:sldId id="260" r:id="rId13"/>
    <p:sldId id="261"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sektion" id="{D1D7D551-BE63-4C70-B4E3-083744BBCFC9}">
          <p14:sldIdLst>
            <p14:sldId id="256"/>
            <p14:sldId id="257"/>
            <p14:sldId id="265"/>
            <p14:sldId id="258"/>
            <p14:sldId id="264"/>
            <p14:sldId id="259"/>
            <p14:sldId id="266"/>
            <p14:sldId id="267"/>
            <p14:sldId id="262"/>
            <p14:sldId id="268"/>
            <p14:sldId id="263"/>
            <p14:sldId id="260"/>
            <p14:sldId id="261"/>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0" autoAdjust="0"/>
    <p:restoredTop sz="77893" autoAdjust="0"/>
  </p:normalViewPr>
  <p:slideViewPr>
    <p:cSldViewPr snapToGrid="0">
      <p:cViewPr varScale="1">
        <p:scale>
          <a:sx n="57" d="100"/>
          <a:sy n="57" d="100"/>
        </p:scale>
        <p:origin x="12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9F838-B633-4D47-BC11-C4B614E0B93C}" type="datetimeFigureOut">
              <a:rPr lang="da-DK" smtClean="0"/>
              <a:t>09-01-2017</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AF125-77CF-4549-A25B-16435FA351B7}" type="slidenum">
              <a:rPr lang="da-DK" smtClean="0"/>
              <a:t>‹nr.›</a:t>
            </a:fld>
            <a:endParaRPr lang="da-DK"/>
          </a:p>
        </p:txBody>
      </p:sp>
    </p:spTree>
    <p:extLst>
      <p:ext uri="{BB962C8B-B14F-4D97-AF65-F5344CB8AC3E}">
        <p14:creationId xmlns:p14="http://schemas.microsoft.com/office/powerpoint/2010/main" val="307237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Charlotte</a:t>
            </a:r>
          </a:p>
        </p:txBody>
      </p:sp>
      <p:sp>
        <p:nvSpPr>
          <p:cNvPr id="4" name="Pladsholder til slidenummer 3"/>
          <p:cNvSpPr>
            <a:spLocks noGrp="1"/>
          </p:cNvSpPr>
          <p:nvPr>
            <p:ph type="sldNum" sz="quarter" idx="10"/>
          </p:nvPr>
        </p:nvSpPr>
        <p:spPr/>
        <p:txBody>
          <a:bodyPr/>
          <a:lstStyle/>
          <a:p>
            <a:fld id="{81DAF125-77CF-4549-A25B-16435FA351B7}" type="slidenum">
              <a:rPr lang="da-DK" smtClean="0"/>
              <a:t>1</a:t>
            </a:fld>
            <a:endParaRPr lang="da-DK" dirty="0"/>
          </a:p>
        </p:txBody>
      </p:sp>
    </p:spTree>
    <p:extLst>
      <p:ext uri="{BB962C8B-B14F-4D97-AF65-F5344CB8AC3E}">
        <p14:creationId xmlns:p14="http://schemas.microsoft.com/office/powerpoint/2010/main" val="2145411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p:txBody>
      </p:sp>
      <p:sp>
        <p:nvSpPr>
          <p:cNvPr id="4" name="Pladsholder til slidenummer 3"/>
          <p:cNvSpPr>
            <a:spLocks noGrp="1"/>
          </p:cNvSpPr>
          <p:nvPr>
            <p:ph type="sldNum" sz="quarter" idx="10"/>
          </p:nvPr>
        </p:nvSpPr>
        <p:spPr/>
        <p:txBody>
          <a:bodyPr/>
          <a:lstStyle/>
          <a:p>
            <a:fld id="{81DAF125-77CF-4549-A25B-16435FA351B7}" type="slidenum">
              <a:rPr lang="da-DK" smtClean="0"/>
              <a:t>10</a:t>
            </a:fld>
            <a:endParaRPr lang="da-DK"/>
          </a:p>
        </p:txBody>
      </p:sp>
    </p:spTree>
    <p:extLst>
      <p:ext uri="{BB962C8B-B14F-4D97-AF65-F5344CB8AC3E}">
        <p14:creationId xmlns:p14="http://schemas.microsoft.com/office/powerpoint/2010/main" val="3284237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a:p>
            <a:endParaRPr lang="da-DK" dirty="0"/>
          </a:p>
          <a:p>
            <a:r>
              <a:rPr lang="da-DK" dirty="0"/>
              <a:t>Brugerundersøgelser til at finde ud af,</a:t>
            </a:r>
            <a:r>
              <a:rPr lang="da-DK" baseline="0" dirty="0"/>
              <a:t> hvad vi skal have med som krav</a:t>
            </a:r>
          </a:p>
          <a:p>
            <a:endParaRPr lang="da-DK" baseline="0" dirty="0"/>
          </a:p>
          <a:p>
            <a:r>
              <a:rPr lang="da-DK" baseline="0" dirty="0"/>
              <a:t>UC – 4 styks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11</a:t>
            </a:fld>
            <a:endParaRPr lang="da-DK"/>
          </a:p>
        </p:txBody>
      </p:sp>
    </p:spTree>
    <p:extLst>
      <p:ext uri="{BB962C8B-B14F-4D97-AF65-F5344CB8AC3E}">
        <p14:creationId xmlns:p14="http://schemas.microsoft.com/office/powerpoint/2010/main" val="4183857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a:p>
            <a:endParaRPr lang="da-DK" dirty="0"/>
          </a:p>
          <a:p>
            <a:r>
              <a:rPr lang="da-DK" dirty="0"/>
              <a:t>Vi</a:t>
            </a:r>
            <a:r>
              <a:rPr lang="da-DK" baseline="0" dirty="0"/>
              <a:t> har arbejdet ud fra, at det skal kunne videreudvikles på.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12</a:t>
            </a:fld>
            <a:endParaRPr lang="da-DK"/>
          </a:p>
        </p:txBody>
      </p:sp>
    </p:spTree>
    <p:extLst>
      <p:ext uri="{BB962C8B-B14F-4D97-AF65-F5344CB8AC3E}">
        <p14:creationId xmlns:p14="http://schemas.microsoft.com/office/powerpoint/2010/main" val="1635502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a:p>
            <a:r>
              <a:rPr lang="da-DK" dirty="0"/>
              <a:t>Det</a:t>
            </a:r>
            <a:r>
              <a:rPr lang="da-DK" baseline="0" dirty="0"/>
              <a:t> kan ikke bruges i hospitalsvæsenet </a:t>
            </a:r>
          </a:p>
          <a:p>
            <a:endParaRPr lang="da-DK" baseline="0" dirty="0"/>
          </a:p>
          <a:p>
            <a:r>
              <a:rPr lang="da-DK" baseline="0" dirty="0"/>
              <a:t>Tværfaglig</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13</a:t>
            </a:fld>
            <a:endParaRPr lang="da-DK"/>
          </a:p>
        </p:txBody>
      </p:sp>
    </p:spTree>
    <p:extLst>
      <p:ext uri="{BB962C8B-B14F-4D97-AF65-F5344CB8AC3E}">
        <p14:creationId xmlns:p14="http://schemas.microsoft.com/office/powerpoint/2010/main" val="1808237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a:p>
            <a:endParaRPr lang="da-DK" dirty="0"/>
          </a:p>
          <a:p>
            <a:r>
              <a:rPr lang="da-DK" dirty="0"/>
              <a:t>Fortæl om vores forbedringer</a:t>
            </a:r>
          </a:p>
        </p:txBody>
      </p:sp>
      <p:sp>
        <p:nvSpPr>
          <p:cNvPr id="4" name="Pladsholder til slidenummer 3"/>
          <p:cNvSpPr>
            <a:spLocks noGrp="1"/>
          </p:cNvSpPr>
          <p:nvPr>
            <p:ph type="sldNum" sz="quarter" idx="10"/>
          </p:nvPr>
        </p:nvSpPr>
        <p:spPr/>
        <p:txBody>
          <a:bodyPr/>
          <a:lstStyle/>
          <a:p>
            <a:fld id="{81DAF125-77CF-4549-A25B-16435FA351B7}" type="slidenum">
              <a:rPr lang="da-DK" smtClean="0"/>
              <a:t>14</a:t>
            </a:fld>
            <a:endParaRPr lang="da-DK"/>
          </a:p>
        </p:txBody>
      </p:sp>
    </p:spTree>
    <p:extLst>
      <p:ext uri="{BB962C8B-B14F-4D97-AF65-F5344CB8AC3E}">
        <p14:creationId xmlns:p14="http://schemas.microsoft.com/office/powerpoint/2010/main" val="35115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Charlotte</a:t>
            </a:r>
          </a:p>
          <a:p>
            <a:r>
              <a:rPr lang="da-DK" dirty="0"/>
              <a:t>Ved </a:t>
            </a:r>
            <a:r>
              <a:rPr lang="da-DK" dirty="0" err="1"/>
              <a:t>demostrationen</a:t>
            </a:r>
            <a:r>
              <a:rPr lang="da-DK" dirty="0"/>
              <a:t> forventer vi, at vi går over i vores bachelorlokale</a:t>
            </a:r>
            <a:r>
              <a:rPr lang="da-DK" baseline="0" dirty="0"/>
              <a:t>.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2</a:t>
            </a:fld>
            <a:endParaRPr lang="da-DK" dirty="0"/>
          </a:p>
        </p:txBody>
      </p:sp>
    </p:spTree>
    <p:extLst>
      <p:ext uri="{BB962C8B-B14F-4D97-AF65-F5344CB8AC3E}">
        <p14:creationId xmlns:p14="http://schemas.microsoft.com/office/powerpoint/2010/main" val="2982809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Marie</a:t>
            </a:r>
          </a:p>
        </p:txBody>
      </p:sp>
      <p:sp>
        <p:nvSpPr>
          <p:cNvPr id="4" name="Pladsholder til slidenummer 3"/>
          <p:cNvSpPr>
            <a:spLocks noGrp="1"/>
          </p:cNvSpPr>
          <p:nvPr>
            <p:ph type="sldNum" sz="quarter" idx="10"/>
          </p:nvPr>
        </p:nvSpPr>
        <p:spPr/>
        <p:txBody>
          <a:bodyPr/>
          <a:lstStyle/>
          <a:p>
            <a:fld id="{81DAF125-77CF-4549-A25B-16435FA351B7}" type="slidenum">
              <a:rPr lang="da-DK" smtClean="0"/>
              <a:t>3</a:t>
            </a:fld>
            <a:endParaRPr lang="da-DK"/>
          </a:p>
        </p:txBody>
      </p:sp>
    </p:spTree>
    <p:extLst>
      <p:ext uri="{BB962C8B-B14F-4D97-AF65-F5344CB8AC3E}">
        <p14:creationId xmlns:p14="http://schemas.microsoft.com/office/powerpoint/2010/main" val="323785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Marie</a:t>
            </a:r>
          </a:p>
          <a:p>
            <a:r>
              <a:rPr lang="da-DK" dirty="0" err="1"/>
              <a:t>Proof</a:t>
            </a:r>
            <a:r>
              <a:rPr lang="da-DK" dirty="0"/>
              <a:t> of </a:t>
            </a:r>
            <a:r>
              <a:rPr lang="da-DK" dirty="0" err="1"/>
              <a:t>concept</a:t>
            </a:r>
            <a:r>
              <a:rPr lang="da-DK" dirty="0"/>
              <a:t> nævnes her.</a:t>
            </a:r>
            <a:r>
              <a:rPr lang="da-DK" baseline="0" dirty="0"/>
              <a:t>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4</a:t>
            </a:fld>
            <a:endParaRPr lang="da-DK"/>
          </a:p>
        </p:txBody>
      </p:sp>
    </p:spTree>
    <p:extLst>
      <p:ext uri="{BB962C8B-B14F-4D97-AF65-F5344CB8AC3E}">
        <p14:creationId xmlns:p14="http://schemas.microsoft.com/office/powerpoint/2010/main" val="587981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buFont typeface="Arial" panose="020B0604020202020204" pitchFamily="34" charset="0"/>
              <a:buNone/>
            </a:pPr>
            <a:r>
              <a:rPr lang="da-DK" dirty="0"/>
              <a:t>Marie </a:t>
            </a:r>
          </a:p>
          <a:p>
            <a:pPr>
              <a:buFont typeface="Arial" panose="020B0604020202020204" pitchFamily="34" charset="0"/>
              <a:buChar char="•"/>
            </a:pPr>
            <a:r>
              <a:rPr lang="da-DK" dirty="0"/>
              <a:t>Detektering af brystområde, men ikke fuld scanning </a:t>
            </a:r>
          </a:p>
          <a:p>
            <a:pPr>
              <a:buFont typeface="Arial" panose="020B0604020202020204" pitchFamily="34" charset="0"/>
              <a:buChar char="•"/>
            </a:pPr>
            <a:r>
              <a:rPr lang="da-DK" dirty="0"/>
              <a:t> Omkostninger forbundet med screeningsprogrammet </a:t>
            </a:r>
          </a:p>
          <a:p>
            <a:pPr>
              <a:buFont typeface="Arial" panose="020B0604020202020204" pitchFamily="34" charset="0"/>
              <a:buChar char="•"/>
            </a:pPr>
            <a:r>
              <a:rPr lang="da-DK" dirty="0"/>
              <a:t> Flere kræftformer findes, højere overlevelsesproces men også overdiagnosticering </a:t>
            </a:r>
          </a:p>
          <a:p>
            <a:pPr>
              <a:buFont typeface="Arial" panose="020B0604020202020204" pitchFamily="34" charset="0"/>
              <a:buChar char="•"/>
            </a:pPr>
            <a:r>
              <a:rPr lang="da-DK" dirty="0"/>
              <a:t> MDD skal overholdes</a:t>
            </a:r>
          </a:p>
          <a:p>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5</a:t>
            </a:fld>
            <a:endParaRPr lang="da-DK"/>
          </a:p>
        </p:txBody>
      </p:sp>
    </p:spTree>
    <p:extLst>
      <p:ext uri="{BB962C8B-B14F-4D97-AF65-F5344CB8AC3E}">
        <p14:creationId xmlns:p14="http://schemas.microsoft.com/office/powerpoint/2010/main" val="270576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Marie</a:t>
            </a:r>
          </a:p>
          <a:p>
            <a:endParaRPr lang="da-DK" dirty="0"/>
          </a:p>
          <a:p>
            <a:r>
              <a:rPr lang="da-DK" dirty="0"/>
              <a:t>- Vejen til CE-mærkning</a:t>
            </a:r>
          </a:p>
          <a:p>
            <a:pPr lvl="1"/>
            <a:r>
              <a:rPr lang="da-DK" dirty="0"/>
              <a:t>Klassificering</a:t>
            </a:r>
          </a:p>
          <a:p>
            <a:pPr lvl="1"/>
            <a:r>
              <a:rPr lang="da-DK" dirty="0"/>
              <a:t>Overholde krav om sikkerhed og ydeevne</a:t>
            </a:r>
          </a:p>
          <a:p>
            <a:pPr lvl="1"/>
            <a:r>
              <a:rPr lang="da-DK" dirty="0"/>
              <a:t>Dokumentation til hvordan kravene er overholdt</a:t>
            </a:r>
          </a:p>
          <a:p>
            <a:pPr lvl="1"/>
            <a:r>
              <a:rPr lang="da-DK" dirty="0"/>
              <a:t>Valg af bemyndiget organ </a:t>
            </a:r>
          </a:p>
          <a:p>
            <a:pPr lvl="1"/>
            <a:r>
              <a:rPr lang="da-DK" dirty="0"/>
              <a:t>Markedsovervågningssystem</a:t>
            </a:r>
          </a:p>
          <a:p>
            <a:pPr lvl="1"/>
            <a:r>
              <a:rPr lang="da-DK" dirty="0"/>
              <a:t>Underskrivelse af </a:t>
            </a:r>
            <a:r>
              <a:rPr lang="da-DK" dirty="0" err="1"/>
              <a:t>overenstemmelseserklæring</a:t>
            </a:r>
            <a:endParaRPr lang="da-DK" dirty="0"/>
          </a:p>
          <a:p>
            <a:pPr lvl="1"/>
            <a:r>
              <a:rPr lang="da-DK" dirty="0"/>
              <a:t>Registrering hos lægemiddelstyrelsen. </a:t>
            </a:r>
          </a:p>
          <a:p>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6</a:t>
            </a:fld>
            <a:endParaRPr lang="da-DK"/>
          </a:p>
        </p:txBody>
      </p:sp>
    </p:spTree>
    <p:extLst>
      <p:ext uri="{BB962C8B-B14F-4D97-AF65-F5344CB8AC3E}">
        <p14:creationId xmlns:p14="http://schemas.microsoft.com/office/powerpoint/2010/main" val="1007746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aseline="0" dirty="0"/>
              <a:t>Vi har set på det scenarie, hvor man vælger at udvide screeningsprogrammet. </a:t>
            </a:r>
          </a:p>
          <a:p>
            <a:r>
              <a:rPr lang="da-DK" baseline="0" dirty="0"/>
              <a:t>Dertil har vi lavet en </a:t>
            </a:r>
            <a:r>
              <a:rPr lang="da-DK" baseline="0" dirty="0" err="1"/>
              <a:t>break-even</a:t>
            </a:r>
            <a:r>
              <a:rPr lang="da-DK" baseline="0" dirty="0"/>
              <a:t> analyse, hvor automatisk ultralydsscanner sammenlignes med en scanning foretaget af en radiolog. </a:t>
            </a:r>
          </a:p>
          <a:p>
            <a:r>
              <a:rPr lang="da-DK" baseline="0" dirty="0"/>
              <a:t>Vi fandt ud af, at transporttid er en vigtig faktor efter interview med radiolog Lars </a:t>
            </a:r>
            <a:r>
              <a:rPr lang="da-DK" baseline="0" dirty="0" err="1"/>
              <a:t>Bolvig</a:t>
            </a:r>
            <a:r>
              <a:rPr lang="da-DK" baseline="0" dirty="0"/>
              <a:t>, og derfor har vi opstillet et scenarie hvor transport er variabel. </a:t>
            </a:r>
          </a:p>
          <a:p>
            <a:r>
              <a:rPr lang="da-DK" baseline="0" dirty="0"/>
              <a:t>Omkostningerne for tid, indkøb mm. blev gjort op, og ud fra skemaet kan man se, at jo længere transporttid for radiologen, jo dyrere bliver scanningen. </a:t>
            </a:r>
          </a:p>
          <a:p>
            <a:r>
              <a:rPr lang="da-DK" baseline="0" dirty="0"/>
              <a:t>Sidste </a:t>
            </a:r>
            <a:r>
              <a:rPr lang="da-DK" baseline="0" dirty="0" err="1"/>
              <a:t>kolonnne</a:t>
            </a:r>
            <a:r>
              <a:rPr lang="da-DK" baseline="0" dirty="0"/>
              <a:t> viser så breakeven scanninger, dvs. antal scanninger før omkostningerne for indkøb af automatisk ultralydsscanner er lig med scanning foretaget af radiolog. </a:t>
            </a:r>
          </a:p>
          <a:p>
            <a:endParaRPr lang="da-DK" baseline="0" dirty="0"/>
          </a:p>
          <a:p>
            <a:r>
              <a:rPr lang="da-DK" baseline="0" dirty="0"/>
              <a:t>Det skal nævnes, at analysen kun er et skøn, da der er mange uforudsete udgifter kombineret med en scanning. Bl.a. indkaldelse af patient mm. det er derfor valgt at simplificerer dette og sammenligne de </a:t>
            </a:r>
            <a:r>
              <a:rPr lang="da-DK" baseline="0" dirty="0" err="1"/>
              <a:t>umiddelbarte</a:t>
            </a:r>
            <a:r>
              <a:rPr lang="da-DK" baseline="0" dirty="0"/>
              <a:t> forskelle som tid for radiografer og radiologer. </a:t>
            </a:r>
          </a:p>
          <a:p>
            <a:endParaRPr lang="da-DK" baseline="0" dirty="0"/>
          </a:p>
          <a:p>
            <a:r>
              <a:rPr lang="da-DK" baseline="0" dirty="0"/>
              <a:t>Selve UR10 robotten koster tæt på de 200.000 kr. Derudover vil man skulle sætte penge af til at oplære radiografer, vedligeholdelse mm</a:t>
            </a:r>
          </a:p>
          <a:p>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7</a:t>
            </a:fld>
            <a:endParaRPr lang="da-DK"/>
          </a:p>
        </p:txBody>
      </p:sp>
    </p:spTree>
    <p:extLst>
      <p:ext uri="{BB962C8B-B14F-4D97-AF65-F5344CB8AC3E}">
        <p14:creationId xmlns:p14="http://schemas.microsoft.com/office/powerpoint/2010/main" val="4196849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Vi</a:t>
            </a:r>
            <a:r>
              <a:rPr lang="da-DK" baseline="0" dirty="0"/>
              <a:t> har også kigget på, om en kombination af ultralyd og røntgen – og i det hele taget screeninger for brystkræft er omkostningseffektive. </a:t>
            </a:r>
          </a:p>
          <a:p>
            <a:r>
              <a:rPr lang="da-DK" baseline="0" dirty="0"/>
              <a:t>Derfor lavede vi et litteraturstudie med både national og internationale litteratur. </a:t>
            </a:r>
          </a:p>
          <a:p>
            <a:r>
              <a:rPr lang="da-DK" baseline="0" dirty="0"/>
              <a:t>Forskningen peger på, at en kombination af ultralyd og røntgen opdager tidligere stadier af kræft, hvor det også er billigere at behandle og overlevelsesprocenten er højere. </a:t>
            </a:r>
          </a:p>
          <a:p>
            <a:r>
              <a:rPr lang="da-DK" baseline="0" dirty="0"/>
              <a:t>Et BMC Cancer studie beskrev den </a:t>
            </a:r>
            <a:r>
              <a:rPr lang="da-DK" sz="1200" b="0" i="0" u="none" strike="noStrike" kern="1200" baseline="0" dirty="0">
                <a:solidFill>
                  <a:schemeClr val="tx1"/>
                </a:solidFill>
                <a:latin typeface="+mn-lt"/>
                <a:ea typeface="+mn-ea"/>
                <a:cs typeface="+mn-cs"/>
              </a:rPr>
              <a:t>positive prædikative værdi til at være 10,3 % ved en kombination af ultralyd og røntgen, mens den ved almindelig mammografi er 38%. Det viser, at overdiagnosticering er et problem, og der kan gives unødvendig behandling pga. de mange falske positive resultater. </a:t>
            </a:r>
          </a:p>
          <a:p>
            <a:endParaRPr lang="da-DK" sz="1200" b="0" i="0" u="none" strike="noStrike" kern="1200" baseline="0" dirty="0">
              <a:solidFill>
                <a:schemeClr val="tx1"/>
              </a:solidFill>
              <a:latin typeface="+mn-lt"/>
              <a:ea typeface="+mn-ea"/>
              <a:cs typeface="+mn-cs"/>
            </a:endParaRPr>
          </a:p>
          <a:p>
            <a:r>
              <a:rPr lang="da-DK" sz="1200" b="0" i="0" u="none" strike="noStrike" kern="1200" baseline="0" dirty="0">
                <a:solidFill>
                  <a:schemeClr val="tx1"/>
                </a:solidFill>
                <a:latin typeface="+mn-lt"/>
                <a:ea typeface="+mn-ea"/>
                <a:cs typeface="+mn-cs"/>
              </a:rPr>
              <a:t>Danmark har ikke en officiel grænse for QALY, så det kan derfor være svært at sige, om det er omkostningseffektivt, men givet de pejlemærker fra Sundhedsstyrelsen tyder selve screeningsprogrammet på at være omkostningseffektivt, mens kombinationen af ultralyd og røntgen ikke er inden for pejlemærkerne. </a:t>
            </a:r>
          </a:p>
        </p:txBody>
      </p:sp>
      <p:sp>
        <p:nvSpPr>
          <p:cNvPr id="4" name="Pladsholder til slidenummer 3"/>
          <p:cNvSpPr>
            <a:spLocks noGrp="1"/>
          </p:cNvSpPr>
          <p:nvPr>
            <p:ph type="sldNum" sz="quarter" idx="10"/>
          </p:nvPr>
        </p:nvSpPr>
        <p:spPr/>
        <p:txBody>
          <a:bodyPr/>
          <a:lstStyle/>
          <a:p>
            <a:fld id="{81DAF125-77CF-4549-A25B-16435FA351B7}" type="slidenum">
              <a:rPr lang="da-DK" smtClean="0"/>
              <a:t>8</a:t>
            </a:fld>
            <a:endParaRPr lang="da-DK" dirty="0"/>
          </a:p>
        </p:txBody>
      </p:sp>
    </p:spTree>
    <p:extLst>
      <p:ext uri="{BB962C8B-B14F-4D97-AF65-F5344CB8AC3E}">
        <p14:creationId xmlns:p14="http://schemas.microsoft.com/office/powerpoint/2010/main" val="1022816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Charlotte</a:t>
            </a:r>
          </a:p>
          <a:p>
            <a:r>
              <a:rPr lang="da-DK" dirty="0"/>
              <a:t>Men hvis</a:t>
            </a:r>
            <a:r>
              <a:rPr lang="da-DK" baseline="0" dirty="0"/>
              <a:t> vi skal se på de metoder vi har anvendt for at fuldføre projektarbejdet, så har vi valgt at lave en arbejdsfordeling på baggrund af interesseområder, kompetencer og også efter, hvad vi gerne vil arbejde videre med i et fremtidigt arbejde. </a:t>
            </a:r>
          </a:p>
          <a:p>
            <a:endParaRPr lang="da-DK" baseline="0" dirty="0"/>
          </a:p>
          <a:p>
            <a:endParaRPr lang="da-DK" baseline="0" dirty="0"/>
          </a:p>
        </p:txBody>
      </p:sp>
      <p:sp>
        <p:nvSpPr>
          <p:cNvPr id="4" name="Pladsholder til slidenummer 3"/>
          <p:cNvSpPr>
            <a:spLocks noGrp="1"/>
          </p:cNvSpPr>
          <p:nvPr>
            <p:ph type="sldNum" sz="quarter" idx="10"/>
          </p:nvPr>
        </p:nvSpPr>
        <p:spPr/>
        <p:txBody>
          <a:bodyPr/>
          <a:lstStyle/>
          <a:p>
            <a:fld id="{81DAF125-77CF-4549-A25B-16435FA351B7}" type="slidenum">
              <a:rPr lang="da-DK" smtClean="0"/>
              <a:t>9</a:t>
            </a:fld>
            <a:endParaRPr lang="da-DK"/>
          </a:p>
        </p:txBody>
      </p:sp>
    </p:spTree>
    <p:extLst>
      <p:ext uri="{BB962C8B-B14F-4D97-AF65-F5344CB8AC3E}">
        <p14:creationId xmlns:p14="http://schemas.microsoft.com/office/powerpoint/2010/main" val="74610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a-DK"/>
              <a:t>Klik for at redigere i master</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ACF1A1B0-862D-4909-A7DB-D8ADA062DFCA}" type="datetimeFigureOut">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42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16974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a-DK"/>
              <a:t>Klik for at redigere i master</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4033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idx="1"/>
          </p:nvPr>
        </p:nvSpPr>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58026881-8A08-449C-8D73-E5F201F814C1}" type="datetimeFigureOut">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80214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a-DK"/>
              <a:t>Klik for at redigere i master</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1BEB5A5E-0C07-4E93-A112-D37B4D166B30}" type="datetimeFigureOut">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78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a-DK"/>
              <a:t>Klik for at redigere i master</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smtClean="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04616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a-DK"/>
              <a:t>Klik for at redigere i master</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Content Placeholder 3"/>
          <p:cNvSpPr>
            <a:spLocks noGrp="1"/>
          </p:cNvSpPr>
          <p:nvPr>
            <p:ph sz="half" idx="2"/>
          </p:nvPr>
        </p:nvSpPr>
        <p:spPr>
          <a:xfrm>
            <a:off x="1097280" y="2582335"/>
            <a:ext cx="4937760" cy="328676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Content Placeholder 5"/>
          <p:cNvSpPr>
            <a:spLocks noGrp="1"/>
          </p:cNvSpPr>
          <p:nvPr>
            <p:ph sz="quarter" idx="4"/>
          </p:nvPr>
        </p:nvSpPr>
        <p:spPr>
          <a:xfrm>
            <a:off x="6217920" y="2582334"/>
            <a:ext cx="4937760" cy="328676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12571DBA-DE60-4731-B773-47AAA185C143}" type="datetimeFigureOut">
              <a:rPr lang="en-US" smtClean="0"/>
              <a:t>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300934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91147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C4A628-C83B-4C66-83F4-1711CE3738FD}" type="datetimeFigureOut">
              <a:rPr lang="en-US" smtClean="0"/>
              <a:t>1/9/2017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98098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a-DK"/>
              <a:t>Klik for at redigere i master</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typografien i masterens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88C1D73-9400-43CA-A37F-F9B7D00DE14C}" type="datetimeFigureOut">
              <a:rPr lang="en-US" smtClean="0"/>
              <a:t>1/9/2017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‹nr.›</a:t>
            </a:fld>
            <a:endParaRPr lang="en-US" dirty="0"/>
          </a:p>
        </p:txBody>
      </p:sp>
    </p:spTree>
    <p:extLst>
      <p:ext uri="{BB962C8B-B14F-4D97-AF65-F5344CB8AC3E}">
        <p14:creationId xmlns:p14="http://schemas.microsoft.com/office/powerpoint/2010/main" val="234349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da-DK"/>
              <a:t>Klik for at redigere i master</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typografien i masterens</a:t>
            </a:r>
          </a:p>
        </p:txBody>
      </p:sp>
      <p:sp>
        <p:nvSpPr>
          <p:cNvPr id="5" name="Date Placeholder 4"/>
          <p:cNvSpPr>
            <a:spLocks noGrp="1"/>
          </p:cNvSpPr>
          <p:nvPr>
            <p:ph type="dt" sz="half" idx="10"/>
          </p:nvPr>
        </p:nvSpPr>
        <p:spPr/>
        <p:txBody>
          <a:bodyPr/>
          <a:lstStyle/>
          <a:p>
            <a:fld id="{188B7711-B905-4633-B4D7-6F3A49A2E7D9}" type="datetimeFigureOut">
              <a:rPr lang="en-US" smtClean="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033614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a-DK"/>
              <a:t>Klik for at redigere i master</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C235CF-BDA2-4E7E-8BBD-350479985E74}" type="datetimeFigureOut">
              <a:rPr lang="en-US" smtClean="0"/>
              <a:pPr/>
              <a:t>1/9/2017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‹nr.›</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207043"/>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ideo" Target="https://www.youtube.com/embed/obOEEH45gpY" TargetMode="Externa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097280" y="2493818"/>
            <a:ext cx="10058400" cy="1831294"/>
          </a:xfrm>
        </p:spPr>
        <p:txBody>
          <a:bodyPr>
            <a:normAutofit/>
          </a:bodyPr>
          <a:lstStyle/>
          <a:p>
            <a:r>
              <a:rPr lang="da-DK" sz="6000" dirty="0">
                <a:latin typeface="+mn-lt"/>
              </a:rPr>
              <a:t>AUTOMATISK </a:t>
            </a:r>
            <a:br>
              <a:rPr lang="da-DK" sz="6000" dirty="0">
                <a:latin typeface="+mn-lt"/>
              </a:rPr>
            </a:br>
            <a:r>
              <a:rPr lang="da-DK" sz="6000" dirty="0">
                <a:latin typeface="+mn-lt"/>
              </a:rPr>
              <a:t>ULTRALYDSSCANNER</a:t>
            </a:r>
          </a:p>
        </p:txBody>
      </p:sp>
      <p:sp>
        <p:nvSpPr>
          <p:cNvPr id="3" name="Undertitel 2"/>
          <p:cNvSpPr>
            <a:spLocks noGrp="1"/>
          </p:cNvSpPr>
          <p:nvPr>
            <p:ph type="subTitle" idx="1"/>
          </p:nvPr>
        </p:nvSpPr>
        <p:spPr/>
        <p:txBody>
          <a:bodyPr/>
          <a:lstStyle/>
          <a:p>
            <a:r>
              <a:rPr lang="da-DK" dirty="0"/>
              <a:t>Bachelorprojekt for Diplomingeniører I ST og IKT</a:t>
            </a:r>
          </a:p>
          <a:p>
            <a:r>
              <a:rPr lang="da-DK" dirty="0"/>
              <a:t>Af Marie, Mathias &amp; Charlotte</a:t>
            </a:r>
          </a:p>
        </p:txBody>
      </p:sp>
      <p:pic>
        <p:nvPicPr>
          <p:cNvPr id="4" name="Billede 3"/>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7237503" y="720850"/>
            <a:ext cx="3918177" cy="3734771"/>
          </a:xfrm>
          <a:prstGeom prst="rect">
            <a:avLst/>
          </a:prstGeom>
        </p:spPr>
      </p:pic>
      <p:pic>
        <p:nvPicPr>
          <p:cNvPr id="5" name="Billede 4"/>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7237503" y="720850"/>
            <a:ext cx="3918177" cy="3734771"/>
          </a:xfrm>
          <a:prstGeom prst="rect">
            <a:avLst/>
          </a:prstGeom>
        </p:spPr>
      </p:pic>
      <p:pic>
        <p:nvPicPr>
          <p:cNvPr id="6" name="Billede 5"/>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7237503" y="720850"/>
            <a:ext cx="3918177" cy="3734771"/>
          </a:xfrm>
          <a:prstGeom prst="rect">
            <a:avLst/>
          </a:prstGeom>
        </p:spPr>
      </p:pic>
      <p:pic>
        <p:nvPicPr>
          <p:cNvPr id="7" name="Billede 6"/>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7237503" y="720849"/>
            <a:ext cx="3918177" cy="3734771"/>
          </a:xfrm>
          <a:prstGeom prst="rect">
            <a:avLst/>
          </a:prstGeom>
        </p:spPr>
      </p:pic>
    </p:spTree>
    <p:extLst>
      <p:ext uri="{BB962C8B-B14F-4D97-AF65-F5344CB8AC3E}">
        <p14:creationId xmlns:p14="http://schemas.microsoft.com/office/powerpoint/2010/main" val="9439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Metoder</a:t>
            </a:r>
          </a:p>
        </p:txBody>
      </p:sp>
      <p:sp>
        <p:nvSpPr>
          <p:cNvPr id="3" name="Pladsholder til indhold 2"/>
          <p:cNvSpPr>
            <a:spLocks noGrp="1"/>
          </p:cNvSpPr>
          <p:nvPr>
            <p:ph idx="1"/>
          </p:nvPr>
        </p:nvSpPr>
        <p:spPr/>
        <p:txBody>
          <a:bodyPr/>
          <a:lstStyle/>
          <a:p>
            <a:r>
              <a:rPr lang="da-DK" b="1" dirty="0"/>
              <a:t>Scrum </a:t>
            </a:r>
          </a:p>
          <a:p>
            <a:pPr>
              <a:buFont typeface="Arial" panose="020B0604020202020204" pitchFamily="34" charset="0"/>
              <a:buChar char="•"/>
            </a:pPr>
            <a:r>
              <a:rPr lang="da-DK" dirty="0"/>
              <a:t> </a:t>
            </a:r>
            <a:r>
              <a:rPr lang="da-DK" dirty="0" err="1"/>
              <a:t>Scrumboard</a:t>
            </a:r>
            <a:r>
              <a:rPr lang="da-DK" dirty="0"/>
              <a:t> </a:t>
            </a:r>
          </a:p>
          <a:p>
            <a:pPr>
              <a:buFont typeface="Arial" panose="020B0604020202020204" pitchFamily="34" charset="0"/>
              <a:buChar char="•"/>
            </a:pPr>
            <a:r>
              <a:rPr lang="da-DK" dirty="0"/>
              <a:t> Evaluering af sprint</a:t>
            </a:r>
          </a:p>
          <a:p>
            <a:pPr>
              <a:buFont typeface="Arial" panose="020B0604020202020204" pitchFamily="34" charset="0"/>
              <a:buChar char="•"/>
            </a:pPr>
            <a:r>
              <a:rPr lang="da-DK" dirty="0"/>
              <a:t> Risikovurdering af projektet</a:t>
            </a:r>
          </a:p>
          <a:p>
            <a:pPr>
              <a:buFont typeface="Arial" panose="020B0604020202020204" pitchFamily="34" charset="0"/>
              <a:buChar char="•"/>
            </a:pPr>
            <a:r>
              <a:rPr lang="da-DK" dirty="0"/>
              <a:t> </a:t>
            </a:r>
            <a:r>
              <a:rPr lang="da-DK" dirty="0" err="1"/>
              <a:t>Burndown</a:t>
            </a:r>
            <a:r>
              <a:rPr lang="da-DK" dirty="0"/>
              <a:t> </a:t>
            </a:r>
            <a:r>
              <a:rPr lang="da-DK" dirty="0" err="1"/>
              <a:t>charts</a:t>
            </a:r>
            <a:endParaRPr lang="da-DK" dirty="0"/>
          </a:p>
          <a:p>
            <a:endParaRPr lang="da-DK" dirty="0"/>
          </a:p>
        </p:txBody>
      </p:sp>
      <p:pic>
        <p:nvPicPr>
          <p:cNvPr id="4" name="Billede 3"/>
          <p:cNvPicPr>
            <a:picLocks noChangeAspect="1"/>
          </p:cNvPicPr>
          <p:nvPr/>
        </p:nvPicPr>
        <p:blipFill>
          <a:blip r:embed="rId3"/>
          <a:stretch>
            <a:fillRect/>
          </a:stretch>
        </p:blipFill>
        <p:spPr>
          <a:xfrm>
            <a:off x="6059094" y="2161727"/>
            <a:ext cx="5096586" cy="3391373"/>
          </a:xfrm>
          <a:prstGeom prst="rect">
            <a:avLst/>
          </a:prstGeom>
        </p:spPr>
      </p:pic>
      <p:pic>
        <p:nvPicPr>
          <p:cNvPr id="5" name="Billede 4"/>
          <p:cNvPicPr>
            <a:picLocks noChangeAspect="1"/>
          </p:cNvPicPr>
          <p:nvPr/>
        </p:nvPicPr>
        <p:blipFill>
          <a:blip r:embed="rId4"/>
          <a:stretch>
            <a:fillRect/>
          </a:stretch>
        </p:blipFill>
        <p:spPr>
          <a:xfrm>
            <a:off x="1097280" y="4542979"/>
            <a:ext cx="4505498" cy="1326115"/>
          </a:xfrm>
          <a:prstGeom prst="rect">
            <a:avLst/>
          </a:prstGeom>
        </p:spPr>
      </p:pic>
    </p:spTree>
    <p:extLst>
      <p:ext uri="{BB962C8B-B14F-4D97-AF65-F5344CB8AC3E}">
        <p14:creationId xmlns:p14="http://schemas.microsoft.com/office/powerpoint/2010/main" val="400202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Systemkrav</a:t>
            </a:r>
          </a:p>
        </p:txBody>
      </p:sp>
      <p:sp>
        <p:nvSpPr>
          <p:cNvPr id="3" name="Pladsholder til indhold 2"/>
          <p:cNvSpPr>
            <a:spLocks noGrp="1"/>
          </p:cNvSpPr>
          <p:nvPr>
            <p:ph idx="1"/>
          </p:nvPr>
        </p:nvSpPr>
        <p:spPr/>
        <p:txBody>
          <a:bodyPr/>
          <a:lstStyle/>
          <a:p>
            <a:pPr>
              <a:buFont typeface="Arial" panose="020B0604020202020204" pitchFamily="34" charset="0"/>
              <a:buChar char="•"/>
            </a:pPr>
            <a:r>
              <a:rPr lang="da-DK" dirty="0"/>
              <a:t> Funktionelle krav </a:t>
            </a:r>
          </a:p>
          <a:p>
            <a:pPr>
              <a:buFont typeface="Arial" panose="020B0604020202020204" pitchFamily="34" charset="0"/>
              <a:buChar char="•"/>
            </a:pPr>
            <a:r>
              <a:rPr lang="da-DK" dirty="0"/>
              <a:t> Ikke funktionelle krav</a:t>
            </a:r>
          </a:p>
          <a:p>
            <a:pPr>
              <a:buFont typeface="Arial" panose="020B0604020202020204" pitchFamily="34" charset="0"/>
              <a:buChar char="•"/>
            </a:pPr>
            <a:r>
              <a:rPr lang="da-DK" dirty="0"/>
              <a:t> Brugerundersøgelser</a:t>
            </a:r>
          </a:p>
          <a:p>
            <a:endParaRPr lang="da-DK" dirty="0"/>
          </a:p>
        </p:txBody>
      </p:sp>
      <p:pic>
        <p:nvPicPr>
          <p:cNvPr id="4" name="Billede 3"/>
          <p:cNvPicPr>
            <a:picLocks noChangeAspect="1"/>
          </p:cNvPicPr>
          <p:nvPr/>
        </p:nvPicPr>
        <p:blipFill>
          <a:blip r:embed="rId3"/>
          <a:stretch>
            <a:fillRect/>
          </a:stretch>
        </p:blipFill>
        <p:spPr>
          <a:xfrm>
            <a:off x="6537500" y="1848983"/>
            <a:ext cx="3791479" cy="4020111"/>
          </a:xfrm>
          <a:prstGeom prst="rect">
            <a:avLst/>
          </a:prstGeom>
        </p:spPr>
      </p:pic>
    </p:spTree>
    <p:extLst>
      <p:ext uri="{BB962C8B-B14F-4D97-AF65-F5344CB8AC3E}">
        <p14:creationId xmlns:p14="http://schemas.microsoft.com/office/powerpoint/2010/main" val="178533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Software</a:t>
            </a:r>
          </a:p>
        </p:txBody>
      </p:sp>
      <p:sp>
        <p:nvSpPr>
          <p:cNvPr id="5" name="Pladsholder til indhold 4"/>
          <p:cNvSpPr>
            <a:spLocks noGrp="1"/>
          </p:cNvSpPr>
          <p:nvPr>
            <p:ph idx="1"/>
          </p:nvPr>
        </p:nvSpPr>
        <p:spPr/>
        <p:txBody>
          <a:bodyPr/>
          <a:lstStyle/>
          <a:p>
            <a:endParaRPr lang="da-DK" dirty="0"/>
          </a:p>
        </p:txBody>
      </p:sp>
      <p:pic>
        <p:nvPicPr>
          <p:cNvPr id="7" name="Pladsholder til indhold 3"/>
          <p:cNvPicPr>
            <a:picLocks noChangeAspect="1"/>
          </p:cNvPicPr>
          <p:nvPr/>
        </p:nvPicPr>
        <p:blipFill>
          <a:blip r:embed="rId3"/>
          <a:stretch>
            <a:fillRect/>
          </a:stretch>
        </p:blipFill>
        <p:spPr>
          <a:xfrm>
            <a:off x="2548687" y="2363555"/>
            <a:ext cx="7155585" cy="2987718"/>
          </a:xfrm>
          <a:prstGeom prst="rect">
            <a:avLst/>
          </a:prstGeom>
        </p:spPr>
      </p:pic>
    </p:spTree>
    <p:extLst>
      <p:ext uri="{BB962C8B-B14F-4D97-AF65-F5344CB8AC3E}">
        <p14:creationId xmlns:p14="http://schemas.microsoft.com/office/powerpoint/2010/main" val="395027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Konklusion</a:t>
            </a:r>
          </a:p>
        </p:txBody>
      </p:sp>
      <p:sp>
        <p:nvSpPr>
          <p:cNvPr id="3" name="Pladsholder til indhold 2"/>
          <p:cNvSpPr>
            <a:spLocks noGrp="1"/>
          </p:cNvSpPr>
          <p:nvPr>
            <p:ph idx="1"/>
          </p:nvPr>
        </p:nvSpPr>
        <p:spPr/>
        <p:txBody>
          <a:bodyPr/>
          <a:lstStyle/>
          <a:p>
            <a:pPr>
              <a:buFont typeface="Arial" panose="020B0604020202020204" pitchFamily="34" charset="0"/>
              <a:buChar char="•"/>
            </a:pPr>
            <a:r>
              <a:rPr lang="da-DK" dirty="0"/>
              <a:t> </a:t>
            </a:r>
            <a:r>
              <a:rPr lang="da-DK" dirty="0" err="1"/>
              <a:t>Proof</a:t>
            </a:r>
            <a:r>
              <a:rPr lang="da-DK" dirty="0"/>
              <a:t> of </a:t>
            </a:r>
            <a:r>
              <a:rPr lang="da-DK" dirty="0" err="1"/>
              <a:t>Concept</a:t>
            </a:r>
            <a:endParaRPr lang="da-DK" dirty="0"/>
          </a:p>
          <a:p>
            <a:pPr>
              <a:buFont typeface="Arial" panose="020B0604020202020204" pitchFamily="34" charset="0"/>
              <a:buChar char="•"/>
            </a:pPr>
            <a:r>
              <a:rPr lang="da-DK" dirty="0"/>
              <a:t> Videreudvikling påkrævet</a:t>
            </a:r>
          </a:p>
          <a:p>
            <a:pPr>
              <a:buFont typeface="Arial" panose="020B0604020202020204" pitchFamily="34" charset="0"/>
              <a:buChar char="•"/>
            </a:pPr>
            <a:r>
              <a:rPr lang="da-DK" dirty="0"/>
              <a:t> Scrum </a:t>
            </a:r>
          </a:p>
          <a:p>
            <a:pPr>
              <a:buFont typeface="Arial" panose="020B0604020202020204" pitchFamily="34" charset="0"/>
              <a:buChar char="•"/>
            </a:pPr>
            <a:r>
              <a:rPr lang="da-DK" dirty="0"/>
              <a:t> Tværfaglig forståelse </a:t>
            </a:r>
          </a:p>
          <a:p>
            <a:endParaRPr lang="da-DK" dirty="0"/>
          </a:p>
          <a:p>
            <a:endParaRPr lang="da-DK" dirty="0"/>
          </a:p>
        </p:txBody>
      </p:sp>
    </p:spTree>
    <p:extLst>
      <p:ext uri="{BB962C8B-B14F-4D97-AF65-F5344CB8AC3E}">
        <p14:creationId xmlns:p14="http://schemas.microsoft.com/office/powerpoint/2010/main" val="12977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Demonstration</a:t>
            </a:r>
          </a:p>
        </p:txBody>
      </p:sp>
      <p:pic>
        <p:nvPicPr>
          <p:cNvPr id="4" name="obOEEH45gpY"/>
          <p:cNvPicPr>
            <a:picLocks noGrp="1" noRot="1" noChangeAspect="1"/>
          </p:cNvPicPr>
          <p:nvPr>
            <p:ph idx="1"/>
            <a:videoFile r:link="rId1"/>
          </p:nvPr>
        </p:nvPicPr>
        <p:blipFill>
          <a:blip r:embed="rId4"/>
          <a:stretch>
            <a:fillRect/>
          </a:stretch>
        </p:blipFill>
        <p:spPr>
          <a:xfrm>
            <a:off x="0" y="0"/>
            <a:ext cx="12192000" cy="6858000"/>
          </a:xfrm>
          <a:prstGeom prst="rect">
            <a:avLst/>
          </a:prstGeom>
        </p:spPr>
      </p:pic>
      <p:sp>
        <p:nvSpPr>
          <p:cNvPr id="3" name="Tekstfelt 2"/>
          <p:cNvSpPr txBox="1"/>
          <p:nvPr/>
        </p:nvSpPr>
        <p:spPr>
          <a:xfrm>
            <a:off x="216131" y="286603"/>
            <a:ext cx="3507971" cy="769441"/>
          </a:xfrm>
          <a:prstGeom prst="rect">
            <a:avLst/>
          </a:prstGeom>
          <a:noFill/>
        </p:spPr>
        <p:txBody>
          <a:bodyPr wrap="square" rtlCol="0">
            <a:spAutoFit/>
          </a:bodyPr>
          <a:lstStyle/>
          <a:p>
            <a:r>
              <a:rPr lang="da-DK" sz="4400" dirty="0">
                <a:solidFill>
                  <a:schemeClr val="bg1"/>
                </a:solidFill>
              </a:rPr>
              <a:t>Demo</a:t>
            </a:r>
          </a:p>
        </p:txBody>
      </p:sp>
    </p:spTree>
    <p:extLst>
      <p:ext uri="{BB962C8B-B14F-4D97-AF65-F5344CB8AC3E}">
        <p14:creationId xmlns:p14="http://schemas.microsoft.com/office/powerpoint/2010/main" val="111604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latin typeface="+mn-lt"/>
              </a:rPr>
              <a:t>Agenda</a:t>
            </a:r>
          </a:p>
        </p:txBody>
      </p:sp>
      <p:sp>
        <p:nvSpPr>
          <p:cNvPr id="3" name="Pladsholder til indhold 2"/>
          <p:cNvSpPr>
            <a:spLocks noGrp="1"/>
          </p:cNvSpPr>
          <p:nvPr>
            <p:ph idx="1"/>
          </p:nvPr>
        </p:nvSpPr>
        <p:spPr/>
        <p:txBody>
          <a:bodyPr>
            <a:normAutofit/>
          </a:bodyPr>
          <a:lstStyle/>
          <a:p>
            <a:pPr>
              <a:buFont typeface="Arial" panose="020B0604020202020204" pitchFamily="34" charset="0"/>
              <a:buChar char="•"/>
            </a:pPr>
            <a:r>
              <a:rPr lang="da-DK" dirty="0"/>
              <a:t> Indledning</a:t>
            </a:r>
          </a:p>
          <a:p>
            <a:pPr>
              <a:buFont typeface="Arial" panose="020B0604020202020204" pitchFamily="34" charset="0"/>
              <a:buChar char="•"/>
            </a:pPr>
            <a:r>
              <a:rPr lang="da-DK" dirty="0"/>
              <a:t> Analyser </a:t>
            </a:r>
          </a:p>
          <a:p>
            <a:pPr>
              <a:buFont typeface="Arial" panose="020B0604020202020204" pitchFamily="34" charset="0"/>
              <a:buChar char="•"/>
            </a:pPr>
            <a:r>
              <a:rPr lang="da-DK" dirty="0"/>
              <a:t> Metoder</a:t>
            </a:r>
          </a:p>
          <a:p>
            <a:pPr>
              <a:buFont typeface="Arial" panose="020B0604020202020204" pitchFamily="34" charset="0"/>
              <a:buChar char="•"/>
            </a:pPr>
            <a:r>
              <a:rPr lang="da-DK" dirty="0"/>
              <a:t> Systemkrav</a:t>
            </a:r>
          </a:p>
          <a:p>
            <a:pPr>
              <a:buFont typeface="Arial" panose="020B0604020202020204" pitchFamily="34" charset="0"/>
              <a:buChar char="•"/>
            </a:pPr>
            <a:r>
              <a:rPr lang="da-DK" dirty="0"/>
              <a:t> Software </a:t>
            </a:r>
          </a:p>
          <a:p>
            <a:pPr>
              <a:buFont typeface="Arial" panose="020B0604020202020204" pitchFamily="34" charset="0"/>
              <a:buChar char="•"/>
            </a:pPr>
            <a:r>
              <a:rPr lang="da-DK" dirty="0"/>
              <a:t> Konklusion</a:t>
            </a:r>
          </a:p>
          <a:p>
            <a:pPr>
              <a:buFont typeface="Arial" panose="020B0604020202020204" pitchFamily="34" charset="0"/>
              <a:buChar char="•"/>
            </a:pPr>
            <a:r>
              <a:rPr lang="da-DK" dirty="0"/>
              <a:t> Demo </a:t>
            </a:r>
          </a:p>
        </p:txBody>
      </p:sp>
    </p:spTree>
    <p:extLst>
      <p:ext uri="{BB962C8B-B14F-4D97-AF65-F5344CB8AC3E}">
        <p14:creationId xmlns:p14="http://schemas.microsoft.com/office/powerpoint/2010/main" val="208687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Indledning</a:t>
            </a:r>
          </a:p>
        </p:txBody>
      </p:sp>
      <p:sp>
        <p:nvSpPr>
          <p:cNvPr id="3" name="Pladsholder til indhold 2"/>
          <p:cNvSpPr>
            <a:spLocks noGrp="1"/>
          </p:cNvSpPr>
          <p:nvPr>
            <p:ph idx="1"/>
          </p:nvPr>
        </p:nvSpPr>
        <p:spPr/>
        <p:txBody>
          <a:bodyPr/>
          <a:lstStyle/>
          <a:p>
            <a:r>
              <a:rPr lang="da-DK" b="1" dirty="0"/>
              <a:t>Baggrund </a:t>
            </a:r>
            <a:endParaRPr lang="da-DK" dirty="0"/>
          </a:p>
          <a:p>
            <a:pPr>
              <a:buFont typeface="Arial" panose="020B0604020202020204" pitchFamily="34" charset="0"/>
              <a:buChar char="•"/>
            </a:pPr>
            <a:r>
              <a:rPr lang="da-DK" dirty="0"/>
              <a:t> </a:t>
            </a:r>
            <a:r>
              <a:rPr lang="da-DK" dirty="0" err="1"/>
              <a:t>Cand.scient.med</a:t>
            </a:r>
            <a:r>
              <a:rPr lang="da-DK" dirty="0"/>
              <a:t>. Søren Pallesen og stifter af </a:t>
            </a:r>
            <a:r>
              <a:rPr lang="da-DK" dirty="0" err="1"/>
              <a:t>Robotic</a:t>
            </a:r>
            <a:r>
              <a:rPr lang="da-DK" dirty="0"/>
              <a:t> Ultrasound</a:t>
            </a:r>
          </a:p>
          <a:p>
            <a:pPr>
              <a:buFont typeface="Arial" panose="020B0604020202020204" pitchFamily="34" charset="0"/>
              <a:buChar char="•"/>
            </a:pPr>
            <a:r>
              <a:rPr lang="da-DK" dirty="0"/>
              <a:t> Uhensigtsmæssigheder ved mammografi med røntgen </a:t>
            </a:r>
          </a:p>
          <a:p>
            <a:pPr>
              <a:buFont typeface="Arial" panose="020B0604020202020204" pitchFamily="34" charset="0"/>
              <a:buChar char="•"/>
            </a:pPr>
            <a:r>
              <a:rPr lang="da-DK" dirty="0"/>
              <a:t> Fordele ved brug af kombination af ultralyd og røntgen</a:t>
            </a:r>
          </a:p>
        </p:txBody>
      </p:sp>
    </p:spTree>
    <p:extLst>
      <p:ext uri="{BB962C8B-B14F-4D97-AF65-F5344CB8AC3E}">
        <p14:creationId xmlns:p14="http://schemas.microsoft.com/office/powerpoint/2010/main" val="226939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Indledning</a:t>
            </a:r>
          </a:p>
        </p:txBody>
      </p:sp>
      <p:sp>
        <p:nvSpPr>
          <p:cNvPr id="3" name="Pladsholder til indhold 2"/>
          <p:cNvSpPr>
            <a:spLocks noGrp="1"/>
          </p:cNvSpPr>
          <p:nvPr>
            <p:ph idx="1"/>
          </p:nvPr>
        </p:nvSpPr>
        <p:spPr>
          <a:xfrm>
            <a:off x="1097280" y="1845734"/>
            <a:ext cx="10058400" cy="4023360"/>
          </a:xfrm>
        </p:spPr>
        <p:txBody>
          <a:bodyPr>
            <a:normAutofit/>
          </a:bodyPr>
          <a:lstStyle/>
          <a:p>
            <a:r>
              <a:rPr lang="da-DK" b="1" dirty="0"/>
              <a:t>Hvordan kan en automatiseret ultralydsscanner til screening for brystkræft udvikles samt hvilke økonomiske og produktsikkerhedsmæssige tiltag vil kunne realisere dette?</a:t>
            </a:r>
          </a:p>
          <a:p>
            <a:pPr>
              <a:buFont typeface="Arial" panose="020B0604020202020204" pitchFamily="34" charset="0"/>
              <a:buChar char="•"/>
            </a:pPr>
            <a:r>
              <a:rPr lang="da-DK" dirty="0"/>
              <a:t> Hvordan den udvikles</a:t>
            </a:r>
          </a:p>
          <a:p>
            <a:pPr>
              <a:buFont typeface="Arial" panose="020B0604020202020204" pitchFamily="34" charset="0"/>
              <a:buChar char="•"/>
            </a:pPr>
            <a:r>
              <a:rPr lang="da-DK" dirty="0"/>
              <a:t> Omkostninger </a:t>
            </a:r>
          </a:p>
          <a:p>
            <a:pPr>
              <a:buFont typeface="Arial" panose="020B0604020202020204" pitchFamily="34" charset="0"/>
              <a:buChar char="•"/>
            </a:pPr>
            <a:r>
              <a:rPr lang="da-DK" dirty="0"/>
              <a:t> Konsekvenser ved screeninger </a:t>
            </a:r>
          </a:p>
          <a:p>
            <a:pPr>
              <a:buFont typeface="Arial" panose="020B0604020202020204" pitchFamily="34" charset="0"/>
              <a:buChar char="•"/>
            </a:pPr>
            <a:r>
              <a:rPr lang="da-DK" dirty="0"/>
              <a:t> Medicinsk godkendelse </a:t>
            </a:r>
          </a:p>
        </p:txBody>
      </p:sp>
    </p:spTree>
    <p:extLst>
      <p:ext uri="{BB962C8B-B14F-4D97-AF65-F5344CB8AC3E}">
        <p14:creationId xmlns:p14="http://schemas.microsoft.com/office/powerpoint/2010/main" val="384896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Indledning</a:t>
            </a:r>
          </a:p>
        </p:txBody>
      </p:sp>
      <p:sp>
        <p:nvSpPr>
          <p:cNvPr id="3" name="Pladsholder til indhold 2"/>
          <p:cNvSpPr>
            <a:spLocks noGrp="1"/>
          </p:cNvSpPr>
          <p:nvPr>
            <p:ph idx="1"/>
          </p:nvPr>
        </p:nvSpPr>
        <p:spPr/>
        <p:txBody>
          <a:bodyPr/>
          <a:lstStyle/>
          <a:p>
            <a:r>
              <a:rPr lang="da-DK" b="1" dirty="0"/>
              <a:t>Resultater</a:t>
            </a:r>
          </a:p>
          <a:p>
            <a:pPr>
              <a:buFont typeface="Arial" panose="020B0604020202020204" pitchFamily="34" charset="0"/>
              <a:buChar char="•"/>
            </a:pPr>
            <a:r>
              <a:rPr lang="da-DK" dirty="0"/>
              <a:t> Detektering af brystområde - ikke fuld ultralydsscanning </a:t>
            </a:r>
          </a:p>
          <a:p>
            <a:pPr>
              <a:buFont typeface="Arial" panose="020B0604020202020204" pitchFamily="34" charset="0"/>
              <a:buChar char="•"/>
            </a:pPr>
            <a:r>
              <a:rPr lang="da-DK" dirty="0"/>
              <a:t> Screeningsprogrammets omkostninger </a:t>
            </a:r>
          </a:p>
          <a:p>
            <a:pPr>
              <a:buFont typeface="Arial" panose="020B0604020202020204" pitchFamily="34" charset="0"/>
              <a:buChar char="•"/>
            </a:pPr>
            <a:r>
              <a:rPr lang="da-DK" dirty="0"/>
              <a:t> Flere kræftformer findes, højere overlevelsesproces, overdiagnosticering </a:t>
            </a:r>
          </a:p>
          <a:p>
            <a:pPr>
              <a:buFont typeface="Arial" panose="020B0604020202020204" pitchFamily="34" charset="0"/>
              <a:buChar char="•"/>
            </a:pPr>
            <a:r>
              <a:rPr lang="da-DK" dirty="0"/>
              <a:t> Medical Device </a:t>
            </a:r>
            <a:r>
              <a:rPr lang="da-DK" dirty="0" err="1"/>
              <a:t>Directiv</a:t>
            </a:r>
            <a:r>
              <a:rPr lang="da-DK" dirty="0"/>
              <a:t> skal overholdes</a:t>
            </a:r>
          </a:p>
        </p:txBody>
      </p:sp>
    </p:spTree>
    <p:extLst>
      <p:ext uri="{BB962C8B-B14F-4D97-AF65-F5344CB8AC3E}">
        <p14:creationId xmlns:p14="http://schemas.microsoft.com/office/powerpoint/2010/main" val="107936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Analyser</a:t>
            </a:r>
          </a:p>
        </p:txBody>
      </p:sp>
      <p:sp>
        <p:nvSpPr>
          <p:cNvPr id="3" name="Pladsholder til indhold 2"/>
          <p:cNvSpPr>
            <a:spLocks noGrp="1"/>
          </p:cNvSpPr>
          <p:nvPr>
            <p:ph idx="1"/>
          </p:nvPr>
        </p:nvSpPr>
        <p:spPr/>
        <p:txBody>
          <a:bodyPr/>
          <a:lstStyle/>
          <a:p>
            <a:r>
              <a:rPr lang="da-DK" b="1" dirty="0"/>
              <a:t>Medicinsk godkendelse</a:t>
            </a:r>
          </a:p>
          <a:p>
            <a:pPr>
              <a:buFont typeface="Arial" panose="020B0604020202020204" pitchFamily="34" charset="0"/>
              <a:buChar char="•"/>
            </a:pPr>
            <a:r>
              <a:rPr lang="da-DK" dirty="0"/>
              <a:t> Hvad er det? </a:t>
            </a:r>
          </a:p>
          <a:p>
            <a:pPr>
              <a:buFont typeface="Arial" panose="020B0604020202020204" pitchFamily="34" charset="0"/>
              <a:buChar char="•"/>
            </a:pPr>
            <a:r>
              <a:rPr lang="da-DK" dirty="0"/>
              <a:t> Hvorfor er det lavet? </a:t>
            </a:r>
          </a:p>
          <a:p>
            <a:pPr>
              <a:buFont typeface="Arial" panose="020B0604020202020204" pitchFamily="34" charset="0"/>
              <a:buChar char="•"/>
            </a:pPr>
            <a:r>
              <a:rPr lang="da-DK" dirty="0"/>
              <a:t> Hvordan er det lavet? </a:t>
            </a:r>
          </a:p>
          <a:p>
            <a:endParaRPr lang="da-DK" dirty="0"/>
          </a:p>
        </p:txBody>
      </p:sp>
      <p:pic>
        <p:nvPicPr>
          <p:cNvPr id="1026" name="Picture 2" descr="Image result for CE mærk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5939" y="1952414"/>
            <a:ext cx="66484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510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Analyser</a:t>
            </a:r>
          </a:p>
        </p:txBody>
      </p:sp>
      <p:sp>
        <p:nvSpPr>
          <p:cNvPr id="3" name="Pladsholder til indhold 2"/>
          <p:cNvSpPr>
            <a:spLocks noGrp="1"/>
          </p:cNvSpPr>
          <p:nvPr>
            <p:ph idx="1"/>
          </p:nvPr>
        </p:nvSpPr>
        <p:spPr/>
        <p:txBody>
          <a:bodyPr/>
          <a:lstStyle/>
          <a:p>
            <a:r>
              <a:rPr lang="da-DK" b="1" dirty="0"/>
              <a:t>Økonomiske konsekvenser </a:t>
            </a:r>
          </a:p>
          <a:p>
            <a:pPr>
              <a:buFont typeface="Arial" panose="020B0604020202020204" pitchFamily="34" charset="0"/>
              <a:buChar char="•"/>
            </a:pPr>
            <a:r>
              <a:rPr lang="da-DK" dirty="0"/>
              <a:t> </a:t>
            </a:r>
            <a:r>
              <a:rPr lang="da-DK" dirty="0" err="1"/>
              <a:t>Break-even</a:t>
            </a:r>
            <a:r>
              <a:rPr lang="da-DK" dirty="0"/>
              <a:t> analyse</a:t>
            </a:r>
          </a:p>
          <a:p>
            <a:pPr>
              <a:buFont typeface="Arial" panose="020B0604020202020204" pitchFamily="34" charset="0"/>
              <a:buChar char="•"/>
            </a:pPr>
            <a:r>
              <a:rPr lang="da-DK" dirty="0"/>
              <a:t> Transport som variabel </a:t>
            </a:r>
          </a:p>
          <a:p>
            <a:pPr>
              <a:buFont typeface="Arial" panose="020B0604020202020204" pitchFamily="34" charset="0"/>
              <a:buChar char="•"/>
            </a:pPr>
            <a:r>
              <a:rPr lang="da-DK" dirty="0"/>
              <a:t> Omkostninger til udstyr </a:t>
            </a:r>
          </a:p>
          <a:p>
            <a:pPr marL="0" indent="0">
              <a:buNone/>
            </a:pPr>
            <a:endParaRPr lang="da-DK" dirty="0"/>
          </a:p>
        </p:txBody>
      </p:sp>
      <p:pic>
        <p:nvPicPr>
          <p:cNvPr id="4" name="Billede 3"/>
          <p:cNvPicPr>
            <a:picLocks noChangeAspect="1"/>
          </p:cNvPicPr>
          <p:nvPr/>
        </p:nvPicPr>
        <p:blipFill>
          <a:blip r:embed="rId3"/>
          <a:stretch>
            <a:fillRect/>
          </a:stretch>
        </p:blipFill>
        <p:spPr>
          <a:xfrm>
            <a:off x="4278630" y="2442869"/>
            <a:ext cx="6877050" cy="2619375"/>
          </a:xfrm>
          <a:prstGeom prst="rect">
            <a:avLst/>
          </a:prstGeom>
        </p:spPr>
      </p:pic>
    </p:spTree>
    <p:extLst>
      <p:ext uri="{BB962C8B-B14F-4D97-AF65-F5344CB8AC3E}">
        <p14:creationId xmlns:p14="http://schemas.microsoft.com/office/powerpoint/2010/main" val="3258122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Analyser</a:t>
            </a:r>
          </a:p>
        </p:txBody>
      </p:sp>
      <p:sp>
        <p:nvSpPr>
          <p:cNvPr id="3" name="Pladsholder til indhold 2"/>
          <p:cNvSpPr>
            <a:spLocks noGrp="1"/>
          </p:cNvSpPr>
          <p:nvPr>
            <p:ph idx="1"/>
          </p:nvPr>
        </p:nvSpPr>
        <p:spPr/>
        <p:txBody>
          <a:bodyPr/>
          <a:lstStyle/>
          <a:p>
            <a:r>
              <a:rPr lang="da-DK" b="1" dirty="0"/>
              <a:t>Forskningslitteratur om screeninger</a:t>
            </a:r>
          </a:p>
          <a:p>
            <a:pPr>
              <a:buFont typeface="Arial" panose="020B0604020202020204" pitchFamily="34" charset="0"/>
              <a:buChar char="•"/>
            </a:pPr>
            <a:r>
              <a:rPr lang="da-DK" dirty="0"/>
              <a:t> Nationale og internationale studier</a:t>
            </a:r>
          </a:p>
          <a:p>
            <a:pPr>
              <a:buFont typeface="Arial" panose="020B0604020202020204" pitchFamily="34" charset="0"/>
              <a:buChar char="•"/>
            </a:pPr>
            <a:r>
              <a:rPr lang="da-DK" dirty="0"/>
              <a:t> Kombination af ultralyd og røntgen opdager tidligere stadier af kræft </a:t>
            </a:r>
          </a:p>
          <a:p>
            <a:pPr>
              <a:buFont typeface="Arial" panose="020B0604020202020204" pitchFamily="34" charset="0"/>
              <a:buChar char="•"/>
            </a:pPr>
            <a:r>
              <a:rPr lang="da-DK" dirty="0"/>
              <a:t> Billigere behandling og højere overlevelsesprocent ved tidligere stadier </a:t>
            </a:r>
          </a:p>
          <a:p>
            <a:pPr>
              <a:buFont typeface="Arial" panose="020B0604020202020204" pitchFamily="34" charset="0"/>
              <a:buChar char="•"/>
            </a:pPr>
            <a:r>
              <a:rPr lang="da-DK" dirty="0"/>
              <a:t> Overdiagnosticering og unødvendig behandling </a:t>
            </a:r>
          </a:p>
          <a:p>
            <a:pPr>
              <a:buFont typeface="Arial" panose="020B0604020202020204" pitchFamily="34" charset="0"/>
              <a:buChar char="•"/>
            </a:pPr>
            <a:r>
              <a:rPr lang="da-DK" dirty="0"/>
              <a:t> Omkostningseffektivitet, QALY </a:t>
            </a:r>
          </a:p>
          <a:p>
            <a:endParaRPr lang="da-DK" dirty="0"/>
          </a:p>
          <a:p>
            <a:endParaRPr lang="da-DK" dirty="0"/>
          </a:p>
        </p:txBody>
      </p:sp>
    </p:spTree>
    <p:extLst>
      <p:ext uri="{BB962C8B-B14F-4D97-AF65-F5344CB8AC3E}">
        <p14:creationId xmlns:p14="http://schemas.microsoft.com/office/powerpoint/2010/main" val="130908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Metoder</a:t>
            </a:r>
          </a:p>
        </p:txBody>
      </p:sp>
      <p:sp>
        <p:nvSpPr>
          <p:cNvPr id="3" name="Pladsholder til indhold 2"/>
          <p:cNvSpPr>
            <a:spLocks noGrp="1"/>
          </p:cNvSpPr>
          <p:nvPr>
            <p:ph idx="1"/>
          </p:nvPr>
        </p:nvSpPr>
        <p:spPr/>
        <p:txBody>
          <a:bodyPr/>
          <a:lstStyle/>
          <a:p>
            <a:r>
              <a:rPr lang="da-DK" b="1" dirty="0"/>
              <a:t>Arbejdsfordeling</a:t>
            </a:r>
          </a:p>
          <a:p>
            <a:endParaRPr lang="da-DK" dirty="0"/>
          </a:p>
        </p:txBody>
      </p:sp>
      <p:pic>
        <p:nvPicPr>
          <p:cNvPr id="4" name="Billede 3"/>
          <p:cNvPicPr>
            <a:picLocks noChangeAspect="1"/>
          </p:cNvPicPr>
          <p:nvPr/>
        </p:nvPicPr>
        <p:blipFill>
          <a:blip r:embed="rId3"/>
          <a:stretch>
            <a:fillRect/>
          </a:stretch>
        </p:blipFill>
        <p:spPr>
          <a:xfrm>
            <a:off x="3454717" y="2804901"/>
            <a:ext cx="5343525" cy="2105025"/>
          </a:xfrm>
          <a:prstGeom prst="rect">
            <a:avLst/>
          </a:prstGeom>
        </p:spPr>
      </p:pic>
    </p:spTree>
    <p:extLst>
      <p:ext uri="{BB962C8B-B14F-4D97-AF65-F5344CB8AC3E}">
        <p14:creationId xmlns:p14="http://schemas.microsoft.com/office/powerpoint/2010/main" val="1368650011"/>
      </p:ext>
    </p:extLst>
  </p:cSld>
  <p:clrMapOvr>
    <a:masterClrMapping/>
  </p:clrMapOvr>
</p:sld>
</file>

<file path=ppt/theme/theme1.xml><?xml version="1.0" encoding="utf-8"?>
<a:theme xmlns:a="http://schemas.openxmlformats.org/drawingml/2006/main" name="Retrospektiv">
  <a:themeElements>
    <a:clrScheme name="Blågrø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ktiv">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iv">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568</TotalTime>
  <Words>790</Words>
  <Application>Microsoft Office PowerPoint</Application>
  <PresentationFormat>Widescreen</PresentationFormat>
  <Paragraphs>133</Paragraphs>
  <Slides>14</Slides>
  <Notes>14</Notes>
  <HiddenSlides>0</HiddenSlides>
  <MMClips>1</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14</vt:i4>
      </vt:variant>
    </vt:vector>
  </HeadingPairs>
  <TitlesOfParts>
    <vt:vector size="18" baseType="lpstr">
      <vt:lpstr>Arial</vt:lpstr>
      <vt:lpstr>Calibri</vt:lpstr>
      <vt:lpstr>Calibri Light</vt:lpstr>
      <vt:lpstr>Retrospektiv</vt:lpstr>
      <vt:lpstr>AUTOMATISK  ULTRALYDSSCANNER</vt:lpstr>
      <vt:lpstr>Agenda</vt:lpstr>
      <vt:lpstr>Indledning</vt:lpstr>
      <vt:lpstr>Indledning</vt:lpstr>
      <vt:lpstr>Indledning</vt:lpstr>
      <vt:lpstr>Analyser</vt:lpstr>
      <vt:lpstr>Analyser</vt:lpstr>
      <vt:lpstr>Analyser</vt:lpstr>
      <vt:lpstr>Metoder</vt:lpstr>
      <vt:lpstr>Metoder</vt:lpstr>
      <vt:lpstr>Systemkrav</vt:lpstr>
      <vt:lpstr>Software</vt:lpstr>
      <vt:lpstr>Konklusion</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Automatisk Ultralydsscanner</dc:title>
  <dc:creator>Charlotte</dc:creator>
  <cp:lastModifiedBy>Marie kirkegaard</cp:lastModifiedBy>
  <cp:revision>40</cp:revision>
  <dcterms:created xsi:type="dcterms:W3CDTF">2017-01-04T09:57:27Z</dcterms:created>
  <dcterms:modified xsi:type="dcterms:W3CDTF">2017-01-09T12:10:45Z</dcterms:modified>
</cp:coreProperties>
</file>