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Lst>
  <p:notesMasterIdLst>
    <p:notesMasterId r:id="rId48"/>
  </p:notesMasterIdLst>
  <p:sldIdLst>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261" r:id="rId4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0" autoAdjust="0"/>
    <p:restoredTop sz="94629" autoAdjust="0"/>
  </p:normalViewPr>
  <p:slideViewPr>
    <p:cSldViewPr>
      <p:cViewPr>
        <p:scale>
          <a:sx n="50" d="100"/>
          <a:sy n="50" d="100"/>
        </p:scale>
        <p:origin x="-2070" y="-5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44DFC-C166-4589-93A5-23B8BA149D7A}" type="datetimeFigureOut">
              <a:rPr lang="id-ID" smtClean="0"/>
              <a:pPr/>
              <a:t>06/03/2019</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35DE88-EC37-4535-8168-D6198F2A66A3}"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7C2554B1-6D32-4BC0-877E-0846EB66C2E1}" type="slidenum">
              <a:rPr lang="en-US" smtClean="0"/>
              <a:pPr/>
              <a:t>20</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955173AF-A00A-4268-BD01-F6ECC18C054A}" type="slidenum">
              <a:rPr lang="en-US" smtClean="0"/>
              <a:pPr/>
              <a:t>29</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BC974D6-3EFE-495A-B526-ECA7DEFA3B71}" type="slidenum">
              <a:rPr lang="en-US" smtClean="0"/>
              <a:pPr/>
              <a:t>30</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372522D-99C2-454D-B88E-2BE61D6BA6C6}" type="slidenum">
              <a:rPr lang="en-US" smtClean="0"/>
              <a:pPr/>
              <a:t>31</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FE606219-6BE0-478E-8197-C2E886E1E4B4}" type="slidenum">
              <a:rPr lang="en-US" smtClean="0"/>
              <a:pPr/>
              <a:t>32</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2A872A7-05E4-4777-B66F-C71AE5BD699E}" type="slidenum">
              <a:rPr lang="en-US" smtClean="0"/>
              <a:pPr/>
              <a:t>33</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B23BCFF-F795-415E-A66F-4F15D2490E31}" type="slidenum">
              <a:rPr lang="en-US" smtClean="0"/>
              <a:pPr/>
              <a:t>34</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22D7254-9FE0-406B-AE48-782B7917D3D3}" type="slidenum">
              <a:rPr lang="en-US" smtClean="0"/>
              <a:pPr/>
              <a:t>35</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3683D23-9439-494D-833F-1F49343B6D33}" type="slidenum">
              <a:rPr lang="en-US" smtClean="0"/>
              <a:pPr/>
              <a:t>36</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DBF8AD4-FA30-4D92-864A-46833A271B6A}" type="slidenum">
              <a:rPr lang="en-US" smtClean="0"/>
              <a:pPr/>
              <a:t>37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C9AD2DE-5A10-4327-A3AE-8F2708D4F486}"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2487FFB-74B4-41BC-93CE-164FAFBF5285}" type="slidenum">
              <a:rPr lang="en-US" smtClean="0"/>
              <a:pPr/>
              <a:t>21</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CEB4E90B-189B-4662-8F91-68BCC2E02AC4}" type="slidenum">
              <a:rPr lang="en-US" smtClean="0"/>
              <a:pPr/>
              <a:t>39</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A09F118-D581-4D94-A51F-5727E5BF9F5D}" type="slidenum">
              <a:rPr lang="en-US" smtClean="0"/>
              <a:pPr/>
              <a:t>40</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78EADF1-D893-4914-BD87-07B772D03026}" type="slidenum">
              <a:rPr lang="en-US" smtClean="0"/>
              <a:pPr/>
              <a:t>41</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F4DE9318-E715-462B-8F43-15F390293954}" type="slidenum">
              <a:rPr lang="en-US" smtClean="0"/>
              <a:pPr/>
              <a:t>42</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E63E314-B9E8-4746-AF2B-E822BC36B0A5}" type="slidenum">
              <a:rPr lang="en-US" smtClean="0"/>
              <a:pPr/>
              <a:t>43</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916E06EE-B71F-4E30-BF0B-0983BE9E8DF3}" type="slidenum">
              <a:rPr lang="en-US" smtClean="0"/>
              <a:pPr/>
              <a:t>44</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AB34A17-5C1C-4FE4-BCC8-80E16200EA51}" type="slidenum">
              <a:rPr lang="en-US" smtClean="0"/>
              <a:pPr/>
              <a:t>22</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460B4A1-8815-4FD9-977F-3C298BCAEA0A}" type="slidenum">
              <a:rPr lang="en-US" smtClean="0"/>
              <a:pPr/>
              <a:t>23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9339A22-106E-4D4E-930D-8E346FE3DAD7}" type="slidenum">
              <a:rPr lang="en-US" smtClean="0"/>
              <a:pPr/>
              <a:t>24</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EF1EF27F-9B3A-411D-B0F6-5DAB7293ADBE}" type="slidenum">
              <a:rPr lang="en-US" smtClean="0"/>
              <a:pPr/>
              <a:t>25</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58668F0-212C-4E08-AB04-CFC4C30BDEC5}" type="slidenum">
              <a:rPr lang="en-US" smtClean="0"/>
              <a:pPr/>
              <a:t>26</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16F4F510-E332-4002-8F2A-5084A03EEAEA}" type="slidenum">
              <a:rPr lang="en-US" smtClean="0"/>
              <a:pPr/>
              <a:t>27</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075DE6A-4B3D-4A01-B5C0-78A8E546DC91}" type="slidenum">
              <a:rPr lang="en-US" smtClean="0"/>
              <a:pPr/>
              <a:t>28</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id-ID"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354CA97-56E4-4512-910D-B97820A7F1A0}" type="datetimeFigureOut">
              <a:rPr lang="id-ID" smtClean="0"/>
              <a:pPr/>
              <a:t>06/03/2019</a:t>
            </a:fld>
            <a:endParaRPr lang="id-ID"/>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D23FC32-F382-4EF3-967A-50BD3205275D}"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99DA0AC-F731-4F3E-9DE2-06601FD267A2}" type="datetimeFigureOut">
              <a:rPr lang="id-ID" smtClean="0"/>
              <a:pPr/>
              <a:t>06/03/2019</a:t>
            </a:fld>
            <a:endParaRPr lang="id-ID"/>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3B4D3B9-D927-4D53-90BE-17C98D56680E}"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99DA0AC-F731-4F3E-9DE2-06601FD267A2}" type="datetimeFigureOut">
              <a:rPr lang="id-ID" smtClean="0"/>
              <a:pPr/>
              <a:t>06/03/2019</a:t>
            </a:fld>
            <a:endParaRPr lang="id-ID"/>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3B4D3B9-D927-4D53-90BE-17C98D56680E}"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99DA0AC-F731-4F3E-9DE2-06601FD267A2}" type="datetimeFigureOut">
              <a:rPr lang="id-ID" smtClean="0"/>
              <a:pPr/>
              <a:t>06/03/2019</a:t>
            </a:fld>
            <a:endParaRPr lang="id-ID"/>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id-ID"/>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3B4D3B9-D927-4D53-90BE-17C98D56680E}" type="slidenum">
              <a:rPr lang="id-ID" smtClean="0"/>
              <a:pPr/>
              <a:t>‹#›</a:t>
            </a:fld>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id-ID"/>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99DA0AC-F731-4F3E-9DE2-06601FD267A2}" type="datetimeFigureOut">
              <a:rPr lang="id-ID" smtClean="0"/>
              <a:pPr/>
              <a:t>06/03/2019</a:t>
            </a:fld>
            <a:endParaRPr lang="id-ID"/>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id-ID"/>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3B4D3B9-D927-4D53-90BE-17C98D56680E}" type="slidenum">
              <a:rPr lang="id-ID" smtClean="0"/>
              <a:pPr/>
              <a:t>‹#›</a:t>
            </a:fld>
            <a:endParaRPr lang="id-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99DA0AC-F731-4F3E-9DE2-06601FD267A2}" type="datetimeFigureOut">
              <a:rPr lang="id-ID" smtClean="0"/>
              <a:pPr/>
              <a:t>06/03/2019</a:t>
            </a:fld>
            <a:endParaRPr lang="id-ID"/>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id-ID"/>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3B4D3B9-D927-4D53-90BE-17C98D56680E}" type="slidenum">
              <a:rPr lang="id-ID" smtClean="0"/>
              <a:pPr/>
              <a:t>‹#›</a:t>
            </a:fld>
            <a:endParaRPr lang="id-I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99DA0AC-F731-4F3E-9DE2-06601FD267A2}" type="datetimeFigureOut">
              <a:rPr lang="id-ID" smtClean="0"/>
              <a:pPr/>
              <a:t>06/03/2019</a:t>
            </a:fld>
            <a:endParaRPr lang="id-ID"/>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3B4D3B9-D927-4D53-90BE-17C98D56680E}" type="slidenum">
              <a:rPr lang="id-ID" smtClean="0"/>
              <a:pPr/>
              <a:t>‹#›</a:t>
            </a:fld>
            <a:endParaRPr lang="id-I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99DA0AC-F731-4F3E-9DE2-06601FD267A2}" type="datetimeFigureOut">
              <a:rPr lang="id-ID" smtClean="0"/>
              <a:pPr/>
              <a:t>06/03/2019</a:t>
            </a:fld>
            <a:endParaRPr lang="id-ID"/>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3B4D3B9-D927-4D53-90BE-17C98D56680E}" type="slidenum">
              <a:rPr lang="id-ID" smtClean="0"/>
              <a:pPr/>
              <a:t>‹#›</a:t>
            </a:fld>
            <a:endParaRPr lang="id-I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99DA0AC-F731-4F3E-9DE2-06601FD267A2}" type="datetimeFigureOut">
              <a:rPr lang="id-ID" smtClean="0"/>
              <a:pPr/>
              <a:t>06/03/2019</a:t>
            </a:fld>
            <a:endParaRPr lang="id-ID"/>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3B4D3B9-D927-4D53-90BE-17C98D56680E}" type="slidenum">
              <a:rPr lang="id-ID" smtClean="0"/>
              <a:pPr/>
              <a:t>‹#›</a:t>
            </a:fld>
            <a:endParaRPr lang="id-I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99DA0AC-F731-4F3E-9DE2-06601FD267A2}" type="datetimeFigureOut">
              <a:rPr lang="id-ID" smtClean="0"/>
              <a:pPr/>
              <a:t>06/03/2019</a:t>
            </a:fld>
            <a:endParaRPr lang="id-ID"/>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3B4D3B9-D927-4D53-90BE-17C98D56680E}"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p>
            <a:fld id="{4354CA97-56E4-4512-910D-B97820A7F1A0}" type="datetimeFigureOut">
              <a:rPr lang="id-ID" smtClean="0"/>
              <a:pPr/>
              <a:t>06/03/2019</a:t>
            </a:fld>
            <a:endParaRPr lang="id-ID"/>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id-ID"/>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D23FC32-F382-4EF3-967A-50BD3205275D}"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50"/>
            <a:ext cx="8229600" cy="125888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3"/>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fld id="{FC4100B0-D459-4CC4-B0A0-BD6ED9B09F63}" type="datetime1">
              <a:rPr lang="en-US"/>
              <a:pPr>
                <a:defRPr/>
              </a:pPr>
              <a:t>3/6/2019</a:t>
            </a:fld>
            <a:endParaRPr lang="en-US"/>
          </a:p>
        </p:txBody>
      </p:sp>
      <p:sp>
        <p:nvSpPr>
          <p:cNvPr id="5" name="Rectangle 44"/>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45"/>
          <p:cNvSpPr>
            <a:spLocks noGrp="1" noChangeArrowheads="1"/>
          </p:cNvSpPr>
          <p:nvPr>
            <p:ph type="sldNum" sz="quarter" idx="12"/>
          </p:nvPr>
        </p:nvSpPr>
        <p:spPr>
          <a:xfrm>
            <a:off x="6553200" y="6243638"/>
            <a:ext cx="2133600" cy="457200"/>
          </a:xfrm>
          <a:prstGeom prst="rect">
            <a:avLst/>
          </a:prstGeom>
          <a:ln/>
        </p:spPr>
        <p:txBody>
          <a:bodyPr/>
          <a:lstStyle>
            <a:lvl1pPr>
              <a:defRPr/>
            </a:lvl1pPr>
          </a:lstStyle>
          <a:p>
            <a:pPr>
              <a:defRPr/>
            </a:pPr>
            <a:fld id="{BBFB2FE0-E5EB-443D-8303-ABE81FDE7F6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5B7C8CC7-263F-4A47-B931-371B9C28339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50"/>
            <a:ext cx="8229600" cy="125888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3"/>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fld id="{C02A7218-DCFA-44D9-9306-EEEC2B2BCE20}" type="datetime1">
              <a:rPr lang="en-US"/>
              <a:pPr>
                <a:defRPr/>
              </a:pPr>
              <a:t>3/6/2019</a:t>
            </a:fld>
            <a:endParaRPr lang="en-US"/>
          </a:p>
        </p:txBody>
      </p:sp>
      <p:sp>
        <p:nvSpPr>
          <p:cNvPr id="6" name="Rectangle 44"/>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45"/>
          <p:cNvSpPr>
            <a:spLocks noGrp="1" noChangeArrowheads="1"/>
          </p:cNvSpPr>
          <p:nvPr>
            <p:ph type="sldNum" sz="quarter" idx="12"/>
          </p:nvPr>
        </p:nvSpPr>
        <p:spPr>
          <a:xfrm>
            <a:off x="6553200" y="6243638"/>
            <a:ext cx="2133600" cy="457200"/>
          </a:xfrm>
          <a:prstGeom prst="rect">
            <a:avLst/>
          </a:prstGeom>
          <a:ln/>
        </p:spPr>
        <p:txBody>
          <a:bodyPr/>
          <a:lstStyle>
            <a:lvl1pPr>
              <a:defRPr/>
            </a:lvl1pPr>
          </a:lstStyle>
          <a:p>
            <a:pPr>
              <a:defRPr/>
            </a:pPr>
            <a:fld id="{D428B29B-AA21-47E4-8666-760F66A8B30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DFA15E8C-85B1-4A94-B070-2EC48C4E09D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99DA0AC-F731-4F3E-9DE2-06601FD267A2}" type="datetimeFigureOut">
              <a:rPr lang="id-ID" smtClean="0"/>
              <a:pPr/>
              <a:t>06/03/2019</a:t>
            </a:fld>
            <a:endParaRPr lang="id-ID"/>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3B4D3B9-D927-4D53-90BE-17C98D56680E}"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id-ID"/>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99DA0AC-F731-4F3E-9DE2-06601FD267A2}" type="datetimeFigureOut">
              <a:rPr lang="id-ID" smtClean="0"/>
              <a:pPr/>
              <a:t>06/03/2019</a:t>
            </a:fld>
            <a:endParaRPr lang="id-ID"/>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3B4D3B9-D927-4D53-90BE-17C98D56680E}"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6"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3.png"/><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0" y="0"/>
            <a:ext cx="1115616" cy="1268760"/>
            <a:chOff x="3131840" y="692696"/>
            <a:chExt cx="2736304" cy="3303612"/>
          </a:xfrm>
        </p:grpSpPr>
        <p:sp>
          <p:nvSpPr>
            <p:cNvPr id="8" name="Flowchart: Connector 7"/>
            <p:cNvSpPr/>
            <p:nvPr/>
          </p:nvSpPr>
          <p:spPr>
            <a:xfrm>
              <a:off x="3419872" y="1484784"/>
              <a:ext cx="432048" cy="432048"/>
            </a:xfrm>
            <a:prstGeom prst="flowChartConnector">
              <a:avLst/>
            </a:prstGeom>
            <a:solidFill>
              <a:srgbClr val="75B43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9" name="Flowchart: Connector 8"/>
            <p:cNvSpPr/>
            <p:nvPr/>
          </p:nvSpPr>
          <p:spPr>
            <a:xfrm>
              <a:off x="3419872" y="2996952"/>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0" name="Flowchart: Connector 9"/>
            <p:cNvSpPr/>
            <p:nvPr/>
          </p:nvSpPr>
          <p:spPr>
            <a:xfrm>
              <a:off x="3419872" y="1988840"/>
              <a:ext cx="432048" cy="432048"/>
            </a:xfrm>
            <a:prstGeom prst="flowChartConnector">
              <a:avLst/>
            </a:prstGeom>
            <a:solidFill>
              <a:srgbClr val="75B43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1" name="Flowchart: Connector 10"/>
            <p:cNvSpPr/>
            <p:nvPr/>
          </p:nvSpPr>
          <p:spPr>
            <a:xfrm>
              <a:off x="3419872" y="2492896"/>
              <a:ext cx="432048" cy="432048"/>
            </a:xfrm>
            <a:prstGeom prst="flowChartConnector">
              <a:avLst/>
            </a:prstGeom>
            <a:solidFill>
              <a:srgbClr val="75B43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2" name="Flowchart: Connector 11"/>
            <p:cNvSpPr/>
            <p:nvPr/>
          </p:nvSpPr>
          <p:spPr>
            <a:xfrm>
              <a:off x="3419872" y="3501008"/>
              <a:ext cx="432048" cy="432048"/>
            </a:xfrm>
            <a:prstGeom prst="flowChartConnector">
              <a:avLst/>
            </a:prstGeom>
            <a:solidFill>
              <a:srgbClr val="92D05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3" name="Flowchart: Connector 12"/>
            <p:cNvSpPr/>
            <p:nvPr/>
          </p:nvSpPr>
          <p:spPr>
            <a:xfrm>
              <a:off x="3419872" y="990600"/>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4" name="Flowchart: Connector 13"/>
            <p:cNvSpPr/>
            <p:nvPr/>
          </p:nvSpPr>
          <p:spPr>
            <a:xfrm>
              <a:off x="3923928" y="2996952"/>
              <a:ext cx="432048" cy="432048"/>
            </a:xfrm>
            <a:prstGeom prst="flowChartConnector">
              <a:avLst/>
            </a:prstGeom>
            <a:solidFill>
              <a:srgbClr val="75B43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5" name="Flowchart: Connector 14"/>
            <p:cNvSpPr/>
            <p:nvPr/>
          </p:nvSpPr>
          <p:spPr>
            <a:xfrm>
              <a:off x="3923928" y="3501008"/>
              <a:ext cx="432048" cy="432048"/>
            </a:xfrm>
            <a:prstGeom prst="flowChartConnector">
              <a:avLst/>
            </a:prstGeom>
            <a:solidFill>
              <a:srgbClr val="75B43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6" name="Flowchart: Connector 15"/>
            <p:cNvSpPr/>
            <p:nvPr/>
          </p:nvSpPr>
          <p:spPr>
            <a:xfrm>
              <a:off x="3923928" y="980728"/>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7" name="Flowchart: Connector 16"/>
            <p:cNvSpPr/>
            <p:nvPr/>
          </p:nvSpPr>
          <p:spPr>
            <a:xfrm>
              <a:off x="3923928" y="1511424"/>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8" name="Flowchart: Connector 17"/>
            <p:cNvSpPr/>
            <p:nvPr/>
          </p:nvSpPr>
          <p:spPr>
            <a:xfrm>
              <a:off x="3923928" y="1988840"/>
              <a:ext cx="432048" cy="432048"/>
            </a:xfrm>
            <a:prstGeom prst="flowChartConnector">
              <a:avLst/>
            </a:prstGeom>
            <a:solidFill>
              <a:srgbClr val="92D050">
                <a:alpha val="3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9" name="Flowchart: Connector 18"/>
            <p:cNvSpPr/>
            <p:nvPr/>
          </p:nvSpPr>
          <p:spPr>
            <a:xfrm>
              <a:off x="3923928" y="2492896"/>
              <a:ext cx="432048" cy="432048"/>
            </a:xfrm>
            <a:prstGeom prst="flowChartConnector">
              <a:avLst/>
            </a:prstGeom>
            <a:solidFill>
              <a:srgbClr val="92D050">
                <a:alpha val="3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0" name="Flowchart: Connector 19"/>
            <p:cNvSpPr/>
            <p:nvPr/>
          </p:nvSpPr>
          <p:spPr>
            <a:xfrm>
              <a:off x="4427984" y="2996952"/>
              <a:ext cx="432048" cy="432048"/>
            </a:xfrm>
            <a:prstGeom prst="flowChartConnector">
              <a:avLst/>
            </a:prstGeom>
            <a:solidFill>
              <a:srgbClr val="75B43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1" name="Flowchart: Connector 20"/>
            <p:cNvSpPr/>
            <p:nvPr/>
          </p:nvSpPr>
          <p:spPr>
            <a:xfrm>
              <a:off x="4427984" y="1484784"/>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2" name="Flowchart: Connector 21"/>
            <p:cNvSpPr/>
            <p:nvPr/>
          </p:nvSpPr>
          <p:spPr>
            <a:xfrm>
              <a:off x="4427984" y="1962200"/>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3" name="Flowchart: Connector 22"/>
            <p:cNvSpPr/>
            <p:nvPr/>
          </p:nvSpPr>
          <p:spPr>
            <a:xfrm>
              <a:off x="4427984" y="2466256"/>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4" name="Flowchart: Connector 23"/>
            <p:cNvSpPr/>
            <p:nvPr/>
          </p:nvSpPr>
          <p:spPr>
            <a:xfrm>
              <a:off x="4427984" y="980728"/>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5" name="Flowchart: Connector 24"/>
            <p:cNvSpPr/>
            <p:nvPr/>
          </p:nvSpPr>
          <p:spPr>
            <a:xfrm>
              <a:off x="4932040" y="1484784"/>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6" name="Flowchart: Connector 25"/>
            <p:cNvSpPr/>
            <p:nvPr/>
          </p:nvSpPr>
          <p:spPr>
            <a:xfrm>
              <a:off x="4932040" y="1962200"/>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7" name="Flowchart: Connector 26"/>
            <p:cNvSpPr/>
            <p:nvPr/>
          </p:nvSpPr>
          <p:spPr>
            <a:xfrm>
              <a:off x="4932040" y="2466256"/>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8" name="Flowchart: Connector 27"/>
            <p:cNvSpPr/>
            <p:nvPr/>
          </p:nvSpPr>
          <p:spPr>
            <a:xfrm>
              <a:off x="4932040" y="980728"/>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9" name="Flowchart: Connector 28"/>
            <p:cNvSpPr/>
            <p:nvPr/>
          </p:nvSpPr>
          <p:spPr>
            <a:xfrm>
              <a:off x="4932040" y="2996952"/>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30" name="Flowchart: Connector 29"/>
            <p:cNvSpPr/>
            <p:nvPr/>
          </p:nvSpPr>
          <p:spPr>
            <a:xfrm>
              <a:off x="5436096" y="3005336"/>
              <a:ext cx="432048" cy="432048"/>
            </a:xfrm>
            <a:prstGeom prst="flowChartConnector">
              <a:avLst/>
            </a:prstGeom>
            <a:solidFill>
              <a:srgbClr val="75B43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pic>
          <p:nvPicPr>
            <p:cNvPr id="31" name="Picture 2"/>
            <p:cNvPicPr>
              <a:picLocks noChangeAspect="1" noChangeArrowheads="1"/>
            </p:cNvPicPr>
            <p:nvPr/>
          </p:nvPicPr>
          <p:blipFill>
            <a:blip r:embed="rId9" cstate="print"/>
            <a:srcRect/>
            <a:stretch>
              <a:fillRect/>
            </a:stretch>
          </p:blipFill>
          <p:spPr bwMode="auto">
            <a:xfrm flipH="1">
              <a:off x="3131840" y="3501008"/>
              <a:ext cx="247650" cy="495300"/>
            </a:xfrm>
            <a:prstGeom prst="rect">
              <a:avLst/>
            </a:prstGeom>
            <a:noFill/>
            <a:ln w="9525">
              <a:noFill/>
              <a:miter lim="800000"/>
              <a:headEnd/>
              <a:tailEnd/>
            </a:ln>
          </p:spPr>
        </p:pic>
        <p:pic>
          <p:nvPicPr>
            <p:cNvPr id="32" name="Picture 2"/>
            <p:cNvPicPr>
              <a:picLocks noChangeAspect="1" noChangeArrowheads="1"/>
            </p:cNvPicPr>
            <p:nvPr/>
          </p:nvPicPr>
          <p:blipFill>
            <a:blip r:embed="rId9" cstate="print"/>
            <a:srcRect/>
            <a:stretch>
              <a:fillRect/>
            </a:stretch>
          </p:blipFill>
          <p:spPr bwMode="auto">
            <a:xfrm flipH="1">
              <a:off x="3131840" y="989484"/>
              <a:ext cx="247650" cy="495300"/>
            </a:xfrm>
            <a:prstGeom prst="rect">
              <a:avLst/>
            </a:prstGeom>
            <a:noFill/>
            <a:ln w="9525">
              <a:noFill/>
              <a:miter lim="800000"/>
              <a:headEnd/>
              <a:tailEnd/>
            </a:ln>
          </p:spPr>
        </p:pic>
        <p:pic>
          <p:nvPicPr>
            <p:cNvPr id="33" name="Picture 2"/>
            <p:cNvPicPr>
              <a:picLocks noChangeAspect="1" noChangeArrowheads="1"/>
            </p:cNvPicPr>
            <p:nvPr/>
          </p:nvPicPr>
          <p:blipFill>
            <a:blip r:embed="rId9" cstate="print"/>
            <a:srcRect/>
            <a:stretch>
              <a:fillRect/>
            </a:stretch>
          </p:blipFill>
          <p:spPr bwMode="auto">
            <a:xfrm flipH="1">
              <a:off x="3131840" y="1493540"/>
              <a:ext cx="247650" cy="495300"/>
            </a:xfrm>
            <a:prstGeom prst="rect">
              <a:avLst/>
            </a:prstGeom>
            <a:noFill/>
            <a:ln w="9525">
              <a:noFill/>
              <a:miter lim="800000"/>
              <a:headEnd/>
              <a:tailEnd/>
            </a:ln>
          </p:spPr>
        </p:pic>
        <p:pic>
          <p:nvPicPr>
            <p:cNvPr id="34" name="Picture 2"/>
            <p:cNvPicPr>
              <a:picLocks noChangeAspect="1" noChangeArrowheads="1"/>
            </p:cNvPicPr>
            <p:nvPr/>
          </p:nvPicPr>
          <p:blipFill>
            <a:blip r:embed="rId9" cstate="print"/>
            <a:srcRect/>
            <a:stretch>
              <a:fillRect/>
            </a:stretch>
          </p:blipFill>
          <p:spPr bwMode="auto">
            <a:xfrm flipH="1">
              <a:off x="3131840" y="1997596"/>
              <a:ext cx="247650" cy="495300"/>
            </a:xfrm>
            <a:prstGeom prst="rect">
              <a:avLst/>
            </a:prstGeom>
            <a:noFill/>
            <a:ln w="9525">
              <a:noFill/>
              <a:miter lim="800000"/>
              <a:headEnd/>
              <a:tailEnd/>
            </a:ln>
          </p:spPr>
        </p:pic>
        <p:pic>
          <p:nvPicPr>
            <p:cNvPr id="35" name="Picture 2"/>
            <p:cNvPicPr>
              <a:picLocks noChangeAspect="1" noChangeArrowheads="1"/>
            </p:cNvPicPr>
            <p:nvPr/>
          </p:nvPicPr>
          <p:blipFill>
            <a:blip r:embed="rId9" cstate="print"/>
            <a:srcRect/>
            <a:stretch>
              <a:fillRect/>
            </a:stretch>
          </p:blipFill>
          <p:spPr bwMode="auto">
            <a:xfrm flipH="1">
              <a:off x="3131840" y="2988196"/>
              <a:ext cx="247650" cy="495300"/>
            </a:xfrm>
            <a:prstGeom prst="rect">
              <a:avLst/>
            </a:prstGeom>
            <a:noFill/>
            <a:ln w="9525">
              <a:noFill/>
              <a:miter lim="800000"/>
              <a:headEnd/>
              <a:tailEnd/>
            </a:ln>
          </p:spPr>
        </p:pic>
        <p:pic>
          <p:nvPicPr>
            <p:cNvPr id="36" name="Picture 2"/>
            <p:cNvPicPr>
              <a:picLocks noChangeAspect="1" noChangeArrowheads="1"/>
            </p:cNvPicPr>
            <p:nvPr/>
          </p:nvPicPr>
          <p:blipFill>
            <a:blip r:embed="rId9" cstate="print"/>
            <a:srcRect/>
            <a:stretch>
              <a:fillRect/>
            </a:stretch>
          </p:blipFill>
          <p:spPr bwMode="auto">
            <a:xfrm flipH="1">
              <a:off x="3131840" y="2492896"/>
              <a:ext cx="247650" cy="495300"/>
            </a:xfrm>
            <a:prstGeom prst="rect">
              <a:avLst/>
            </a:prstGeom>
            <a:noFill/>
            <a:ln w="9525">
              <a:noFill/>
              <a:miter lim="800000"/>
              <a:headEnd/>
              <a:tailEnd/>
            </a:ln>
          </p:spPr>
        </p:pic>
        <p:pic>
          <p:nvPicPr>
            <p:cNvPr id="37" name="Picture 3"/>
            <p:cNvPicPr>
              <a:picLocks noChangeAspect="1" noChangeArrowheads="1"/>
            </p:cNvPicPr>
            <p:nvPr/>
          </p:nvPicPr>
          <p:blipFill>
            <a:blip r:embed="rId10" cstate="print"/>
            <a:srcRect/>
            <a:stretch>
              <a:fillRect/>
            </a:stretch>
          </p:blipFill>
          <p:spPr bwMode="auto">
            <a:xfrm rot="5400000">
              <a:off x="4033466" y="583159"/>
              <a:ext cx="228600" cy="447675"/>
            </a:xfrm>
            <a:prstGeom prst="rect">
              <a:avLst/>
            </a:prstGeom>
            <a:noFill/>
            <a:ln w="9525">
              <a:noFill/>
              <a:miter lim="800000"/>
              <a:headEnd/>
              <a:tailEnd/>
            </a:ln>
          </p:spPr>
        </p:pic>
        <p:pic>
          <p:nvPicPr>
            <p:cNvPr id="38" name="Picture 3"/>
            <p:cNvPicPr>
              <a:picLocks noChangeAspect="1" noChangeArrowheads="1"/>
            </p:cNvPicPr>
            <p:nvPr/>
          </p:nvPicPr>
          <p:blipFill>
            <a:blip r:embed="rId10" cstate="print"/>
            <a:srcRect/>
            <a:stretch>
              <a:fillRect/>
            </a:stretch>
          </p:blipFill>
          <p:spPr bwMode="auto">
            <a:xfrm rot="5400000">
              <a:off x="3513782" y="583159"/>
              <a:ext cx="228600" cy="447675"/>
            </a:xfrm>
            <a:prstGeom prst="rect">
              <a:avLst/>
            </a:prstGeom>
            <a:noFill/>
            <a:ln w="9525">
              <a:noFill/>
              <a:miter lim="800000"/>
              <a:headEnd/>
              <a:tailEnd/>
            </a:ln>
          </p:spPr>
        </p:pic>
        <p:pic>
          <p:nvPicPr>
            <p:cNvPr id="39" name="Picture 4"/>
            <p:cNvPicPr>
              <a:picLocks noChangeAspect="1" noChangeArrowheads="1"/>
            </p:cNvPicPr>
            <p:nvPr/>
          </p:nvPicPr>
          <p:blipFill>
            <a:blip r:embed="rId11" cstate="print"/>
            <a:srcRect/>
            <a:stretch>
              <a:fillRect/>
            </a:stretch>
          </p:blipFill>
          <p:spPr bwMode="auto">
            <a:xfrm>
              <a:off x="3131840" y="692696"/>
              <a:ext cx="238125" cy="247650"/>
            </a:xfrm>
            <a:prstGeom prst="rect">
              <a:avLst/>
            </a:prstGeom>
            <a:noFill/>
            <a:ln w="9525">
              <a:noFill/>
              <a:miter lim="800000"/>
              <a:headEnd/>
              <a:tailEnd/>
            </a:ln>
          </p:spPr>
        </p:pic>
      </p:grpSp>
      <p:pic>
        <p:nvPicPr>
          <p:cNvPr id="45" name="Picture 2"/>
          <p:cNvPicPr>
            <a:picLocks noChangeAspect="1" noChangeArrowheads="1"/>
          </p:cNvPicPr>
          <p:nvPr userDrawn="1"/>
        </p:nvPicPr>
        <p:blipFill>
          <a:blip r:embed="rId12" cstate="print"/>
          <a:srcRect/>
          <a:stretch>
            <a:fillRect/>
          </a:stretch>
        </p:blipFill>
        <p:spPr bwMode="auto">
          <a:xfrm>
            <a:off x="5292080" y="6152597"/>
            <a:ext cx="1872208" cy="444755"/>
          </a:xfrm>
          <a:prstGeom prst="rect">
            <a:avLst/>
          </a:prstGeom>
          <a:noFill/>
          <a:ln w="9525">
            <a:noFill/>
            <a:miter lim="800000"/>
            <a:headEnd/>
            <a:tailEnd/>
          </a:ln>
        </p:spPr>
      </p:pic>
      <p:cxnSp>
        <p:nvCxnSpPr>
          <p:cNvPr id="46" name="Straight Connector 45"/>
          <p:cNvCxnSpPr/>
          <p:nvPr userDrawn="1"/>
        </p:nvCxnSpPr>
        <p:spPr>
          <a:xfrm>
            <a:off x="7308304" y="6309320"/>
            <a:ext cx="0" cy="21602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userDrawn="1"/>
        </p:nvSpPr>
        <p:spPr>
          <a:xfrm>
            <a:off x="7380312" y="6325289"/>
            <a:ext cx="1479892" cy="215444"/>
          </a:xfrm>
          <a:prstGeom prst="rect">
            <a:avLst/>
          </a:prstGeom>
          <a:noFill/>
        </p:spPr>
        <p:txBody>
          <a:bodyPr wrap="none" rtlCol="0">
            <a:spAutoFit/>
          </a:bodyPr>
          <a:lstStyle/>
          <a:p>
            <a:r>
              <a:rPr lang="id-ID" sz="800" dirty="0" smtClean="0">
                <a:solidFill>
                  <a:schemeClr val="tx1"/>
                </a:solidFill>
              </a:rPr>
              <a:t>EDUCATION FOR A BETTER LIFE</a:t>
            </a:r>
            <a:endParaRPr lang="id-ID" sz="8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 id="2147483679" r:id="rId4"/>
    <p:sldLayoutId id="2147483680" r:id="rId5"/>
    <p:sldLayoutId id="2147483681" r:id="rId6"/>
    <p:sldLayoutId id="2147483682"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0" y="2708920"/>
            <a:ext cx="1115616" cy="1268760"/>
            <a:chOff x="3131840" y="692696"/>
            <a:chExt cx="2736304" cy="3303612"/>
          </a:xfrm>
        </p:grpSpPr>
        <p:sp>
          <p:nvSpPr>
            <p:cNvPr id="8" name="Flowchart: Connector 7"/>
            <p:cNvSpPr/>
            <p:nvPr/>
          </p:nvSpPr>
          <p:spPr>
            <a:xfrm>
              <a:off x="3419872" y="1484784"/>
              <a:ext cx="432048" cy="432048"/>
            </a:xfrm>
            <a:prstGeom prst="flowChartConnector">
              <a:avLst/>
            </a:prstGeom>
            <a:solidFill>
              <a:srgbClr val="75B43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9" name="Flowchart: Connector 8"/>
            <p:cNvSpPr/>
            <p:nvPr/>
          </p:nvSpPr>
          <p:spPr>
            <a:xfrm>
              <a:off x="3419872" y="2996952"/>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0" name="Flowchart: Connector 9"/>
            <p:cNvSpPr/>
            <p:nvPr/>
          </p:nvSpPr>
          <p:spPr>
            <a:xfrm>
              <a:off x="3419872" y="1988840"/>
              <a:ext cx="432048" cy="432048"/>
            </a:xfrm>
            <a:prstGeom prst="flowChartConnector">
              <a:avLst/>
            </a:prstGeom>
            <a:solidFill>
              <a:srgbClr val="75B43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1" name="Flowchart: Connector 10"/>
            <p:cNvSpPr/>
            <p:nvPr/>
          </p:nvSpPr>
          <p:spPr>
            <a:xfrm>
              <a:off x="3419872" y="2492896"/>
              <a:ext cx="432048" cy="432048"/>
            </a:xfrm>
            <a:prstGeom prst="flowChartConnector">
              <a:avLst/>
            </a:prstGeom>
            <a:solidFill>
              <a:srgbClr val="75B43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2" name="Flowchart: Connector 11"/>
            <p:cNvSpPr/>
            <p:nvPr/>
          </p:nvSpPr>
          <p:spPr>
            <a:xfrm>
              <a:off x="3419872" y="3501008"/>
              <a:ext cx="432048" cy="432048"/>
            </a:xfrm>
            <a:prstGeom prst="flowChartConnector">
              <a:avLst/>
            </a:prstGeom>
            <a:solidFill>
              <a:srgbClr val="92D05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3" name="Flowchart: Connector 12"/>
            <p:cNvSpPr/>
            <p:nvPr/>
          </p:nvSpPr>
          <p:spPr>
            <a:xfrm>
              <a:off x="3419872" y="990600"/>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4" name="Flowchart: Connector 13"/>
            <p:cNvSpPr/>
            <p:nvPr/>
          </p:nvSpPr>
          <p:spPr>
            <a:xfrm>
              <a:off x="3923928" y="2996952"/>
              <a:ext cx="432048" cy="432048"/>
            </a:xfrm>
            <a:prstGeom prst="flowChartConnector">
              <a:avLst/>
            </a:prstGeom>
            <a:solidFill>
              <a:srgbClr val="75B43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5" name="Flowchart: Connector 14"/>
            <p:cNvSpPr/>
            <p:nvPr/>
          </p:nvSpPr>
          <p:spPr>
            <a:xfrm>
              <a:off x="3923928" y="3501008"/>
              <a:ext cx="432048" cy="432048"/>
            </a:xfrm>
            <a:prstGeom prst="flowChartConnector">
              <a:avLst/>
            </a:prstGeom>
            <a:solidFill>
              <a:srgbClr val="75B43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6" name="Flowchart: Connector 15"/>
            <p:cNvSpPr/>
            <p:nvPr/>
          </p:nvSpPr>
          <p:spPr>
            <a:xfrm>
              <a:off x="3923928" y="980728"/>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7" name="Flowchart: Connector 16"/>
            <p:cNvSpPr/>
            <p:nvPr/>
          </p:nvSpPr>
          <p:spPr>
            <a:xfrm>
              <a:off x="3923928" y="1511424"/>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8" name="Flowchart: Connector 17"/>
            <p:cNvSpPr/>
            <p:nvPr/>
          </p:nvSpPr>
          <p:spPr>
            <a:xfrm>
              <a:off x="3923928" y="1988840"/>
              <a:ext cx="432048" cy="432048"/>
            </a:xfrm>
            <a:prstGeom prst="flowChartConnector">
              <a:avLst/>
            </a:prstGeom>
            <a:solidFill>
              <a:srgbClr val="92D050">
                <a:alpha val="3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9" name="Flowchart: Connector 18"/>
            <p:cNvSpPr/>
            <p:nvPr/>
          </p:nvSpPr>
          <p:spPr>
            <a:xfrm>
              <a:off x="3923928" y="2492896"/>
              <a:ext cx="432048" cy="432048"/>
            </a:xfrm>
            <a:prstGeom prst="flowChartConnector">
              <a:avLst/>
            </a:prstGeom>
            <a:solidFill>
              <a:srgbClr val="92D050">
                <a:alpha val="3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0" name="Flowchart: Connector 19"/>
            <p:cNvSpPr/>
            <p:nvPr/>
          </p:nvSpPr>
          <p:spPr>
            <a:xfrm>
              <a:off x="4427984" y="2996952"/>
              <a:ext cx="432048" cy="432048"/>
            </a:xfrm>
            <a:prstGeom prst="flowChartConnector">
              <a:avLst/>
            </a:prstGeom>
            <a:solidFill>
              <a:srgbClr val="75B43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1" name="Flowchart: Connector 20"/>
            <p:cNvSpPr/>
            <p:nvPr/>
          </p:nvSpPr>
          <p:spPr>
            <a:xfrm>
              <a:off x="4427984" y="1484784"/>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2" name="Flowchart: Connector 21"/>
            <p:cNvSpPr/>
            <p:nvPr/>
          </p:nvSpPr>
          <p:spPr>
            <a:xfrm>
              <a:off x="4427984" y="1962200"/>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3" name="Flowchart: Connector 22"/>
            <p:cNvSpPr/>
            <p:nvPr/>
          </p:nvSpPr>
          <p:spPr>
            <a:xfrm>
              <a:off x="4427984" y="2466256"/>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4" name="Flowchart: Connector 23"/>
            <p:cNvSpPr/>
            <p:nvPr/>
          </p:nvSpPr>
          <p:spPr>
            <a:xfrm>
              <a:off x="4427984" y="980728"/>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5" name="Flowchart: Connector 24"/>
            <p:cNvSpPr/>
            <p:nvPr/>
          </p:nvSpPr>
          <p:spPr>
            <a:xfrm>
              <a:off x="4932040" y="1484784"/>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6" name="Flowchart: Connector 25"/>
            <p:cNvSpPr/>
            <p:nvPr/>
          </p:nvSpPr>
          <p:spPr>
            <a:xfrm>
              <a:off x="4932040" y="1962200"/>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7" name="Flowchart: Connector 26"/>
            <p:cNvSpPr/>
            <p:nvPr/>
          </p:nvSpPr>
          <p:spPr>
            <a:xfrm>
              <a:off x="4932040" y="2466256"/>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8" name="Flowchart: Connector 27"/>
            <p:cNvSpPr/>
            <p:nvPr/>
          </p:nvSpPr>
          <p:spPr>
            <a:xfrm>
              <a:off x="4932040" y="980728"/>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9" name="Flowchart: Connector 28"/>
            <p:cNvSpPr/>
            <p:nvPr/>
          </p:nvSpPr>
          <p:spPr>
            <a:xfrm>
              <a:off x="4932040" y="2996952"/>
              <a:ext cx="432048" cy="432048"/>
            </a:xfrm>
            <a:prstGeom prst="flowChartConnector">
              <a:avLst/>
            </a:prstGeom>
            <a:solidFill>
              <a:srgbClr val="92D050">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30" name="Flowchart: Connector 29"/>
            <p:cNvSpPr/>
            <p:nvPr/>
          </p:nvSpPr>
          <p:spPr>
            <a:xfrm>
              <a:off x="5436096" y="3005336"/>
              <a:ext cx="432048" cy="432048"/>
            </a:xfrm>
            <a:prstGeom prst="flowChartConnector">
              <a:avLst/>
            </a:prstGeom>
            <a:solidFill>
              <a:srgbClr val="75B43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pic>
          <p:nvPicPr>
            <p:cNvPr id="31" name="Picture 2"/>
            <p:cNvPicPr>
              <a:picLocks noChangeAspect="1" noChangeArrowheads="1"/>
            </p:cNvPicPr>
            <p:nvPr/>
          </p:nvPicPr>
          <p:blipFill>
            <a:blip r:embed="rId13" cstate="print"/>
            <a:srcRect/>
            <a:stretch>
              <a:fillRect/>
            </a:stretch>
          </p:blipFill>
          <p:spPr bwMode="auto">
            <a:xfrm flipH="1">
              <a:off x="3131840" y="3501008"/>
              <a:ext cx="247650" cy="495300"/>
            </a:xfrm>
            <a:prstGeom prst="rect">
              <a:avLst/>
            </a:prstGeom>
            <a:noFill/>
            <a:ln w="9525">
              <a:noFill/>
              <a:miter lim="800000"/>
              <a:headEnd/>
              <a:tailEnd/>
            </a:ln>
          </p:spPr>
        </p:pic>
        <p:pic>
          <p:nvPicPr>
            <p:cNvPr id="32" name="Picture 2"/>
            <p:cNvPicPr>
              <a:picLocks noChangeAspect="1" noChangeArrowheads="1"/>
            </p:cNvPicPr>
            <p:nvPr/>
          </p:nvPicPr>
          <p:blipFill>
            <a:blip r:embed="rId13" cstate="print"/>
            <a:srcRect/>
            <a:stretch>
              <a:fillRect/>
            </a:stretch>
          </p:blipFill>
          <p:spPr bwMode="auto">
            <a:xfrm flipH="1">
              <a:off x="3131840" y="989484"/>
              <a:ext cx="247650" cy="495300"/>
            </a:xfrm>
            <a:prstGeom prst="rect">
              <a:avLst/>
            </a:prstGeom>
            <a:noFill/>
            <a:ln w="9525">
              <a:noFill/>
              <a:miter lim="800000"/>
              <a:headEnd/>
              <a:tailEnd/>
            </a:ln>
          </p:spPr>
        </p:pic>
        <p:pic>
          <p:nvPicPr>
            <p:cNvPr id="33" name="Picture 2"/>
            <p:cNvPicPr>
              <a:picLocks noChangeAspect="1" noChangeArrowheads="1"/>
            </p:cNvPicPr>
            <p:nvPr/>
          </p:nvPicPr>
          <p:blipFill>
            <a:blip r:embed="rId13" cstate="print"/>
            <a:srcRect/>
            <a:stretch>
              <a:fillRect/>
            </a:stretch>
          </p:blipFill>
          <p:spPr bwMode="auto">
            <a:xfrm flipH="1">
              <a:off x="3131840" y="1493540"/>
              <a:ext cx="247650" cy="495300"/>
            </a:xfrm>
            <a:prstGeom prst="rect">
              <a:avLst/>
            </a:prstGeom>
            <a:noFill/>
            <a:ln w="9525">
              <a:noFill/>
              <a:miter lim="800000"/>
              <a:headEnd/>
              <a:tailEnd/>
            </a:ln>
          </p:spPr>
        </p:pic>
        <p:pic>
          <p:nvPicPr>
            <p:cNvPr id="34" name="Picture 2"/>
            <p:cNvPicPr>
              <a:picLocks noChangeAspect="1" noChangeArrowheads="1"/>
            </p:cNvPicPr>
            <p:nvPr/>
          </p:nvPicPr>
          <p:blipFill>
            <a:blip r:embed="rId13" cstate="print"/>
            <a:srcRect/>
            <a:stretch>
              <a:fillRect/>
            </a:stretch>
          </p:blipFill>
          <p:spPr bwMode="auto">
            <a:xfrm flipH="1">
              <a:off x="3131840" y="1997596"/>
              <a:ext cx="247650" cy="495300"/>
            </a:xfrm>
            <a:prstGeom prst="rect">
              <a:avLst/>
            </a:prstGeom>
            <a:noFill/>
            <a:ln w="9525">
              <a:noFill/>
              <a:miter lim="800000"/>
              <a:headEnd/>
              <a:tailEnd/>
            </a:ln>
          </p:spPr>
        </p:pic>
        <p:pic>
          <p:nvPicPr>
            <p:cNvPr id="35" name="Picture 2"/>
            <p:cNvPicPr>
              <a:picLocks noChangeAspect="1" noChangeArrowheads="1"/>
            </p:cNvPicPr>
            <p:nvPr/>
          </p:nvPicPr>
          <p:blipFill>
            <a:blip r:embed="rId13" cstate="print"/>
            <a:srcRect/>
            <a:stretch>
              <a:fillRect/>
            </a:stretch>
          </p:blipFill>
          <p:spPr bwMode="auto">
            <a:xfrm flipH="1">
              <a:off x="3131840" y="2988196"/>
              <a:ext cx="247650" cy="495300"/>
            </a:xfrm>
            <a:prstGeom prst="rect">
              <a:avLst/>
            </a:prstGeom>
            <a:noFill/>
            <a:ln w="9525">
              <a:noFill/>
              <a:miter lim="800000"/>
              <a:headEnd/>
              <a:tailEnd/>
            </a:ln>
          </p:spPr>
        </p:pic>
        <p:pic>
          <p:nvPicPr>
            <p:cNvPr id="36" name="Picture 2"/>
            <p:cNvPicPr>
              <a:picLocks noChangeAspect="1" noChangeArrowheads="1"/>
            </p:cNvPicPr>
            <p:nvPr/>
          </p:nvPicPr>
          <p:blipFill>
            <a:blip r:embed="rId13" cstate="print"/>
            <a:srcRect/>
            <a:stretch>
              <a:fillRect/>
            </a:stretch>
          </p:blipFill>
          <p:spPr bwMode="auto">
            <a:xfrm flipH="1">
              <a:off x="3131840" y="2492896"/>
              <a:ext cx="247650" cy="495300"/>
            </a:xfrm>
            <a:prstGeom prst="rect">
              <a:avLst/>
            </a:prstGeom>
            <a:noFill/>
            <a:ln w="9525">
              <a:noFill/>
              <a:miter lim="800000"/>
              <a:headEnd/>
              <a:tailEnd/>
            </a:ln>
          </p:spPr>
        </p:pic>
        <p:pic>
          <p:nvPicPr>
            <p:cNvPr id="37" name="Picture 3"/>
            <p:cNvPicPr>
              <a:picLocks noChangeAspect="1" noChangeArrowheads="1"/>
            </p:cNvPicPr>
            <p:nvPr/>
          </p:nvPicPr>
          <p:blipFill>
            <a:blip r:embed="rId14" cstate="print"/>
            <a:srcRect/>
            <a:stretch>
              <a:fillRect/>
            </a:stretch>
          </p:blipFill>
          <p:spPr bwMode="auto">
            <a:xfrm rot="5400000">
              <a:off x="4033466" y="583159"/>
              <a:ext cx="228600" cy="447675"/>
            </a:xfrm>
            <a:prstGeom prst="rect">
              <a:avLst/>
            </a:prstGeom>
            <a:noFill/>
            <a:ln w="9525">
              <a:noFill/>
              <a:miter lim="800000"/>
              <a:headEnd/>
              <a:tailEnd/>
            </a:ln>
          </p:spPr>
        </p:pic>
        <p:pic>
          <p:nvPicPr>
            <p:cNvPr id="38" name="Picture 3"/>
            <p:cNvPicPr>
              <a:picLocks noChangeAspect="1" noChangeArrowheads="1"/>
            </p:cNvPicPr>
            <p:nvPr/>
          </p:nvPicPr>
          <p:blipFill>
            <a:blip r:embed="rId14" cstate="print"/>
            <a:srcRect/>
            <a:stretch>
              <a:fillRect/>
            </a:stretch>
          </p:blipFill>
          <p:spPr bwMode="auto">
            <a:xfrm rot="5400000">
              <a:off x="3513782" y="583159"/>
              <a:ext cx="228600" cy="447675"/>
            </a:xfrm>
            <a:prstGeom prst="rect">
              <a:avLst/>
            </a:prstGeom>
            <a:noFill/>
            <a:ln w="9525">
              <a:noFill/>
              <a:miter lim="800000"/>
              <a:headEnd/>
              <a:tailEnd/>
            </a:ln>
          </p:spPr>
        </p:pic>
        <p:pic>
          <p:nvPicPr>
            <p:cNvPr id="39" name="Picture 4"/>
            <p:cNvPicPr>
              <a:picLocks noChangeAspect="1" noChangeArrowheads="1"/>
            </p:cNvPicPr>
            <p:nvPr/>
          </p:nvPicPr>
          <p:blipFill>
            <a:blip r:embed="rId15" cstate="print"/>
            <a:srcRect/>
            <a:stretch>
              <a:fillRect/>
            </a:stretch>
          </p:blipFill>
          <p:spPr bwMode="auto">
            <a:xfrm>
              <a:off x="3131840" y="692696"/>
              <a:ext cx="238125" cy="247650"/>
            </a:xfrm>
            <a:prstGeom prst="rect">
              <a:avLst/>
            </a:prstGeom>
            <a:noFill/>
            <a:ln w="9525">
              <a:noFill/>
              <a:miter lim="800000"/>
              <a:headEnd/>
              <a:tailEnd/>
            </a:ln>
          </p:spPr>
        </p:pic>
      </p:grpSp>
      <p:grpSp>
        <p:nvGrpSpPr>
          <p:cNvPr id="40" name="Group 39"/>
          <p:cNvGrpSpPr/>
          <p:nvPr userDrawn="1"/>
        </p:nvGrpSpPr>
        <p:grpSpPr>
          <a:xfrm>
            <a:off x="1475656" y="2924944"/>
            <a:ext cx="6768752" cy="792088"/>
            <a:chOff x="467544" y="4333335"/>
            <a:chExt cx="8064896" cy="1111889"/>
          </a:xfrm>
        </p:grpSpPr>
        <p:pic>
          <p:nvPicPr>
            <p:cNvPr id="41" name="Picture 2"/>
            <p:cNvPicPr>
              <a:picLocks noChangeAspect="1" noChangeArrowheads="1"/>
            </p:cNvPicPr>
            <p:nvPr userDrawn="1"/>
          </p:nvPicPr>
          <p:blipFill>
            <a:blip r:embed="rId16" cstate="print"/>
            <a:srcRect/>
            <a:stretch>
              <a:fillRect/>
            </a:stretch>
          </p:blipFill>
          <p:spPr bwMode="auto">
            <a:xfrm>
              <a:off x="467544" y="4333335"/>
              <a:ext cx="4320480" cy="1111889"/>
            </a:xfrm>
            <a:prstGeom prst="rect">
              <a:avLst/>
            </a:prstGeom>
            <a:noFill/>
            <a:ln w="9525">
              <a:noFill/>
              <a:miter lim="800000"/>
              <a:headEnd/>
              <a:tailEnd/>
            </a:ln>
          </p:spPr>
        </p:pic>
        <p:cxnSp>
          <p:nvCxnSpPr>
            <p:cNvPr id="42" name="Straight Connector 41"/>
            <p:cNvCxnSpPr/>
            <p:nvPr userDrawn="1"/>
          </p:nvCxnSpPr>
          <p:spPr>
            <a:xfrm>
              <a:off x="5148064" y="4725144"/>
              <a:ext cx="0" cy="504056"/>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userDrawn="1"/>
          </p:nvSpPr>
          <p:spPr>
            <a:xfrm>
              <a:off x="5434412" y="4797152"/>
              <a:ext cx="3098028" cy="369332"/>
            </a:xfrm>
            <a:prstGeom prst="rect">
              <a:avLst/>
            </a:prstGeom>
            <a:noFill/>
          </p:spPr>
          <p:txBody>
            <a:bodyPr wrap="none" rtlCol="0">
              <a:spAutoFit/>
            </a:bodyPr>
            <a:lstStyle/>
            <a:p>
              <a:r>
                <a:rPr lang="id-ID" sz="1800" dirty="0" smtClean="0">
                  <a:solidFill>
                    <a:schemeClr val="bg1">
                      <a:lumMod val="65000"/>
                    </a:schemeClr>
                  </a:solidFill>
                </a:rPr>
                <a:t>EDUCATION FOR A BETTER LIFE</a:t>
              </a:r>
              <a:endParaRPr lang="id-ID" sz="1800" dirty="0">
                <a:solidFill>
                  <a:schemeClr val="bg1">
                    <a:lumMod val="65000"/>
                  </a:schemeClr>
                </a:solidFill>
              </a:endParaRPr>
            </a:p>
          </p:txBody>
        </p:sp>
      </p:gr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898526" y="2714620"/>
            <a:ext cx="6959622" cy="500066"/>
          </a:xfrm>
        </p:spPr>
        <p:txBody>
          <a:bodyPr anchor="ctr"/>
          <a:lstStyle/>
          <a:p>
            <a:pPr>
              <a:defRPr/>
            </a:pPr>
            <a:r>
              <a:rPr lang="en-US" b="1" dirty="0"/>
              <a:t>Mapping </a:t>
            </a:r>
            <a:r>
              <a:rPr lang="en-US" b="1" dirty="0" err="1"/>
              <a:t>dari</a:t>
            </a:r>
            <a:r>
              <a:rPr lang="en-US" b="1" dirty="0"/>
              <a:t> ERD </a:t>
            </a:r>
            <a:r>
              <a:rPr lang="en-US" b="1" dirty="0" err="1"/>
              <a:t>ke</a:t>
            </a:r>
            <a:r>
              <a:rPr lang="en-US" b="1" dirty="0"/>
              <a:t> </a:t>
            </a:r>
            <a:r>
              <a:rPr lang="en-US" b="1" dirty="0" err="1"/>
              <a:t>Tabel</a:t>
            </a:r>
            <a:r>
              <a:rPr lang="en-US" dirty="0"/>
              <a:t> </a:t>
            </a:r>
            <a:r>
              <a:rPr lang="en-US" sz="4800" b="1" dirty="0"/>
              <a:t/>
            </a:r>
            <a:br>
              <a:rPr lang="en-US" sz="4800" b="1" dirty="0"/>
            </a:br>
            <a:endParaRPr lang="en-US" sz="4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t>Algoritma 5</a:t>
            </a:r>
          </a:p>
        </p:txBody>
      </p:sp>
      <p:sp>
        <p:nvSpPr>
          <p:cNvPr id="45059" name="Rectangle 3"/>
          <p:cNvSpPr>
            <a:spLocks noGrp="1" noChangeArrowheads="1"/>
          </p:cNvSpPr>
          <p:nvPr>
            <p:ph type="body" idx="1"/>
          </p:nvPr>
        </p:nvSpPr>
        <p:spPr/>
        <p:txBody>
          <a:bodyPr/>
          <a:lstStyle/>
          <a:p>
            <a:pPr>
              <a:lnSpc>
                <a:spcPct val="90000"/>
              </a:lnSpc>
              <a:defRPr/>
            </a:pPr>
            <a:r>
              <a:rPr lang="en-US"/>
              <a:t>Untuk setiap relasi M:N antara entitas EK1 dan EK2, buat tabel baru MN </a:t>
            </a:r>
          </a:p>
          <a:p>
            <a:pPr>
              <a:lnSpc>
                <a:spcPct val="90000"/>
              </a:lnSpc>
              <a:defRPr/>
            </a:pPr>
            <a:r>
              <a:rPr lang="en-US"/>
              <a:t>Tambahkan seluruh simple attribut dari relasi tersebut</a:t>
            </a:r>
          </a:p>
          <a:p>
            <a:pPr>
              <a:lnSpc>
                <a:spcPct val="90000"/>
              </a:lnSpc>
              <a:defRPr/>
            </a:pPr>
            <a:r>
              <a:rPr lang="en-US"/>
              <a:t>Tambahkan pula foreign key yang diambil dari primary key masing-masing entitas yang direlasikan </a:t>
            </a:r>
          </a:p>
          <a:p>
            <a:pPr>
              <a:lnSpc>
                <a:spcPct val="90000"/>
              </a:lnSpc>
              <a:defRPr/>
            </a:pPr>
            <a:r>
              <a:rPr lang="en-US"/>
              <a:t> Primary key merupakan gabungan dari seluruh foreign key tersebut </a:t>
            </a:r>
          </a:p>
          <a:p>
            <a:pPr>
              <a:lnSpc>
                <a:spcPct val="90000"/>
              </a:lnSpc>
              <a:defRPr/>
            </a:pP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a:t>Algoritma 5</a:t>
            </a:r>
          </a:p>
        </p:txBody>
      </p:sp>
      <p:graphicFrame>
        <p:nvGraphicFramePr>
          <p:cNvPr id="5122" name="Object 2"/>
          <p:cNvGraphicFramePr>
            <a:graphicFrameLocks noChangeAspect="1"/>
          </p:cNvGraphicFramePr>
          <p:nvPr>
            <p:ph idx="1"/>
          </p:nvPr>
        </p:nvGraphicFramePr>
        <p:xfrm>
          <a:off x="1412875" y="1844675"/>
          <a:ext cx="5815013" cy="1727200"/>
        </p:xfrm>
        <a:graphic>
          <a:graphicData uri="http://schemas.openxmlformats.org/presentationml/2006/ole">
            <p:oleObj spid="_x0000_s5122" name="Visio" r:id="rId3" imgW="3698479" imgH="1097925" progId="">
              <p:embed/>
            </p:oleObj>
          </a:graphicData>
        </a:graphic>
      </p:graphicFrame>
      <p:sp>
        <p:nvSpPr>
          <p:cNvPr id="5124" name="AutoShape 6"/>
          <p:cNvSpPr>
            <a:spLocks noChangeArrowheads="1"/>
          </p:cNvSpPr>
          <p:nvPr/>
        </p:nvSpPr>
        <p:spPr bwMode="auto">
          <a:xfrm>
            <a:off x="2268538" y="4941888"/>
            <a:ext cx="1371600" cy="4572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p>
            <a:pPr eaLnBrk="0" hangingPunct="0"/>
            <a:endParaRPr lang="id-ID"/>
          </a:p>
        </p:txBody>
      </p:sp>
      <p:sp>
        <p:nvSpPr>
          <p:cNvPr id="5125" name="Text Box 7"/>
          <p:cNvSpPr txBox="1">
            <a:spLocks noChangeArrowheads="1"/>
          </p:cNvSpPr>
          <p:nvPr/>
        </p:nvSpPr>
        <p:spPr bwMode="auto">
          <a:xfrm>
            <a:off x="2268538" y="4652963"/>
            <a:ext cx="1071562" cy="274637"/>
          </a:xfrm>
          <a:prstGeom prst="rect">
            <a:avLst/>
          </a:prstGeom>
          <a:solidFill>
            <a:schemeClr val="tx2"/>
          </a:solidFill>
          <a:ln w="9525">
            <a:noFill/>
            <a:miter lim="800000"/>
            <a:headEnd/>
            <a:tailEnd/>
          </a:ln>
        </p:spPr>
        <p:txBody>
          <a:bodyPr>
            <a:spAutoFit/>
          </a:bodyPr>
          <a:lstStyle/>
          <a:p>
            <a:pPr algn="ctr">
              <a:spcBef>
                <a:spcPct val="50000"/>
              </a:spcBef>
            </a:pPr>
            <a:r>
              <a:rPr lang="en-US" sz="1200" b="1">
                <a:solidFill>
                  <a:srgbClr val="000000"/>
                </a:solidFill>
                <a:cs typeface="Arial" charset="0"/>
              </a:rPr>
              <a:t>Langkah 5</a:t>
            </a:r>
          </a:p>
        </p:txBody>
      </p:sp>
      <p:sp>
        <p:nvSpPr>
          <p:cNvPr id="46088" name="Text Box 8"/>
          <p:cNvSpPr txBox="1">
            <a:spLocks noChangeArrowheads="1"/>
          </p:cNvSpPr>
          <p:nvPr/>
        </p:nvSpPr>
        <p:spPr bwMode="auto">
          <a:xfrm>
            <a:off x="4356100" y="4221163"/>
            <a:ext cx="1944688" cy="1628775"/>
          </a:xfrm>
          <a:prstGeom prst="rect">
            <a:avLst/>
          </a:prstGeom>
          <a:solidFill>
            <a:srgbClr val="FFFF99"/>
          </a:solidFill>
          <a:ln w="9525">
            <a:solidFill>
              <a:schemeClr val="bg2"/>
            </a:solidFill>
            <a:miter lim="800000"/>
            <a:headEnd/>
            <a:tailEnd/>
          </a:ln>
          <a:effectLst/>
        </p:spPr>
        <p:txBody>
          <a:bodyPr>
            <a:spAutoFit/>
          </a:bodyPr>
          <a:lstStyle/>
          <a:p>
            <a:pPr algn="ctr">
              <a:spcBef>
                <a:spcPct val="50000"/>
              </a:spcBef>
              <a:defRPr/>
            </a:pPr>
            <a:r>
              <a:rPr lang="en-US" b="1" u="sng">
                <a:solidFill>
                  <a:schemeClr val="bg1"/>
                </a:solidFill>
                <a:effectLst>
                  <a:outerShdw blurRad="38100" dist="38100" dir="2700000" algn="tl">
                    <a:srgbClr val="000000"/>
                  </a:outerShdw>
                </a:effectLst>
                <a:latin typeface="Century Gothic" pitchFamily="34" charset="0"/>
                <a:cs typeface="Arial" charset="0"/>
              </a:rPr>
              <a:t>Tabel </a:t>
            </a:r>
            <a:br>
              <a:rPr lang="en-US" b="1" u="sng">
                <a:solidFill>
                  <a:schemeClr val="bg1"/>
                </a:solidFill>
                <a:effectLst>
                  <a:outerShdw blurRad="38100" dist="38100" dir="2700000" algn="tl">
                    <a:srgbClr val="000000"/>
                  </a:outerShdw>
                </a:effectLst>
                <a:latin typeface="Century Gothic" pitchFamily="34" charset="0"/>
                <a:cs typeface="Arial" charset="0"/>
              </a:rPr>
            </a:br>
            <a:r>
              <a:rPr lang="en-US" b="1" u="sng">
                <a:solidFill>
                  <a:schemeClr val="bg1"/>
                </a:solidFill>
                <a:effectLst>
                  <a:outerShdw blurRad="38100" dist="38100" dir="2700000" algn="tl">
                    <a:srgbClr val="000000"/>
                  </a:outerShdw>
                </a:effectLst>
                <a:latin typeface="Century Gothic" pitchFamily="34" charset="0"/>
                <a:cs typeface="Arial" charset="0"/>
              </a:rPr>
              <a:t>BEKERJAPADA</a:t>
            </a:r>
          </a:p>
          <a:p>
            <a:pPr algn="ctr">
              <a:defRPr/>
            </a:pPr>
            <a:r>
              <a:rPr lang="en-US" sz="1600" b="1" u="sng">
                <a:solidFill>
                  <a:srgbClr val="000000"/>
                </a:solidFill>
                <a:latin typeface="Century Gothic" pitchFamily="34" charset="0"/>
                <a:cs typeface="Arial" charset="0"/>
              </a:rPr>
              <a:t>Peg_NoKTP</a:t>
            </a:r>
          </a:p>
          <a:p>
            <a:pPr algn="ctr">
              <a:defRPr/>
            </a:pPr>
            <a:r>
              <a:rPr lang="en-US" sz="1600" b="1" u="sng">
                <a:solidFill>
                  <a:srgbClr val="000000"/>
                </a:solidFill>
                <a:latin typeface="Century Gothic" pitchFamily="34" charset="0"/>
                <a:cs typeface="Arial" charset="0"/>
              </a:rPr>
              <a:t>Pro_Nomor</a:t>
            </a:r>
          </a:p>
          <a:p>
            <a:pPr algn="ctr">
              <a:defRPr/>
            </a:pPr>
            <a:r>
              <a:rPr lang="en-US" sz="1600" b="1" u="sng">
                <a:solidFill>
                  <a:srgbClr val="000000"/>
                </a:solidFill>
                <a:latin typeface="Century Gothic" pitchFamily="34" charset="0"/>
                <a:cs typeface="Arial" charset="0"/>
              </a:rPr>
              <a:t>Pro_Nama</a:t>
            </a:r>
            <a:br>
              <a:rPr lang="en-US" sz="1600" b="1" u="sng">
                <a:solidFill>
                  <a:srgbClr val="000000"/>
                </a:solidFill>
                <a:latin typeface="Century Gothic" pitchFamily="34" charset="0"/>
                <a:cs typeface="Arial" charset="0"/>
              </a:rPr>
            </a:br>
            <a:r>
              <a:rPr lang="en-US" sz="1600" b="1">
                <a:solidFill>
                  <a:srgbClr val="000000"/>
                </a:solidFill>
                <a:latin typeface="Century Gothic" pitchFamily="34" charset="0"/>
                <a:cs typeface="Arial" charset="0"/>
              </a:rPr>
              <a:t>LamaJam</a:t>
            </a:r>
          </a:p>
        </p:txBody>
      </p:sp>
      <p:sp>
        <p:nvSpPr>
          <p:cNvPr id="5127" name="Oval 9"/>
          <p:cNvSpPr>
            <a:spLocks noChangeArrowheads="1"/>
          </p:cNvSpPr>
          <p:nvPr/>
        </p:nvSpPr>
        <p:spPr bwMode="auto">
          <a:xfrm>
            <a:off x="3492500" y="2276475"/>
            <a:ext cx="1295400" cy="720725"/>
          </a:xfrm>
          <a:prstGeom prst="ellipse">
            <a:avLst/>
          </a:prstGeom>
          <a:noFill/>
          <a:ln w="19050">
            <a:solidFill>
              <a:srgbClr val="FF0000"/>
            </a:solidFill>
            <a:round/>
            <a:headEnd/>
            <a:tailEnd/>
          </a:ln>
        </p:spPr>
        <p:txBody>
          <a:bodyPr wrap="none" anchor="ctr"/>
          <a:lstStyle/>
          <a:p>
            <a:pPr eaLnBrk="0" hangingPunct="0"/>
            <a:endParaRPr lang="id-ID"/>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t>Algoritma 6</a:t>
            </a:r>
          </a:p>
        </p:txBody>
      </p:sp>
      <p:sp>
        <p:nvSpPr>
          <p:cNvPr id="48131" name="Rectangle 3"/>
          <p:cNvSpPr>
            <a:spLocks noGrp="1" noChangeArrowheads="1"/>
          </p:cNvSpPr>
          <p:nvPr>
            <p:ph type="body" idx="1"/>
          </p:nvPr>
        </p:nvSpPr>
        <p:spPr/>
        <p:txBody>
          <a:bodyPr/>
          <a:lstStyle/>
          <a:p>
            <a:pPr>
              <a:defRPr/>
            </a:pPr>
            <a:r>
              <a:rPr lang="en-US"/>
              <a:t>Untuk setiap </a:t>
            </a:r>
            <a:r>
              <a:rPr lang="en-US" i="1"/>
              <a:t>multivalued attribute</a:t>
            </a:r>
            <a:r>
              <a:rPr lang="en-US"/>
              <a:t>, buat tabel baru MV </a:t>
            </a:r>
          </a:p>
          <a:p>
            <a:pPr>
              <a:defRPr/>
            </a:pPr>
            <a:r>
              <a:rPr lang="en-US"/>
              <a:t>Tambahkan seluruh simple attributnya </a:t>
            </a:r>
          </a:p>
          <a:p>
            <a:pPr>
              <a:defRPr/>
            </a:pPr>
            <a:r>
              <a:rPr lang="en-US"/>
              <a:t>Tambahkan pula sebagai foreign key, primary key dari entitas yang memiliki </a:t>
            </a:r>
          </a:p>
          <a:p>
            <a:pPr>
              <a:defRPr/>
            </a:pPr>
            <a:r>
              <a:rPr lang="en-US"/>
              <a:t>Primary key merupakan gabungan dari dari seluruh fieldnya </a:t>
            </a:r>
          </a:p>
          <a:p>
            <a:pPr>
              <a:defRPr/>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en-US"/>
              <a:t>Algortima 6</a:t>
            </a:r>
          </a:p>
        </p:txBody>
      </p:sp>
      <p:graphicFrame>
        <p:nvGraphicFramePr>
          <p:cNvPr id="6146" name="Object 2"/>
          <p:cNvGraphicFramePr>
            <a:graphicFrameLocks noChangeAspect="1"/>
          </p:cNvGraphicFramePr>
          <p:nvPr>
            <p:ph idx="1"/>
          </p:nvPr>
        </p:nvGraphicFramePr>
        <p:xfrm>
          <a:off x="755650" y="2420938"/>
          <a:ext cx="2881313" cy="2232025"/>
        </p:xfrm>
        <a:graphic>
          <a:graphicData uri="http://schemas.openxmlformats.org/presentationml/2006/ole">
            <p:oleObj spid="_x0000_s6146" name="VISIO" r:id="rId3" imgW="1840680" imgH="1326600" progId="">
              <p:embed/>
            </p:oleObj>
          </a:graphicData>
        </a:graphic>
      </p:graphicFrame>
      <p:sp>
        <p:nvSpPr>
          <p:cNvPr id="6148" name="AutoShape 6"/>
          <p:cNvSpPr>
            <a:spLocks noChangeArrowheads="1"/>
          </p:cNvSpPr>
          <p:nvPr/>
        </p:nvSpPr>
        <p:spPr bwMode="auto">
          <a:xfrm>
            <a:off x="3771900" y="3589338"/>
            <a:ext cx="1371600" cy="304800"/>
          </a:xfrm>
          <a:prstGeom prst="rightArrow">
            <a:avLst>
              <a:gd name="adj1" fmla="val 50000"/>
              <a:gd name="adj2" fmla="val 112500"/>
            </a:avLst>
          </a:prstGeom>
          <a:solidFill>
            <a:schemeClr val="bg2"/>
          </a:solidFill>
          <a:ln w="9525">
            <a:solidFill>
              <a:schemeClr val="tx1"/>
            </a:solidFill>
            <a:miter lim="800000"/>
            <a:headEnd/>
            <a:tailEnd/>
          </a:ln>
        </p:spPr>
        <p:txBody>
          <a:bodyPr wrap="none" anchor="ctr"/>
          <a:lstStyle/>
          <a:p>
            <a:pPr eaLnBrk="0" hangingPunct="0"/>
            <a:endParaRPr lang="id-ID"/>
          </a:p>
        </p:txBody>
      </p:sp>
      <p:sp>
        <p:nvSpPr>
          <p:cNvPr id="6149" name="Text Box 7"/>
          <p:cNvSpPr txBox="1">
            <a:spLocks noChangeArrowheads="1"/>
          </p:cNvSpPr>
          <p:nvPr/>
        </p:nvSpPr>
        <p:spPr bwMode="auto">
          <a:xfrm>
            <a:off x="3779838" y="3284538"/>
            <a:ext cx="1008062" cy="274637"/>
          </a:xfrm>
          <a:prstGeom prst="rect">
            <a:avLst/>
          </a:prstGeom>
          <a:solidFill>
            <a:schemeClr val="tx2"/>
          </a:solidFill>
          <a:ln w="9525">
            <a:noFill/>
            <a:miter lim="800000"/>
            <a:headEnd/>
            <a:tailEnd/>
          </a:ln>
        </p:spPr>
        <p:txBody>
          <a:bodyPr>
            <a:spAutoFit/>
          </a:bodyPr>
          <a:lstStyle/>
          <a:p>
            <a:pPr algn="ctr">
              <a:spcBef>
                <a:spcPct val="50000"/>
              </a:spcBef>
            </a:pPr>
            <a:r>
              <a:rPr lang="en-US" sz="1200" b="1">
                <a:solidFill>
                  <a:srgbClr val="000000"/>
                </a:solidFill>
                <a:cs typeface="Arial" charset="0"/>
              </a:rPr>
              <a:t>Langkah 6</a:t>
            </a:r>
          </a:p>
        </p:txBody>
      </p:sp>
      <p:sp>
        <p:nvSpPr>
          <p:cNvPr id="49160" name="Text Box 8"/>
          <p:cNvSpPr txBox="1">
            <a:spLocks noChangeArrowheads="1"/>
          </p:cNvSpPr>
          <p:nvPr/>
        </p:nvSpPr>
        <p:spPr bwMode="auto">
          <a:xfrm>
            <a:off x="5724525" y="2924175"/>
            <a:ext cx="1943100" cy="1323975"/>
          </a:xfrm>
          <a:prstGeom prst="rect">
            <a:avLst/>
          </a:prstGeom>
          <a:solidFill>
            <a:srgbClr val="FFFF99"/>
          </a:solidFill>
          <a:ln w="9525">
            <a:solidFill>
              <a:schemeClr val="bg2"/>
            </a:solidFill>
            <a:miter lim="800000"/>
            <a:headEnd/>
            <a:tailEnd/>
          </a:ln>
          <a:effectLst/>
        </p:spPr>
        <p:txBody>
          <a:bodyPr>
            <a:spAutoFit/>
          </a:bodyPr>
          <a:lstStyle/>
          <a:p>
            <a:pPr algn="ctr">
              <a:spcBef>
                <a:spcPct val="50000"/>
              </a:spcBef>
              <a:defRPr/>
            </a:pPr>
            <a:r>
              <a:rPr lang="en-US" sz="1600" b="1" u="sng">
                <a:solidFill>
                  <a:schemeClr val="bg1"/>
                </a:solidFill>
                <a:effectLst>
                  <a:outerShdw blurRad="38100" dist="38100" dir="2700000" algn="tl">
                    <a:srgbClr val="000000"/>
                  </a:outerShdw>
                </a:effectLst>
                <a:latin typeface="Century Gothic" pitchFamily="34" charset="0"/>
                <a:cs typeface="Arial" charset="0"/>
              </a:rPr>
              <a:t>Tabel </a:t>
            </a:r>
            <a:br>
              <a:rPr lang="en-US" sz="1600" b="1" u="sng">
                <a:solidFill>
                  <a:schemeClr val="bg1"/>
                </a:solidFill>
                <a:effectLst>
                  <a:outerShdw blurRad="38100" dist="38100" dir="2700000" algn="tl">
                    <a:srgbClr val="000000"/>
                  </a:outerShdw>
                </a:effectLst>
                <a:latin typeface="Century Gothic" pitchFamily="34" charset="0"/>
                <a:cs typeface="Arial" charset="0"/>
              </a:rPr>
            </a:br>
            <a:r>
              <a:rPr lang="en-US" sz="1600" b="1" u="sng">
                <a:solidFill>
                  <a:schemeClr val="bg1"/>
                </a:solidFill>
                <a:effectLst>
                  <a:outerShdw blurRad="38100" dist="38100" dir="2700000" algn="tl">
                    <a:srgbClr val="000000"/>
                  </a:outerShdw>
                </a:effectLst>
                <a:latin typeface="Century Gothic" pitchFamily="34" charset="0"/>
                <a:cs typeface="Arial" charset="0"/>
              </a:rPr>
              <a:t>DEP_LOKASI</a:t>
            </a:r>
          </a:p>
          <a:p>
            <a:pPr algn="ctr">
              <a:defRPr/>
            </a:pPr>
            <a:r>
              <a:rPr lang="en-US" sz="1600" b="1">
                <a:solidFill>
                  <a:srgbClr val="000000"/>
                </a:solidFill>
                <a:latin typeface="Century Gothic" pitchFamily="34" charset="0"/>
                <a:cs typeface="Arial" charset="0"/>
              </a:rPr>
              <a:t>Dep_Nomor</a:t>
            </a:r>
          </a:p>
          <a:p>
            <a:pPr algn="ctr">
              <a:defRPr/>
            </a:pPr>
            <a:r>
              <a:rPr lang="en-US" sz="1600" b="1">
                <a:solidFill>
                  <a:srgbClr val="000000"/>
                </a:solidFill>
                <a:latin typeface="Century Gothic" pitchFamily="34" charset="0"/>
                <a:cs typeface="Arial" charset="0"/>
              </a:rPr>
              <a:t>Dep_Nama</a:t>
            </a:r>
          </a:p>
          <a:p>
            <a:pPr algn="ctr">
              <a:defRPr/>
            </a:pPr>
            <a:r>
              <a:rPr lang="en-US" sz="1600" b="1">
                <a:solidFill>
                  <a:srgbClr val="000000"/>
                </a:solidFill>
                <a:latin typeface="Century Gothic" pitchFamily="34" charset="0"/>
                <a:cs typeface="Arial" charset="0"/>
              </a:rPr>
              <a:t>Lokasi</a:t>
            </a:r>
          </a:p>
        </p:txBody>
      </p:sp>
      <p:sp>
        <p:nvSpPr>
          <p:cNvPr id="6151" name="Oval 10"/>
          <p:cNvSpPr>
            <a:spLocks noChangeArrowheads="1"/>
          </p:cNvSpPr>
          <p:nvPr/>
        </p:nvSpPr>
        <p:spPr bwMode="auto">
          <a:xfrm>
            <a:off x="2195513" y="2420938"/>
            <a:ext cx="1081087" cy="647700"/>
          </a:xfrm>
          <a:prstGeom prst="ellipse">
            <a:avLst/>
          </a:prstGeom>
          <a:noFill/>
          <a:ln w="19050">
            <a:solidFill>
              <a:srgbClr val="FF0000"/>
            </a:solidFill>
            <a:round/>
            <a:headEnd/>
            <a:tailEnd/>
          </a:ln>
        </p:spPr>
        <p:txBody>
          <a:bodyPr wrap="none" anchor="ctr"/>
          <a:lstStyle/>
          <a:p>
            <a:pPr eaLnBrk="0" hangingPunct="0"/>
            <a:endParaRPr lang="id-ID"/>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ChangeArrowheads="1"/>
          </p:cNvSpPr>
          <p:nvPr/>
        </p:nvSpPr>
        <p:spPr bwMode="auto">
          <a:xfrm>
            <a:off x="0" y="1352550"/>
            <a:ext cx="9144000" cy="0"/>
          </a:xfrm>
          <a:prstGeom prst="rect">
            <a:avLst/>
          </a:prstGeom>
          <a:noFill/>
          <a:ln w="9525">
            <a:noFill/>
            <a:miter lim="800000"/>
            <a:headEnd/>
            <a:tailEnd/>
          </a:ln>
        </p:spPr>
        <p:txBody>
          <a:bodyPr wrap="none" anchor="ctr">
            <a:spAutoFit/>
          </a:bodyPr>
          <a:lstStyle/>
          <a:p>
            <a:pPr eaLnBrk="0" hangingPunct="0"/>
            <a:endParaRPr lang="id-ID"/>
          </a:p>
        </p:txBody>
      </p:sp>
      <p:graphicFrame>
        <p:nvGraphicFramePr>
          <p:cNvPr id="7170" name="Object 2"/>
          <p:cNvGraphicFramePr>
            <a:graphicFrameLocks noChangeAspect="1"/>
          </p:cNvGraphicFramePr>
          <p:nvPr/>
        </p:nvGraphicFramePr>
        <p:xfrm>
          <a:off x="468313" y="506413"/>
          <a:ext cx="8135937" cy="5730875"/>
        </p:xfrm>
        <a:graphic>
          <a:graphicData uri="http://schemas.openxmlformats.org/presentationml/2006/ole">
            <p:oleObj spid="_x0000_s7170" name="Visio" r:id="rId3" imgW="5457825" imgH="4152900" progId="">
              <p:embed/>
            </p:oleObj>
          </a:graphicData>
        </a:graphic>
      </p:graphicFrame>
      <p:sp>
        <p:nvSpPr>
          <p:cNvPr id="51206" name="Rectangle 6"/>
          <p:cNvSpPr>
            <a:spLocks noGrp="1" noChangeArrowheads="1"/>
          </p:cNvSpPr>
          <p:nvPr>
            <p:ph type="title"/>
          </p:nvPr>
        </p:nvSpPr>
        <p:spPr>
          <a:xfrm>
            <a:off x="4716463" y="188913"/>
            <a:ext cx="3889375" cy="865187"/>
          </a:xfrm>
        </p:spPr>
        <p:txBody>
          <a:bodyPr/>
          <a:lstStyle/>
          <a:p>
            <a:pPr>
              <a:defRPr/>
            </a:pPr>
            <a:r>
              <a:rPr lang="en-US" sz="3600"/>
              <a:t>ERD Perusahaan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en-US"/>
              <a:t>Contoh</a:t>
            </a:r>
          </a:p>
        </p:txBody>
      </p:sp>
      <p:sp>
        <p:nvSpPr>
          <p:cNvPr id="52227" name="Rectangle 3"/>
          <p:cNvSpPr>
            <a:spLocks noGrp="1" noChangeArrowheads="1"/>
          </p:cNvSpPr>
          <p:nvPr>
            <p:ph type="body" sz="half" idx="1"/>
          </p:nvPr>
        </p:nvSpPr>
        <p:spPr>
          <a:xfrm>
            <a:off x="395288" y="1341438"/>
            <a:ext cx="3960812" cy="503237"/>
          </a:xfrm>
        </p:spPr>
        <p:txBody>
          <a:bodyPr/>
          <a:lstStyle/>
          <a:p>
            <a:pPr>
              <a:lnSpc>
                <a:spcPct val="90000"/>
              </a:lnSpc>
              <a:buFont typeface="Wingdings" pitchFamily="2" charset="2"/>
              <a:buNone/>
              <a:defRPr/>
            </a:pPr>
            <a:r>
              <a:rPr lang="en-US" sz="2400" b="1"/>
              <a:t>Berdasarkan ERD</a:t>
            </a:r>
            <a:r>
              <a:rPr lang="en-US" sz="2800"/>
              <a:t> </a:t>
            </a:r>
          </a:p>
        </p:txBody>
      </p:sp>
      <p:graphicFrame>
        <p:nvGraphicFramePr>
          <p:cNvPr id="52333" name="Group 109"/>
          <p:cNvGraphicFramePr>
            <a:graphicFrameLocks noGrp="1"/>
          </p:cNvGraphicFramePr>
          <p:nvPr>
            <p:ph sz="quarter" idx="2"/>
          </p:nvPr>
        </p:nvGraphicFramePr>
        <p:xfrm>
          <a:off x="539750" y="4076700"/>
          <a:ext cx="7777163" cy="431800"/>
        </p:xfrm>
        <a:graphic>
          <a:graphicData uri="http://schemas.openxmlformats.org/drawingml/2006/table">
            <a:tbl>
              <a:tblPr/>
              <a:tblGrid>
                <a:gridCol w="1112838"/>
                <a:gridCol w="1111250"/>
                <a:gridCol w="1108075"/>
                <a:gridCol w="1112837"/>
                <a:gridCol w="1108075"/>
                <a:gridCol w="1111250"/>
                <a:gridCol w="1112838"/>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NoKTP</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NmDepan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Inisial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NmBlk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JenisKel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Alamat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Gaji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28" name="Rectangle 4"/>
          <p:cNvSpPr>
            <a:spLocks noChangeArrowheads="1"/>
          </p:cNvSpPr>
          <p:nvPr/>
        </p:nvSpPr>
        <p:spPr bwMode="auto">
          <a:xfrm>
            <a:off x="395288" y="1773238"/>
            <a:ext cx="8229600" cy="576262"/>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buFont typeface="Wingdings" pitchFamily="2" charset="2"/>
              <a:buNone/>
              <a:defRPr/>
            </a:pPr>
            <a:r>
              <a:rPr lang="en-US" sz="2800" b="1" u="sng">
                <a:solidFill>
                  <a:srgbClr val="000000"/>
                </a:solidFill>
                <a:effectLst>
                  <a:outerShdw blurRad="38100" dist="38100" dir="2700000" algn="tl">
                    <a:srgbClr val="FFFFFF"/>
                  </a:outerShdw>
                </a:effectLst>
              </a:rPr>
              <a:t>Step 1:</a:t>
            </a:r>
          </a:p>
          <a:p>
            <a:pPr marL="342900" indent="-342900">
              <a:lnSpc>
                <a:spcPct val="90000"/>
              </a:lnSpc>
              <a:spcBef>
                <a:spcPct val="20000"/>
              </a:spcBef>
              <a:buClr>
                <a:schemeClr val="hlink"/>
              </a:buClr>
              <a:buSzPct val="80000"/>
              <a:buFont typeface="Wingdings" pitchFamily="2" charset="2"/>
              <a:buNone/>
              <a:defRPr/>
            </a:pPr>
            <a:r>
              <a:rPr lang="en-US" sz="2400" b="1">
                <a:solidFill>
                  <a:srgbClr val="000000"/>
                </a:solidFill>
                <a:effectLst>
                  <a:outerShdw blurRad="38100" dist="38100" dir="2700000" algn="tl">
                    <a:srgbClr val="FFFFFF"/>
                  </a:outerShdw>
                </a:effectLst>
              </a:rPr>
              <a:t>Langkah pertama mendefinisikan entitas kuat</a:t>
            </a:r>
          </a:p>
        </p:txBody>
      </p:sp>
      <p:sp>
        <p:nvSpPr>
          <p:cNvPr id="52230" name="Rectangle 6"/>
          <p:cNvSpPr>
            <a:spLocks noChangeArrowheads="1"/>
          </p:cNvSpPr>
          <p:nvPr/>
        </p:nvSpPr>
        <p:spPr bwMode="auto">
          <a:xfrm>
            <a:off x="395288" y="2636838"/>
            <a:ext cx="8229600" cy="936625"/>
          </a:xfrm>
          <a:prstGeom prst="rect">
            <a:avLst/>
          </a:prstGeom>
          <a:noFill/>
          <a:ln w="9525">
            <a:noFill/>
            <a:miter lim="800000"/>
            <a:headEnd/>
            <a:tailEnd/>
          </a:ln>
          <a:effectLst/>
        </p:spPr>
        <p:txBody>
          <a:bodyPr/>
          <a:lstStyle/>
          <a:p>
            <a:pPr>
              <a:spcBef>
                <a:spcPct val="20000"/>
              </a:spcBef>
              <a:buClr>
                <a:schemeClr val="hlink"/>
              </a:buClr>
              <a:buSzPct val="80000"/>
              <a:buFont typeface="Wingdings" pitchFamily="2" charset="2"/>
              <a:buNone/>
              <a:defRPr/>
            </a:pPr>
            <a:r>
              <a:rPr lang="en-US" sz="2000" b="1">
                <a:effectLst>
                  <a:outerShdw blurRad="38100" dist="38100" dir="2700000" algn="tl">
                    <a:srgbClr val="000000"/>
                  </a:outerShdw>
                </a:effectLst>
              </a:rPr>
              <a:t>Tabel Pegawai</a:t>
            </a:r>
          </a:p>
          <a:p>
            <a:pPr>
              <a:spcBef>
                <a:spcPct val="20000"/>
              </a:spcBef>
              <a:buClr>
                <a:schemeClr val="hlink"/>
              </a:buClr>
              <a:buSzPct val="80000"/>
              <a:buFont typeface="Wingdings" pitchFamily="2" charset="2"/>
              <a:buNone/>
              <a:defRPr/>
            </a:pPr>
            <a:r>
              <a:rPr lang="en-US" sz="2000">
                <a:effectLst>
                  <a:outerShdw blurRad="38100" dist="38100" dir="2700000" algn="tl">
                    <a:srgbClr val="000000"/>
                  </a:outerShdw>
                </a:effectLst>
              </a:rPr>
              <a:t>Entitas pegawai memiliki atribut NoKTP,JenisKel,Alamat,Gaji dan atribut composit Nama (NmDepan,Inisial,NmBlk). Sehingga skema tabel pegawai sbb:</a:t>
            </a:r>
            <a:endParaRPr lang="en-US" sz="2000" u="sng">
              <a:effectLst>
                <a:outerShdw blurRad="38100" dist="38100" dir="2700000" algn="tl">
                  <a:srgbClr val="000000"/>
                </a:outerShdw>
              </a:effectLst>
            </a:endParaRPr>
          </a:p>
        </p:txBody>
      </p:sp>
      <p:sp>
        <p:nvSpPr>
          <p:cNvPr id="52263" name="Rectangle 39"/>
          <p:cNvSpPr>
            <a:spLocks noChangeArrowheads="1"/>
          </p:cNvSpPr>
          <p:nvPr/>
        </p:nvSpPr>
        <p:spPr bwMode="auto">
          <a:xfrm>
            <a:off x="395288" y="4652963"/>
            <a:ext cx="8229600" cy="360362"/>
          </a:xfrm>
          <a:prstGeom prst="rect">
            <a:avLst/>
          </a:prstGeom>
          <a:noFill/>
          <a:ln w="9525">
            <a:noFill/>
            <a:miter lim="800000"/>
            <a:headEnd/>
            <a:tailEnd/>
          </a:ln>
          <a:effectLst/>
        </p:spPr>
        <p:txBody>
          <a:bodyPr/>
          <a:lstStyle/>
          <a:p>
            <a:pPr>
              <a:spcBef>
                <a:spcPct val="20000"/>
              </a:spcBef>
              <a:buClr>
                <a:schemeClr val="hlink"/>
              </a:buClr>
              <a:buSzPct val="80000"/>
              <a:buFont typeface="Wingdings" pitchFamily="2" charset="2"/>
              <a:buNone/>
              <a:defRPr/>
            </a:pPr>
            <a:r>
              <a:rPr lang="en-US" sz="2000" b="1" dirty="0" err="1">
                <a:effectLst>
                  <a:outerShdw blurRad="38100" dist="38100" dir="2700000" algn="tl">
                    <a:srgbClr val="000000"/>
                  </a:outerShdw>
                </a:effectLst>
              </a:rPr>
              <a:t>Tabel</a:t>
            </a:r>
            <a:r>
              <a:rPr lang="en-US" sz="2000" b="1" dirty="0">
                <a:effectLst>
                  <a:outerShdw blurRad="38100" dist="38100" dir="2700000" algn="tl">
                    <a:srgbClr val="000000"/>
                  </a:outerShdw>
                </a:effectLst>
              </a:rPr>
              <a:t> </a:t>
            </a:r>
            <a:r>
              <a:rPr lang="en-US" sz="2000" b="1" dirty="0" err="1">
                <a:effectLst>
                  <a:outerShdw blurRad="38100" dist="38100" dir="2700000" algn="tl">
                    <a:srgbClr val="000000"/>
                  </a:outerShdw>
                </a:effectLst>
              </a:rPr>
              <a:t>Departemen</a:t>
            </a:r>
            <a:endParaRPr lang="en-US" sz="2000" b="1" dirty="0">
              <a:effectLst>
                <a:outerShdw blurRad="38100" dist="38100" dir="2700000" algn="tl">
                  <a:srgbClr val="000000"/>
                </a:outerShdw>
              </a:effectLst>
            </a:endParaRPr>
          </a:p>
          <a:p>
            <a:pPr>
              <a:spcBef>
                <a:spcPct val="20000"/>
              </a:spcBef>
              <a:buClr>
                <a:schemeClr val="hlink"/>
              </a:buClr>
              <a:buSzPct val="80000"/>
              <a:buFont typeface="Wingdings" pitchFamily="2" charset="2"/>
              <a:buNone/>
              <a:defRPr/>
            </a:pPr>
            <a:r>
              <a:rPr lang="en-US" sz="2000" dirty="0" err="1">
                <a:effectLst>
                  <a:outerShdw blurRad="38100" dist="38100" dir="2700000" algn="tl">
                    <a:srgbClr val="000000"/>
                  </a:outerShdw>
                </a:effectLst>
              </a:rPr>
              <a:t>Entitas</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departemen</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memiliki</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atribut</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Nomor,Nama</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JmlPegawai</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dan</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atribut</a:t>
            </a:r>
            <a:r>
              <a:rPr lang="en-US" sz="2000" dirty="0">
                <a:effectLst>
                  <a:outerShdw blurRad="38100" dist="38100" dir="2700000" algn="tl">
                    <a:srgbClr val="000000"/>
                  </a:outerShdw>
                </a:effectLst>
              </a:rPr>
              <a:t> multi valued </a:t>
            </a:r>
            <a:r>
              <a:rPr lang="en-US" sz="2000" dirty="0" err="1">
                <a:effectLst>
                  <a:outerShdw blurRad="38100" dist="38100" dir="2700000" algn="tl">
                    <a:srgbClr val="000000"/>
                  </a:outerShdw>
                </a:effectLst>
              </a:rPr>
              <a:t>lokasi</a:t>
            </a:r>
            <a:r>
              <a:rPr lang="en-US" sz="2000" dirty="0">
                <a:effectLst>
                  <a:outerShdw blurRad="38100" dist="38100" dir="2700000" algn="tl">
                    <a:srgbClr val="000000"/>
                  </a:outerShdw>
                </a:effectLst>
              </a:rPr>
              <a:t> yang </a:t>
            </a:r>
            <a:r>
              <a:rPr lang="en-US" sz="2000" dirty="0" err="1">
                <a:effectLst>
                  <a:outerShdw blurRad="38100" dist="38100" dir="2700000" algn="tl">
                    <a:srgbClr val="000000"/>
                  </a:outerShdw>
                </a:effectLst>
              </a:rPr>
              <a:t>bisa</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menjadi</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tabel</a:t>
            </a:r>
            <a:r>
              <a:rPr lang="en-US" sz="2000" dirty="0">
                <a:effectLst>
                  <a:outerShdw blurRad="38100" dist="38100" dir="2700000" algn="tl">
                    <a:srgbClr val="000000"/>
                  </a:outerShdw>
                </a:effectLst>
              </a:rPr>
              <a:t> lain yang </a:t>
            </a:r>
            <a:r>
              <a:rPr lang="en-US" sz="2000" dirty="0" err="1">
                <a:effectLst>
                  <a:outerShdw blurRad="38100" dist="38100" dir="2700000" algn="tl">
                    <a:srgbClr val="000000"/>
                  </a:outerShdw>
                </a:effectLst>
              </a:rPr>
              <a:t>mengacu</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ke</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tabel</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departemen</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Skemanya</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adalah</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sbb</a:t>
            </a:r>
            <a:r>
              <a:rPr lang="en-US" sz="2000" dirty="0">
                <a:effectLst>
                  <a:outerShdw blurRad="38100" dist="38100" dir="2700000" algn="tl">
                    <a:srgbClr val="000000"/>
                  </a:outerShdw>
                </a:effectLst>
              </a:rPr>
              <a:t>:</a:t>
            </a:r>
            <a:endParaRPr lang="en-US" sz="2000" u="sng" dirty="0">
              <a:effectLst>
                <a:outerShdw blurRad="38100" dist="38100" dir="2700000" algn="tl">
                  <a:srgbClr val="000000"/>
                </a:outerShdw>
              </a:effectLst>
            </a:endParaRPr>
          </a:p>
        </p:txBody>
      </p:sp>
      <p:graphicFrame>
        <p:nvGraphicFramePr>
          <p:cNvPr id="52334" name="Group 110"/>
          <p:cNvGraphicFramePr>
            <a:graphicFrameLocks noGrp="1"/>
          </p:cNvGraphicFramePr>
          <p:nvPr>
            <p:ph sz="quarter" idx="3"/>
          </p:nvPr>
        </p:nvGraphicFramePr>
        <p:xfrm>
          <a:off x="539750" y="6092825"/>
          <a:ext cx="3960813" cy="431800"/>
        </p:xfrm>
        <a:graphic>
          <a:graphicData uri="http://schemas.openxmlformats.org/drawingml/2006/table">
            <a:tbl>
              <a:tblPr/>
              <a:tblGrid>
                <a:gridCol w="1322388"/>
                <a:gridCol w="1317625"/>
                <a:gridCol w="1320800"/>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Nomor</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Nama</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JmlPegawai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6" name="Rectangle 14"/>
          <p:cNvSpPr>
            <a:spLocks noGrp="1" noChangeArrowheads="1"/>
          </p:cNvSpPr>
          <p:nvPr>
            <p:ph type="title"/>
          </p:nvPr>
        </p:nvSpPr>
        <p:spPr/>
        <p:txBody>
          <a:bodyPr/>
          <a:lstStyle/>
          <a:p>
            <a:pPr>
              <a:defRPr/>
            </a:pPr>
            <a:r>
              <a:rPr lang="en-US"/>
              <a:t>Contoh</a:t>
            </a:r>
          </a:p>
        </p:txBody>
      </p:sp>
      <p:graphicFrame>
        <p:nvGraphicFramePr>
          <p:cNvPr id="69682" name="Group 50"/>
          <p:cNvGraphicFramePr>
            <a:graphicFrameLocks noGrp="1"/>
          </p:cNvGraphicFramePr>
          <p:nvPr>
            <p:ph sz="half" idx="1"/>
          </p:nvPr>
        </p:nvGraphicFramePr>
        <p:xfrm>
          <a:off x="539750" y="2997200"/>
          <a:ext cx="4176713" cy="358775"/>
        </p:xfrm>
        <a:graphic>
          <a:graphicData uri="http://schemas.openxmlformats.org/drawingml/2006/table">
            <a:tbl>
              <a:tblPr/>
              <a:tblGrid>
                <a:gridCol w="1393825"/>
                <a:gridCol w="1390650"/>
                <a:gridCol w="1392238"/>
              </a:tblGrid>
              <a:tr h="358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Nomor</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Nama</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Lokasi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648" name="Rectangle 16"/>
          <p:cNvSpPr>
            <a:spLocks noChangeArrowheads="1"/>
          </p:cNvSpPr>
          <p:nvPr/>
        </p:nvSpPr>
        <p:spPr bwMode="auto">
          <a:xfrm>
            <a:off x="395288" y="1773238"/>
            <a:ext cx="8229600" cy="360362"/>
          </a:xfrm>
          <a:prstGeom prst="rect">
            <a:avLst/>
          </a:prstGeom>
          <a:noFill/>
          <a:ln w="9525">
            <a:noFill/>
            <a:miter lim="800000"/>
            <a:headEnd/>
            <a:tailEnd/>
          </a:ln>
          <a:effectLst/>
        </p:spPr>
        <p:txBody>
          <a:bodyPr/>
          <a:lstStyle/>
          <a:p>
            <a:pPr>
              <a:spcBef>
                <a:spcPct val="20000"/>
              </a:spcBef>
              <a:buClr>
                <a:schemeClr val="hlink"/>
              </a:buClr>
              <a:buSzPct val="80000"/>
              <a:buFont typeface="Wingdings" pitchFamily="2" charset="2"/>
              <a:buNone/>
              <a:defRPr/>
            </a:pPr>
            <a:r>
              <a:rPr lang="en-US" sz="2000" b="1" dirty="0" err="1">
                <a:effectLst>
                  <a:outerShdw blurRad="38100" dist="38100" dir="2700000" algn="tl">
                    <a:srgbClr val="000000"/>
                  </a:outerShdw>
                </a:effectLst>
              </a:rPr>
              <a:t>Tabel</a:t>
            </a:r>
            <a:r>
              <a:rPr lang="en-US" sz="2000" b="1" dirty="0">
                <a:effectLst>
                  <a:outerShdw blurRad="38100" dist="38100" dir="2700000" algn="tl">
                    <a:srgbClr val="000000"/>
                  </a:outerShdw>
                </a:effectLst>
              </a:rPr>
              <a:t> </a:t>
            </a:r>
            <a:r>
              <a:rPr lang="en-US" sz="2000" b="1" dirty="0" err="1">
                <a:effectLst>
                  <a:outerShdw blurRad="38100" dist="38100" dir="2700000" algn="tl">
                    <a:srgbClr val="000000"/>
                  </a:outerShdw>
                </a:effectLst>
              </a:rPr>
              <a:t>proyek</a:t>
            </a:r>
            <a:endParaRPr lang="en-US" sz="2000" b="1" dirty="0">
              <a:effectLst>
                <a:outerShdw blurRad="38100" dist="38100" dir="2700000" algn="tl">
                  <a:srgbClr val="000000"/>
                </a:outerShdw>
              </a:effectLst>
            </a:endParaRPr>
          </a:p>
          <a:p>
            <a:pPr>
              <a:spcBef>
                <a:spcPct val="20000"/>
              </a:spcBef>
              <a:buClr>
                <a:schemeClr val="hlink"/>
              </a:buClr>
              <a:buSzPct val="80000"/>
              <a:buFont typeface="Wingdings" pitchFamily="2" charset="2"/>
              <a:buNone/>
              <a:defRPr/>
            </a:pPr>
            <a:r>
              <a:rPr lang="en-US" sz="2000" dirty="0" err="1">
                <a:effectLst>
                  <a:outerShdw blurRad="38100" dist="38100" dir="2700000" algn="tl">
                    <a:srgbClr val="000000"/>
                  </a:outerShdw>
                </a:effectLst>
              </a:rPr>
              <a:t>Entitas</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proyek</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terdiri</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dari</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atribut</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Nomor</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Nama,Lokasi</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Skema</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dari</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tabel</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proyek</a:t>
            </a: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adalah</a:t>
            </a:r>
            <a:endParaRPr lang="en-US" sz="2000" u="sng" dirty="0">
              <a:effectLst>
                <a:outerShdw blurRad="38100" dist="38100" dir="2700000" algn="tl">
                  <a:srgbClr val="000000"/>
                </a:outerShdw>
              </a:effectLst>
            </a:endParaRPr>
          </a:p>
        </p:txBody>
      </p:sp>
      <p:sp>
        <p:nvSpPr>
          <p:cNvPr id="69649" name="Rectangle 17"/>
          <p:cNvSpPr>
            <a:spLocks noChangeArrowheads="1"/>
          </p:cNvSpPr>
          <p:nvPr/>
        </p:nvSpPr>
        <p:spPr bwMode="auto">
          <a:xfrm>
            <a:off x="323850" y="3644900"/>
            <a:ext cx="8229600" cy="576263"/>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buFont typeface="Wingdings" pitchFamily="2" charset="2"/>
              <a:buNone/>
              <a:defRPr/>
            </a:pPr>
            <a:r>
              <a:rPr lang="en-US" sz="2800" b="1" u="sng">
                <a:solidFill>
                  <a:srgbClr val="000000"/>
                </a:solidFill>
                <a:effectLst>
                  <a:outerShdw blurRad="38100" dist="38100" dir="2700000" algn="tl">
                    <a:srgbClr val="FFFFFF"/>
                  </a:outerShdw>
                </a:effectLst>
              </a:rPr>
              <a:t>Step 2:</a:t>
            </a:r>
          </a:p>
          <a:p>
            <a:pPr marL="342900" indent="-342900">
              <a:lnSpc>
                <a:spcPct val="90000"/>
              </a:lnSpc>
              <a:spcBef>
                <a:spcPct val="20000"/>
              </a:spcBef>
              <a:buClr>
                <a:schemeClr val="hlink"/>
              </a:buClr>
              <a:buSzPct val="80000"/>
              <a:buFont typeface="Wingdings" pitchFamily="2" charset="2"/>
              <a:buNone/>
              <a:defRPr/>
            </a:pPr>
            <a:r>
              <a:rPr lang="en-US" sz="2400" b="1">
                <a:solidFill>
                  <a:srgbClr val="000000"/>
                </a:solidFill>
                <a:effectLst>
                  <a:outerShdw blurRad="38100" dist="38100" dir="2700000" algn="tl">
                    <a:srgbClr val="FFFFFF"/>
                  </a:outerShdw>
                </a:effectLst>
              </a:rPr>
              <a:t>Langkah kedua adalah mendefinisikan entitas lemah</a:t>
            </a:r>
          </a:p>
        </p:txBody>
      </p:sp>
      <p:sp>
        <p:nvSpPr>
          <p:cNvPr id="69650" name="Rectangle 18"/>
          <p:cNvSpPr>
            <a:spLocks noChangeArrowheads="1"/>
          </p:cNvSpPr>
          <p:nvPr/>
        </p:nvSpPr>
        <p:spPr bwMode="auto">
          <a:xfrm>
            <a:off x="395288" y="4581525"/>
            <a:ext cx="8229600" cy="1295400"/>
          </a:xfrm>
          <a:prstGeom prst="rect">
            <a:avLst/>
          </a:prstGeom>
          <a:noFill/>
          <a:ln w="9525">
            <a:noFill/>
            <a:miter lim="800000"/>
            <a:headEnd/>
            <a:tailEnd/>
          </a:ln>
          <a:effectLst/>
        </p:spPr>
        <p:txBody>
          <a:bodyPr/>
          <a:lstStyle/>
          <a:p>
            <a:pPr>
              <a:spcBef>
                <a:spcPct val="20000"/>
              </a:spcBef>
              <a:buClr>
                <a:schemeClr val="hlink"/>
              </a:buClr>
              <a:buSzPct val="80000"/>
              <a:buFont typeface="Wingdings" pitchFamily="2" charset="2"/>
              <a:buNone/>
              <a:defRPr/>
            </a:pPr>
            <a:r>
              <a:rPr lang="en-US" sz="2000" b="1">
                <a:effectLst>
                  <a:outerShdw blurRad="38100" dist="38100" dir="2700000" algn="tl">
                    <a:srgbClr val="000000"/>
                  </a:outerShdw>
                </a:effectLst>
              </a:rPr>
              <a:t>Tabel Tanggungan</a:t>
            </a:r>
          </a:p>
          <a:p>
            <a:pPr>
              <a:spcBef>
                <a:spcPct val="20000"/>
              </a:spcBef>
              <a:buClr>
                <a:schemeClr val="hlink"/>
              </a:buClr>
              <a:buSzPct val="80000"/>
              <a:buFont typeface="Wingdings" pitchFamily="2" charset="2"/>
              <a:buNone/>
              <a:defRPr/>
            </a:pPr>
            <a:r>
              <a:rPr lang="en-US" sz="2000">
                <a:effectLst>
                  <a:outerShdw blurRad="38100" dist="38100" dir="2700000" algn="tl">
                    <a:srgbClr val="000000"/>
                  </a:outerShdw>
                </a:effectLst>
              </a:rPr>
              <a:t>Entitas tanggungan bergantung pada entitas pegawai. Atibutnya adalah Nama,JenisKel,TglLahir,Hubungan. Primary key dari entitas pegawai masuk ke entitas tanggungan</a:t>
            </a:r>
          </a:p>
        </p:txBody>
      </p:sp>
      <p:graphicFrame>
        <p:nvGraphicFramePr>
          <p:cNvPr id="69681" name="Group 49"/>
          <p:cNvGraphicFramePr>
            <a:graphicFrameLocks noGrp="1"/>
          </p:cNvGraphicFramePr>
          <p:nvPr>
            <p:ph sz="half" idx="2"/>
          </p:nvPr>
        </p:nvGraphicFramePr>
        <p:xfrm>
          <a:off x="684213" y="6092825"/>
          <a:ext cx="6121400" cy="431800"/>
        </p:xfrm>
        <a:graphic>
          <a:graphicData uri="http://schemas.openxmlformats.org/drawingml/2006/table">
            <a:tbl>
              <a:tblPr/>
              <a:tblGrid>
                <a:gridCol w="1227137"/>
                <a:gridCol w="1227138"/>
                <a:gridCol w="1220787"/>
                <a:gridCol w="1223963"/>
                <a:gridCol w="1222375"/>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NoKTP</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Nama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JenisKel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TglLahir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Hubungan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a:t>Contoh</a:t>
            </a:r>
          </a:p>
        </p:txBody>
      </p:sp>
      <p:graphicFrame>
        <p:nvGraphicFramePr>
          <p:cNvPr id="56462" name="Group 142"/>
          <p:cNvGraphicFramePr>
            <a:graphicFrameLocks noGrp="1"/>
          </p:cNvGraphicFramePr>
          <p:nvPr>
            <p:ph sz="half" idx="2"/>
          </p:nvPr>
        </p:nvGraphicFramePr>
        <p:xfrm>
          <a:off x="684213" y="3357563"/>
          <a:ext cx="6119812" cy="431800"/>
        </p:xfrm>
        <a:graphic>
          <a:graphicData uri="http://schemas.openxmlformats.org/drawingml/2006/table">
            <a:tbl>
              <a:tblPr/>
              <a:tblGrid>
                <a:gridCol w="935037"/>
                <a:gridCol w="1223963"/>
                <a:gridCol w="1512887"/>
                <a:gridCol w="1228725"/>
                <a:gridCol w="1219200"/>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Nomor</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Nama</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JmlPegawai</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NoKTP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TglMulai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354" name="Rectangle 34"/>
          <p:cNvSpPr>
            <a:spLocks noChangeArrowheads="1"/>
          </p:cNvSpPr>
          <p:nvPr/>
        </p:nvSpPr>
        <p:spPr bwMode="auto">
          <a:xfrm>
            <a:off x="250825" y="1412875"/>
            <a:ext cx="8229600" cy="576263"/>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buFont typeface="Wingdings" pitchFamily="2" charset="2"/>
              <a:buNone/>
              <a:defRPr/>
            </a:pPr>
            <a:r>
              <a:rPr lang="en-US" sz="2800" b="1" u="sng">
                <a:solidFill>
                  <a:srgbClr val="000000"/>
                </a:solidFill>
                <a:effectLst>
                  <a:outerShdw blurRad="38100" dist="38100" dir="2700000" algn="tl">
                    <a:srgbClr val="FFFFFF"/>
                  </a:outerShdw>
                </a:effectLst>
              </a:rPr>
              <a:t>Step 3:</a:t>
            </a:r>
            <a:endParaRPr lang="en-US" sz="2400" b="1">
              <a:solidFill>
                <a:srgbClr val="000000"/>
              </a:solidFill>
              <a:effectLst>
                <a:outerShdw blurRad="38100" dist="38100" dir="2700000" algn="tl">
                  <a:srgbClr val="FFFFFF"/>
                </a:outerShdw>
              </a:effectLst>
            </a:endParaRPr>
          </a:p>
        </p:txBody>
      </p:sp>
      <p:sp>
        <p:nvSpPr>
          <p:cNvPr id="56355" name="Rectangle 35"/>
          <p:cNvSpPr>
            <a:spLocks noChangeArrowheads="1"/>
          </p:cNvSpPr>
          <p:nvPr/>
        </p:nvSpPr>
        <p:spPr bwMode="auto">
          <a:xfrm>
            <a:off x="323850" y="1916113"/>
            <a:ext cx="8229600" cy="1296987"/>
          </a:xfrm>
          <a:prstGeom prst="rect">
            <a:avLst/>
          </a:prstGeom>
          <a:noFill/>
          <a:ln w="9525">
            <a:noFill/>
            <a:miter lim="800000"/>
            <a:headEnd/>
            <a:tailEnd/>
          </a:ln>
          <a:effectLst/>
        </p:spPr>
        <p:txBody>
          <a:bodyPr/>
          <a:lstStyle/>
          <a:p>
            <a:pPr>
              <a:spcBef>
                <a:spcPct val="20000"/>
              </a:spcBef>
              <a:buClr>
                <a:schemeClr val="hlink"/>
              </a:buClr>
              <a:buSzPct val="80000"/>
              <a:buFont typeface="Wingdings" pitchFamily="2" charset="2"/>
              <a:buNone/>
              <a:defRPr/>
            </a:pPr>
            <a:r>
              <a:rPr lang="en-US" sz="2000" b="1">
                <a:effectLst>
                  <a:outerShdw blurRad="38100" dist="38100" dir="2700000" algn="tl">
                    <a:srgbClr val="000000"/>
                  </a:outerShdw>
                </a:effectLst>
              </a:rPr>
              <a:t>Tabel Departemen</a:t>
            </a:r>
          </a:p>
          <a:p>
            <a:pPr>
              <a:spcBef>
                <a:spcPct val="20000"/>
              </a:spcBef>
              <a:buClr>
                <a:schemeClr val="hlink"/>
              </a:buClr>
              <a:buSzPct val="80000"/>
              <a:buFont typeface="Wingdings" pitchFamily="2" charset="2"/>
              <a:buNone/>
              <a:defRPr/>
            </a:pPr>
            <a:r>
              <a:rPr lang="en-US" sz="2000">
                <a:effectLst>
                  <a:outerShdw blurRad="38100" dist="38100" dir="2700000" algn="tl">
                    <a:srgbClr val="000000"/>
                  </a:outerShdw>
                </a:effectLst>
              </a:rPr>
              <a:t>Pada relasi mengepalai, suatu departemen dikepalai oleh 1 pegawai sehingga primary key entitas pegawai masuk ke entitas departemen, ditambahkan dengan atribut tglMulai </a:t>
            </a:r>
            <a:endParaRPr lang="en-US" sz="2000" u="sng">
              <a:effectLst>
                <a:outerShdw blurRad="38100" dist="38100" dir="2700000" algn="tl">
                  <a:srgbClr val="000000"/>
                </a:outerShdw>
              </a:effectLst>
            </a:endParaRPr>
          </a:p>
        </p:txBody>
      </p:sp>
      <p:sp>
        <p:nvSpPr>
          <p:cNvPr id="56386" name="Rectangle 66"/>
          <p:cNvSpPr>
            <a:spLocks noChangeArrowheads="1"/>
          </p:cNvSpPr>
          <p:nvPr/>
        </p:nvSpPr>
        <p:spPr bwMode="auto">
          <a:xfrm>
            <a:off x="250825" y="3933825"/>
            <a:ext cx="8229600" cy="576263"/>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buFont typeface="Wingdings" pitchFamily="2" charset="2"/>
              <a:buNone/>
              <a:defRPr/>
            </a:pPr>
            <a:r>
              <a:rPr lang="en-US" sz="2800" b="1" u="sng">
                <a:solidFill>
                  <a:srgbClr val="000000"/>
                </a:solidFill>
                <a:effectLst>
                  <a:outerShdw blurRad="38100" dist="38100" dir="2700000" algn="tl">
                    <a:srgbClr val="FFFFFF"/>
                  </a:outerShdw>
                </a:effectLst>
              </a:rPr>
              <a:t>Step 4:</a:t>
            </a:r>
          </a:p>
        </p:txBody>
      </p:sp>
      <p:sp>
        <p:nvSpPr>
          <p:cNvPr id="56387" name="Rectangle 67"/>
          <p:cNvSpPr>
            <a:spLocks noChangeArrowheads="1"/>
          </p:cNvSpPr>
          <p:nvPr/>
        </p:nvSpPr>
        <p:spPr bwMode="auto">
          <a:xfrm>
            <a:off x="323850" y="4437063"/>
            <a:ext cx="8229600" cy="1008062"/>
          </a:xfrm>
          <a:prstGeom prst="rect">
            <a:avLst/>
          </a:prstGeom>
          <a:noFill/>
          <a:ln w="9525">
            <a:noFill/>
            <a:miter lim="800000"/>
            <a:headEnd/>
            <a:tailEnd/>
          </a:ln>
          <a:effectLst/>
        </p:spPr>
        <p:txBody>
          <a:bodyPr/>
          <a:lstStyle/>
          <a:p>
            <a:pPr>
              <a:spcBef>
                <a:spcPct val="20000"/>
              </a:spcBef>
              <a:buClr>
                <a:schemeClr val="hlink"/>
              </a:buClr>
              <a:buSzPct val="80000"/>
              <a:buFont typeface="Wingdings" pitchFamily="2" charset="2"/>
              <a:buNone/>
              <a:defRPr/>
            </a:pPr>
            <a:r>
              <a:rPr lang="en-US" sz="2000" b="1">
                <a:effectLst>
                  <a:outerShdw blurRad="38100" dist="38100" dir="2700000" algn="tl">
                    <a:srgbClr val="000000"/>
                  </a:outerShdw>
                </a:effectLst>
              </a:rPr>
              <a:t>Tabel Pegawai</a:t>
            </a:r>
          </a:p>
          <a:p>
            <a:pPr>
              <a:spcBef>
                <a:spcPct val="20000"/>
              </a:spcBef>
              <a:buClr>
                <a:schemeClr val="hlink"/>
              </a:buClr>
              <a:buSzPct val="80000"/>
              <a:buFont typeface="Wingdings" pitchFamily="2" charset="2"/>
              <a:buNone/>
              <a:defRPr/>
            </a:pPr>
            <a:r>
              <a:rPr lang="en-US" sz="2000">
                <a:effectLst>
                  <a:outerShdw blurRad="38100" dist="38100" dir="2700000" algn="tl">
                    <a:srgbClr val="000000"/>
                  </a:outerShdw>
                </a:effectLst>
              </a:rPr>
              <a:t>Pada relasi memimpin dan bekerja, primary key dari departemen masuk ke entitas pegawai dan setiap pegawai memiliki pimpinan</a:t>
            </a:r>
          </a:p>
        </p:txBody>
      </p:sp>
      <p:graphicFrame>
        <p:nvGraphicFramePr>
          <p:cNvPr id="56478" name="Group 158"/>
          <p:cNvGraphicFramePr>
            <a:graphicFrameLocks noGrp="1"/>
          </p:cNvGraphicFramePr>
          <p:nvPr>
            <p:ph sz="half" idx="1"/>
          </p:nvPr>
        </p:nvGraphicFramePr>
        <p:xfrm>
          <a:off x="539750" y="5589588"/>
          <a:ext cx="7848600" cy="358775"/>
        </p:xfrm>
        <a:graphic>
          <a:graphicData uri="http://schemas.openxmlformats.org/drawingml/2006/table">
            <a:tbl>
              <a:tblPr/>
              <a:tblGrid>
                <a:gridCol w="935038"/>
                <a:gridCol w="1368425"/>
                <a:gridCol w="720725"/>
                <a:gridCol w="1008062"/>
                <a:gridCol w="1289050"/>
                <a:gridCol w="1438275"/>
                <a:gridCol w="1089025"/>
              </a:tblGrid>
              <a:tr h="358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NoKTP</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NmDepan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Inisial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NmBlk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JenisKel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Alamat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Gaji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96" name="Group 176"/>
          <p:cNvGraphicFramePr>
            <a:graphicFrameLocks noGrp="1"/>
          </p:cNvGraphicFramePr>
          <p:nvPr/>
        </p:nvGraphicFramePr>
        <p:xfrm>
          <a:off x="539750" y="6165850"/>
          <a:ext cx="6096000" cy="335280"/>
        </p:xfrm>
        <a:graphic>
          <a:graphicData uri="http://schemas.openxmlformats.org/drawingml/2006/table">
            <a:tbl>
              <a:tblPr/>
              <a:tblGrid>
                <a:gridCol w="936625"/>
                <a:gridCol w="2111375"/>
                <a:gridCol w="1524000"/>
                <a:gridCol w="1524000"/>
              </a:tblGrid>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NoKTP_Pimpinan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dep_nomor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Dep_nama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US"/>
              <a:t>Contoh </a:t>
            </a:r>
          </a:p>
        </p:txBody>
      </p:sp>
      <p:sp>
        <p:nvSpPr>
          <p:cNvPr id="59431" name="Rectangle 39"/>
          <p:cNvSpPr>
            <a:spLocks noChangeArrowheads="1"/>
          </p:cNvSpPr>
          <p:nvPr/>
        </p:nvSpPr>
        <p:spPr bwMode="auto">
          <a:xfrm>
            <a:off x="395288" y="1628775"/>
            <a:ext cx="8229600" cy="360363"/>
          </a:xfrm>
          <a:prstGeom prst="rect">
            <a:avLst/>
          </a:prstGeom>
          <a:noFill/>
          <a:ln w="9525">
            <a:noFill/>
            <a:miter lim="800000"/>
            <a:headEnd/>
            <a:tailEnd/>
          </a:ln>
          <a:effectLst/>
        </p:spPr>
        <p:txBody>
          <a:bodyPr/>
          <a:lstStyle/>
          <a:p>
            <a:pPr>
              <a:spcBef>
                <a:spcPct val="20000"/>
              </a:spcBef>
              <a:buClr>
                <a:schemeClr val="hlink"/>
              </a:buClr>
              <a:buSzPct val="80000"/>
              <a:buFont typeface="Wingdings" pitchFamily="2" charset="2"/>
              <a:buNone/>
              <a:defRPr/>
            </a:pPr>
            <a:r>
              <a:rPr lang="en-US" sz="2000" b="1">
                <a:effectLst>
                  <a:outerShdw blurRad="38100" dist="38100" dir="2700000" algn="tl">
                    <a:srgbClr val="000000"/>
                  </a:outerShdw>
                </a:effectLst>
              </a:rPr>
              <a:t>Tabel Proyek</a:t>
            </a:r>
          </a:p>
          <a:p>
            <a:pPr>
              <a:spcBef>
                <a:spcPct val="20000"/>
              </a:spcBef>
              <a:buClr>
                <a:schemeClr val="hlink"/>
              </a:buClr>
              <a:buSzPct val="80000"/>
              <a:buFont typeface="Wingdings" pitchFamily="2" charset="2"/>
              <a:buNone/>
              <a:defRPr/>
            </a:pPr>
            <a:r>
              <a:rPr lang="en-US" sz="2000">
                <a:effectLst>
                  <a:outerShdw blurRad="38100" dist="38100" dir="2700000" algn="tl">
                    <a:srgbClr val="000000"/>
                  </a:outerShdw>
                </a:effectLst>
              </a:rPr>
              <a:t>Berdasarkan relasi mengatur,</a:t>
            </a:r>
            <a:r>
              <a:rPr lang="en-US" sz="2000" b="1">
                <a:effectLst>
                  <a:outerShdw blurRad="38100" dist="38100" dir="2700000" algn="tl">
                    <a:srgbClr val="000000"/>
                  </a:outerShdw>
                </a:effectLst>
              </a:rPr>
              <a:t> </a:t>
            </a:r>
            <a:r>
              <a:rPr lang="en-US" sz="2000">
                <a:effectLst>
                  <a:outerShdw blurRad="38100" dist="38100" dir="2700000" algn="tl">
                    <a:srgbClr val="000000"/>
                  </a:outerShdw>
                </a:effectLst>
              </a:rPr>
              <a:t>maka primary key dari entitas departemen masuk ke entitas proyek</a:t>
            </a:r>
          </a:p>
        </p:txBody>
      </p:sp>
      <p:graphicFrame>
        <p:nvGraphicFramePr>
          <p:cNvPr id="59470" name="Group 78"/>
          <p:cNvGraphicFramePr>
            <a:graphicFrameLocks noGrp="1"/>
          </p:cNvGraphicFramePr>
          <p:nvPr>
            <p:ph sz="quarter" idx="3"/>
          </p:nvPr>
        </p:nvGraphicFramePr>
        <p:xfrm>
          <a:off x="611188" y="2924175"/>
          <a:ext cx="5761037" cy="433388"/>
        </p:xfrm>
        <a:graphic>
          <a:graphicData uri="http://schemas.openxmlformats.org/drawingml/2006/table">
            <a:tbl>
              <a:tblPr/>
              <a:tblGrid>
                <a:gridCol w="936625"/>
                <a:gridCol w="863600"/>
                <a:gridCol w="1152525"/>
                <a:gridCol w="1368425"/>
                <a:gridCol w="1439862"/>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Nomor</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Nama</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Lokasi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dep_nomor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dep_nama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71" name="Rectangle 79"/>
          <p:cNvSpPr>
            <a:spLocks noChangeArrowheads="1"/>
          </p:cNvSpPr>
          <p:nvPr/>
        </p:nvSpPr>
        <p:spPr bwMode="auto">
          <a:xfrm>
            <a:off x="323850" y="3644900"/>
            <a:ext cx="8229600" cy="576263"/>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buFont typeface="Wingdings" pitchFamily="2" charset="2"/>
              <a:buNone/>
              <a:defRPr/>
            </a:pPr>
            <a:r>
              <a:rPr lang="en-US" sz="2800" b="1" u="sng">
                <a:solidFill>
                  <a:srgbClr val="000000"/>
                </a:solidFill>
                <a:effectLst>
                  <a:outerShdw blurRad="38100" dist="38100" dir="2700000" algn="tl">
                    <a:srgbClr val="FFFFFF"/>
                  </a:outerShdw>
                </a:effectLst>
              </a:rPr>
              <a:t>Step 5:</a:t>
            </a:r>
          </a:p>
        </p:txBody>
      </p:sp>
      <p:sp>
        <p:nvSpPr>
          <p:cNvPr id="59472" name="Rectangle 80"/>
          <p:cNvSpPr>
            <a:spLocks noChangeArrowheads="1"/>
          </p:cNvSpPr>
          <p:nvPr/>
        </p:nvSpPr>
        <p:spPr bwMode="auto">
          <a:xfrm>
            <a:off x="323850" y="4221163"/>
            <a:ext cx="8229600" cy="360362"/>
          </a:xfrm>
          <a:prstGeom prst="rect">
            <a:avLst/>
          </a:prstGeom>
          <a:noFill/>
          <a:ln w="9525">
            <a:noFill/>
            <a:miter lim="800000"/>
            <a:headEnd/>
            <a:tailEnd/>
          </a:ln>
          <a:effectLst/>
        </p:spPr>
        <p:txBody>
          <a:bodyPr/>
          <a:lstStyle/>
          <a:p>
            <a:pPr>
              <a:spcBef>
                <a:spcPct val="20000"/>
              </a:spcBef>
              <a:buClr>
                <a:schemeClr val="hlink"/>
              </a:buClr>
              <a:buSzPct val="80000"/>
              <a:buFont typeface="Wingdings" pitchFamily="2" charset="2"/>
              <a:buNone/>
              <a:defRPr/>
            </a:pPr>
            <a:r>
              <a:rPr lang="en-US" sz="2000" b="1">
                <a:effectLst>
                  <a:outerShdw blurRad="38100" dist="38100" dir="2700000" algn="tl">
                    <a:srgbClr val="000000"/>
                  </a:outerShdw>
                </a:effectLst>
              </a:rPr>
              <a:t>Tabel BekerjaPada</a:t>
            </a:r>
          </a:p>
          <a:p>
            <a:pPr>
              <a:spcBef>
                <a:spcPct val="20000"/>
              </a:spcBef>
              <a:buClr>
                <a:schemeClr val="hlink"/>
              </a:buClr>
              <a:buSzPct val="80000"/>
              <a:buFont typeface="Wingdings" pitchFamily="2" charset="2"/>
              <a:buNone/>
              <a:defRPr/>
            </a:pPr>
            <a:r>
              <a:rPr lang="en-US" sz="2000">
                <a:effectLst>
                  <a:outerShdw blurRad="38100" dist="38100" dir="2700000" algn="tl">
                    <a:srgbClr val="000000"/>
                  </a:outerShdw>
                </a:effectLst>
              </a:rPr>
              <a:t>Pada relasi bekerja pada memiliki relasi many to many sehingga akan muncul tabel baru yang primary keynya berasal dari entitas pegawai dan proyek</a:t>
            </a:r>
            <a:endParaRPr lang="en-US" sz="2000" u="sng">
              <a:effectLst>
                <a:outerShdw blurRad="38100" dist="38100" dir="2700000" algn="tl">
                  <a:srgbClr val="000000"/>
                </a:outerShdw>
              </a:effectLst>
            </a:endParaRPr>
          </a:p>
        </p:txBody>
      </p:sp>
      <p:graphicFrame>
        <p:nvGraphicFramePr>
          <p:cNvPr id="59473" name="Group 81"/>
          <p:cNvGraphicFramePr>
            <a:graphicFrameLocks noGrp="1"/>
          </p:cNvGraphicFramePr>
          <p:nvPr>
            <p:ph sz="half" idx="1"/>
          </p:nvPr>
        </p:nvGraphicFramePr>
        <p:xfrm>
          <a:off x="539750" y="5734050"/>
          <a:ext cx="6191250" cy="358775"/>
        </p:xfrm>
        <a:graphic>
          <a:graphicData uri="http://schemas.openxmlformats.org/drawingml/2006/table">
            <a:tbl>
              <a:tblPr/>
              <a:tblGrid>
                <a:gridCol w="1550988"/>
                <a:gridCol w="1547812"/>
                <a:gridCol w="1541463"/>
                <a:gridCol w="1550987"/>
              </a:tblGrid>
              <a:tr h="358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noKTP</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p</a:t>
                      </a: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royek_nomor</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proyek_nama</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lamaJam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en-US"/>
              <a:t>Contoh </a:t>
            </a:r>
          </a:p>
        </p:txBody>
      </p:sp>
      <p:sp>
        <p:nvSpPr>
          <p:cNvPr id="64566" name="Rectangle 54"/>
          <p:cNvSpPr>
            <a:spLocks noChangeArrowheads="1"/>
          </p:cNvSpPr>
          <p:nvPr/>
        </p:nvSpPr>
        <p:spPr bwMode="auto">
          <a:xfrm>
            <a:off x="323850" y="1557338"/>
            <a:ext cx="8229600" cy="576262"/>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buFont typeface="Wingdings" pitchFamily="2" charset="2"/>
              <a:buNone/>
              <a:defRPr/>
            </a:pPr>
            <a:r>
              <a:rPr lang="en-US" sz="2800" b="1" u="sng">
                <a:solidFill>
                  <a:srgbClr val="000000"/>
                </a:solidFill>
                <a:effectLst>
                  <a:outerShdw blurRad="38100" dist="38100" dir="2700000" algn="tl">
                    <a:srgbClr val="FFFFFF"/>
                  </a:outerShdw>
                </a:effectLst>
              </a:rPr>
              <a:t>Step 6:</a:t>
            </a:r>
          </a:p>
        </p:txBody>
      </p:sp>
      <p:sp>
        <p:nvSpPr>
          <p:cNvPr id="64567" name="Rectangle 55"/>
          <p:cNvSpPr>
            <a:spLocks noChangeArrowheads="1"/>
          </p:cNvSpPr>
          <p:nvPr/>
        </p:nvSpPr>
        <p:spPr bwMode="auto">
          <a:xfrm>
            <a:off x="395288" y="2276475"/>
            <a:ext cx="8229600" cy="360363"/>
          </a:xfrm>
          <a:prstGeom prst="rect">
            <a:avLst/>
          </a:prstGeom>
          <a:noFill/>
          <a:ln w="9525">
            <a:noFill/>
            <a:miter lim="800000"/>
            <a:headEnd/>
            <a:tailEnd/>
          </a:ln>
          <a:effectLst/>
        </p:spPr>
        <p:txBody>
          <a:bodyPr/>
          <a:lstStyle/>
          <a:p>
            <a:pPr>
              <a:spcBef>
                <a:spcPct val="20000"/>
              </a:spcBef>
              <a:buClr>
                <a:schemeClr val="hlink"/>
              </a:buClr>
              <a:buSzPct val="80000"/>
              <a:buFont typeface="Wingdings" pitchFamily="2" charset="2"/>
              <a:buNone/>
              <a:defRPr/>
            </a:pPr>
            <a:r>
              <a:rPr lang="en-US" sz="2000" b="1">
                <a:effectLst>
                  <a:outerShdw blurRad="38100" dist="38100" dir="2700000" algn="tl">
                    <a:srgbClr val="000000"/>
                  </a:outerShdw>
                </a:effectLst>
              </a:rPr>
              <a:t>Tabel Departemen_Lokasi</a:t>
            </a:r>
            <a:r>
              <a:rPr lang="en-US" sz="2000">
                <a:effectLst>
                  <a:outerShdw blurRad="38100" dist="38100" dir="2700000" algn="tl">
                    <a:srgbClr val="000000"/>
                  </a:outerShdw>
                </a:effectLst>
              </a:rPr>
              <a:t> </a:t>
            </a:r>
          </a:p>
          <a:p>
            <a:pPr>
              <a:spcBef>
                <a:spcPct val="20000"/>
              </a:spcBef>
              <a:buClr>
                <a:schemeClr val="hlink"/>
              </a:buClr>
              <a:buSzPct val="80000"/>
              <a:buFont typeface="Wingdings" pitchFamily="2" charset="2"/>
              <a:buNone/>
              <a:defRPr/>
            </a:pPr>
            <a:r>
              <a:rPr lang="en-US" sz="2000">
                <a:effectLst>
                  <a:outerShdw blurRad="38100" dist="38100" dir="2700000" algn="tl">
                    <a:srgbClr val="000000"/>
                  </a:outerShdw>
                </a:effectLst>
              </a:rPr>
              <a:t>Dari atribut muti valued lokasi akan dibuat tabel baru yang skemanya sebagai berikut</a:t>
            </a:r>
          </a:p>
        </p:txBody>
      </p:sp>
      <p:graphicFrame>
        <p:nvGraphicFramePr>
          <p:cNvPr id="64588" name="Group 76"/>
          <p:cNvGraphicFramePr>
            <a:graphicFrameLocks noGrp="1"/>
          </p:cNvGraphicFramePr>
          <p:nvPr>
            <p:ph sz="half" idx="2"/>
          </p:nvPr>
        </p:nvGraphicFramePr>
        <p:xfrm>
          <a:off x="468313" y="3500438"/>
          <a:ext cx="4608512" cy="433388"/>
        </p:xfrm>
        <a:graphic>
          <a:graphicData uri="http://schemas.openxmlformats.org/drawingml/2006/table">
            <a:tbl>
              <a:tblPr/>
              <a:tblGrid>
                <a:gridCol w="1539875"/>
                <a:gridCol w="1536700"/>
                <a:gridCol w="1531937"/>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dep_nomor</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d</a:t>
                      </a: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ep_nama</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r>
                        <a:rPr kumimoji="0" lang="en-US" sz="1600" b="0" i="0" u="sng" strike="noStrike" cap="none" normalizeH="0" baseline="0" smtClean="0">
                          <a:ln>
                            <a:noFill/>
                          </a:ln>
                          <a:solidFill>
                            <a:schemeClr val="tx1"/>
                          </a:solidFill>
                          <a:effectLst>
                            <a:outerShdw blurRad="38100" dist="38100" dir="2700000" algn="tl">
                              <a:srgbClr val="000000"/>
                            </a:outerShdw>
                          </a:effectLst>
                          <a:latin typeface="Arial" charset="0"/>
                        </a:rPr>
                        <a:t>Lokasi</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271886" y="455600"/>
            <a:ext cx="4371948" cy="1258888"/>
          </a:xfrm>
        </p:spPr>
        <p:txBody>
          <a:bodyPr/>
          <a:lstStyle/>
          <a:p>
            <a:pPr algn="l">
              <a:defRPr/>
            </a:pPr>
            <a:r>
              <a:rPr lang="en-US" dirty="0" err="1"/>
              <a:t>Algoritma</a:t>
            </a:r>
            <a:r>
              <a:rPr lang="en-US" dirty="0"/>
              <a:t> 1</a:t>
            </a:r>
          </a:p>
        </p:txBody>
      </p:sp>
      <p:sp>
        <p:nvSpPr>
          <p:cNvPr id="32771" name="Rectangle 3"/>
          <p:cNvSpPr>
            <a:spLocks noGrp="1" noChangeArrowheads="1"/>
          </p:cNvSpPr>
          <p:nvPr>
            <p:ph type="body" idx="1"/>
          </p:nvPr>
        </p:nvSpPr>
        <p:spPr/>
        <p:txBody>
          <a:bodyPr/>
          <a:lstStyle/>
          <a:p>
            <a:pPr>
              <a:defRPr/>
            </a:pPr>
            <a:r>
              <a:rPr lang="en-US" sz="2800" dirty="0" err="1"/>
              <a:t>Untuk</a:t>
            </a:r>
            <a:r>
              <a:rPr lang="en-US" sz="2800" dirty="0"/>
              <a:t> </a:t>
            </a:r>
            <a:r>
              <a:rPr lang="en-US" sz="2800" dirty="0" err="1"/>
              <a:t>setiap</a:t>
            </a:r>
            <a:r>
              <a:rPr lang="en-US" sz="2800" dirty="0"/>
              <a:t> </a:t>
            </a:r>
            <a:r>
              <a:rPr lang="en-US" sz="2800" dirty="0" err="1"/>
              <a:t>entitas</a:t>
            </a:r>
            <a:r>
              <a:rPr lang="en-US" sz="2800" dirty="0"/>
              <a:t> </a:t>
            </a:r>
            <a:r>
              <a:rPr lang="en-US" sz="2800" dirty="0" err="1"/>
              <a:t>kuat</a:t>
            </a:r>
            <a:r>
              <a:rPr lang="en-US" sz="2800" dirty="0"/>
              <a:t> EK, </a:t>
            </a:r>
            <a:r>
              <a:rPr lang="en-US" sz="2800" dirty="0" err="1"/>
              <a:t>buat</a:t>
            </a:r>
            <a:r>
              <a:rPr lang="en-US" sz="2800" dirty="0"/>
              <a:t> </a:t>
            </a:r>
            <a:r>
              <a:rPr lang="en-US" sz="2800" dirty="0" err="1"/>
              <a:t>tabel</a:t>
            </a:r>
            <a:r>
              <a:rPr lang="en-US" sz="2800" dirty="0"/>
              <a:t> </a:t>
            </a:r>
            <a:r>
              <a:rPr lang="en-US" sz="2800" dirty="0" err="1"/>
              <a:t>baru</a:t>
            </a:r>
            <a:r>
              <a:rPr lang="en-US" sz="2800" dirty="0"/>
              <a:t> EK yang </a:t>
            </a:r>
            <a:r>
              <a:rPr lang="en-US" sz="2800" dirty="0" err="1"/>
              <a:t>memasukkan</a:t>
            </a:r>
            <a:r>
              <a:rPr lang="en-US" sz="2800" dirty="0"/>
              <a:t> </a:t>
            </a:r>
            <a:r>
              <a:rPr lang="en-US" sz="2800" dirty="0" err="1"/>
              <a:t>semua</a:t>
            </a:r>
            <a:r>
              <a:rPr lang="en-US" sz="2800" dirty="0"/>
              <a:t> </a:t>
            </a:r>
            <a:r>
              <a:rPr lang="en-US" sz="2800" dirty="0" err="1"/>
              <a:t>attribut</a:t>
            </a:r>
            <a:r>
              <a:rPr lang="en-US" sz="2800" dirty="0"/>
              <a:t> </a:t>
            </a:r>
            <a:r>
              <a:rPr lang="en-US" sz="2800" dirty="0" err="1"/>
              <a:t>sederhana</a:t>
            </a:r>
            <a:r>
              <a:rPr lang="en-US" sz="2800" dirty="0"/>
              <a:t> (simple </a:t>
            </a:r>
            <a:r>
              <a:rPr lang="en-US" sz="2800" dirty="0" err="1"/>
              <a:t>attribut</a:t>
            </a:r>
            <a:r>
              <a:rPr lang="en-US" sz="2800" dirty="0"/>
              <a:t>) </a:t>
            </a:r>
          </a:p>
          <a:p>
            <a:pPr>
              <a:defRPr/>
            </a:pPr>
            <a:r>
              <a:rPr lang="en-US" sz="2800" dirty="0" err="1"/>
              <a:t>Untuk</a:t>
            </a:r>
            <a:r>
              <a:rPr lang="en-US" sz="2800" dirty="0"/>
              <a:t> </a:t>
            </a:r>
            <a:r>
              <a:rPr lang="en-US" sz="2800" dirty="0" err="1"/>
              <a:t>atribut</a:t>
            </a:r>
            <a:r>
              <a:rPr lang="en-US" sz="2800" dirty="0"/>
              <a:t> </a:t>
            </a:r>
            <a:r>
              <a:rPr lang="en-US" sz="2800" dirty="0" err="1"/>
              <a:t>komposit</a:t>
            </a:r>
            <a:r>
              <a:rPr lang="en-US" sz="2800" dirty="0"/>
              <a:t>, </a:t>
            </a:r>
            <a:r>
              <a:rPr lang="en-US" sz="2800" dirty="0" err="1"/>
              <a:t>hanya</a:t>
            </a:r>
            <a:r>
              <a:rPr lang="en-US" sz="2800" dirty="0"/>
              <a:t> </a:t>
            </a:r>
            <a:r>
              <a:rPr lang="en-US" sz="2800" dirty="0" err="1"/>
              <a:t>atribut</a:t>
            </a:r>
            <a:r>
              <a:rPr lang="en-US" sz="2800" dirty="0"/>
              <a:t> </a:t>
            </a:r>
            <a:r>
              <a:rPr lang="en-US" sz="2800" dirty="0" err="1"/>
              <a:t>sederhananya</a:t>
            </a:r>
            <a:r>
              <a:rPr lang="en-US" sz="2800" dirty="0"/>
              <a:t> yang </a:t>
            </a:r>
            <a:r>
              <a:rPr lang="en-US" sz="2800" dirty="0" err="1"/>
              <a:t>disertakan</a:t>
            </a:r>
            <a:r>
              <a:rPr lang="en-US" sz="2800" dirty="0"/>
              <a:t> </a:t>
            </a:r>
          </a:p>
          <a:p>
            <a:pPr>
              <a:defRPr/>
            </a:pPr>
            <a:r>
              <a:rPr lang="en-US" sz="2800" dirty="0" err="1"/>
              <a:t>Pilih</a:t>
            </a:r>
            <a:r>
              <a:rPr lang="en-US" sz="2800" dirty="0"/>
              <a:t> </a:t>
            </a:r>
            <a:r>
              <a:rPr lang="en-US" sz="2800" dirty="0" err="1"/>
              <a:t>salah</a:t>
            </a:r>
            <a:r>
              <a:rPr lang="en-US" sz="2800" dirty="0"/>
              <a:t> </a:t>
            </a:r>
            <a:r>
              <a:rPr lang="en-US" sz="2800" dirty="0" err="1"/>
              <a:t>satu</a:t>
            </a:r>
            <a:r>
              <a:rPr lang="en-US" sz="2800" dirty="0"/>
              <a:t> </a:t>
            </a:r>
            <a:r>
              <a:rPr lang="en-US" sz="2800" i="1" dirty="0"/>
              <a:t>key attribute</a:t>
            </a:r>
            <a:r>
              <a:rPr lang="en-US" sz="2800" dirty="0"/>
              <a:t> </a:t>
            </a:r>
            <a:r>
              <a:rPr lang="en-US" sz="2800" dirty="0" err="1"/>
              <a:t>dari</a:t>
            </a:r>
            <a:r>
              <a:rPr lang="en-US" sz="2800" dirty="0"/>
              <a:t> EK </a:t>
            </a:r>
            <a:r>
              <a:rPr lang="en-US" sz="2800" dirty="0" err="1"/>
              <a:t>sebagai</a:t>
            </a:r>
            <a:r>
              <a:rPr lang="en-US" sz="2800" dirty="0"/>
              <a:t> primary key. </a:t>
            </a:r>
            <a:r>
              <a:rPr lang="en-US" sz="2800" dirty="0" err="1"/>
              <a:t>Jika</a:t>
            </a:r>
            <a:r>
              <a:rPr lang="en-US" sz="2800" dirty="0"/>
              <a:t> key yang </a:t>
            </a:r>
            <a:r>
              <a:rPr lang="en-US" sz="2800" dirty="0" err="1"/>
              <a:t>terpilih</a:t>
            </a:r>
            <a:r>
              <a:rPr lang="en-US" sz="2800" dirty="0"/>
              <a:t> </a:t>
            </a:r>
            <a:r>
              <a:rPr lang="en-US" sz="2800" dirty="0" err="1"/>
              <a:t>merupakan</a:t>
            </a:r>
            <a:r>
              <a:rPr lang="en-US" sz="2800" dirty="0"/>
              <a:t> </a:t>
            </a:r>
            <a:r>
              <a:rPr lang="en-US" sz="2800" dirty="0" err="1"/>
              <a:t>atribut</a:t>
            </a:r>
            <a:r>
              <a:rPr lang="en-US" sz="2800" dirty="0"/>
              <a:t> </a:t>
            </a:r>
            <a:r>
              <a:rPr lang="en-US" sz="2800" dirty="0" err="1"/>
              <a:t>komposit</a:t>
            </a:r>
            <a:r>
              <a:rPr lang="en-US" sz="2800" dirty="0"/>
              <a:t>, </a:t>
            </a:r>
            <a:r>
              <a:rPr lang="en-US" sz="2800" dirty="0" err="1"/>
              <a:t>seluruh</a:t>
            </a:r>
            <a:r>
              <a:rPr lang="en-US" sz="2800" dirty="0"/>
              <a:t> </a:t>
            </a:r>
            <a:r>
              <a:rPr lang="en-US" sz="2800" dirty="0" err="1"/>
              <a:t>atribut</a:t>
            </a:r>
            <a:r>
              <a:rPr lang="en-US" sz="2800" dirty="0"/>
              <a:t> </a:t>
            </a:r>
            <a:r>
              <a:rPr lang="en-US" sz="2800" dirty="0" err="1"/>
              <a:t>sederhananya</a:t>
            </a:r>
            <a:r>
              <a:rPr lang="en-US" sz="2800" dirty="0"/>
              <a:t> </a:t>
            </a:r>
            <a:r>
              <a:rPr lang="en-US" sz="2800" dirty="0" err="1"/>
              <a:t>merupakan</a:t>
            </a:r>
            <a:r>
              <a:rPr lang="en-US" sz="2800" dirty="0"/>
              <a:t> primary key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465203C5-C328-4E26-8C55-490F134DBB36}" type="slidenum">
              <a:rPr lang="en-US"/>
              <a:pPr>
                <a:defRPr/>
              </a:pPr>
              <a:t>20</a:t>
            </a:fld>
            <a:endParaRPr lang="en-US"/>
          </a:p>
        </p:txBody>
      </p:sp>
      <p:sp>
        <p:nvSpPr>
          <p:cNvPr id="9242" name="Text Box 26"/>
          <p:cNvSpPr txBox="1">
            <a:spLocks noChangeArrowheads="1"/>
          </p:cNvSpPr>
          <p:nvPr/>
        </p:nvSpPr>
        <p:spPr bwMode="auto">
          <a:xfrm>
            <a:off x="381000" y="1247769"/>
            <a:ext cx="8458200" cy="1323975"/>
          </a:xfrm>
          <a:prstGeom prst="rect">
            <a:avLst/>
          </a:prstGeom>
          <a:noFill/>
          <a:ln w="9525">
            <a:noFill/>
            <a:miter lim="800000"/>
            <a:headEnd/>
            <a:tailEnd/>
          </a:ln>
        </p:spPr>
        <p:txBody>
          <a:bodyPr>
            <a:spAutoFit/>
          </a:bodyPr>
          <a:lstStyle/>
          <a:p>
            <a:pPr eaLnBrk="0" hangingPunct="0">
              <a:buFont typeface="Verdana" pitchFamily="34" charset="0"/>
              <a:buNone/>
            </a:pPr>
            <a:r>
              <a:rPr lang="en-US" sz="2000" dirty="0" err="1"/>
              <a:t>Tahap</a:t>
            </a:r>
            <a:r>
              <a:rPr lang="en-US" sz="2000" dirty="0"/>
              <a:t> </a:t>
            </a:r>
            <a:r>
              <a:rPr lang="en-US" sz="2000" dirty="0" err="1"/>
              <a:t>implementasi</a:t>
            </a:r>
            <a:r>
              <a:rPr lang="en-US" sz="2000" dirty="0"/>
              <a:t> basis data </a:t>
            </a:r>
            <a:r>
              <a:rPr lang="en-US" sz="2000" dirty="0" err="1"/>
              <a:t>merupakan</a:t>
            </a:r>
            <a:r>
              <a:rPr lang="en-US" sz="2000" dirty="0"/>
              <a:t> </a:t>
            </a:r>
            <a:r>
              <a:rPr lang="en-US" sz="2000" dirty="0" err="1"/>
              <a:t>upaya</a:t>
            </a:r>
            <a:r>
              <a:rPr lang="en-US" sz="2000" dirty="0"/>
              <a:t> </a:t>
            </a:r>
            <a:r>
              <a:rPr lang="en-US" sz="2000" dirty="0" err="1"/>
              <a:t>untuk</a:t>
            </a:r>
            <a:r>
              <a:rPr lang="en-US" sz="2000" dirty="0"/>
              <a:t> </a:t>
            </a:r>
            <a:r>
              <a:rPr lang="en-US" sz="2000" dirty="0" err="1"/>
              <a:t>membangun</a:t>
            </a:r>
            <a:r>
              <a:rPr lang="en-US" sz="2000" dirty="0"/>
              <a:t> basis data </a:t>
            </a:r>
            <a:r>
              <a:rPr lang="en-US" sz="2000" dirty="0" err="1"/>
              <a:t>fisik</a:t>
            </a:r>
            <a:r>
              <a:rPr lang="en-US" sz="2000" dirty="0"/>
              <a:t> yang </a:t>
            </a:r>
            <a:r>
              <a:rPr lang="en-US" sz="2000" dirty="0" err="1"/>
              <a:t>ditempatkan</a:t>
            </a:r>
            <a:r>
              <a:rPr lang="en-US" sz="2000" dirty="0"/>
              <a:t> </a:t>
            </a:r>
            <a:r>
              <a:rPr lang="en-US" sz="2000" dirty="0" err="1"/>
              <a:t>dalam</a:t>
            </a:r>
            <a:r>
              <a:rPr lang="en-US" sz="2000" dirty="0"/>
              <a:t> </a:t>
            </a:r>
            <a:r>
              <a:rPr lang="en-US" sz="2000" dirty="0" err="1"/>
              <a:t>memori</a:t>
            </a:r>
            <a:r>
              <a:rPr lang="en-US" sz="2000" dirty="0"/>
              <a:t> </a:t>
            </a:r>
            <a:r>
              <a:rPr lang="en-US" sz="2000" dirty="0" err="1"/>
              <a:t>sekunder</a:t>
            </a:r>
            <a:r>
              <a:rPr lang="en-US" sz="2000" dirty="0"/>
              <a:t> (disk) </a:t>
            </a:r>
            <a:r>
              <a:rPr lang="en-US" sz="2000" dirty="0" err="1"/>
              <a:t>dengan</a:t>
            </a:r>
            <a:r>
              <a:rPr lang="en-US" sz="2000" dirty="0"/>
              <a:t> </a:t>
            </a:r>
            <a:r>
              <a:rPr lang="en-US" sz="2000" dirty="0" err="1"/>
              <a:t>bantuan</a:t>
            </a:r>
            <a:r>
              <a:rPr lang="en-US" sz="2000" dirty="0"/>
              <a:t> DBMS (</a:t>
            </a:r>
            <a:r>
              <a:rPr lang="en-US" sz="2000" i="1" dirty="0"/>
              <a:t>Database Management System</a:t>
            </a:r>
            <a:r>
              <a:rPr lang="en-US" sz="2000" dirty="0"/>
              <a:t>) yang </a:t>
            </a:r>
            <a:r>
              <a:rPr lang="en-US" sz="2000" dirty="0" err="1"/>
              <a:t>kita</a:t>
            </a:r>
            <a:r>
              <a:rPr lang="en-US" sz="2000" dirty="0"/>
              <a:t> </a:t>
            </a:r>
            <a:r>
              <a:rPr lang="en-US" sz="2000" dirty="0" err="1"/>
              <a:t>pilih</a:t>
            </a:r>
            <a:r>
              <a:rPr lang="en-US" sz="2000" dirty="0"/>
              <a:t>.</a:t>
            </a:r>
          </a:p>
        </p:txBody>
      </p:sp>
      <p:sp>
        <p:nvSpPr>
          <p:cNvPr id="7" name="Text Box 26"/>
          <p:cNvSpPr txBox="1">
            <a:spLocks noChangeArrowheads="1"/>
          </p:cNvSpPr>
          <p:nvPr/>
        </p:nvSpPr>
        <p:spPr bwMode="auto">
          <a:xfrm>
            <a:off x="381000" y="2439992"/>
            <a:ext cx="8458200" cy="1631950"/>
          </a:xfrm>
          <a:prstGeom prst="rect">
            <a:avLst/>
          </a:prstGeom>
          <a:noFill/>
          <a:ln w="9525">
            <a:noFill/>
            <a:miter lim="800000"/>
            <a:headEnd/>
            <a:tailEnd/>
          </a:ln>
        </p:spPr>
        <p:txBody>
          <a:bodyPr>
            <a:spAutoFit/>
          </a:bodyPr>
          <a:lstStyle/>
          <a:p>
            <a:pPr eaLnBrk="0" hangingPunct="0">
              <a:buFont typeface="Verdana" pitchFamily="34" charset="0"/>
              <a:buNone/>
            </a:pPr>
            <a:r>
              <a:rPr lang="en-US" sz="2000" dirty="0" err="1"/>
              <a:t>Tahap</a:t>
            </a:r>
            <a:r>
              <a:rPr lang="en-US" sz="2000" dirty="0"/>
              <a:t> </a:t>
            </a:r>
            <a:r>
              <a:rPr lang="en-US" sz="2000" dirty="0" err="1"/>
              <a:t>implementasi</a:t>
            </a:r>
            <a:r>
              <a:rPr lang="en-US" sz="2000" dirty="0"/>
              <a:t> basis data </a:t>
            </a:r>
            <a:r>
              <a:rPr lang="en-US" sz="2000" dirty="0" err="1"/>
              <a:t>diawali</a:t>
            </a:r>
            <a:r>
              <a:rPr lang="en-US" sz="2000" dirty="0"/>
              <a:t> </a:t>
            </a:r>
            <a:r>
              <a:rPr lang="en-US" sz="2000" dirty="0" err="1"/>
              <a:t>dengan</a:t>
            </a:r>
            <a:r>
              <a:rPr lang="en-US" sz="2000" dirty="0"/>
              <a:t> </a:t>
            </a:r>
            <a:r>
              <a:rPr lang="en-US" sz="2000" dirty="0" err="1"/>
              <a:t>melakukan</a:t>
            </a:r>
            <a:r>
              <a:rPr lang="en-US" sz="2000" dirty="0"/>
              <a:t> </a:t>
            </a:r>
            <a:r>
              <a:rPr lang="en-US" sz="2000" dirty="0" err="1"/>
              <a:t>transformasi</a:t>
            </a:r>
            <a:r>
              <a:rPr lang="en-US" sz="2000" dirty="0"/>
              <a:t> </a:t>
            </a:r>
            <a:r>
              <a:rPr lang="en-US" sz="2000" dirty="0" err="1"/>
              <a:t>dari</a:t>
            </a:r>
            <a:r>
              <a:rPr lang="en-US" sz="2000" dirty="0"/>
              <a:t> model data yang </a:t>
            </a:r>
            <a:r>
              <a:rPr lang="en-US" sz="2000" dirty="0" err="1"/>
              <a:t>telah</a:t>
            </a:r>
            <a:r>
              <a:rPr lang="en-US" sz="2000" dirty="0"/>
              <a:t> </a:t>
            </a:r>
            <a:r>
              <a:rPr lang="en-US" sz="2000" dirty="0" err="1"/>
              <a:t>selesai</a:t>
            </a:r>
            <a:r>
              <a:rPr lang="en-US" sz="2000" dirty="0"/>
              <a:t> </a:t>
            </a:r>
            <a:r>
              <a:rPr lang="en-US" sz="2000" dirty="0" err="1"/>
              <a:t>dibuat</a:t>
            </a:r>
            <a:r>
              <a:rPr lang="en-US" sz="2000" dirty="0"/>
              <a:t> </a:t>
            </a:r>
            <a:r>
              <a:rPr lang="en-US" sz="2000" dirty="0" err="1"/>
              <a:t>ke</a:t>
            </a:r>
            <a:r>
              <a:rPr lang="en-US" sz="2000" dirty="0"/>
              <a:t> </a:t>
            </a:r>
            <a:r>
              <a:rPr lang="en-US" sz="2000" dirty="0" err="1"/>
              <a:t>skema</a:t>
            </a:r>
            <a:r>
              <a:rPr lang="en-US" sz="2000" dirty="0"/>
              <a:t>/</a:t>
            </a:r>
            <a:r>
              <a:rPr lang="en-US" sz="2000" dirty="0" err="1"/>
              <a:t>struktur</a:t>
            </a:r>
            <a:r>
              <a:rPr lang="en-US" sz="2000" dirty="0"/>
              <a:t> basis data </a:t>
            </a:r>
            <a:r>
              <a:rPr lang="en-US" sz="2000" dirty="0" err="1"/>
              <a:t>sesuai</a:t>
            </a:r>
            <a:r>
              <a:rPr lang="en-US" sz="2000" dirty="0"/>
              <a:t> </a:t>
            </a:r>
            <a:r>
              <a:rPr lang="en-US" sz="2000" dirty="0" err="1"/>
              <a:t>dengan</a:t>
            </a:r>
            <a:r>
              <a:rPr lang="en-US" sz="2000" dirty="0"/>
              <a:t> </a:t>
            </a:r>
            <a:r>
              <a:rPr lang="en-US" sz="2000" dirty="0" err="1"/>
              <a:t>dengan</a:t>
            </a:r>
            <a:r>
              <a:rPr lang="en-US" sz="2000" dirty="0"/>
              <a:t> DBMS yang </a:t>
            </a:r>
            <a:r>
              <a:rPr lang="en-US" sz="2000" dirty="0" err="1"/>
              <a:t>dipilih</a:t>
            </a:r>
            <a:r>
              <a:rPr lang="en-US" sz="2000" dirty="0"/>
              <a:t>. </a:t>
            </a:r>
            <a:r>
              <a:rPr lang="en-US" sz="2000" dirty="0" err="1"/>
              <a:t>Secara</a:t>
            </a:r>
            <a:r>
              <a:rPr lang="en-US" sz="2000" dirty="0"/>
              <a:t> </a:t>
            </a:r>
            <a:r>
              <a:rPr lang="en-US" sz="2000" dirty="0" err="1"/>
              <a:t>umum</a:t>
            </a:r>
            <a:r>
              <a:rPr lang="en-US" sz="2000" dirty="0"/>
              <a:t>, </a:t>
            </a:r>
            <a:r>
              <a:rPr lang="en-US" sz="2000" dirty="0" err="1"/>
              <a:t>sebuah</a:t>
            </a:r>
            <a:r>
              <a:rPr lang="en-US" sz="2000" dirty="0"/>
              <a:t> Diagram E-R </a:t>
            </a:r>
            <a:r>
              <a:rPr lang="en-US" sz="2000" dirty="0" err="1"/>
              <a:t>akan</a:t>
            </a:r>
            <a:r>
              <a:rPr lang="en-US" sz="2000" dirty="0"/>
              <a:t> </a:t>
            </a:r>
            <a:r>
              <a:rPr lang="en-US" sz="2000" dirty="0" err="1"/>
              <a:t>direpresentasikan</a:t>
            </a:r>
            <a:r>
              <a:rPr lang="en-US" sz="2000" dirty="0"/>
              <a:t> </a:t>
            </a:r>
            <a:r>
              <a:rPr lang="en-US" sz="2000" dirty="0" err="1"/>
              <a:t>menjadi</a:t>
            </a:r>
            <a:r>
              <a:rPr lang="en-US" sz="2000" dirty="0"/>
              <a:t> </a:t>
            </a:r>
            <a:r>
              <a:rPr lang="en-US" sz="2000" dirty="0" err="1"/>
              <a:t>sebuah</a:t>
            </a:r>
            <a:r>
              <a:rPr lang="en-US" sz="2000" dirty="0"/>
              <a:t> basis data </a:t>
            </a:r>
            <a:r>
              <a:rPr lang="en-US" sz="2000" dirty="0" err="1"/>
              <a:t>secara</a:t>
            </a:r>
            <a:r>
              <a:rPr lang="en-US" sz="2000" dirty="0"/>
              <a:t> </a:t>
            </a:r>
            <a:r>
              <a:rPr lang="en-US" sz="2000" dirty="0" err="1"/>
              <a:t>fisik</a:t>
            </a:r>
            <a:r>
              <a:rPr lang="en-US" sz="2000" dirty="0"/>
              <a:t>. </a:t>
            </a:r>
          </a:p>
        </p:txBody>
      </p:sp>
      <p:sp>
        <p:nvSpPr>
          <p:cNvPr id="8" name="Text Box 26"/>
          <p:cNvSpPr txBox="1">
            <a:spLocks noChangeArrowheads="1"/>
          </p:cNvSpPr>
          <p:nvPr/>
        </p:nvSpPr>
        <p:spPr bwMode="auto">
          <a:xfrm>
            <a:off x="381000" y="3944959"/>
            <a:ext cx="8458200" cy="2555875"/>
          </a:xfrm>
          <a:prstGeom prst="rect">
            <a:avLst/>
          </a:prstGeom>
          <a:noFill/>
          <a:ln w="9525">
            <a:noFill/>
            <a:miter lim="800000"/>
            <a:headEnd/>
            <a:tailEnd/>
          </a:ln>
        </p:spPr>
        <p:txBody>
          <a:bodyPr>
            <a:spAutoFit/>
          </a:bodyPr>
          <a:lstStyle/>
          <a:p>
            <a:pPr eaLnBrk="0" hangingPunct="0">
              <a:buFont typeface="Verdana" pitchFamily="34" charset="0"/>
              <a:buNone/>
            </a:pPr>
            <a:r>
              <a:rPr lang="en-US" sz="2000" dirty="0" err="1"/>
              <a:t>Secara</a:t>
            </a:r>
            <a:r>
              <a:rPr lang="en-US" sz="2000" dirty="0"/>
              <a:t> </a:t>
            </a:r>
            <a:r>
              <a:rPr lang="en-US" sz="2000" dirty="0" err="1"/>
              <a:t>umum</a:t>
            </a:r>
            <a:r>
              <a:rPr lang="en-US" sz="2000" dirty="0"/>
              <a:t>, </a:t>
            </a:r>
            <a:r>
              <a:rPr lang="en-US" sz="2000" dirty="0" err="1"/>
              <a:t>sebuah</a:t>
            </a:r>
            <a:r>
              <a:rPr lang="en-US" sz="2000" dirty="0"/>
              <a:t> Diagram E-R </a:t>
            </a:r>
            <a:r>
              <a:rPr lang="en-US" sz="2000" dirty="0" err="1"/>
              <a:t>akan</a:t>
            </a:r>
            <a:r>
              <a:rPr lang="en-US" sz="2000" dirty="0"/>
              <a:t> </a:t>
            </a:r>
            <a:r>
              <a:rPr lang="en-US" sz="2000" dirty="0" err="1"/>
              <a:t>direpresentasikan</a:t>
            </a:r>
            <a:r>
              <a:rPr lang="en-US" sz="2000" dirty="0"/>
              <a:t> </a:t>
            </a:r>
            <a:r>
              <a:rPr lang="en-US" sz="2000" dirty="0" err="1"/>
              <a:t>menjadi</a:t>
            </a:r>
            <a:r>
              <a:rPr lang="en-US" sz="2000" dirty="0"/>
              <a:t> </a:t>
            </a:r>
            <a:r>
              <a:rPr lang="en-US" sz="2000" dirty="0" err="1"/>
              <a:t>sebuah</a:t>
            </a:r>
            <a:r>
              <a:rPr lang="en-US" sz="2000" dirty="0"/>
              <a:t> basis data </a:t>
            </a:r>
            <a:r>
              <a:rPr lang="en-US" sz="2000" dirty="0" err="1"/>
              <a:t>secara</a:t>
            </a:r>
            <a:r>
              <a:rPr lang="en-US" sz="2000" dirty="0"/>
              <a:t> </a:t>
            </a:r>
            <a:r>
              <a:rPr lang="en-US" sz="2000" dirty="0" err="1"/>
              <a:t>fisik</a:t>
            </a:r>
            <a:r>
              <a:rPr lang="en-US" sz="2000" dirty="0"/>
              <a:t>. </a:t>
            </a:r>
            <a:r>
              <a:rPr lang="en-US" sz="2000" dirty="0" err="1"/>
              <a:t>Sedangkan</a:t>
            </a:r>
            <a:r>
              <a:rPr lang="en-US" sz="2000" dirty="0"/>
              <a:t> </a:t>
            </a:r>
            <a:r>
              <a:rPr lang="en-US" sz="2000" dirty="0" err="1"/>
              <a:t>komponen-komponen</a:t>
            </a:r>
            <a:r>
              <a:rPr lang="en-US" sz="2000" dirty="0"/>
              <a:t> Diagram E-R yang </a:t>
            </a:r>
            <a:r>
              <a:rPr lang="en-US" sz="2000" dirty="0" err="1"/>
              <a:t>berupa</a:t>
            </a:r>
            <a:r>
              <a:rPr lang="en-US" sz="2000" dirty="0"/>
              <a:t> </a:t>
            </a:r>
            <a:r>
              <a:rPr lang="en-US" sz="2000" dirty="0" err="1"/>
              <a:t>himpunan</a:t>
            </a:r>
            <a:r>
              <a:rPr lang="en-US" sz="2000" dirty="0"/>
              <a:t> </a:t>
            </a:r>
            <a:r>
              <a:rPr lang="en-US" sz="2000" dirty="0" err="1"/>
              <a:t>entitas</a:t>
            </a:r>
            <a:r>
              <a:rPr lang="en-US" sz="2000" dirty="0"/>
              <a:t> </a:t>
            </a:r>
            <a:r>
              <a:rPr lang="en-US" sz="2000" dirty="0" err="1"/>
              <a:t>dan</a:t>
            </a:r>
            <a:r>
              <a:rPr lang="en-US" sz="2000" dirty="0"/>
              <a:t> </a:t>
            </a:r>
            <a:r>
              <a:rPr lang="en-US" sz="2000" dirty="0" err="1"/>
              <a:t>himpunan</a:t>
            </a:r>
            <a:r>
              <a:rPr lang="en-US" sz="2000" dirty="0"/>
              <a:t> </a:t>
            </a:r>
            <a:r>
              <a:rPr lang="en-US" sz="2000" dirty="0" err="1"/>
              <a:t>relasi</a:t>
            </a:r>
            <a:r>
              <a:rPr lang="en-US" sz="2000" dirty="0"/>
              <a:t> </a:t>
            </a:r>
            <a:r>
              <a:rPr lang="en-US" sz="2000" dirty="0" err="1"/>
              <a:t>akan</a:t>
            </a:r>
            <a:r>
              <a:rPr lang="en-US" sz="2000" dirty="0"/>
              <a:t> </a:t>
            </a:r>
            <a:r>
              <a:rPr lang="en-US" sz="2000" dirty="0" err="1"/>
              <a:t>ditransformasikan</a:t>
            </a:r>
            <a:r>
              <a:rPr lang="en-US" sz="2000" dirty="0"/>
              <a:t> </a:t>
            </a:r>
            <a:r>
              <a:rPr lang="en-US" sz="2000" dirty="0" err="1"/>
              <a:t>menjadi</a:t>
            </a:r>
            <a:r>
              <a:rPr lang="en-US" sz="2000" dirty="0"/>
              <a:t> </a:t>
            </a:r>
            <a:r>
              <a:rPr lang="en-US" sz="2000" dirty="0" err="1"/>
              <a:t>tabel-tabel</a:t>
            </a:r>
            <a:r>
              <a:rPr lang="en-US" sz="2000" dirty="0"/>
              <a:t> (file-file data) yang </a:t>
            </a:r>
            <a:r>
              <a:rPr lang="en-US" sz="2000" dirty="0" err="1"/>
              <a:t>merupakan</a:t>
            </a:r>
            <a:r>
              <a:rPr lang="en-US" sz="2000" dirty="0"/>
              <a:t> </a:t>
            </a:r>
            <a:r>
              <a:rPr lang="en-US" sz="2000" dirty="0" err="1"/>
              <a:t>komponen</a:t>
            </a:r>
            <a:r>
              <a:rPr lang="en-US" sz="2000" dirty="0"/>
              <a:t> </a:t>
            </a:r>
            <a:r>
              <a:rPr lang="en-US" sz="2000" dirty="0" err="1"/>
              <a:t>utama</a:t>
            </a:r>
            <a:r>
              <a:rPr lang="en-US" sz="2000" dirty="0"/>
              <a:t> </a:t>
            </a:r>
            <a:r>
              <a:rPr lang="en-US" sz="2000" dirty="0" err="1"/>
              <a:t>pembentuk</a:t>
            </a:r>
            <a:r>
              <a:rPr lang="en-US" sz="2000" dirty="0"/>
              <a:t> basis data. </a:t>
            </a:r>
            <a:r>
              <a:rPr lang="en-US" sz="2000" dirty="0" err="1"/>
              <a:t>Selanjutnya</a:t>
            </a:r>
            <a:r>
              <a:rPr lang="en-US" sz="2000" dirty="0"/>
              <a:t>, </a:t>
            </a:r>
            <a:r>
              <a:rPr lang="en-US" sz="2000" dirty="0" err="1"/>
              <a:t>atribut-atribut</a:t>
            </a:r>
            <a:r>
              <a:rPr lang="en-US" sz="2000" dirty="0"/>
              <a:t> yang </a:t>
            </a:r>
            <a:r>
              <a:rPr lang="en-US" sz="2000" dirty="0" err="1"/>
              <a:t>melekat</a:t>
            </a:r>
            <a:r>
              <a:rPr lang="en-US" sz="2000" dirty="0"/>
              <a:t> </a:t>
            </a:r>
            <a:r>
              <a:rPr lang="en-US" sz="2000" dirty="0" err="1"/>
              <a:t>pada</a:t>
            </a:r>
            <a:r>
              <a:rPr lang="en-US" sz="2000" dirty="0"/>
              <a:t> </a:t>
            </a:r>
            <a:r>
              <a:rPr lang="en-US" sz="2000" dirty="0" err="1"/>
              <a:t>masing-masing</a:t>
            </a:r>
            <a:r>
              <a:rPr lang="en-US" sz="2000" dirty="0"/>
              <a:t> </a:t>
            </a:r>
            <a:r>
              <a:rPr lang="en-US" sz="2000" dirty="0" err="1"/>
              <a:t>himpunan</a:t>
            </a:r>
            <a:r>
              <a:rPr lang="en-US" sz="2000" dirty="0"/>
              <a:t> </a:t>
            </a:r>
            <a:r>
              <a:rPr lang="en-US" sz="2000" dirty="0" err="1"/>
              <a:t>entitas</a:t>
            </a:r>
            <a:r>
              <a:rPr lang="en-US" sz="2000" dirty="0"/>
              <a:t> </a:t>
            </a:r>
            <a:r>
              <a:rPr lang="en-US" sz="2000" dirty="0" err="1"/>
              <a:t>dan</a:t>
            </a:r>
            <a:r>
              <a:rPr lang="en-US" sz="2000" dirty="0"/>
              <a:t> </a:t>
            </a:r>
            <a:r>
              <a:rPr lang="en-US" sz="2000" dirty="0" err="1"/>
              <a:t>himpunan</a:t>
            </a:r>
            <a:r>
              <a:rPr lang="en-US" sz="2000" dirty="0"/>
              <a:t> </a:t>
            </a:r>
            <a:r>
              <a:rPr lang="en-US" sz="2000" dirty="0" err="1"/>
              <a:t>relasi</a:t>
            </a:r>
            <a:r>
              <a:rPr lang="en-US" sz="2000" dirty="0"/>
              <a:t> </a:t>
            </a:r>
            <a:r>
              <a:rPr lang="en-US" sz="2000" dirty="0" err="1"/>
              <a:t>akan</a:t>
            </a:r>
            <a:r>
              <a:rPr lang="en-US" sz="2000" dirty="0"/>
              <a:t> </a:t>
            </a:r>
            <a:r>
              <a:rPr lang="en-US" sz="2000" dirty="0" err="1"/>
              <a:t>dinyatakan</a:t>
            </a:r>
            <a:r>
              <a:rPr lang="en-US" sz="2000" dirty="0"/>
              <a:t> </a:t>
            </a:r>
            <a:r>
              <a:rPr lang="en-US" sz="2000" dirty="0" err="1"/>
              <a:t>sebagai</a:t>
            </a:r>
            <a:r>
              <a:rPr lang="en-US" sz="2000" dirty="0"/>
              <a:t> </a:t>
            </a:r>
            <a:r>
              <a:rPr lang="en-US" sz="2000" i="1" dirty="0"/>
              <a:t>field-field</a:t>
            </a:r>
            <a:r>
              <a:rPr lang="en-US" sz="2000" dirty="0"/>
              <a:t> </a:t>
            </a:r>
            <a:r>
              <a:rPr lang="en-US" sz="2000" dirty="0" err="1"/>
              <a:t>dari</a:t>
            </a:r>
            <a:r>
              <a:rPr lang="en-US" sz="2000" dirty="0"/>
              <a:t> </a:t>
            </a:r>
            <a:r>
              <a:rPr lang="en-US" sz="2000" dirty="0" err="1"/>
              <a:t>tabel-tabel</a:t>
            </a:r>
            <a:r>
              <a:rPr lang="en-US" sz="2000" dirty="0"/>
              <a:t> yang </a:t>
            </a:r>
            <a:r>
              <a:rPr lang="en-US" sz="2000" dirty="0" err="1"/>
              <a:t>sesuai</a:t>
            </a:r>
            <a:r>
              <a:rPr lang="en-US" sz="2000" dirty="0"/>
              <a:t>.</a:t>
            </a:r>
          </a:p>
        </p:txBody>
      </p:sp>
      <p:sp>
        <p:nvSpPr>
          <p:cNvPr id="9" name="Rectangle 4"/>
          <p:cNvSpPr>
            <a:spLocks noGrp="1" noChangeArrowheads="1"/>
          </p:cNvSpPr>
          <p:nvPr>
            <p:ph type="ctrTitle"/>
          </p:nvPr>
        </p:nvSpPr>
        <p:spPr>
          <a:xfrm>
            <a:off x="1327154" y="785794"/>
            <a:ext cx="6959622" cy="500066"/>
          </a:xfrm>
        </p:spPr>
        <p:txBody>
          <a:bodyPr anchor="ctr"/>
          <a:lstStyle/>
          <a:p>
            <a:pPr>
              <a:defRPr/>
            </a:pPr>
            <a:r>
              <a:rPr lang="en-US" b="1" dirty="0"/>
              <a:t>Mapping </a:t>
            </a:r>
            <a:r>
              <a:rPr lang="en-US" b="1" dirty="0" err="1"/>
              <a:t>dari</a:t>
            </a:r>
            <a:r>
              <a:rPr lang="en-US" b="1" dirty="0"/>
              <a:t> ERD </a:t>
            </a:r>
            <a:r>
              <a:rPr lang="en-US" b="1" dirty="0" err="1"/>
              <a:t>ke</a:t>
            </a:r>
            <a:r>
              <a:rPr lang="en-US" b="1" dirty="0"/>
              <a:t> </a:t>
            </a:r>
            <a:r>
              <a:rPr lang="en-US" b="1" dirty="0" err="1"/>
              <a:t>Tabel</a:t>
            </a:r>
            <a:r>
              <a:rPr lang="en-US" dirty="0"/>
              <a:t> </a:t>
            </a:r>
            <a:r>
              <a:rPr lang="en-US" sz="4800" b="1" dirty="0"/>
              <a:t/>
            </a:r>
            <a:br>
              <a:rPr lang="en-US" sz="4800" b="1" dirty="0"/>
            </a:br>
            <a:endParaRPr lang="en-US" sz="4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9DBDD46F-F9A9-4739-A33B-8FE0DDD5E224}" type="slidenum">
              <a:rPr lang="en-US"/>
              <a:pPr>
                <a:defRPr/>
              </a:pPr>
              <a:t>21</a:t>
            </a:fld>
            <a:endParaRPr lang="en-US"/>
          </a:p>
        </p:txBody>
      </p:sp>
      <p:sp>
        <p:nvSpPr>
          <p:cNvPr id="9242" name="Text Box 26"/>
          <p:cNvSpPr txBox="1">
            <a:spLocks noChangeArrowheads="1"/>
          </p:cNvSpPr>
          <p:nvPr/>
        </p:nvSpPr>
        <p:spPr bwMode="auto">
          <a:xfrm>
            <a:off x="381000" y="1845784"/>
            <a:ext cx="8458200" cy="4154984"/>
          </a:xfrm>
          <a:prstGeom prst="rect">
            <a:avLst/>
          </a:prstGeom>
          <a:noFill/>
          <a:ln w="9525">
            <a:noFill/>
            <a:miter lim="800000"/>
            <a:headEnd/>
            <a:tailEnd/>
          </a:ln>
        </p:spPr>
        <p:txBody>
          <a:bodyPr>
            <a:spAutoFit/>
          </a:bodyPr>
          <a:lstStyle/>
          <a:p>
            <a:pPr eaLnBrk="0" hangingPunct="0">
              <a:buFont typeface="Verdana" pitchFamily="34" charset="0"/>
              <a:buNone/>
            </a:pPr>
            <a:r>
              <a:rPr lang="en-US" sz="2400" dirty="0" err="1"/>
              <a:t>Setelah</a:t>
            </a:r>
            <a:r>
              <a:rPr lang="en-US" sz="2400" dirty="0"/>
              <a:t> </a:t>
            </a:r>
            <a:r>
              <a:rPr lang="en-US" sz="2400" dirty="0" err="1"/>
              <a:t>tahap</a:t>
            </a:r>
            <a:r>
              <a:rPr lang="en-US" sz="2400" dirty="0"/>
              <a:t> </a:t>
            </a:r>
            <a:r>
              <a:rPr lang="en-US" sz="2400" dirty="0" err="1"/>
              <a:t>implementasi</a:t>
            </a:r>
            <a:r>
              <a:rPr lang="en-US" sz="2400" dirty="0"/>
              <a:t> </a:t>
            </a:r>
            <a:r>
              <a:rPr lang="en-US" sz="2400" dirty="0" err="1"/>
              <a:t>selesai</a:t>
            </a:r>
            <a:r>
              <a:rPr lang="en-US" sz="2400" dirty="0"/>
              <a:t> </a:t>
            </a:r>
            <a:r>
              <a:rPr lang="en-US" sz="2400" dirty="0" err="1"/>
              <a:t>dilakukan</a:t>
            </a:r>
            <a:r>
              <a:rPr lang="en-US" sz="2400" dirty="0"/>
              <a:t>, </a:t>
            </a:r>
            <a:r>
              <a:rPr lang="en-US" sz="2400" dirty="0" err="1"/>
              <a:t>akan</a:t>
            </a:r>
            <a:r>
              <a:rPr lang="en-US" sz="2400" dirty="0"/>
              <a:t> </a:t>
            </a:r>
            <a:r>
              <a:rPr lang="en-US" sz="2400" dirty="0" err="1"/>
              <a:t>segera</a:t>
            </a:r>
            <a:r>
              <a:rPr lang="en-US" sz="2400" dirty="0"/>
              <a:t> </a:t>
            </a:r>
            <a:r>
              <a:rPr lang="en-US" sz="2400" dirty="0" err="1"/>
              <a:t>diketahui</a:t>
            </a:r>
            <a:r>
              <a:rPr lang="en-US" sz="2400" dirty="0"/>
              <a:t> </a:t>
            </a:r>
            <a:r>
              <a:rPr lang="en-US" sz="2400" dirty="0" err="1"/>
              <a:t>bahwa</a:t>
            </a:r>
            <a:r>
              <a:rPr lang="en-US" sz="2400" dirty="0"/>
              <a:t> </a:t>
            </a:r>
            <a:r>
              <a:rPr lang="en-US" sz="2400" dirty="0" err="1"/>
              <a:t>kualitas</a:t>
            </a:r>
            <a:r>
              <a:rPr lang="en-US" sz="2400" dirty="0"/>
              <a:t> </a:t>
            </a:r>
            <a:r>
              <a:rPr lang="en-US" sz="2400" dirty="0" err="1"/>
              <a:t>dan</a:t>
            </a:r>
            <a:r>
              <a:rPr lang="en-US" sz="2400" dirty="0"/>
              <a:t> </a:t>
            </a:r>
            <a:r>
              <a:rPr lang="en-US" sz="2400" dirty="0" err="1"/>
              <a:t>bentuk</a:t>
            </a:r>
            <a:r>
              <a:rPr lang="en-US" sz="2400" dirty="0"/>
              <a:t> </a:t>
            </a:r>
            <a:r>
              <a:rPr lang="en-US" sz="2400" dirty="0" err="1"/>
              <a:t>perancangan</a:t>
            </a:r>
            <a:r>
              <a:rPr lang="en-US" sz="2400" dirty="0"/>
              <a:t> basis data </a:t>
            </a:r>
            <a:r>
              <a:rPr lang="en-US" sz="2400" dirty="0" err="1"/>
              <a:t>akan</a:t>
            </a:r>
            <a:r>
              <a:rPr lang="en-US" sz="2400" dirty="0"/>
              <a:t> </a:t>
            </a:r>
            <a:r>
              <a:rPr lang="en-US" sz="2400" dirty="0" err="1"/>
              <a:t>sangat</a:t>
            </a:r>
            <a:r>
              <a:rPr lang="en-US" sz="2400" dirty="0"/>
              <a:t> </a:t>
            </a:r>
            <a:r>
              <a:rPr lang="en-US" sz="2400" dirty="0" err="1"/>
              <a:t>berpengaruh</a:t>
            </a:r>
            <a:r>
              <a:rPr lang="en-US" sz="2400" dirty="0"/>
              <a:t> </a:t>
            </a:r>
            <a:r>
              <a:rPr lang="en-US" sz="2400" dirty="0" err="1"/>
              <a:t>terhadap</a:t>
            </a:r>
            <a:r>
              <a:rPr lang="en-US" sz="2400" dirty="0"/>
              <a:t> </a:t>
            </a:r>
            <a:r>
              <a:rPr lang="en-US" sz="2400" dirty="0" err="1"/>
              <a:t>cara</a:t>
            </a:r>
            <a:r>
              <a:rPr lang="en-US" sz="2400" dirty="0"/>
              <a:t> </a:t>
            </a:r>
            <a:r>
              <a:rPr lang="en-US" sz="2400" dirty="0" err="1"/>
              <a:t>dan</a:t>
            </a:r>
            <a:r>
              <a:rPr lang="en-US" sz="2400" dirty="0"/>
              <a:t> </a:t>
            </a:r>
            <a:r>
              <a:rPr lang="en-US" sz="2400" dirty="0" err="1"/>
              <a:t>performansi</a:t>
            </a:r>
            <a:r>
              <a:rPr lang="en-US" sz="2400" dirty="0"/>
              <a:t> </a:t>
            </a:r>
            <a:r>
              <a:rPr lang="en-US" sz="2400" dirty="0" err="1"/>
              <a:t>pemanfaatan</a:t>
            </a:r>
            <a:r>
              <a:rPr lang="en-US" sz="2400" dirty="0"/>
              <a:t> basis data. </a:t>
            </a:r>
            <a:r>
              <a:rPr lang="en-US" sz="2400" dirty="0" err="1"/>
              <a:t>Memang</a:t>
            </a:r>
            <a:r>
              <a:rPr lang="en-US" sz="2400" dirty="0"/>
              <a:t> </a:t>
            </a:r>
            <a:r>
              <a:rPr lang="en-US" sz="2400" dirty="0" err="1"/>
              <a:t>benar</a:t>
            </a:r>
            <a:r>
              <a:rPr lang="en-US" sz="2400" dirty="0"/>
              <a:t> </a:t>
            </a:r>
            <a:r>
              <a:rPr lang="en-US" sz="2400" dirty="0" err="1"/>
              <a:t>bahwa</a:t>
            </a:r>
            <a:r>
              <a:rPr lang="en-US" sz="2400" dirty="0"/>
              <a:t> </a:t>
            </a:r>
            <a:r>
              <a:rPr lang="en-US" sz="2400" dirty="0" err="1"/>
              <a:t>faktor-faktor</a:t>
            </a:r>
            <a:r>
              <a:rPr lang="en-US" sz="2400" dirty="0"/>
              <a:t> </a:t>
            </a:r>
            <a:r>
              <a:rPr lang="en-US" sz="2400" dirty="0" err="1"/>
              <a:t>eksternal</a:t>
            </a:r>
            <a:r>
              <a:rPr lang="en-US" sz="2400" dirty="0"/>
              <a:t> </a:t>
            </a:r>
            <a:r>
              <a:rPr lang="en-US" sz="2400" dirty="0" err="1"/>
              <a:t>semacam</a:t>
            </a:r>
            <a:r>
              <a:rPr lang="en-US" sz="2400" dirty="0"/>
              <a:t> </a:t>
            </a:r>
            <a:r>
              <a:rPr lang="en-US" sz="2400" dirty="0" err="1"/>
              <a:t>kualitas</a:t>
            </a:r>
            <a:r>
              <a:rPr lang="en-US" sz="2400" dirty="0"/>
              <a:t> </a:t>
            </a:r>
            <a:r>
              <a:rPr lang="en-US" sz="2400" dirty="0" err="1"/>
              <a:t>mesin</a:t>
            </a:r>
            <a:r>
              <a:rPr lang="en-US" sz="2400" dirty="0"/>
              <a:t>, </a:t>
            </a:r>
            <a:r>
              <a:rPr lang="en-US" sz="2400" i="1" dirty="0"/>
              <a:t>platform </a:t>
            </a:r>
            <a:r>
              <a:rPr lang="en-US" sz="2400" dirty="0" err="1"/>
              <a:t>implementasi</a:t>
            </a:r>
            <a:r>
              <a:rPr lang="en-US" sz="2400" dirty="0"/>
              <a:t> yang </a:t>
            </a:r>
            <a:r>
              <a:rPr lang="en-US" sz="2400" dirty="0" err="1"/>
              <a:t>dipilih</a:t>
            </a:r>
            <a:r>
              <a:rPr lang="en-US" sz="2400" dirty="0"/>
              <a:t>, </a:t>
            </a:r>
            <a:r>
              <a:rPr lang="en-US" sz="2400" dirty="0" err="1"/>
              <a:t>sistem</a:t>
            </a:r>
            <a:r>
              <a:rPr lang="en-US" sz="2400" dirty="0"/>
              <a:t> </a:t>
            </a:r>
            <a:r>
              <a:rPr lang="en-US" sz="2400" dirty="0" err="1"/>
              <a:t>operasi</a:t>
            </a:r>
            <a:r>
              <a:rPr lang="en-US" sz="2400" dirty="0"/>
              <a:t> </a:t>
            </a:r>
            <a:r>
              <a:rPr lang="en-US" sz="2400" dirty="0" err="1"/>
              <a:t>dan</a:t>
            </a:r>
            <a:r>
              <a:rPr lang="en-US" sz="2400" dirty="0"/>
              <a:t> DBMS yang </a:t>
            </a:r>
            <a:r>
              <a:rPr lang="en-US" sz="2400" dirty="0" err="1"/>
              <a:t>digunakan</a:t>
            </a:r>
            <a:r>
              <a:rPr lang="en-US" sz="2400" dirty="0"/>
              <a:t> </a:t>
            </a:r>
            <a:r>
              <a:rPr lang="en-US" sz="2400" dirty="0" err="1"/>
              <a:t>akan</a:t>
            </a:r>
            <a:r>
              <a:rPr lang="en-US" sz="2400" dirty="0"/>
              <a:t> </a:t>
            </a:r>
            <a:r>
              <a:rPr lang="en-US" sz="2400" dirty="0" err="1"/>
              <a:t>cukup</a:t>
            </a:r>
            <a:r>
              <a:rPr lang="en-US" sz="2400" dirty="0"/>
              <a:t> </a:t>
            </a:r>
            <a:r>
              <a:rPr lang="en-US" sz="2400" dirty="0" err="1"/>
              <a:t>signifikan</a:t>
            </a:r>
            <a:r>
              <a:rPr lang="en-US" sz="2400" dirty="0"/>
              <a:t> </a:t>
            </a:r>
            <a:r>
              <a:rPr lang="en-US" sz="2400" dirty="0" err="1"/>
              <a:t>untuk</a:t>
            </a:r>
            <a:r>
              <a:rPr lang="en-US" sz="2400" dirty="0"/>
              <a:t> </a:t>
            </a:r>
            <a:r>
              <a:rPr lang="en-US" sz="2400" dirty="0" err="1"/>
              <a:t>juga</a:t>
            </a:r>
            <a:r>
              <a:rPr lang="en-US" sz="2400" dirty="0"/>
              <a:t> </a:t>
            </a:r>
            <a:r>
              <a:rPr lang="en-US" sz="2400" dirty="0" err="1"/>
              <a:t>menemukan</a:t>
            </a:r>
            <a:r>
              <a:rPr lang="en-US" sz="2400" dirty="0"/>
              <a:t> </a:t>
            </a:r>
            <a:r>
              <a:rPr lang="en-US" sz="2400" dirty="0" err="1"/>
              <a:t>performansi</a:t>
            </a:r>
            <a:r>
              <a:rPr lang="en-US" sz="2400" dirty="0"/>
              <a:t> </a:t>
            </a:r>
            <a:r>
              <a:rPr lang="en-US" sz="2400" dirty="0" err="1"/>
              <a:t>sistem</a:t>
            </a:r>
            <a:r>
              <a:rPr lang="en-US" sz="2400" dirty="0"/>
              <a:t> </a:t>
            </a:r>
            <a:r>
              <a:rPr lang="en-US" sz="2400" dirty="0" err="1"/>
              <a:t>secara</a:t>
            </a:r>
            <a:r>
              <a:rPr lang="en-US" sz="2400" dirty="0"/>
              <a:t> </a:t>
            </a:r>
            <a:r>
              <a:rPr lang="en-US" sz="2400" dirty="0" err="1"/>
              <a:t>keseluruhan</a:t>
            </a:r>
            <a:r>
              <a:rPr lang="en-US" sz="2400" dirty="0"/>
              <a:t>. </a:t>
            </a:r>
            <a:r>
              <a:rPr lang="en-US" sz="2400" dirty="0" err="1"/>
              <a:t>Akan</a:t>
            </a:r>
            <a:r>
              <a:rPr lang="en-US" sz="2400" dirty="0"/>
              <a:t> </a:t>
            </a:r>
            <a:r>
              <a:rPr lang="en-US" sz="2400" dirty="0" err="1"/>
              <a:t>tetapi</a:t>
            </a:r>
            <a:r>
              <a:rPr lang="en-US" sz="2400" dirty="0"/>
              <a:t> </a:t>
            </a:r>
            <a:r>
              <a:rPr lang="en-US" sz="2400" dirty="0" err="1"/>
              <a:t>jika</a:t>
            </a:r>
            <a:r>
              <a:rPr lang="en-US" sz="2400" dirty="0"/>
              <a:t> </a:t>
            </a:r>
            <a:r>
              <a:rPr lang="en-US" sz="2400" dirty="0" err="1"/>
              <a:t>faktor-faktor</a:t>
            </a:r>
            <a:r>
              <a:rPr lang="en-US" sz="2400" dirty="0"/>
              <a:t> </a:t>
            </a:r>
            <a:r>
              <a:rPr lang="en-US" sz="2400" dirty="0" err="1"/>
              <a:t>itu</a:t>
            </a:r>
            <a:r>
              <a:rPr lang="en-US" sz="2400" dirty="0"/>
              <a:t> </a:t>
            </a:r>
            <a:r>
              <a:rPr lang="en-US" sz="2400" dirty="0" err="1"/>
              <a:t>kita</a:t>
            </a:r>
            <a:r>
              <a:rPr lang="en-US" sz="2400" dirty="0"/>
              <a:t> </a:t>
            </a:r>
            <a:r>
              <a:rPr lang="en-US" sz="2400" dirty="0" err="1"/>
              <a:t>abaikan</a:t>
            </a:r>
            <a:r>
              <a:rPr lang="en-US" sz="2400" dirty="0"/>
              <a:t>, </a:t>
            </a:r>
            <a:r>
              <a:rPr lang="en-US" sz="2400" dirty="0" err="1"/>
              <a:t>dalam</a:t>
            </a:r>
            <a:r>
              <a:rPr lang="en-US" sz="2400" dirty="0"/>
              <a:t> </a:t>
            </a:r>
            <a:r>
              <a:rPr lang="en-US" sz="2400" dirty="0" err="1"/>
              <a:t>artian</a:t>
            </a:r>
            <a:r>
              <a:rPr lang="en-US" sz="2400" dirty="0"/>
              <a:t> </a:t>
            </a:r>
            <a:r>
              <a:rPr lang="en-US" sz="2400" dirty="0" err="1"/>
              <a:t>bahwa</a:t>
            </a:r>
            <a:r>
              <a:rPr lang="en-US" sz="2400" dirty="0"/>
              <a:t> </a:t>
            </a:r>
            <a:r>
              <a:rPr lang="en-US" sz="2400" dirty="0" err="1"/>
              <a:t>hal-hal</a:t>
            </a:r>
            <a:r>
              <a:rPr lang="en-US" sz="2400" dirty="0"/>
              <a:t> </a:t>
            </a:r>
            <a:r>
              <a:rPr lang="en-US" sz="2400" dirty="0" err="1"/>
              <a:t>itu</a:t>
            </a:r>
            <a:r>
              <a:rPr lang="en-US" sz="2400" dirty="0"/>
              <a:t> </a:t>
            </a:r>
            <a:r>
              <a:rPr lang="en-US" sz="2400" dirty="0" err="1"/>
              <a:t>telah</a:t>
            </a:r>
            <a:r>
              <a:rPr lang="en-US" sz="2400" dirty="0"/>
              <a:t> </a:t>
            </a:r>
            <a:r>
              <a:rPr lang="en-US" sz="2400" dirty="0" err="1"/>
              <a:t>ditentukan</a:t>
            </a:r>
            <a:r>
              <a:rPr lang="en-US" sz="2400" dirty="0"/>
              <a:t> </a:t>
            </a:r>
            <a:r>
              <a:rPr lang="en-US" sz="2400" dirty="0" err="1"/>
              <a:t>secara</a:t>
            </a:r>
            <a:r>
              <a:rPr lang="en-US" sz="2400" dirty="0"/>
              <a:t> </a:t>
            </a:r>
            <a:r>
              <a:rPr lang="en-US" sz="2400" dirty="0" err="1"/>
              <a:t>terpisah</a:t>
            </a:r>
            <a:r>
              <a:rPr lang="en-US" sz="2400" dirty="0"/>
              <a:t>, </a:t>
            </a:r>
            <a:r>
              <a:rPr lang="en-US" sz="2400" dirty="0" err="1"/>
              <a:t>maka</a:t>
            </a:r>
            <a:r>
              <a:rPr lang="en-US" sz="2400" dirty="0"/>
              <a:t> </a:t>
            </a:r>
            <a:r>
              <a:rPr lang="en-US" sz="2400" dirty="0" err="1"/>
              <a:t>perfomansi</a:t>
            </a:r>
            <a:r>
              <a:rPr lang="en-US" sz="2400" dirty="0"/>
              <a:t> </a:t>
            </a:r>
            <a:r>
              <a:rPr lang="en-US" sz="2400" dirty="0" err="1"/>
              <a:t>sistem</a:t>
            </a:r>
            <a:r>
              <a:rPr lang="en-US" sz="2400" dirty="0"/>
              <a:t> </a:t>
            </a:r>
            <a:r>
              <a:rPr lang="en-US" sz="2400" dirty="0" err="1"/>
              <a:t>akan</a:t>
            </a:r>
            <a:r>
              <a:rPr lang="en-US" sz="2400" dirty="0"/>
              <a:t> </a:t>
            </a:r>
            <a:r>
              <a:rPr lang="en-US" sz="2400" dirty="0" err="1"/>
              <a:t>sangat</a:t>
            </a:r>
            <a:r>
              <a:rPr lang="en-US" sz="2400" dirty="0"/>
              <a:t> </a:t>
            </a:r>
            <a:r>
              <a:rPr lang="en-US" sz="2400" dirty="0" err="1"/>
              <a:t>tergantung</a:t>
            </a:r>
            <a:r>
              <a:rPr lang="en-US" sz="2400" dirty="0"/>
              <a:t> </a:t>
            </a:r>
            <a:r>
              <a:rPr lang="en-US" sz="2400" dirty="0" err="1"/>
              <a:t>pada</a:t>
            </a:r>
            <a:r>
              <a:rPr lang="en-US" sz="2400" dirty="0"/>
              <a:t> </a:t>
            </a:r>
            <a:r>
              <a:rPr lang="en-US" sz="2400" dirty="0" err="1"/>
              <a:t>dua</a:t>
            </a:r>
            <a:r>
              <a:rPr lang="en-US" sz="2400" dirty="0"/>
              <a:t> </a:t>
            </a:r>
            <a:r>
              <a:rPr lang="en-US" sz="2400" dirty="0" err="1"/>
              <a:t>hal</a:t>
            </a:r>
            <a:r>
              <a:rPr lang="en-US" sz="2400" dirty="0"/>
              <a:t> </a:t>
            </a:r>
            <a:r>
              <a:rPr lang="en-US" sz="2400" dirty="0" err="1"/>
              <a:t>saja</a:t>
            </a:r>
            <a:r>
              <a:rPr lang="en-US" sz="2400" dirty="0"/>
              <a:t>, </a:t>
            </a:r>
            <a:r>
              <a:rPr lang="en-US" sz="2400" dirty="0" err="1"/>
              <a:t>yaitu</a:t>
            </a:r>
            <a:r>
              <a:rPr lang="en-US" sz="2400" dirty="0"/>
              <a:t> </a:t>
            </a:r>
            <a:r>
              <a:rPr lang="en-US" sz="2400" dirty="0" err="1"/>
              <a:t>struktur</a:t>
            </a:r>
            <a:r>
              <a:rPr lang="en-US" sz="2400" dirty="0"/>
              <a:t> basis data yang </a:t>
            </a:r>
            <a:r>
              <a:rPr lang="en-US" sz="2400" dirty="0" err="1"/>
              <a:t>kita</a:t>
            </a:r>
            <a:r>
              <a:rPr lang="en-US" sz="2400" dirty="0"/>
              <a:t> </a:t>
            </a:r>
            <a:r>
              <a:rPr lang="en-US" sz="2400" dirty="0" err="1"/>
              <a:t>terapkan</a:t>
            </a:r>
            <a:r>
              <a:rPr lang="en-US" sz="2400" dirty="0"/>
              <a:t> </a:t>
            </a:r>
            <a:r>
              <a:rPr lang="en-US" sz="2400" dirty="0" err="1"/>
              <a:t>dan</a:t>
            </a:r>
            <a:r>
              <a:rPr lang="en-US" sz="2400" dirty="0"/>
              <a:t> </a:t>
            </a:r>
            <a:r>
              <a:rPr lang="en-US" sz="2400" dirty="0" err="1"/>
              <a:t>cara</a:t>
            </a:r>
            <a:r>
              <a:rPr lang="en-US" sz="2400" dirty="0"/>
              <a:t> </a:t>
            </a:r>
            <a:r>
              <a:rPr lang="en-US" sz="2400" dirty="0" err="1"/>
              <a:t>akses</a:t>
            </a:r>
            <a:r>
              <a:rPr lang="en-US" sz="2400" dirty="0"/>
              <a:t> (</a:t>
            </a:r>
            <a:r>
              <a:rPr lang="en-US" sz="2400" dirty="0" err="1"/>
              <a:t>algoritma</a:t>
            </a:r>
            <a:r>
              <a:rPr lang="en-US" sz="2400" dirty="0"/>
              <a:t> </a:t>
            </a:r>
            <a:r>
              <a:rPr lang="en-US" sz="2400" dirty="0" err="1"/>
              <a:t>aplikasi</a:t>
            </a:r>
            <a:r>
              <a:rPr lang="en-US" sz="2400" dirty="0"/>
              <a:t>) yang </a:t>
            </a:r>
            <a:r>
              <a:rPr lang="en-US" sz="2400" dirty="0" err="1"/>
              <a:t>kita</a:t>
            </a:r>
            <a:r>
              <a:rPr lang="en-US" sz="2400" dirty="0"/>
              <a:t> </a:t>
            </a:r>
            <a:r>
              <a:rPr lang="en-US" sz="2400" dirty="0" err="1"/>
              <a:t>gunakan</a:t>
            </a:r>
            <a:r>
              <a:rPr lang="en-US" sz="2400" dirty="0"/>
              <a:t>.</a:t>
            </a:r>
          </a:p>
        </p:txBody>
      </p:sp>
      <p:sp>
        <p:nvSpPr>
          <p:cNvPr id="4" name="Rectangle 4"/>
          <p:cNvSpPr>
            <a:spLocks noGrp="1" noChangeArrowheads="1"/>
          </p:cNvSpPr>
          <p:nvPr>
            <p:ph type="ctrTitle"/>
          </p:nvPr>
        </p:nvSpPr>
        <p:spPr>
          <a:xfrm>
            <a:off x="1255716" y="1000108"/>
            <a:ext cx="6959622" cy="500066"/>
          </a:xfrm>
        </p:spPr>
        <p:txBody>
          <a:bodyPr anchor="ctr"/>
          <a:lstStyle/>
          <a:p>
            <a:pPr>
              <a:defRPr/>
            </a:pPr>
            <a:r>
              <a:rPr lang="en-US" b="1" dirty="0"/>
              <a:t>Mapping </a:t>
            </a:r>
            <a:r>
              <a:rPr lang="en-US" b="1" dirty="0" err="1"/>
              <a:t>dari</a:t>
            </a:r>
            <a:r>
              <a:rPr lang="en-US" b="1" dirty="0"/>
              <a:t> ERD </a:t>
            </a:r>
            <a:r>
              <a:rPr lang="en-US" b="1" dirty="0" err="1"/>
              <a:t>ke</a:t>
            </a:r>
            <a:r>
              <a:rPr lang="en-US" b="1" dirty="0"/>
              <a:t> </a:t>
            </a:r>
            <a:r>
              <a:rPr lang="en-US" b="1" dirty="0" err="1"/>
              <a:t>Tabel</a:t>
            </a:r>
            <a:r>
              <a:rPr lang="en-US" dirty="0"/>
              <a:t> </a:t>
            </a:r>
            <a:r>
              <a:rPr lang="en-US" sz="4800" b="1" dirty="0"/>
              <a:t/>
            </a:r>
            <a:br>
              <a:rPr lang="en-US" sz="4800" b="1" dirty="0"/>
            </a:br>
            <a:endParaRPr lang="en-US" sz="4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0F465055-5FDD-43B6-97EF-E64A4B4E5E49}" type="slidenum">
              <a:rPr lang="en-US"/>
              <a:pPr>
                <a:defRPr/>
              </a:pPr>
              <a:t>22</a:t>
            </a:fld>
            <a:endParaRPr lang="en-US"/>
          </a:p>
        </p:txBody>
      </p:sp>
      <p:sp>
        <p:nvSpPr>
          <p:cNvPr id="9242" name="Text Box 26"/>
          <p:cNvSpPr txBox="1">
            <a:spLocks noChangeArrowheads="1"/>
          </p:cNvSpPr>
          <p:nvPr/>
        </p:nvSpPr>
        <p:spPr bwMode="auto">
          <a:xfrm>
            <a:off x="381000" y="1571612"/>
            <a:ext cx="8458200" cy="400050"/>
          </a:xfrm>
          <a:prstGeom prst="rect">
            <a:avLst/>
          </a:prstGeom>
          <a:noFill/>
          <a:ln w="9525">
            <a:noFill/>
            <a:miter lim="800000"/>
            <a:headEnd/>
            <a:tailEnd/>
          </a:ln>
        </p:spPr>
        <p:txBody>
          <a:bodyPr>
            <a:spAutoFit/>
          </a:bodyPr>
          <a:lstStyle/>
          <a:p>
            <a:pPr eaLnBrk="0" hangingPunct="0">
              <a:buFont typeface="Arial" charset="0"/>
              <a:buChar char="•"/>
            </a:pPr>
            <a:r>
              <a:rPr lang="en-US" sz="2000" b="1" dirty="0"/>
              <a:t> </a:t>
            </a:r>
            <a:r>
              <a:rPr lang="en-US" sz="2000" b="1" dirty="0" err="1"/>
              <a:t>Transformasi</a:t>
            </a:r>
            <a:r>
              <a:rPr lang="en-US" sz="2000" b="1" dirty="0"/>
              <a:t> </a:t>
            </a:r>
            <a:r>
              <a:rPr lang="en-US" sz="2000" b="1" dirty="0" err="1"/>
              <a:t>Umum</a:t>
            </a:r>
            <a:r>
              <a:rPr lang="en-US" sz="2000" b="1" dirty="0"/>
              <a:t>/</a:t>
            </a:r>
            <a:r>
              <a:rPr lang="en-US" sz="2000" b="1" dirty="0" err="1"/>
              <a:t>Dasar</a:t>
            </a:r>
            <a:endParaRPr lang="en-US" sz="2000" b="1" dirty="0"/>
          </a:p>
        </p:txBody>
      </p:sp>
      <p:sp>
        <p:nvSpPr>
          <p:cNvPr id="31748" name="Rectangle 4"/>
          <p:cNvSpPr>
            <a:spLocks noChangeArrowheads="1"/>
          </p:cNvSpPr>
          <p:nvPr/>
        </p:nvSpPr>
        <p:spPr bwMode="auto">
          <a:xfrm>
            <a:off x="1571604" y="357166"/>
            <a:ext cx="6072230" cy="461665"/>
          </a:xfrm>
          <a:prstGeom prst="rect">
            <a:avLst/>
          </a:prstGeom>
          <a:noFill/>
          <a:ln w="9525">
            <a:noFill/>
            <a:miter lim="800000"/>
            <a:headEnd/>
            <a:tailEnd/>
          </a:ln>
        </p:spPr>
        <p:txBody>
          <a:bodyPr wrap="square">
            <a:spAutoFit/>
          </a:bodyPr>
          <a:lstStyle/>
          <a:p>
            <a:pPr algn="r" eaLnBrk="0" hangingPunct="0"/>
            <a:r>
              <a:rPr lang="en-US" sz="2400" b="1" dirty="0" err="1"/>
              <a:t>Transformasi</a:t>
            </a:r>
            <a:r>
              <a:rPr lang="en-US" sz="2400" b="1" dirty="0"/>
              <a:t> Model Data </a:t>
            </a:r>
            <a:r>
              <a:rPr lang="en-US" sz="2400" b="1" dirty="0" err="1"/>
              <a:t>ke</a:t>
            </a:r>
            <a:r>
              <a:rPr lang="en-US" sz="2400" b="1" dirty="0"/>
              <a:t> Basis Data </a:t>
            </a:r>
            <a:r>
              <a:rPr lang="en-US" sz="2400" b="1" dirty="0" err="1"/>
              <a:t>Fisik</a:t>
            </a:r>
            <a:endParaRPr lang="en-US" sz="2400" b="1" dirty="0"/>
          </a:p>
        </p:txBody>
      </p:sp>
      <p:sp>
        <p:nvSpPr>
          <p:cNvPr id="5" name="Text Box 26"/>
          <p:cNvSpPr txBox="1">
            <a:spLocks noChangeArrowheads="1"/>
          </p:cNvSpPr>
          <p:nvPr/>
        </p:nvSpPr>
        <p:spPr bwMode="auto">
          <a:xfrm>
            <a:off x="563563" y="2105025"/>
            <a:ext cx="8305800" cy="1323975"/>
          </a:xfrm>
          <a:prstGeom prst="rect">
            <a:avLst/>
          </a:prstGeom>
          <a:noFill/>
          <a:ln w="9525">
            <a:noFill/>
            <a:miter lim="800000"/>
            <a:headEnd/>
            <a:tailEnd/>
          </a:ln>
        </p:spPr>
        <p:txBody>
          <a:bodyPr>
            <a:spAutoFit/>
          </a:bodyPr>
          <a:lstStyle/>
          <a:p>
            <a:pPr eaLnBrk="0" hangingPunct="0"/>
            <a:r>
              <a:rPr lang="en-US" sz="2000" dirty="0" err="1"/>
              <a:t>Aturan</a:t>
            </a:r>
            <a:r>
              <a:rPr lang="en-US" sz="2000" dirty="0"/>
              <a:t> </a:t>
            </a:r>
            <a:r>
              <a:rPr lang="en-US" sz="2000" dirty="0" err="1"/>
              <a:t>umum</a:t>
            </a:r>
            <a:r>
              <a:rPr lang="en-US" sz="2000" dirty="0"/>
              <a:t> </a:t>
            </a:r>
            <a:r>
              <a:rPr lang="en-US" sz="2000" dirty="0" err="1"/>
              <a:t>dalam</a:t>
            </a:r>
            <a:r>
              <a:rPr lang="en-US" sz="2000" dirty="0"/>
              <a:t> </a:t>
            </a:r>
            <a:r>
              <a:rPr lang="en-US" sz="2000" dirty="0" err="1"/>
              <a:t>pemetaan</a:t>
            </a:r>
            <a:r>
              <a:rPr lang="en-US" sz="2000" dirty="0"/>
              <a:t> Model Data (Level </a:t>
            </a:r>
            <a:r>
              <a:rPr lang="en-US" sz="2000" dirty="0" err="1"/>
              <a:t>Konseptual</a:t>
            </a:r>
            <a:r>
              <a:rPr lang="en-US" sz="2000" dirty="0"/>
              <a:t> </a:t>
            </a:r>
            <a:r>
              <a:rPr lang="en-US" sz="2000" dirty="0" err="1"/>
              <a:t>dalam</a:t>
            </a:r>
            <a:r>
              <a:rPr lang="en-US" sz="2000" dirty="0"/>
              <a:t> </a:t>
            </a:r>
            <a:r>
              <a:rPr lang="en-US" sz="2000" dirty="0" err="1"/>
              <a:t>Abstraksi</a:t>
            </a:r>
            <a:r>
              <a:rPr lang="en-US" sz="2000" dirty="0"/>
              <a:t> Data) yang </a:t>
            </a:r>
            <a:r>
              <a:rPr lang="en-US" sz="2000" dirty="0" err="1"/>
              <a:t>digambarkan</a:t>
            </a:r>
            <a:r>
              <a:rPr lang="en-US" sz="2000" dirty="0"/>
              <a:t> </a:t>
            </a:r>
            <a:r>
              <a:rPr lang="en-US" sz="2000" dirty="0" err="1"/>
              <a:t>dengan</a:t>
            </a:r>
            <a:r>
              <a:rPr lang="en-US" sz="2000" dirty="0"/>
              <a:t> Diagram E-R </a:t>
            </a:r>
            <a:r>
              <a:rPr lang="en-US" sz="2000" dirty="0" err="1"/>
              <a:t>menjadi</a:t>
            </a:r>
            <a:r>
              <a:rPr lang="en-US" sz="2000" dirty="0"/>
              <a:t> Basis Data </a:t>
            </a:r>
            <a:r>
              <a:rPr lang="en-US" sz="2000" dirty="0" err="1"/>
              <a:t>Fisik</a:t>
            </a:r>
            <a:r>
              <a:rPr lang="en-US" sz="2000" dirty="0"/>
              <a:t> (Level </a:t>
            </a:r>
            <a:r>
              <a:rPr lang="en-US" sz="2000" dirty="0" err="1"/>
              <a:t>Fisik</a:t>
            </a:r>
            <a:r>
              <a:rPr lang="en-US" sz="2000" dirty="0"/>
              <a:t> </a:t>
            </a:r>
            <a:r>
              <a:rPr lang="en-US" sz="2000" dirty="0" err="1"/>
              <a:t>dalam</a:t>
            </a:r>
            <a:r>
              <a:rPr lang="en-US" sz="2000" dirty="0"/>
              <a:t> </a:t>
            </a:r>
            <a:r>
              <a:rPr lang="en-US" sz="2000" dirty="0" err="1"/>
              <a:t>Abstraksi</a:t>
            </a:r>
            <a:r>
              <a:rPr lang="en-US" sz="2000" dirty="0"/>
              <a:t> Data) </a:t>
            </a:r>
            <a:r>
              <a:rPr lang="en-US" sz="2000" dirty="0" err="1"/>
              <a:t>adalah</a:t>
            </a:r>
            <a:r>
              <a:rPr lang="en-US" sz="2000" dirty="0"/>
              <a:t>:</a:t>
            </a:r>
          </a:p>
        </p:txBody>
      </p:sp>
      <p:sp>
        <p:nvSpPr>
          <p:cNvPr id="7" name="Text Box 26"/>
          <p:cNvSpPr txBox="1">
            <a:spLocks noChangeArrowheads="1"/>
          </p:cNvSpPr>
          <p:nvPr/>
        </p:nvSpPr>
        <p:spPr bwMode="auto">
          <a:xfrm>
            <a:off x="533400" y="3149603"/>
            <a:ext cx="8305800" cy="708025"/>
          </a:xfrm>
          <a:prstGeom prst="rect">
            <a:avLst/>
          </a:prstGeom>
          <a:noFill/>
          <a:ln w="9525">
            <a:noFill/>
            <a:miter lim="800000"/>
            <a:headEnd/>
            <a:tailEnd/>
          </a:ln>
        </p:spPr>
        <p:txBody>
          <a:bodyPr>
            <a:spAutoFit/>
          </a:bodyPr>
          <a:lstStyle/>
          <a:p>
            <a:pPr marL="457200" indent="-457200" eaLnBrk="0" hangingPunct="0">
              <a:buFontTx/>
              <a:buAutoNum type="arabicPeriod"/>
            </a:pPr>
            <a:r>
              <a:rPr lang="en-US" sz="2000" dirty="0" err="1"/>
              <a:t>Setiap</a:t>
            </a:r>
            <a:r>
              <a:rPr lang="en-US" sz="2000" dirty="0"/>
              <a:t> </a:t>
            </a:r>
            <a:r>
              <a:rPr lang="en-US" sz="2000" dirty="0" err="1"/>
              <a:t>himpunan</a:t>
            </a:r>
            <a:r>
              <a:rPr lang="en-US" sz="2000" dirty="0"/>
              <a:t> </a:t>
            </a:r>
            <a:r>
              <a:rPr lang="en-US" sz="2000" dirty="0" err="1"/>
              <a:t>entitas</a:t>
            </a:r>
            <a:r>
              <a:rPr lang="en-US" sz="2000" dirty="0"/>
              <a:t> </a:t>
            </a:r>
            <a:r>
              <a:rPr lang="en-US" sz="2000" dirty="0" err="1"/>
              <a:t>akan</a:t>
            </a:r>
            <a:r>
              <a:rPr lang="en-US" sz="2000" dirty="0"/>
              <a:t> </a:t>
            </a:r>
            <a:r>
              <a:rPr lang="en-US" sz="2000" dirty="0" err="1"/>
              <a:t>diimplementasikan</a:t>
            </a:r>
            <a:r>
              <a:rPr lang="en-US" sz="2000" dirty="0"/>
              <a:t> </a:t>
            </a:r>
            <a:r>
              <a:rPr lang="en-US" sz="2000" dirty="0" err="1"/>
              <a:t>sebagai</a:t>
            </a:r>
            <a:r>
              <a:rPr lang="en-US" sz="2000" dirty="0"/>
              <a:t> </a:t>
            </a:r>
            <a:r>
              <a:rPr lang="en-US" sz="2000" dirty="0" err="1"/>
              <a:t>sebuah</a:t>
            </a:r>
            <a:r>
              <a:rPr lang="en-US" sz="2000" dirty="0"/>
              <a:t> </a:t>
            </a:r>
            <a:r>
              <a:rPr lang="en-US" sz="2000" dirty="0" err="1"/>
              <a:t>tabel</a:t>
            </a:r>
            <a:r>
              <a:rPr lang="en-US" sz="2000" dirty="0"/>
              <a:t> (file data)</a:t>
            </a:r>
          </a:p>
        </p:txBody>
      </p:sp>
      <p:pic>
        <p:nvPicPr>
          <p:cNvPr id="31751" name="Picture 2"/>
          <p:cNvPicPr>
            <a:picLocks noChangeAspect="1" noChangeArrowheads="1"/>
          </p:cNvPicPr>
          <p:nvPr/>
        </p:nvPicPr>
        <p:blipFill>
          <a:blip r:embed="rId3" cstate="print"/>
          <a:srcRect/>
          <a:stretch>
            <a:fillRect/>
          </a:stretch>
        </p:blipFill>
        <p:spPr bwMode="auto">
          <a:xfrm>
            <a:off x="1066800" y="4035441"/>
            <a:ext cx="3276600" cy="1751013"/>
          </a:xfrm>
          <a:prstGeom prst="rect">
            <a:avLst/>
          </a:prstGeom>
          <a:noFill/>
          <a:ln w="9525">
            <a:noFill/>
            <a:miter lim="800000"/>
            <a:headEnd/>
            <a:tailEnd/>
          </a:ln>
        </p:spPr>
      </p:pic>
      <p:pic>
        <p:nvPicPr>
          <p:cNvPr id="31752" name="Picture 3"/>
          <p:cNvPicPr>
            <a:picLocks noChangeAspect="1" noChangeArrowheads="1"/>
          </p:cNvPicPr>
          <p:nvPr/>
        </p:nvPicPr>
        <p:blipFill>
          <a:blip r:embed="rId4" cstate="print"/>
          <a:srcRect/>
          <a:stretch>
            <a:fillRect/>
          </a:stretch>
        </p:blipFill>
        <p:spPr bwMode="auto">
          <a:xfrm>
            <a:off x="5334000" y="4416441"/>
            <a:ext cx="3552825" cy="819150"/>
          </a:xfrm>
          <a:prstGeom prst="rect">
            <a:avLst/>
          </a:prstGeom>
          <a:noFill/>
          <a:ln w="9525">
            <a:noFill/>
            <a:miter lim="800000"/>
            <a:headEnd/>
            <a:tailEnd/>
          </a:ln>
        </p:spPr>
      </p:pic>
      <p:sp>
        <p:nvSpPr>
          <p:cNvPr id="9" name="Right Arrow 8"/>
          <p:cNvSpPr/>
          <p:nvPr/>
        </p:nvSpPr>
        <p:spPr bwMode="auto">
          <a:xfrm>
            <a:off x="4495800" y="4568841"/>
            <a:ext cx="685800" cy="457200"/>
          </a:xfrm>
          <a:prstGeom prst="rightArrow">
            <a:avLst/>
          </a:prstGeom>
          <a:noFill/>
          <a:ln w="9525" cap="flat" cmpd="sng" algn="ctr">
            <a:solidFill>
              <a:schemeClr val="tx1"/>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Bottom)">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p:cNvPicPr>
            <a:picLocks noChangeAspect="1" noChangeArrowheads="1"/>
          </p:cNvPicPr>
          <p:nvPr/>
        </p:nvPicPr>
        <p:blipFill>
          <a:blip r:embed="rId3" cstate="print"/>
          <a:srcRect/>
          <a:stretch>
            <a:fillRect/>
          </a:stretch>
        </p:blipFill>
        <p:spPr bwMode="auto">
          <a:xfrm>
            <a:off x="1143000" y="2509860"/>
            <a:ext cx="2971800" cy="4133850"/>
          </a:xfrm>
          <a:prstGeom prst="rect">
            <a:avLst/>
          </a:prstGeom>
          <a:noFill/>
          <a:ln w="9525">
            <a:noFill/>
            <a:miter lim="800000"/>
            <a:headEnd/>
            <a:tailEnd/>
          </a:ln>
        </p:spPr>
      </p:pic>
      <p:sp>
        <p:nvSpPr>
          <p:cNvPr id="6" name="Rectangle 45"/>
          <p:cNvSpPr>
            <a:spLocks noGrp="1" noChangeArrowheads="1"/>
          </p:cNvSpPr>
          <p:nvPr>
            <p:ph type="sldNum" sz="quarter" idx="12"/>
          </p:nvPr>
        </p:nvSpPr>
        <p:spPr/>
        <p:txBody>
          <a:bodyPr/>
          <a:lstStyle/>
          <a:p>
            <a:pPr>
              <a:defRPr/>
            </a:pPr>
            <a:fld id="{C03E2761-907D-4DF0-BAF1-3C2023BBBDA4}" type="slidenum">
              <a:rPr lang="en-US"/>
              <a:pPr>
                <a:defRPr/>
              </a:pPr>
              <a:t>23</a:t>
            </a:fld>
            <a:endParaRPr lang="en-US"/>
          </a:p>
        </p:txBody>
      </p:sp>
      <p:sp>
        <p:nvSpPr>
          <p:cNvPr id="32772" name="Rectangle 4"/>
          <p:cNvSpPr>
            <a:spLocks noChangeArrowheads="1"/>
          </p:cNvSpPr>
          <p:nvPr/>
        </p:nvSpPr>
        <p:spPr bwMode="auto">
          <a:xfrm>
            <a:off x="142844" y="152400"/>
            <a:ext cx="7864475" cy="461963"/>
          </a:xfrm>
          <a:prstGeom prst="rect">
            <a:avLst/>
          </a:prstGeom>
          <a:noFill/>
          <a:ln w="9525">
            <a:noFill/>
            <a:miter lim="800000"/>
            <a:headEnd/>
            <a:tailEnd/>
          </a:ln>
        </p:spPr>
        <p:txBody>
          <a:bodyPr wrap="none">
            <a:spAutoFit/>
          </a:bodyPr>
          <a:lstStyle/>
          <a:p>
            <a:pPr algn="r" eaLnBrk="0" hangingPunct="0"/>
            <a:r>
              <a:rPr lang="en-US" sz="2400" b="1" dirty="0" err="1"/>
              <a:t>Transformasi</a:t>
            </a:r>
            <a:r>
              <a:rPr lang="en-US" sz="2400" b="1" dirty="0"/>
              <a:t> Model Data </a:t>
            </a:r>
            <a:r>
              <a:rPr lang="en-US" sz="2400" b="1" dirty="0" err="1"/>
              <a:t>ke</a:t>
            </a:r>
            <a:r>
              <a:rPr lang="en-US" sz="2400" b="1" dirty="0"/>
              <a:t> Basis Data </a:t>
            </a:r>
            <a:r>
              <a:rPr lang="en-US" sz="2400" b="1" dirty="0" err="1"/>
              <a:t>Fisik</a:t>
            </a:r>
            <a:endParaRPr lang="en-US" sz="2400" b="1" dirty="0"/>
          </a:p>
        </p:txBody>
      </p:sp>
      <p:sp>
        <p:nvSpPr>
          <p:cNvPr id="7" name="Text Box 26"/>
          <p:cNvSpPr txBox="1">
            <a:spLocks noChangeArrowheads="1"/>
          </p:cNvSpPr>
          <p:nvPr/>
        </p:nvSpPr>
        <p:spPr bwMode="auto">
          <a:xfrm>
            <a:off x="533400" y="1082670"/>
            <a:ext cx="8305800" cy="1631950"/>
          </a:xfrm>
          <a:prstGeom prst="rect">
            <a:avLst/>
          </a:prstGeom>
          <a:noFill/>
          <a:ln w="9525">
            <a:noFill/>
            <a:miter lim="800000"/>
            <a:headEnd/>
            <a:tailEnd/>
          </a:ln>
        </p:spPr>
        <p:txBody>
          <a:bodyPr>
            <a:spAutoFit/>
          </a:bodyPr>
          <a:lstStyle/>
          <a:p>
            <a:pPr marL="457200" indent="-457200" eaLnBrk="0" hangingPunct="0">
              <a:buFont typeface="Arial" charset="0"/>
              <a:buAutoNum type="arabicPeriod" startAt="2"/>
            </a:pPr>
            <a:r>
              <a:rPr lang="en-US" sz="2000" dirty="0" err="1"/>
              <a:t>Relasi</a:t>
            </a:r>
            <a:r>
              <a:rPr lang="en-US" sz="2000" dirty="0"/>
              <a:t> </a:t>
            </a:r>
            <a:r>
              <a:rPr lang="en-US" sz="2000" dirty="0" err="1"/>
              <a:t>dengan</a:t>
            </a:r>
            <a:r>
              <a:rPr lang="en-US" sz="2000" dirty="0"/>
              <a:t> </a:t>
            </a:r>
            <a:r>
              <a:rPr lang="en-US" sz="2000" dirty="0" err="1"/>
              <a:t>Derajat</a:t>
            </a:r>
            <a:r>
              <a:rPr lang="en-US" sz="2000" dirty="0"/>
              <a:t> </a:t>
            </a:r>
            <a:r>
              <a:rPr lang="en-US" sz="2000" dirty="0" err="1"/>
              <a:t>relasi</a:t>
            </a:r>
            <a:r>
              <a:rPr lang="en-US" sz="2000" dirty="0"/>
              <a:t> 1:1 (</a:t>
            </a:r>
            <a:r>
              <a:rPr lang="en-US" sz="2000" dirty="0" err="1"/>
              <a:t>satu</a:t>
            </a:r>
            <a:r>
              <a:rPr lang="en-US" sz="2000" dirty="0"/>
              <a:t> </a:t>
            </a:r>
            <a:r>
              <a:rPr lang="en-US" sz="2000" dirty="0" err="1"/>
              <a:t>ke</a:t>
            </a:r>
            <a:r>
              <a:rPr lang="en-US" sz="2000" dirty="0"/>
              <a:t> </a:t>
            </a:r>
            <a:r>
              <a:rPr lang="en-US" sz="2000" dirty="0" err="1"/>
              <a:t>satu</a:t>
            </a:r>
            <a:r>
              <a:rPr lang="en-US" sz="2000" dirty="0"/>
              <a:t>) yang </a:t>
            </a:r>
            <a:r>
              <a:rPr lang="en-US" sz="2000" dirty="0" err="1"/>
              <a:t>menghubungkan</a:t>
            </a:r>
            <a:r>
              <a:rPr lang="en-US" sz="2000" dirty="0"/>
              <a:t> 2 </a:t>
            </a:r>
            <a:r>
              <a:rPr lang="en-US" sz="2000" dirty="0" err="1"/>
              <a:t>buah</a:t>
            </a:r>
            <a:r>
              <a:rPr lang="en-US" sz="2000" dirty="0"/>
              <a:t> </a:t>
            </a:r>
            <a:r>
              <a:rPr lang="en-US" sz="2000" dirty="0" err="1"/>
              <a:t>himpunan</a:t>
            </a:r>
            <a:r>
              <a:rPr lang="en-US" sz="2000" dirty="0"/>
              <a:t> </a:t>
            </a:r>
            <a:r>
              <a:rPr lang="en-US" sz="2000" dirty="0" err="1"/>
              <a:t>entitas</a:t>
            </a:r>
            <a:r>
              <a:rPr lang="en-US" sz="2000" dirty="0"/>
              <a:t> </a:t>
            </a:r>
            <a:r>
              <a:rPr lang="en-US" sz="2000" dirty="0" err="1"/>
              <a:t>akan</a:t>
            </a:r>
            <a:r>
              <a:rPr lang="en-US" sz="2000" dirty="0"/>
              <a:t> </a:t>
            </a:r>
            <a:r>
              <a:rPr lang="en-US" sz="2000" dirty="0" err="1"/>
              <a:t>direpresentasikan</a:t>
            </a:r>
            <a:r>
              <a:rPr lang="en-US" sz="2000" dirty="0"/>
              <a:t> </a:t>
            </a:r>
            <a:r>
              <a:rPr lang="en-US" sz="2000" dirty="0" err="1"/>
              <a:t>dalam</a:t>
            </a:r>
            <a:r>
              <a:rPr lang="en-US" sz="2000" dirty="0"/>
              <a:t> </a:t>
            </a:r>
            <a:r>
              <a:rPr lang="en-US" sz="2000" dirty="0" err="1"/>
              <a:t>bentuk</a:t>
            </a:r>
            <a:r>
              <a:rPr lang="en-US" sz="2000" dirty="0"/>
              <a:t> </a:t>
            </a:r>
            <a:r>
              <a:rPr lang="en-US" sz="2000" dirty="0" err="1"/>
              <a:t>penambahan</a:t>
            </a:r>
            <a:r>
              <a:rPr lang="en-US" sz="2000" dirty="0"/>
              <a:t>/</a:t>
            </a:r>
            <a:r>
              <a:rPr lang="en-US" sz="2000" dirty="0" err="1"/>
              <a:t>penyertaan</a:t>
            </a:r>
            <a:r>
              <a:rPr lang="en-US" sz="2000" dirty="0"/>
              <a:t> </a:t>
            </a:r>
            <a:r>
              <a:rPr lang="en-US" sz="2000" dirty="0" err="1"/>
              <a:t>atribut-atribut</a:t>
            </a:r>
            <a:r>
              <a:rPr lang="en-US" sz="2000" dirty="0"/>
              <a:t> </a:t>
            </a:r>
            <a:r>
              <a:rPr lang="en-US" sz="2000" dirty="0" err="1"/>
              <a:t>relasi</a:t>
            </a:r>
            <a:r>
              <a:rPr lang="en-US" sz="2000" dirty="0"/>
              <a:t> </a:t>
            </a:r>
            <a:r>
              <a:rPr lang="en-US" sz="2000" dirty="0" err="1"/>
              <a:t>ke</a:t>
            </a:r>
            <a:r>
              <a:rPr lang="en-US" sz="2000" dirty="0"/>
              <a:t> </a:t>
            </a:r>
            <a:r>
              <a:rPr lang="en-US" sz="2000" dirty="0" err="1"/>
              <a:t>tabel</a:t>
            </a:r>
            <a:r>
              <a:rPr lang="en-US" sz="2000" dirty="0"/>
              <a:t> yang </a:t>
            </a:r>
            <a:r>
              <a:rPr lang="en-US" sz="2000" dirty="0" err="1"/>
              <a:t>mewakili</a:t>
            </a:r>
            <a:r>
              <a:rPr lang="en-US" sz="2000" dirty="0"/>
              <a:t> </a:t>
            </a:r>
            <a:r>
              <a:rPr lang="en-US" sz="2000" dirty="0" err="1"/>
              <a:t>salah</a:t>
            </a:r>
            <a:r>
              <a:rPr lang="en-US" sz="2000" dirty="0"/>
              <a:t> </a:t>
            </a:r>
            <a:r>
              <a:rPr lang="en-US" sz="2000" dirty="0" err="1"/>
              <a:t>satu</a:t>
            </a:r>
            <a:r>
              <a:rPr lang="en-US" sz="2000" dirty="0"/>
              <a:t> </a:t>
            </a:r>
            <a:r>
              <a:rPr lang="en-US" sz="2000" dirty="0" err="1"/>
              <a:t>dari</a:t>
            </a:r>
            <a:r>
              <a:rPr lang="en-US" sz="2000" dirty="0"/>
              <a:t> </a:t>
            </a:r>
            <a:r>
              <a:rPr lang="en-US" sz="2000" dirty="0" err="1"/>
              <a:t>kedua</a:t>
            </a:r>
            <a:r>
              <a:rPr lang="en-US" sz="2000" dirty="0"/>
              <a:t> </a:t>
            </a:r>
            <a:r>
              <a:rPr lang="en-US" sz="2000" dirty="0" err="1"/>
              <a:t>himpunan</a:t>
            </a:r>
            <a:r>
              <a:rPr lang="en-US" sz="2000" dirty="0"/>
              <a:t> </a:t>
            </a:r>
            <a:r>
              <a:rPr lang="en-US" sz="2000" dirty="0" err="1"/>
              <a:t>entitas</a:t>
            </a:r>
            <a:r>
              <a:rPr lang="en-US" sz="2000" dirty="0"/>
              <a:t>.</a:t>
            </a:r>
          </a:p>
        </p:txBody>
      </p:sp>
      <p:sp>
        <p:nvSpPr>
          <p:cNvPr id="12" name="Right Arrow 11"/>
          <p:cNvSpPr/>
          <p:nvPr/>
        </p:nvSpPr>
        <p:spPr bwMode="auto">
          <a:xfrm>
            <a:off x="3962400" y="3276600"/>
            <a:ext cx="13716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sp>
        <p:nvSpPr>
          <p:cNvPr id="13" name="Right Arrow 12"/>
          <p:cNvSpPr/>
          <p:nvPr/>
        </p:nvSpPr>
        <p:spPr bwMode="auto">
          <a:xfrm>
            <a:off x="3962400" y="5943600"/>
            <a:ext cx="13716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pic>
        <p:nvPicPr>
          <p:cNvPr id="32780" name="Picture 5"/>
          <p:cNvPicPr>
            <a:picLocks noChangeAspect="1" noChangeArrowheads="1"/>
          </p:cNvPicPr>
          <p:nvPr/>
        </p:nvPicPr>
        <p:blipFill>
          <a:blip r:embed="rId4" cstate="print"/>
          <a:srcRect/>
          <a:stretch>
            <a:fillRect/>
          </a:stretch>
        </p:blipFill>
        <p:spPr bwMode="auto">
          <a:xfrm>
            <a:off x="5553075" y="3276600"/>
            <a:ext cx="2905125" cy="771525"/>
          </a:xfrm>
          <a:prstGeom prst="rect">
            <a:avLst/>
          </a:prstGeom>
          <a:noFill/>
          <a:ln w="9525">
            <a:noFill/>
            <a:miter lim="800000"/>
            <a:headEnd/>
            <a:tailEnd/>
          </a:ln>
        </p:spPr>
      </p:pic>
      <p:pic>
        <p:nvPicPr>
          <p:cNvPr id="32781" name="Picture 6"/>
          <p:cNvPicPr>
            <a:picLocks noChangeAspect="1" noChangeArrowheads="1"/>
          </p:cNvPicPr>
          <p:nvPr/>
        </p:nvPicPr>
        <p:blipFill>
          <a:blip r:embed="rId5" cstate="print"/>
          <a:srcRect/>
          <a:stretch>
            <a:fillRect/>
          </a:stretch>
        </p:blipFill>
        <p:spPr bwMode="auto">
          <a:xfrm>
            <a:off x="5562600" y="5791200"/>
            <a:ext cx="2876550" cy="771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611CA04D-8C01-44AC-981F-F801EE68E8A5}" type="slidenum">
              <a:rPr lang="en-US"/>
              <a:pPr>
                <a:defRPr/>
              </a:pPr>
              <a:t>24</a:t>
            </a:fld>
            <a:endParaRPr lang="en-US"/>
          </a:p>
        </p:txBody>
      </p:sp>
      <p:sp>
        <p:nvSpPr>
          <p:cNvPr id="33795" name="Rectangle 4"/>
          <p:cNvSpPr>
            <a:spLocks noChangeArrowheads="1"/>
          </p:cNvSpPr>
          <p:nvPr/>
        </p:nvSpPr>
        <p:spPr bwMode="auto">
          <a:xfrm>
            <a:off x="1142976" y="571480"/>
            <a:ext cx="7215238" cy="523220"/>
          </a:xfrm>
          <a:prstGeom prst="rect">
            <a:avLst/>
          </a:prstGeom>
          <a:noFill/>
          <a:ln w="9525">
            <a:noFill/>
            <a:miter lim="800000"/>
            <a:headEnd/>
            <a:tailEnd/>
          </a:ln>
        </p:spPr>
        <p:txBody>
          <a:bodyPr wrap="square">
            <a:spAutoFit/>
          </a:bodyPr>
          <a:lstStyle/>
          <a:p>
            <a:pPr algn="r" eaLnBrk="0" hangingPunct="0"/>
            <a:r>
              <a:rPr lang="en-US" sz="2800" b="1" dirty="0" err="1"/>
              <a:t>Transformasi</a:t>
            </a:r>
            <a:r>
              <a:rPr lang="en-US" sz="2800" b="1" dirty="0"/>
              <a:t> Model Data </a:t>
            </a:r>
            <a:r>
              <a:rPr lang="en-US" sz="2800" b="1" dirty="0" err="1"/>
              <a:t>ke</a:t>
            </a:r>
            <a:r>
              <a:rPr lang="en-US" sz="2800" b="1" dirty="0"/>
              <a:t> Basis Data </a:t>
            </a:r>
            <a:r>
              <a:rPr lang="en-US" sz="2800" b="1" dirty="0" err="1"/>
              <a:t>Fisik</a:t>
            </a:r>
            <a:endParaRPr lang="en-US" sz="2800" b="1" dirty="0"/>
          </a:p>
        </p:txBody>
      </p:sp>
      <p:sp>
        <p:nvSpPr>
          <p:cNvPr id="7" name="Text Box 26"/>
          <p:cNvSpPr txBox="1">
            <a:spLocks noChangeArrowheads="1"/>
          </p:cNvSpPr>
          <p:nvPr/>
        </p:nvSpPr>
        <p:spPr bwMode="auto">
          <a:xfrm>
            <a:off x="533400" y="1990074"/>
            <a:ext cx="8305800" cy="1938992"/>
          </a:xfrm>
          <a:prstGeom prst="rect">
            <a:avLst/>
          </a:prstGeom>
          <a:noFill/>
          <a:ln w="9525">
            <a:noFill/>
            <a:miter lim="800000"/>
            <a:headEnd/>
            <a:tailEnd/>
          </a:ln>
        </p:spPr>
        <p:txBody>
          <a:bodyPr wrap="square">
            <a:spAutoFit/>
          </a:bodyPr>
          <a:lstStyle/>
          <a:p>
            <a:pPr eaLnBrk="0" hangingPunct="0"/>
            <a:r>
              <a:rPr lang="en-US" sz="2000" dirty="0" err="1"/>
              <a:t>Himpunan</a:t>
            </a:r>
            <a:r>
              <a:rPr lang="en-US" sz="2000" dirty="0"/>
              <a:t> </a:t>
            </a:r>
            <a:r>
              <a:rPr lang="en-US" sz="2000" dirty="0" err="1"/>
              <a:t>relasi</a:t>
            </a:r>
            <a:r>
              <a:rPr lang="en-US" sz="2000" dirty="0"/>
              <a:t> </a:t>
            </a:r>
            <a:r>
              <a:rPr lang="en-US" sz="2000" dirty="0" err="1"/>
              <a:t>mengepalai</a:t>
            </a:r>
            <a:r>
              <a:rPr lang="en-US" sz="2000" dirty="0"/>
              <a:t> </a:t>
            </a:r>
            <a:r>
              <a:rPr lang="en-US" sz="2000" dirty="0" err="1"/>
              <a:t>sesungguhnya</a:t>
            </a:r>
            <a:r>
              <a:rPr lang="en-US" sz="2000" dirty="0"/>
              <a:t> </a:t>
            </a:r>
            <a:r>
              <a:rPr lang="en-US" sz="2000" dirty="0" err="1"/>
              <a:t>memiliki</a:t>
            </a:r>
            <a:r>
              <a:rPr lang="en-US" sz="2000" dirty="0"/>
              <a:t> 2 </a:t>
            </a:r>
            <a:r>
              <a:rPr lang="en-US" sz="2000" dirty="0" err="1"/>
              <a:t>atribut</a:t>
            </a:r>
            <a:r>
              <a:rPr lang="en-US" sz="2000" dirty="0"/>
              <a:t>, </a:t>
            </a:r>
            <a:r>
              <a:rPr lang="en-US" sz="2000" dirty="0" err="1"/>
              <a:t>yaitu</a:t>
            </a:r>
            <a:r>
              <a:rPr lang="en-US" sz="2000" dirty="0"/>
              <a:t> </a:t>
            </a:r>
            <a:r>
              <a:rPr lang="en-US" sz="2000" dirty="0" err="1"/>
              <a:t>kode_dos</a:t>
            </a:r>
            <a:r>
              <a:rPr lang="en-US" sz="2000" dirty="0"/>
              <a:t> </a:t>
            </a:r>
            <a:r>
              <a:rPr lang="en-US" sz="2000" dirty="0" err="1"/>
              <a:t>dan</a:t>
            </a:r>
            <a:r>
              <a:rPr lang="en-US" sz="2000" dirty="0"/>
              <a:t> </a:t>
            </a:r>
            <a:r>
              <a:rPr lang="en-US" sz="2000" dirty="0" err="1"/>
              <a:t>kode_jur</a:t>
            </a:r>
            <a:r>
              <a:rPr lang="en-US" sz="2000" dirty="0"/>
              <a:t>. </a:t>
            </a:r>
            <a:r>
              <a:rPr lang="en-US" sz="2000" dirty="0" err="1"/>
              <a:t>Kedua</a:t>
            </a:r>
            <a:r>
              <a:rPr lang="en-US" sz="2000" dirty="0"/>
              <a:t> </a:t>
            </a:r>
            <a:r>
              <a:rPr lang="en-US" sz="2000" dirty="0" err="1"/>
              <a:t>atribut</a:t>
            </a:r>
            <a:r>
              <a:rPr lang="en-US" sz="2000" dirty="0"/>
              <a:t> </a:t>
            </a:r>
            <a:r>
              <a:rPr lang="en-US" sz="2000" dirty="0" err="1"/>
              <a:t>ini</a:t>
            </a:r>
            <a:r>
              <a:rPr lang="en-US" sz="2000" dirty="0"/>
              <a:t> </a:t>
            </a:r>
            <a:r>
              <a:rPr lang="en-US" sz="2000" dirty="0" err="1"/>
              <a:t>seharusnya</a:t>
            </a:r>
            <a:r>
              <a:rPr lang="en-US" sz="2000" dirty="0"/>
              <a:t> </a:t>
            </a:r>
            <a:r>
              <a:rPr lang="en-US" sz="2000" dirty="0" err="1"/>
              <a:t>disertakan</a:t>
            </a:r>
            <a:r>
              <a:rPr lang="en-US" sz="2000" dirty="0"/>
              <a:t> </a:t>
            </a:r>
            <a:r>
              <a:rPr lang="en-US" sz="2000" dirty="0" err="1"/>
              <a:t>pada</a:t>
            </a:r>
            <a:r>
              <a:rPr lang="en-US" sz="2000" dirty="0"/>
              <a:t> </a:t>
            </a:r>
            <a:r>
              <a:rPr lang="en-US" sz="2000" dirty="0" err="1"/>
              <a:t>tabel</a:t>
            </a:r>
            <a:r>
              <a:rPr lang="en-US" sz="2000" dirty="0"/>
              <a:t> </a:t>
            </a:r>
            <a:r>
              <a:rPr lang="en-US" sz="2000" dirty="0" err="1"/>
              <a:t>jurusan</a:t>
            </a:r>
            <a:r>
              <a:rPr lang="en-US" sz="2000" dirty="0"/>
              <a:t>. </a:t>
            </a:r>
            <a:r>
              <a:rPr lang="en-US" sz="2000" dirty="0" err="1"/>
              <a:t>Tetapi</a:t>
            </a:r>
            <a:r>
              <a:rPr lang="en-US" sz="2000" dirty="0"/>
              <a:t> </a:t>
            </a:r>
            <a:r>
              <a:rPr lang="en-US" sz="2000" dirty="0" err="1"/>
              <a:t>karena</a:t>
            </a:r>
            <a:r>
              <a:rPr lang="en-US" sz="2000" dirty="0"/>
              <a:t> </a:t>
            </a:r>
            <a:r>
              <a:rPr lang="en-US" sz="2000" dirty="0" err="1"/>
              <a:t>di</a:t>
            </a:r>
            <a:r>
              <a:rPr lang="en-US" sz="2000" dirty="0"/>
              <a:t> </a:t>
            </a:r>
            <a:r>
              <a:rPr lang="en-US" sz="2000" dirty="0" err="1"/>
              <a:t>tabel</a:t>
            </a:r>
            <a:r>
              <a:rPr lang="en-US" sz="2000" dirty="0"/>
              <a:t> </a:t>
            </a:r>
            <a:r>
              <a:rPr lang="en-US" sz="2000" dirty="0" err="1"/>
              <a:t>Jurusan</a:t>
            </a:r>
            <a:r>
              <a:rPr lang="en-US" sz="2000" dirty="0"/>
              <a:t> (yang </a:t>
            </a:r>
            <a:r>
              <a:rPr lang="en-US" sz="2000" dirty="0" err="1"/>
              <a:t>merupakan</a:t>
            </a:r>
            <a:r>
              <a:rPr lang="en-US" sz="2000" dirty="0"/>
              <a:t> </a:t>
            </a:r>
            <a:r>
              <a:rPr lang="en-US" sz="2000" dirty="0" err="1"/>
              <a:t>implementasi</a:t>
            </a:r>
            <a:r>
              <a:rPr lang="en-US" sz="2000" dirty="0"/>
              <a:t> </a:t>
            </a:r>
            <a:r>
              <a:rPr lang="en-US" sz="2000" dirty="0" err="1"/>
              <a:t>dari</a:t>
            </a:r>
            <a:r>
              <a:rPr lang="en-US" sz="2000" dirty="0"/>
              <a:t> </a:t>
            </a:r>
            <a:r>
              <a:rPr lang="en-US" sz="2000" dirty="0" err="1"/>
              <a:t>himpunan</a:t>
            </a:r>
            <a:r>
              <a:rPr lang="en-US" sz="2000" dirty="0"/>
              <a:t> </a:t>
            </a:r>
            <a:r>
              <a:rPr lang="en-US" sz="2000" dirty="0" err="1"/>
              <a:t>entitas</a:t>
            </a:r>
            <a:r>
              <a:rPr lang="en-US" sz="2000" dirty="0"/>
              <a:t> </a:t>
            </a:r>
            <a:r>
              <a:rPr lang="en-US" sz="2000" dirty="0" err="1"/>
              <a:t>Jurusan</a:t>
            </a:r>
            <a:r>
              <a:rPr lang="en-US" sz="2000" dirty="0"/>
              <a:t>) </a:t>
            </a:r>
            <a:r>
              <a:rPr lang="en-US" sz="2000" dirty="0" err="1"/>
              <a:t>sudah</a:t>
            </a:r>
            <a:r>
              <a:rPr lang="en-US" sz="2000" dirty="0"/>
              <a:t> </a:t>
            </a:r>
            <a:r>
              <a:rPr lang="en-US" sz="2000" dirty="0" err="1"/>
              <a:t>ada</a:t>
            </a:r>
            <a:r>
              <a:rPr lang="en-US" sz="2000" dirty="0"/>
              <a:t> field </a:t>
            </a:r>
            <a:r>
              <a:rPr lang="en-US" sz="2000" dirty="0" err="1"/>
              <a:t>kode_jur</a:t>
            </a:r>
            <a:r>
              <a:rPr lang="en-US" sz="2000" dirty="0"/>
              <a:t>, </a:t>
            </a:r>
            <a:r>
              <a:rPr lang="en-US" sz="2000" dirty="0" err="1"/>
              <a:t>maka</a:t>
            </a:r>
            <a:r>
              <a:rPr lang="en-US" sz="2000" dirty="0"/>
              <a:t> </a:t>
            </a:r>
            <a:r>
              <a:rPr lang="en-US" sz="2000" dirty="0" err="1"/>
              <a:t>cukup</a:t>
            </a:r>
            <a:r>
              <a:rPr lang="en-US" sz="2000" dirty="0"/>
              <a:t> </a:t>
            </a:r>
            <a:r>
              <a:rPr lang="en-US" sz="2000" dirty="0" err="1"/>
              <a:t>atribut</a:t>
            </a:r>
            <a:r>
              <a:rPr lang="en-US" sz="2000" dirty="0"/>
              <a:t> </a:t>
            </a:r>
            <a:r>
              <a:rPr lang="en-US" sz="2000" dirty="0" err="1"/>
              <a:t>kode_dos</a:t>
            </a:r>
            <a:r>
              <a:rPr lang="en-US" sz="2000" dirty="0"/>
              <a:t> yang </a:t>
            </a:r>
            <a:r>
              <a:rPr lang="en-US" sz="2000" dirty="0" err="1"/>
              <a:t>perlu</a:t>
            </a:r>
            <a:r>
              <a:rPr lang="en-US" sz="2000" dirty="0"/>
              <a:t> </a:t>
            </a:r>
            <a:r>
              <a:rPr lang="en-US" sz="2000" dirty="0" err="1"/>
              <a:t>ditambahkan</a:t>
            </a:r>
            <a:r>
              <a:rPr lang="en-US" sz="2000" dirty="0"/>
              <a:t>. </a:t>
            </a:r>
            <a:r>
              <a:rPr lang="en-US" sz="2000" dirty="0" err="1"/>
              <a:t>Jika</a:t>
            </a:r>
            <a:r>
              <a:rPr lang="en-US" sz="2000" dirty="0"/>
              <a:t> </a:t>
            </a:r>
            <a:r>
              <a:rPr lang="en-US" sz="2000" dirty="0" err="1"/>
              <a:t>saja</a:t>
            </a:r>
            <a:r>
              <a:rPr lang="en-US" sz="2000" dirty="0"/>
              <a:t> </a:t>
            </a:r>
            <a:r>
              <a:rPr lang="en-US" sz="2000" dirty="0" err="1"/>
              <a:t>atribut</a:t>
            </a:r>
            <a:r>
              <a:rPr lang="en-US" sz="2000" dirty="0"/>
              <a:t> </a:t>
            </a:r>
            <a:r>
              <a:rPr lang="en-US" sz="2000" dirty="0" err="1"/>
              <a:t>relasi</a:t>
            </a:r>
            <a:r>
              <a:rPr lang="en-US" sz="2000" dirty="0"/>
              <a:t> </a:t>
            </a:r>
            <a:r>
              <a:rPr lang="en-US" sz="2000" dirty="0" err="1"/>
              <a:t>ini</a:t>
            </a:r>
            <a:r>
              <a:rPr lang="en-US" sz="2000" dirty="0"/>
              <a:t> </a:t>
            </a:r>
            <a:r>
              <a:rPr lang="en-US" sz="2000" dirty="0" err="1"/>
              <a:t>disertakan</a:t>
            </a:r>
            <a:r>
              <a:rPr lang="en-US" sz="2000" dirty="0"/>
              <a:t> </a:t>
            </a:r>
            <a:r>
              <a:rPr lang="en-US" sz="2000" dirty="0" err="1"/>
              <a:t>ke</a:t>
            </a:r>
            <a:r>
              <a:rPr lang="en-US" sz="2000" dirty="0"/>
              <a:t> </a:t>
            </a:r>
            <a:r>
              <a:rPr lang="en-US" sz="2000" dirty="0" err="1"/>
              <a:t>tabel</a:t>
            </a:r>
            <a:r>
              <a:rPr lang="en-US" sz="2000" dirty="0"/>
              <a:t> </a:t>
            </a:r>
            <a:r>
              <a:rPr lang="en-US" sz="2000" dirty="0" err="1"/>
              <a:t>Dosen</a:t>
            </a:r>
            <a:r>
              <a:rPr lang="en-US" sz="2000" dirty="0"/>
              <a:t>, </a:t>
            </a:r>
            <a:r>
              <a:rPr lang="en-US" sz="2000" dirty="0" err="1"/>
              <a:t>maka</a:t>
            </a:r>
            <a:r>
              <a:rPr lang="en-US" sz="2000" dirty="0"/>
              <a:t> </a:t>
            </a:r>
            <a:r>
              <a:rPr lang="en-US" sz="2000" dirty="0" err="1"/>
              <a:t>kita</a:t>
            </a:r>
            <a:r>
              <a:rPr lang="en-US" sz="2000" dirty="0"/>
              <a:t> </a:t>
            </a:r>
            <a:r>
              <a:rPr lang="en-US" sz="2000" dirty="0" err="1"/>
              <a:t>juga</a:t>
            </a:r>
            <a:r>
              <a:rPr lang="en-US" sz="2000" dirty="0"/>
              <a:t> </a:t>
            </a:r>
            <a:r>
              <a:rPr lang="en-US" sz="2000" dirty="0" err="1"/>
              <a:t>hanya</a:t>
            </a:r>
            <a:r>
              <a:rPr lang="en-US" sz="2000" dirty="0"/>
              <a:t> </a:t>
            </a:r>
            <a:r>
              <a:rPr lang="en-US" sz="2000" dirty="0" err="1"/>
              <a:t>tinggal</a:t>
            </a:r>
            <a:r>
              <a:rPr lang="en-US" sz="2000" dirty="0"/>
              <a:t> </a:t>
            </a:r>
            <a:r>
              <a:rPr lang="en-US" sz="2000" dirty="0" err="1"/>
              <a:t>menambahkan</a:t>
            </a:r>
            <a:r>
              <a:rPr lang="en-US" sz="2000" dirty="0"/>
              <a:t> </a:t>
            </a:r>
            <a:r>
              <a:rPr lang="en-US" sz="2000" dirty="0" err="1"/>
              <a:t>sebuah</a:t>
            </a:r>
            <a:r>
              <a:rPr lang="en-US" sz="2000" dirty="0"/>
              <a:t> field </a:t>
            </a:r>
            <a:r>
              <a:rPr lang="en-US" sz="2000" dirty="0" err="1"/>
              <a:t>yaitu</a:t>
            </a:r>
            <a:r>
              <a:rPr lang="en-US" sz="2000" dirty="0"/>
              <a:t> </a:t>
            </a:r>
            <a:r>
              <a:rPr lang="en-US" sz="2000" dirty="0" err="1"/>
              <a:t>kode_jur</a:t>
            </a:r>
            <a:r>
              <a:rPr lang="en-US" sz="2000" dirty="0"/>
              <a:t>.</a:t>
            </a:r>
          </a:p>
        </p:txBody>
      </p:sp>
      <p:sp>
        <p:nvSpPr>
          <p:cNvPr id="10" name="Text Box 26"/>
          <p:cNvSpPr txBox="1">
            <a:spLocks noChangeArrowheads="1"/>
          </p:cNvSpPr>
          <p:nvPr/>
        </p:nvSpPr>
        <p:spPr bwMode="auto">
          <a:xfrm>
            <a:off x="533400" y="4083800"/>
            <a:ext cx="8305800" cy="1631216"/>
          </a:xfrm>
          <a:prstGeom prst="rect">
            <a:avLst/>
          </a:prstGeom>
          <a:noFill/>
          <a:ln w="9525">
            <a:noFill/>
            <a:miter lim="800000"/>
            <a:headEnd/>
            <a:tailEnd/>
          </a:ln>
        </p:spPr>
        <p:txBody>
          <a:bodyPr wrap="square">
            <a:spAutoFit/>
          </a:bodyPr>
          <a:lstStyle/>
          <a:p>
            <a:pPr eaLnBrk="0" hangingPunct="0"/>
            <a:r>
              <a:rPr lang="en-US" sz="2000" dirty="0"/>
              <a:t>Yang </a:t>
            </a:r>
            <a:r>
              <a:rPr lang="en-US" sz="2000" dirty="0" err="1"/>
              <a:t>menjadi</a:t>
            </a:r>
            <a:r>
              <a:rPr lang="en-US" sz="2000" dirty="0"/>
              <a:t> </a:t>
            </a:r>
            <a:r>
              <a:rPr lang="en-US" sz="2000" dirty="0" err="1"/>
              <a:t>kunci</a:t>
            </a:r>
            <a:r>
              <a:rPr lang="en-US" sz="2000" dirty="0"/>
              <a:t> </a:t>
            </a:r>
            <a:r>
              <a:rPr lang="en-US" sz="2000" dirty="0" err="1"/>
              <a:t>pada</a:t>
            </a:r>
            <a:r>
              <a:rPr lang="en-US" sz="2000" dirty="0"/>
              <a:t> </a:t>
            </a:r>
            <a:r>
              <a:rPr lang="en-US" sz="2000" dirty="0" err="1"/>
              <a:t>tabel</a:t>
            </a:r>
            <a:r>
              <a:rPr lang="en-US" sz="2000" dirty="0"/>
              <a:t> </a:t>
            </a:r>
            <a:r>
              <a:rPr lang="en-US" sz="2000" dirty="0" err="1"/>
              <a:t>Jurusan</a:t>
            </a:r>
            <a:r>
              <a:rPr lang="en-US" sz="2000" dirty="0"/>
              <a:t> </a:t>
            </a:r>
            <a:r>
              <a:rPr lang="en-US" sz="2000" dirty="0" err="1"/>
              <a:t>tetap</a:t>
            </a:r>
            <a:r>
              <a:rPr lang="en-US" sz="2000" dirty="0"/>
              <a:t> </a:t>
            </a:r>
            <a:r>
              <a:rPr lang="en-US" sz="2000" dirty="0" err="1"/>
              <a:t>saja</a:t>
            </a:r>
            <a:r>
              <a:rPr lang="en-US" sz="2000" dirty="0"/>
              <a:t> </a:t>
            </a:r>
            <a:r>
              <a:rPr lang="en-US" sz="2000" dirty="0" err="1"/>
              <a:t>kode_jur</a:t>
            </a:r>
            <a:r>
              <a:rPr lang="en-US" sz="2000" dirty="0"/>
              <a:t>, </a:t>
            </a:r>
            <a:r>
              <a:rPr lang="en-US" sz="2000" dirty="0" err="1"/>
              <a:t>kedudukan</a:t>
            </a:r>
            <a:r>
              <a:rPr lang="en-US" sz="2000" dirty="0"/>
              <a:t> field </a:t>
            </a:r>
            <a:r>
              <a:rPr lang="en-US" sz="2000" dirty="0" err="1"/>
              <a:t>kode_dos</a:t>
            </a:r>
            <a:r>
              <a:rPr lang="en-US" sz="2000" dirty="0"/>
              <a:t> </a:t>
            </a:r>
            <a:r>
              <a:rPr lang="en-US" sz="2000" dirty="0" err="1"/>
              <a:t>di</a:t>
            </a:r>
            <a:r>
              <a:rPr lang="en-US" sz="2000" dirty="0"/>
              <a:t> </a:t>
            </a:r>
            <a:r>
              <a:rPr lang="en-US" sz="2000" dirty="0" err="1"/>
              <a:t>tabel</a:t>
            </a:r>
            <a:r>
              <a:rPr lang="en-US" sz="2000" dirty="0"/>
              <a:t> </a:t>
            </a:r>
            <a:r>
              <a:rPr lang="en-US" sz="2000" dirty="0" err="1"/>
              <a:t>Jurusan</a:t>
            </a:r>
            <a:r>
              <a:rPr lang="en-US" sz="2000" dirty="0"/>
              <a:t> </a:t>
            </a:r>
            <a:r>
              <a:rPr lang="en-US" sz="2000" dirty="0" err="1"/>
              <a:t>seperti</a:t>
            </a:r>
            <a:r>
              <a:rPr lang="en-US" sz="2000" dirty="0"/>
              <a:t> field </a:t>
            </a:r>
            <a:r>
              <a:rPr lang="en-US" sz="2000" dirty="0" err="1"/>
              <a:t>nama_jur</a:t>
            </a:r>
            <a:r>
              <a:rPr lang="en-US" sz="2000" dirty="0"/>
              <a:t>, </a:t>
            </a:r>
            <a:r>
              <a:rPr lang="en-US" sz="2000" dirty="0" err="1"/>
              <a:t>yakni</a:t>
            </a:r>
            <a:r>
              <a:rPr lang="en-US" sz="2000" dirty="0"/>
              <a:t> </a:t>
            </a:r>
            <a:r>
              <a:rPr lang="en-US" sz="2000" dirty="0" err="1"/>
              <a:t>sebagai</a:t>
            </a:r>
            <a:r>
              <a:rPr lang="en-US" sz="2000" dirty="0"/>
              <a:t> field </a:t>
            </a:r>
            <a:r>
              <a:rPr lang="en-US" sz="2000" dirty="0" err="1"/>
              <a:t>deskriptif</a:t>
            </a:r>
            <a:r>
              <a:rPr lang="en-US" sz="2000" dirty="0"/>
              <a:t> </a:t>
            </a:r>
            <a:r>
              <a:rPr lang="en-US" sz="2000" dirty="0" err="1"/>
              <a:t>saja</a:t>
            </a:r>
            <a:r>
              <a:rPr lang="en-US" sz="2000" dirty="0"/>
              <a:t>. </a:t>
            </a:r>
            <a:r>
              <a:rPr lang="en-US" sz="2000" dirty="0" err="1"/>
              <a:t>Karena</a:t>
            </a:r>
            <a:r>
              <a:rPr lang="en-US" sz="2000" dirty="0"/>
              <a:t> </a:t>
            </a:r>
            <a:r>
              <a:rPr lang="en-US" sz="2000" dirty="0" err="1"/>
              <a:t>lebih</a:t>
            </a:r>
            <a:r>
              <a:rPr lang="en-US" sz="2000" dirty="0"/>
              <a:t> </a:t>
            </a:r>
            <a:r>
              <a:rPr lang="en-US" sz="2000" dirty="0" err="1"/>
              <a:t>bersifat</a:t>
            </a:r>
            <a:r>
              <a:rPr lang="en-US" sz="2000" dirty="0"/>
              <a:t> </a:t>
            </a:r>
            <a:r>
              <a:rPr lang="en-US" sz="2000" dirty="0" err="1"/>
              <a:t>deskriptif</a:t>
            </a:r>
            <a:r>
              <a:rPr lang="en-US" sz="2000" dirty="0"/>
              <a:t>, </a:t>
            </a:r>
            <a:r>
              <a:rPr lang="en-US" sz="2000" dirty="0" err="1"/>
              <a:t>nama</a:t>
            </a:r>
            <a:r>
              <a:rPr lang="en-US" sz="2000" dirty="0"/>
              <a:t> field </a:t>
            </a:r>
            <a:r>
              <a:rPr lang="en-US" sz="2000" dirty="0" err="1"/>
              <a:t>tersebut</a:t>
            </a:r>
            <a:r>
              <a:rPr lang="en-US" sz="2000" dirty="0"/>
              <a:t> </a:t>
            </a:r>
            <a:r>
              <a:rPr lang="en-US" sz="2000" dirty="0" err="1"/>
              <a:t>dapat</a:t>
            </a:r>
            <a:r>
              <a:rPr lang="en-US" sz="2000" dirty="0"/>
              <a:t> </a:t>
            </a:r>
            <a:r>
              <a:rPr lang="en-US" sz="2000" dirty="0" err="1"/>
              <a:t>saja</a:t>
            </a:r>
            <a:r>
              <a:rPr lang="en-US" sz="2000" dirty="0"/>
              <a:t> </a:t>
            </a:r>
            <a:r>
              <a:rPr lang="en-US" sz="2000" dirty="0" err="1"/>
              <a:t>diganti</a:t>
            </a:r>
            <a:r>
              <a:rPr lang="en-US" sz="2000" dirty="0"/>
              <a:t> </a:t>
            </a:r>
            <a:r>
              <a:rPr lang="en-US" sz="2000" dirty="0" err="1"/>
              <a:t>untuk</a:t>
            </a:r>
            <a:r>
              <a:rPr lang="en-US" sz="2000" dirty="0"/>
              <a:t> </a:t>
            </a:r>
            <a:r>
              <a:rPr lang="en-US" sz="2000" dirty="0" err="1"/>
              <a:t>lebih</a:t>
            </a:r>
            <a:r>
              <a:rPr lang="en-US" sz="2000" dirty="0"/>
              <a:t> </a:t>
            </a:r>
            <a:r>
              <a:rPr lang="en-US" sz="2000" dirty="0" err="1"/>
              <a:t>memperjelas</a:t>
            </a:r>
            <a:r>
              <a:rPr lang="en-US" sz="2000" dirty="0"/>
              <a:t> </a:t>
            </a:r>
            <a:r>
              <a:rPr lang="en-US" sz="2000" dirty="0" err="1"/>
              <a:t>fungsi</a:t>
            </a:r>
            <a:r>
              <a:rPr lang="en-US" sz="2000" dirty="0"/>
              <a:t>/</a:t>
            </a:r>
            <a:r>
              <a:rPr lang="en-US" sz="2000" dirty="0" err="1"/>
              <a:t>perannya</a:t>
            </a:r>
            <a:r>
              <a:rPr lang="en-US" sz="2000" dirty="0"/>
              <a:t> </a:t>
            </a:r>
            <a:r>
              <a:rPr lang="en-US" sz="2000" dirty="0" err="1"/>
              <a:t>di</a:t>
            </a:r>
            <a:r>
              <a:rPr lang="en-US" sz="2000" dirty="0"/>
              <a:t> </a:t>
            </a:r>
            <a:r>
              <a:rPr lang="en-US" sz="2000" dirty="0" err="1"/>
              <a:t>tabel</a:t>
            </a:r>
            <a:r>
              <a:rPr lang="en-US" sz="2000" dirty="0"/>
              <a:t> </a:t>
            </a:r>
            <a:r>
              <a:rPr lang="en-US" sz="2000" dirty="0" err="1"/>
              <a:t>Jurusan</a:t>
            </a:r>
            <a:r>
              <a:rPr lang="en-US" sz="2000" dirty="0"/>
              <a:t> (</a:t>
            </a:r>
            <a:r>
              <a:rPr lang="en-US" sz="2000" dirty="0" err="1"/>
              <a:t>yaitu</a:t>
            </a:r>
            <a:r>
              <a:rPr lang="en-US" sz="2000" dirty="0"/>
              <a:t> data </a:t>
            </a:r>
            <a:r>
              <a:rPr lang="en-US" sz="2000" dirty="0" err="1"/>
              <a:t>tentang</a:t>
            </a:r>
            <a:r>
              <a:rPr lang="en-US" sz="2000" dirty="0"/>
              <a:t> </a:t>
            </a:r>
            <a:r>
              <a:rPr lang="en-US" sz="2000" dirty="0" err="1"/>
              <a:t>dosen</a:t>
            </a:r>
            <a:r>
              <a:rPr lang="en-US" sz="2000" dirty="0"/>
              <a:t> yang </a:t>
            </a:r>
            <a:r>
              <a:rPr lang="en-US" sz="2000" dirty="0" err="1"/>
              <a:t>menjadi</a:t>
            </a:r>
            <a:r>
              <a:rPr lang="en-US" sz="2000" dirty="0"/>
              <a:t> </a:t>
            </a:r>
            <a:r>
              <a:rPr lang="en-US" sz="2000" dirty="0" err="1"/>
              <a:t>ketua</a:t>
            </a:r>
            <a:r>
              <a:rPr lang="en-US" sz="2000" dirty="0"/>
              <a:t> </a:t>
            </a:r>
            <a:r>
              <a:rPr lang="en-US" sz="2000" dirty="0" err="1"/>
              <a:t>jurusan</a:t>
            </a:r>
            <a:r>
              <a:rPr lang="en-US" sz="2000" dirty="0"/>
              <a:t>), </a:t>
            </a:r>
            <a:r>
              <a:rPr lang="en-US" sz="2000" dirty="0" err="1"/>
              <a:t>misalnya</a:t>
            </a:r>
            <a:r>
              <a:rPr lang="en-US" sz="2000" dirty="0"/>
              <a:t> </a:t>
            </a:r>
            <a:r>
              <a:rPr lang="en-US" sz="2000" dirty="0" err="1"/>
              <a:t>menjadi</a:t>
            </a:r>
            <a:r>
              <a:rPr lang="en-US" sz="2000" dirty="0"/>
              <a:t> </a:t>
            </a:r>
            <a:r>
              <a:rPr lang="en-US" sz="2000" dirty="0" err="1"/>
              <a:t>kode_dos_kajur</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Bottom)">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B52E7CC5-79C7-4C90-B33D-FBB959536ABA}" type="slidenum">
              <a:rPr lang="en-US"/>
              <a:pPr>
                <a:defRPr/>
              </a:pPr>
              <a:t>25</a:t>
            </a:fld>
            <a:endParaRPr lang="en-US"/>
          </a:p>
        </p:txBody>
      </p:sp>
      <p:sp>
        <p:nvSpPr>
          <p:cNvPr id="34819" name="Rectangle 4"/>
          <p:cNvSpPr>
            <a:spLocks noChangeArrowheads="1"/>
          </p:cNvSpPr>
          <p:nvPr/>
        </p:nvSpPr>
        <p:spPr bwMode="auto">
          <a:xfrm>
            <a:off x="1000100" y="752459"/>
            <a:ext cx="7858180" cy="584775"/>
          </a:xfrm>
          <a:prstGeom prst="rect">
            <a:avLst/>
          </a:prstGeom>
          <a:noFill/>
          <a:ln w="9525">
            <a:noFill/>
            <a:miter lim="800000"/>
            <a:headEnd/>
            <a:tailEnd/>
          </a:ln>
        </p:spPr>
        <p:txBody>
          <a:bodyPr wrap="square">
            <a:spAutoFit/>
          </a:bodyPr>
          <a:lstStyle/>
          <a:p>
            <a:pPr algn="r" eaLnBrk="0" hangingPunct="0"/>
            <a:r>
              <a:rPr lang="en-US" sz="3200" b="1"/>
              <a:t>Transformasi Model Data ke Basis Data Fisik</a:t>
            </a:r>
          </a:p>
        </p:txBody>
      </p:sp>
      <p:sp>
        <p:nvSpPr>
          <p:cNvPr id="7" name="Text Box 26"/>
          <p:cNvSpPr txBox="1">
            <a:spLocks noChangeArrowheads="1"/>
          </p:cNvSpPr>
          <p:nvPr/>
        </p:nvSpPr>
        <p:spPr bwMode="auto">
          <a:xfrm>
            <a:off x="357158" y="1786488"/>
            <a:ext cx="8643998" cy="4524315"/>
          </a:xfrm>
          <a:prstGeom prst="rect">
            <a:avLst/>
          </a:prstGeom>
          <a:noFill/>
          <a:ln w="9525">
            <a:noFill/>
            <a:miter lim="800000"/>
            <a:headEnd/>
            <a:tailEnd/>
          </a:ln>
        </p:spPr>
        <p:txBody>
          <a:bodyPr wrap="square">
            <a:spAutoFit/>
          </a:bodyPr>
          <a:lstStyle/>
          <a:p>
            <a:pPr algn="just" eaLnBrk="0" hangingPunct="0"/>
            <a:r>
              <a:rPr lang="en-US" sz="2400" dirty="0"/>
              <a:t>Di </a:t>
            </a:r>
            <a:r>
              <a:rPr lang="en-US" sz="2400" dirty="0" err="1"/>
              <a:t>setiap</a:t>
            </a:r>
            <a:r>
              <a:rPr lang="en-US" sz="2400" dirty="0"/>
              <a:t> </a:t>
            </a:r>
            <a:r>
              <a:rPr lang="en-US" sz="2400" dirty="0" err="1"/>
              <a:t>relasi</a:t>
            </a:r>
            <a:r>
              <a:rPr lang="en-US" sz="2400" dirty="0"/>
              <a:t> </a:t>
            </a:r>
            <a:r>
              <a:rPr lang="en-US" sz="2400" dirty="0" err="1"/>
              <a:t>satu</a:t>
            </a:r>
            <a:r>
              <a:rPr lang="en-US" sz="2400" dirty="0"/>
              <a:t> </a:t>
            </a:r>
            <a:r>
              <a:rPr lang="en-US" sz="2400" dirty="0" err="1"/>
              <a:t>ke</a:t>
            </a:r>
            <a:r>
              <a:rPr lang="en-US" sz="2400" dirty="0"/>
              <a:t> </a:t>
            </a:r>
            <a:r>
              <a:rPr lang="en-US" sz="2400" dirty="0" err="1"/>
              <a:t>satu</a:t>
            </a:r>
            <a:r>
              <a:rPr lang="en-US" sz="2400" dirty="0"/>
              <a:t> </a:t>
            </a:r>
            <a:r>
              <a:rPr lang="en-US" sz="2400" dirty="0" err="1"/>
              <a:t>akan</a:t>
            </a:r>
            <a:r>
              <a:rPr lang="en-US" sz="2400" dirty="0"/>
              <a:t> </a:t>
            </a:r>
            <a:r>
              <a:rPr lang="en-US" sz="2400" dirty="0" err="1"/>
              <a:t>selalu</a:t>
            </a:r>
            <a:r>
              <a:rPr lang="en-US" sz="2400" dirty="0"/>
              <a:t> </a:t>
            </a:r>
            <a:r>
              <a:rPr lang="en-US" sz="2400" dirty="0" err="1"/>
              <a:t>ada</a:t>
            </a:r>
            <a:r>
              <a:rPr lang="en-US" sz="2400" dirty="0"/>
              <a:t> </a:t>
            </a:r>
            <a:r>
              <a:rPr lang="en-US" sz="2400" dirty="0" err="1"/>
              <a:t>dua</a:t>
            </a:r>
            <a:r>
              <a:rPr lang="en-US" sz="2400" dirty="0"/>
              <a:t> </a:t>
            </a:r>
            <a:r>
              <a:rPr lang="en-US" sz="2400" dirty="0" err="1"/>
              <a:t>pilihan</a:t>
            </a:r>
            <a:r>
              <a:rPr lang="en-US" sz="2400" dirty="0"/>
              <a:t> </a:t>
            </a:r>
            <a:r>
              <a:rPr lang="en-US" sz="2400" dirty="0" err="1"/>
              <a:t>peleburan</a:t>
            </a:r>
            <a:r>
              <a:rPr lang="en-US" sz="2400" dirty="0"/>
              <a:t> </a:t>
            </a:r>
            <a:r>
              <a:rPr lang="en-US" sz="2400" dirty="0" err="1"/>
              <a:t>relasi</a:t>
            </a:r>
            <a:r>
              <a:rPr lang="en-US" sz="2400" dirty="0"/>
              <a:t> (</a:t>
            </a:r>
            <a:r>
              <a:rPr lang="en-US" sz="2400" dirty="0" err="1"/>
              <a:t>dalam</a:t>
            </a:r>
            <a:r>
              <a:rPr lang="en-US" sz="2400" dirty="0"/>
              <a:t> </a:t>
            </a:r>
            <a:r>
              <a:rPr lang="en-US" sz="2400" dirty="0" err="1"/>
              <a:t>bentuk</a:t>
            </a:r>
            <a:r>
              <a:rPr lang="en-US" sz="2400" dirty="0"/>
              <a:t> </a:t>
            </a:r>
            <a:r>
              <a:rPr lang="en-US" sz="2400" dirty="0" err="1"/>
              <a:t>penyertaan</a:t>
            </a:r>
            <a:r>
              <a:rPr lang="en-US" sz="2400" dirty="0"/>
              <a:t> </a:t>
            </a:r>
            <a:r>
              <a:rPr lang="en-US" sz="2400" dirty="0" err="1"/>
              <a:t>atribut</a:t>
            </a:r>
            <a:r>
              <a:rPr lang="en-US" sz="2400" dirty="0"/>
              <a:t> </a:t>
            </a:r>
            <a:r>
              <a:rPr lang="en-US" sz="2400" dirty="0" err="1"/>
              <a:t>ke</a:t>
            </a:r>
            <a:r>
              <a:rPr lang="en-US" sz="2400" dirty="0"/>
              <a:t> </a:t>
            </a:r>
            <a:r>
              <a:rPr lang="en-US" sz="2400" dirty="0" err="1"/>
              <a:t>salah</a:t>
            </a:r>
            <a:r>
              <a:rPr lang="en-US" sz="2400" dirty="0"/>
              <a:t> </a:t>
            </a:r>
            <a:r>
              <a:rPr lang="en-US" sz="2400" dirty="0" err="1"/>
              <a:t>satu</a:t>
            </a:r>
            <a:r>
              <a:rPr lang="en-US" sz="2400" dirty="0"/>
              <a:t> </a:t>
            </a:r>
            <a:r>
              <a:rPr lang="en-US" sz="2400" dirty="0" err="1"/>
              <a:t>tabel</a:t>
            </a:r>
            <a:r>
              <a:rPr lang="en-US" sz="2400" dirty="0"/>
              <a:t>). </a:t>
            </a:r>
          </a:p>
          <a:p>
            <a:pPr algn="just" eaLnBrk="0" hangingPunct="0"/>
            <a:endParaRPr lang="en-US" sz="2400" dirty="0"/>
          </a:p>
          <a:p>
            <a:pPr algn="just" eaLnBrk="0" hangingPunct="0"/>
            <a:r>
              <a:rPr lang="en-US" sz="2400" dirty="0" err="1"/>
              <a:t>Untuk</a:t>
            </a:r>
            <a:r>
              <a:rPr lang="en-US" sz="2400" dirty="0"/>
              <a:t> </a:t>
            </a:r>
            <a:r>
              <a:rPr lang="en-US" sz="2400" dirty="0" err="1"/>
              <a:t>menentukan</a:t>
            </a:r>
            <a:r>
              <a:rPr lang="en-US" sz="2400" dirty="0"/>
              <a:t> </a:t>
            </a:r>
            <a:r>
              <a:rPr lang="en-US" sz="2400" dirty="0" err="1"/>
              <a:t>pilihan</a:t>
            </a:r>
            <a:r>
              <a:rPr lang="en-US" sz="2400" dirty="0"/>
              <a:t> yang </a:t>
            </a:r>
            <a:r>
              <a:rPr lang="en-US" sz="2400" dirty="0" err="1"/>
              <a:t>tepat</a:t>
            </a:r>
            <a:r>
              <a:rPr lang="en-US" sz="2400" dirty="0"/>
              <a:t> </a:t>
            </a:r>
            <a:r>
              <a:rPr lang="en-US" sz="2400" dirty="0" err="1"/>
              <a:t>kita</a:t>
            </a:r>
            <a:r>
              <a:rPr lang="en-US" sz="2400" dirty="0"/>
              <a:t> </a:t>
            </a:r>
            <a:r>
              <a:rPr lang="en-US" sz="2400" dirty="0" err="1"/>
              <a:t>perlu</a:t>
            </a:r>
            <a:r>
              <a:rPr lang="en-US" sz="2400" dirty="0"/>
              <a:t> </a:t>
            </a:r>
            <a:r>
              <a:rPr lang="en-US" sz="2400" dirty="0" err="1"/>
              <a:t>melihat</a:t>
            </a:r>
            <a:r>
              <a:rPr lang="en-US" sz="2400" dirty="0"/>
              <a:t> </a:t>
            </a:r>
            <a:r>
              <a:rPr lang="en-US" sz="2400" dirty="0" err="1"/>
              <a:t>derajat</a:t>
            </a:r>
            <a:r>
              <a:rPr lang="en-US" sz="2400" dirty="0"/>
              <a:t> </a:t>
            </a:r>
            <a:r>
              <a:rPr lang="en-US" sz="2400" dirty="0" err="1"/>
              <a:t>relasi</a:t>
            </a:r>
            <a:r>
              <a:rPr lang="en-US" sz="2400" dirty="0"/>
              <a:t> </a:t>
            </a:r>
            <a:r>
              <a:rPr lang="en-US" sz="2400" dirty="0" err="1"/>
              <a:t>minimumnya</a:t>
            </a:r>
            <a:r>
              <a:rPr lang="en-US" sz="2400" dirty="0"/>
              <a:t>. </a:t>
            </a:r>
            <a:r>
              <a:rPr lang="en-US" sz="2400" dirty="0" err="1"/>
              <a:t>Setiap</a:t>
            </a:r>
            <a:r>
              <a:rPr lang="en-US" sz="2400" dirty="0"/>
              <a:t> </a:t>
            </a:r>
            <a:r>
              <a:rPr lang="en-US" sz="2400" dirty="0" err="1"/>
              <a:t>dosen</a:t>
            </a:r>
            <a:r>
              <a:rPr lang="en-US" sz="2400" dirty="0"/>
              <a:t> </a:t>
            </a:r>
            <a:r>
              <a:rPr lang="en-US" sz="2400" dirty="0" err="1"/>
              <a:t>hanya</a:t>
            </a:r>
            <a:r>
              <a:rPr lang="en-US" sz="2400" dirty="0"/>
              <a:t> </a:t>
            </a:r>
            <a:r>
              <a:rPr lang="en-US" sz="2400" dirty="0" err="1"/>
              <a:t>boleh</a:t>
            </a:r>
            <a:r>
              <a:rPr lang="en-US" sz="2400" dirty="0"/>
              <a:t> </a:t>
            </a:r>
            <a:r>
              <a:rPr lang="en-US" sz="2400" dirty="0" err="1"/>
              <a:t>mengepalai</a:t>
            </a:r>
            <a:r>
              <a:rPr lang="en-US" sz="2400" dirty="0"/>
              <a:t> </a:t>
            </a:r>
            <a:r>
              <a:rPr lang="en-US" sz="2400" dirty="0" err="1"/>
              <a:t>satu</a:t>
            </a:r>
            <a:r>
              <a:rPr lang="en-US" sz="2400" dirty="0"/>
              <a:t> </a:t>
            </a:r>
            <a:r>
              <a:rPr lang="en-US" sz="2400" dirty="0" err="1"/>
              <a:t>jurusan</a:t>
            </a:r>
            <a:r>
              <a:rPr lang="en-US" sz="2400" dirty="0"/>
              <a:t>, </a:t>
            </a:r>
            <a:r>
              <a:rPr lang="en-US" sz="2400" dirty="0" err="1"/>
              <a:t>tetapi</a:t>
            </a:r>
            <a:r>
              <a:rPr lang="en-US" sz="2400" dirty="0"/>
              <a:t> </a:t>
            </a:r>
            <a:r>
              <a:rPr lang="en-US" sz="2400" dirty="0" err="1"/>
              <a:t>tidak</a:t>
            </a:r>
            <a:r>
              <a:rPr lang="en-US" sz="2400" dirty="0"/>
              <a:t> </a:t>
            </a:r>
            <a:r>
              <a:rPr lang="en-US" sz="2400" dirty="0" err="1"/>
              <a:t>semua</a:t>
            </a:r>
            <a:r>
              <a:rPr lang="en-US" sz="2400" dirty="0"/>
              <a:t> </a:t>
            </a:r>
            <a:r>
              <a:rPr lang="en-US" sz="2400" dirty="0" err="1"/>
              <a:t>dosen</a:t>
            </a:r>
            <a:r>
              <a:rPr lang="en-US" sz="2400" dirty="0"/>
              <a:t> </a:t>
            </a:r>
            <a:r>
              <a:rPr lang="en-US" sz="2400" dirty="0" err="1"/>
              <a:t>dapat</a:t>
            </a:r>
            <a:r>
              <a:rPr lang="en-US" sz="2400" dirty="0"/>
              <a:t> </a:t>
            </a:r>
            <a:r>
              <a:rPr lang="en-US" sz="2400" dirty="0" err="1"/>
              <a:t>mengepalai</a:t>
            </a:r>
            <a:r>
              <a:rPr lang="en-US" sz="2400" dirty="0"/>
              <a:t> </a:t>
            </a:r>
            <a:r>
              <a:rPr lang="en-US" sz="2400" dirty="0" err="1"/>
              <a:t>suatu</a:t>
            </a:r>
            <a:r>
              <a:rPr lang="en-US" sz="2400" dirty="0"/>
              <a:t> </a:t>
            </a:r>
            <a:r>
              <a:rPr lang="en-US" sz="2400" dirty="0" err="1"/>
              <a:t>jurusan</a:t>
            </a:r>
            <a:r>
              <a:rPr lang="en-US" sz="2400" dirty="0"/>
              <a:t> (</a:t>
            </a:r>
            <a:r>
              <a:rPr lang="en-US" sz="2400" dirty="0" err="1"/>
              <a:t>jadi</a:t>
            </a:r>
            <a:r>
              <a:rPr lang="en-US" sz="2400" dirty="0"/>
              <a:t> </a:t>
            </a:r>
            <a:r>
              <a:rPr lang="en-US" sz="2400" dirty="0" err="1"/>
              <a:t>ada</a:t>
            </a:r>
            <a:r>
              <a:rPr lang="en-US" sz="2400" dirty="0"/>
              <a:t> </a:t>
            </a:r>
            <a:r>
              <a:rPr lang="en-US" sz="2400" dirty="0" err="1"/>
              <a:t>dosen-dosen</a:t>
            </a:r>
            <a:r>
              <a:rPr lang="en-US" sz="2400" dirty="0"/>
              <a:t> yang </a:t>
            </a:r>
            <a:r>
              <a:rPr lang="en-US" sz="2400" dirty="0" err="1"/>
              <a:t>tidak</a:t>
            </a:r>
            <a:r>
              <a:rPr lang="en-US" sz="2400" dirty="0"/>
              <a:t> </a:t>
            </a:r>
            <a:r>
              <a:rPr lang="en-US" sz="2400" dirty="0" err="1"/>
              <a:t>mengepalai</a:t>
            </a:r>
            <a:r>
              <a:rPr lang="en-US" sz="2400" dirty="0"/>
              <a:t> </a:t>
            </a:r>
            <a:r>
              <a:rPr lang="en-US" sz="2400" dirty="0" err="1"/>
              <a:t>jurusan</a:t>
            </a:r>
            <a:r>
              <a:rPr lang="en-US" sz="2400" dirty="0"/>
              <a:t> </a:t>
            </a:r>
            <a:r>
              <a:rPr lang="en-US" sz="2400" dirty="0" err="1"/>
              <a:t>manapun</a:t>
            </a:r>
            <a:r>
              <a:rPr lang="en-US" sz="2400" dirty="0"/>
              <a:t>). </a:t>
            </a:r>
            <a:r>
              <a:rPr lang="en-US" sz="2400" dirty="0" err="1"/>
              <a:t>Dengan</a:t>
            </a:r>
            <a:r>
              <a:rPr lang="en-US" sz="2400" dirty="0"/>
              <a:t> </a:t>
            </a:r>
            <a:r>
              <a:rPr lang="en-US" sz="2400" dirty="0" err="1"/>
              <a:t>begitu</a:t>
            </a:r>
            <a:r>
              <a:rPr lang="en-US" sz="2400" dirty="0"/>
              <a:t> </a:t>
            </a:r>
            <a:r>
              <a:rPr lang="en-US" sz="2400" dirty="0" err="1"/>
              <a:t>derajat</a:t>
            </a:r>
            <a:r>
              <a:rPr lang="en-US" sz="2400" dirty="0"/>
              <a:t> </a:t>
            </a:r>
            <a:r>
              <a:rPr lang="en-US" sz="2400" dirty="0" err="1"/>
              <a:t>relasi</a:t>
            </a:r>
            <a:r>
              <a:rPr lang="en-US" sz="2400" dirty="0"/>
              <a:t> </a:t>
            </a:r>
            <a:r>
              <a:rPr lang="en-US" sz="2400" dirty="0" err="1"/>
              <a:t>minimumnya</a:t>
            </a:r>
            <a:r>
              <a:rPr lang="en-US" sz="2400" dirty="0"/>
              <a:t> </a:t>
            </a:r>
            <a:r>
              <a:rPr lang="en-US" sz="2400" dirty="0" err="1"/>
              <a:t>adalah</a:t>
            </a:r>
            <a:r>
              <a:rPr lang="en-US" sz="2400" dirty="0"/>
              <a:t> 0 (</a:t>
            </a:r>
            <a:r>
              <a:rPr lang="en-US" sz="2400" dirty="0" err="1"/>
              <a:t>nol</a:t>
            </a:r>
            <a:r>
              <a:rPr lang="en-US" sz="2400" dirty="0"/>
              <a:t>). </a:t>
            </a:r>
          </a:p>
          <a:p>
            <a:pPr algn="just" eaLnBrk="0" hangingPunct="0"/>
            <a:endParaRPr lang="en-US" sz="2400" dirty="0"/>
          </a:p>
          <a:p>
            <a:pPr algn="just" eaLnBrk="0" hangingPunct="0"/>
            <a:r>
              <a:rPr lang="en-US" sz="2400" dirty="0" err="1"/>
              <a:t>Sedang</a:t>
            </a:r>
            <a:r>
              <a:rPr lang="en-US" sz="2400" dirty="0"/>
              <a:t> </a:t>
            </a:r>
            <a:r>
              <a:rPr lang="en-US" sz="2400" dirty="0" err="1"/>
              <a:t>dari</a:t>
            </a:r>
            <a:r>
              <a:rPr lang="en-US" sz="2400" dirty="0"/>
              <a:t> </a:t>
            </a:r>
            <a:r>
              <a:rPr lang="en-US" sz="2400" dirty="0" err="1"/>
              <a:t>sisi</a:t>
            </a:r>
            <a:r>
              <a:rPr lang="en-US" sz="2400" dirty="0"/>
              <a:t> </a:t>
            </a:r>
            <a:r>
              <a:rPr lang="en-US" sz="2400" dirty="0" err="1"/>
              <a:t>jurusan</a:t>
            </a:r>
            <a:r>
              <a:rPr lang="en-US" sz="2400" dirty="0"/>
              <a:t> : </a:t>
            </a:r>
            <a:r>
              <a:rPr lang="en-US" sz="2400" dirty="0" err="1"/>
              <a:t>setiap</a:t>
            </a:r>
            <a:r>
              <a:rPr lang="en-US" sz="2400" dirty="0"/>
              <a:t> </a:t>
            </a:r>
            <a:r>
              <a:rPr lang="en-US" sz="2400" dirty="0" err="1"/>
              <a:t>jurusan</a:t>
            </a:r>
            <a:r>
              <a:rPr lang="en-US" sz="2400" dirty="0"/>
              <a:t> </a:t>
            </a:r>
            <a:r>
              <a:rPr lang="en-US" sz="2400" dirty="0" err="1"/>
              <a:t>hanya</a:t>
            </a:r>
            <a:r>
              <a:rPr lang="en-US" sz="2400" dirty="0"/>
              <a:t> </a:t>
            </a:r>
            <a:r>
              <a:rPr lang="en-US" sz="2400" dirty="0" err="1"/>
              <a:t>boleh</a:t>
            </a:r>
            <a:r>
              <a:rPr lang="en-US" sz="2400" dirty="0"/>
              <a:t> </a:t>
            </a:r>
            <a:r>
              <a:rPr lang="en-US" sz="2400" dirty="0" err="1"/>
              <a:t>dikepalai</a:t>
            </a:r>
            <a:r>
              <a:rPr lang="en-US" sz="2400" dirty="0"/>
              <a:t> </a:t>
            </a:r>
            <a:r>
              <a:rPr lang="en-US" sz="2400" dirty="0" err="1"/>
              <a:t>seorang</a:t>
            </a:r>
            <a:r>
              <a:rPr lang="en-US" sz="2400" dirty="0"/>
              <a:t> </a:t>
            </a:r>
            <a:r>
              <a:rPr lang="en-US" sz="2400" dirty="0" err="1"/>
              <a:t>dosen</a:t>
            </a:r>
            <a:r>
              <a:rPr lang="en-US" sz="2400" dirty="0"/>
              <a:t>, </a:t>
            </a:r>
            <a:r>
              <a:rPr lang="en-US" sz="2400" dirty="0" err="1"/>
              <a:t>tetapi</a:t>
            </a:r>
            <a:r>
              <a:rPr lang="en-US" sz="2400" dirty="0"/>
              <a:t> </a:t>
            </a:r>
            <a:r>
              <a:rPr lang="en-US" sz="2400" dirty="0" err="1"/>
              <a:t>tidak</a:t>
            </a:r>
            <a:r>
              <a:rPr lang="en-US" sz="2400" dirty="0"/>
              <a:t> </a:t>
            </a:r>
            <a:r>
              <a:rPr lang="en-US" sz="2400" dirty="0" err="1"/>
              <a:t>boleh</a:t>
            </a:r>
            <a:r>
              <a:rPr lang="en-US" sz="2400" dirty="0"/>
              <a:t> </a:t>
            </a:r>
            <a:r>
              <a:rPr lang="en-US" sz="2400" dirty="0" err="1"/>
              <a:t>ada</a:t>
            </a:r>
            <a:r>
              <a:rPr lang="en-US" sz="2400" dirty="0"/>
              <a:t> </a:t>
            </a:r>
            <a:r>
              <a:rPr lang="en-US" sz="2400" dirty="0" err="1"/>
              <a:t>jurusan</a:t>
            </a:r>
            <a:r>
              <a:rPr lang="en-US" sz="2400" dirty="0"/>
              <a:t> yang </a:t>
            </a:r>
            <a:r>
              <a:rPr lang="en-US" sz="2400" dirty="0" err="1"/>
              <a:t>tidak</a:t>
            </a:r>
            <a:r>
              <a:rPr lang="en-US" sz="2400" dirty="0"/>
              <a:t> </a:t>
            </a:r>
            <a:r>
              <a:rPr lang="en-US" sz="2400" dirty="0" err="1"/>
              <a:t>ada</a:t>
            </a:r>
            <a:r>
              <a:rPr lang="en-US" sz="2400" dirty="0"/>
              <a:t> </a:t>
            </a:r>
            <a:r>
              <a:rPr lang="en-US" sz="2400" dirty="0" err="1"/>
              <a:t>kepalanya</a:t>
            </a:r>
            <a:r>
              <a:rPr lang="en-US" sz="2400" dirty="0"/>
              <a:t>. </a:t>
            </a:r>
            <a:r>
              <a:rPr lang="en-US" sz="2400" dirty="0" err="1"/>
              <a:t>Dengan</a:t>
            </a:r>
            <a:r>
              <a:rPr lang="en-US" sz="2400" dirty="0"/>
              <a:t> </a:t>
            </a:r>
            <a:r>
              <a:rPr lang="en-US" sz="2400" dirty="0" err="1"/>
              <a:t>demikian</a:t>
            </a:r>
            <a:r>
              <a:rPr lang="en-US" sz="2400" dirty="0"/>
              <a:t>, </a:t>
            </a:r>
            <a:r>
              <a:rPr lang="en-US" sz="2400" dirty="0" err="1"/>
              <a:t>derajat</a:t>
            </a:r>
            <a:r>
              <a:rPr lang="en-US" sz="2400" dirty="0"/>
              <a:t> </a:t>
            </a:r>
            <a:r>
              <a:rPr lang="en-US" sz="2400" dirty="0" err="1"/>
              <a:t>minimumnya</a:t>
            </a:r>
            <a:r>
              <a:rPr lang="en-US" sz="2400" dirty="0"/>
              <a:t> </a:t>
            </a:r>
            <a:r>
              <a:rPr lang="en-US" sz="2400" dirty="0" err="1"/>
              <a:t>adalah</a:t>
            </a:r>
            <a:r>
              <a:rPr lang="en-US" sz="2400" dirty="0"/>
              <a:t> 1 (</a:t>
            </a:r>
            <a:r>
              <a:rPr lang="en-US" sz="2400" dirty="0" err="1"/>
              <a:t>satu</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0FC4F728-717A-4B00-8729-D55C74B2D821}" type="slidenum">
              <a:rPr lang="en-US"/>
              <a:pPr>
                <a:defRPr/>
              </a:pPr>
              <a:t>26</a:t>
            </a:fld>
            <a:endParaRPr lang="en-US"/>
          </a:p>
        </p:txBody>
      </p:sp>
      <p:sp>
        <p:nvSpPr>
          <p:cNvPr id="35843" name="Rectangle 4"/>
          <p:cNvSpPr>
            <a:spLocks noChangeArrowheads="1"/>
          </p:cNvSpPr>
          <p:nvPr/>
        </p:nvSpPr>
        <p:spPr bwMode="auto">
          <a:xfrm>
            <a:off x="1288716" y="642918"/>
            <a:ext cx="7641002" cy="584775"/>
          </a:xfrm>
          <a:prstGeom prst="rect">
            <a:avLst/>
          </a:prstGeom>
          <a:noFill/>
          <a:ln w="9525">
            <a:noFill/>
            <a:miter lim="800000"/>
            <a:headEnd/>
            <a:tailEnd/>
          </a:ln>
        </p:spPr>
        <p:txBody>
          <a:bodyPr wrap="none">
            <a:spAutoFit/>
          </a:bodyPr>
          <a:lstStyle/>
          <a:p>
            <a:pPr algn="r" eaLnBrk="0" hangingPunct="0"/>
            <a:r>
              <a:rPr lang="en-US" sz="3200" b="1" dirty="0" err="1"/>
              <a:t>Transformasi</a:t>
            </a:r>
            <a:r>
              <a:rPr lang="en-US" sz="3200" b="1" dirty="0"/>
              <a:t> Model Data </a:t>
            </a:r>
            <a:r>
              <a:rPr lang="en-US" sz="3200" b="1" dirty="0" err="1"/>
              <a:t>ke</a:t>
            </a:r>
            <a:r>
              <a:rPr lang="en-US" sz="3200" b="1" dirty="0"/>
              <a:t> Basis Data </a:t>
            </a:r>
            <a:r>
              <a:rPr lang="en-US" sz="3200" b="1" dirty="0" err="1"/>
              <a:t>Fisik</a:t>
            </a:r>
            <a:endParaRPr lang="en-US" sz="3200" b="1" dirty="0"/>
          </a:p>
        </p:txBody>
      </p:sp>
      <p:sp>
        <p:nvSpPr>
          <p:cNvPr id="7" name="Text Box 26"/>
          <p:cNvSpPr txBox="1">
            <a:spLocks noChangeArrowheads="1"/>
          </p:cNvSpPr>
          <p:nvPr/>
        </p:nvSpPr>
        <p:spPr bwMode="auto">
          <a:xfrm>
            <a:off x="533400" y="1956753"/>
            <a:ext cx="8305800" cy="4401205"/>
          </a:xfrm>
          <a:prstGeom prst="rect">
            <a:avLst/>
          </a:prstGeom>
          <a:noFill/>
          <a:ln w="9525">
            <a:noFill/>
            <a:miter lim="800000"/>
            <a:headEnd/>
            <a:tailEnd/>
          </a:ln>
        </p:spPr>
        <p:txBody>
          <a:bodyPr>
            <a:spAutoFit/>
          </a:bodyPr>
          <a:lstStyle/>
          <a:p>
            <a:pPr eaLnBrk="0" hangingPunct="0"/>
            <a:r>
              <a:rPr lang="en-US" sz="2800" dirty="0" err="1"/>
              <a:t>Jika</a:t>
            </a:r>
            <a:r>
              <a:rPr lang="en-US" sz="2800" dirty="0"/>
              <a:t> </a:t>
            </a:r>
            <a:r>
              <a:rPr lang="en-US" sz="2800" dirty="0" err="1"/>
              <a:t>kondisinya</a:t>
            </a:r>
            <a:r>
              <a:rPr lang="en-US" sz="2800" dirty="0"/>
              <a:t> </a:t>
            </a:r>
            <a:r>
              <a:rPr lang="en-US" sz="2800" dirty="0" err="1"/>
              <a:t>demikian</a:t>
            </a:r>
            <a:r>
              <a:rPr lang="en-US" sz="2800" dirty="0"/>
              <a:t>, </a:t>
            </a:r>
            <a:r>
              <a:rPr lang="en-US" sz="2800" dirty="0" err="1"/>
              <a:t>maka</a:t>
            </a:r>
            <a:r>
              <a:rPr lang="en-US" sz="2800" dirty="0"/>
              <a:t> yang paling </a:t>
            </a:r>
            <a:r>
              <a:rPr lang="en-US" sz="2800" dirty="0" err="1"/>
              <a:t>tepat</a:t>
            </a:r>
            <a:r>
              <a:rPr lang="en-US" sz="2800" dirty="0"/>
              <a:t> </a:t>
            </a:r>
            <a:r>
              <a:rPr lang="en-US" sz="2800" dirty="0" err="1"/>
              <a:t>relasi</a:t>
            </a:r>
            <a:r>
              <a:rPr lang="en-US" sz="2800" dirty="0"/>
              <a:t> </a:t>
            </a:r>
            <a:r>
              <a:rPr lang="en-US" sz="2800" dirty="0" err="1"/>
              <a:t>mengepalai</a:t>
            </a:r>
            <a:r>
              <a:rPr lang="en-US" sz="2800" dirty="0"/>
              <a:t> </a:t>
            </a:r>
            <a:r>
              <a:rPr lang="en-US" sz="2800" dirty="0" err="1"/>
              <a:t>itu</a:t>
            </a:r>
            <a:r>
              <a:rPr lang="en-US" sz="2800" dirty="0"/>
              <a:t> </a:t>
            </a:r>
            <a:r>
              <a:rPr lang="en-US" sz="2800" dirty="0" err="1"/>
              <a:t>dileburkan</a:t>
            </a:r>
            <a:r>
              <a:rPr lang="en-US" sz="2800" dirty="0"/>
              <a:t> </a:t>
            </a:r>
            <a:r>
              <a:rPr lang="en-US" sz="2800" dirty="0" err="1"/>
              <a:t>ke</a:t>
            </a:r>
            <a:r>
              <a:rPr lang="en-US" sz="2800" dirty="0"/>
              <a:t> </a:t>
            </a:r>
            <a:r>
              <a:rPr lang="en-US" sz="2800" dirty="0" err="1"/>
              <a:t>tabel</a:t>
            </a:r>
            <a:r>
              <a:rPr lang="en-US" sz="2800" dirty="0"/>
              <a:t> yang </a:t>
            </a:r>
            <a:r>
              <a:rPr lang="en-US" sz="2800" dirty="0" err="1"/>
              <a:t>memiliki</a:t>
            </a:r>
            <a:r>
              <a:rPr lang="en-US" sz="2800" dirty="0"/>
              <a:t> </a:t>
            </a:r>
            <a:r>
              <a:rPr lang="en-US" sz="2800" dirty="0" err="1"/>
              <a:t>derajat</a:t>
            </a:r>
            <a:r>
              <a:rPr lang="en-US" sz="2800" dirty="0"/>
              <a:t> minimum yang </a:t>
            </a:r>
            <a:r>
              <a:rPr lang="en-US" sz="2800" dirty="0" err="1"/>
              <a:t>lebih</a:t>
            </a:r>
            <a:r>
              <a:rPr lang="en-US" sz="2800" dirty="0"/>
              <a:t> </a:t>
            </a:r>
            <a:r>
              <a:rPr lang="en-US" sz="2800" dirty="0" err="1"/>
              <a:t>besar</a:t>
            </a:r>
            <a:r>
              <a:rPr lang="en-US" sz="2800" dirty="0"/>
              <a:t>, </a:t>
            </a:r>
            <a:r>
              <a:rPr lang="en-US" sz="2800" dirty="0" err="1"/>
              <a:t>yaitu</a:t>
            </a:r>
            <a:r>
              <a:rPr lang="en-US" sz="2800" dirty="0"/>
              <a:t> </a:t>
            </a:r>
            <a:r>
              <a:rPr lang="en-US" sz="2800" dirty="0" err="1"/>
              <a:t>tabel</a:t>
            </a:r>
            <a:r>
              <a:rPr lang="en-US" sz="2800" dirty="0"/>
              <a:t> </a:t>
            </a:r>
            <a:r>
              <a:rPr lang="en-US" sz="2800" dirty="0" err="1"/>
              <a:t>jurusan</a:t>
            </a:r>
            <a:r>
              <a:rPr lang="en-US" sz="2800" dirty="0"/>
              <a:t>. </a:t>
            </a:r>
          </a:p>
          <a:p>
            <a:pPr eaLnBrk="0" hangingPunct="0"/>
            <a:endParaRPr lang="en-US" sz="2800" dirty="0"/>
          </a:p>
          <a:p>
            <a:pPr eaLnBrk="0" hangingPunct="0"/>
            <a:r>
              <a:rPr lang="en-US" sz="2800" dirty="0" err="1"/>
              <a:t>Jika</a:t>
            </a:r>
            <a:r>
              <a:rPr lang="en-US" sz="2800" dirty="0"/>
              <a:t> </a:t>
            </a:r>
            <a:r>
              <a:rPr lang="en-US" sz="2800" dirty="0" err="1"/>
              <a:t>pada</a:t>
            </a:r>
            <a:r>
              <a:rPr lang="en-US" sz="2800" dirty="0"/>
              <a:t> </a:t>
            </a:r>
            <a:r>
              <a:rPr lang="en-US" sz="2800" dirty="0" err="1"/>
              <a:t>sebuah</a:t>
            </a:r>
            <a:r>
              <a:rPr lang="en-US" sz="2800" dirty="0"/>
              <a:t> </a:t>
            </a:r>
            <a:r>
              <a:rPr lang="en-US" sz="2800" dirty="0" err="1"/>
              <a:t>relasi</a:t>
            </a:r>
            <a:r>
              <a:rPr lang="en-US" sz="2800" dirty="0"/>
              <a:t> </a:t>
            </a:r>
            <a:r>
              <a:rPr lang="en-US" sz="2800" dirty="0" err="1"/>
              <a:t>satu-ke-satu</a:t>
            </a:r>
            <a:r>
              <a:rPr lang="en-US" sz="2800" dirty="0"/>
              <a:t>, </a:t>
            </a:r>
            <a:r>
              <a:rPr lang="en-US" sz="2800" dirty="0" err="1"/>
              <a:t>derajat</a:t>
            </a:r>
            <a:r>
              <a:rPr lang="en-US" sz="2800" dirty="0"/>
              <a:t> </a:t>
            </a:r>
            <a:r>
              <a:rPr lang="en-US" sz="2800" dirty="0" err="1"/>
              <a:t>relasi</a:t>
            </a:r>
            <a:r>
              <a:rPr lang="en-US" sz="2800" dirty="0"/>
              <a:t> </a:t>
            </a:r>
            <a:r>
              <a:rPr lang="en-US" sz="2800" dirty="0" err="1"/>
              <a:t>minimumnya</a:t>
            </a:r>
            <a:r>
              <a:rPr lang="en-US" sz="2800" dirty="0"/>
              <a:t> </a:t>
            </a:r>
            <a:r>
              <a:rPr lang="en-US" sz="2800" dirty="0" err="1"/>
              <a:t>sama</a:t>
            </a:r>
            <a:r>
              <a:rPr lang="en-US" sz="2800" dirty="0"/>
              <a:t> (</a:t>
            </a:r>
            <a:r>
              <a:rPr lang="en-US" sz="2800" dirty="0" err="1"/>
              <a:t>sama-sama</a:t>
            </a:r>
            <a:r>
              <a:rPr lang="en-US" sz="2800" dirty="0"/>
              <a:t> </a:t>
            </a:r>
            <a:r>
              <a:rPr lang="en-US" sz="2800" dirty="0" err="1"/>
              <a:t>berderajat</a:t>
            </a:r>
            <a:r>
              <a:rPr lang="en-US" sz="2800" dirty="0"/>
              <a:t> minimum 0 (</a:t>
            </a:r>
            <a:r>
              <a:rPr lang="en-US" sz="2800" dirty="0" err="1"/>
              <a:t>nol</a:t>
            </a:r>
            <a:r>
              <a:rPr lang="en-US" sz="2800" dirty="0"/>
              <a:t>) </a:t>
            </a:r>
            <a:r>
              <a:rPr lang="en-US" sz="2800" dirty="0" err="1"/>
              <a:t>atau</a:t>
            </a:r>
            <a:r>
              <a:rPr lang="en-US" sz="2800" dirty="0"/>
              <a:t> </a:t>
            </a:r>
            <a:r>
              <a:rPr lang="en-US" sz="2800" dirty="0" err="1"/>
              <a:t>sama-sama</a:t>
            </a:r>
            <a:r>
              <a:rPr lang="en-US" sz="2800" dirty="0"/>
              <a:t> </a:t>
            </a:r>
            <a:r>
              <a:rPr lang="en-US" sz="2800" dirty="0" err="1"/>
              <a:t>berderajat</a:t>
            </a:r>
            <a:r>
              <a:rPr lang="en-US" sz="2800" dirty="0"/>
              <a:t> minimum 1 (</a:t>
            </a:r>
            <a:r>
              <a:rPr lang="en-US" sz="2800" dirty="0" err="1"/>
              <a:t>satu</a:t>
            </a:r>
            <a:r>
              <a:rPr lang="en-US" sz="2800" dirty="0"/>
              <a:t>)), </a:t>
            </a:r>
            <a:r>
              <a:rPr lang="en-US" sz="2800" dirty="0" err="1"/>
              <a:t>maka</a:t>
            </a:r>
            <a:r>
              <a:rPr lang="en-US" sz="2800" dirty="0"/>
              <a:t> </a:t>
            </a:r>
            <a:r>
              <a:rPr lang="en-US" sz="2800" dirty="0" err="1"/>
              <a:t>relasi</a:t>
            </a:r>
            <a:r>
              <a:rPr lang="en-US" sz="2800" dirty="0"/>
              <a:t> </a:t>
            </a:r>
            <a:r>
              <a:rPr lang="en-US" sz="2800" dirty="0" err="1"/>
              <a:t>lebih</a:t>
            </a:r>
            <a:r>
              <a:rPr lang="en-US" sz="2800" dirty="0"/>
              <a:t> </a:t>
            </a:r>
            <a:r>
              <a:rPr lang="en-US" sz="2800" dirty="0" err="1"/>
              <a:t>baik</a:t>
            </a:r>
            <a:r>
              <a:rPr lang="en-US" sz="2800" dirty="0"/>
              <a:t> </a:t>
            </a:r>
            <a:r>
              <a:rPr lang="en-US" sz="2800" dirty="0" err="1"/>
              <a:t>dileburkan</a:t>
            </a:r>
            <a:r>
              <a:rPr lang="en-US" sz="2800" dirty="0"/>
              <a:t> </a:t>
            </a:r>
            <a:r>
              <a:rPr lang="en-US" sz="2800" dirty="0" err="1"/>
              <a:t>ke</a:t>
            </a:r>
            <a:r>
              <a:rPr lang="en-US" sz="2800" dirty="0"/>
              <a:t> </a:t>
            </a:r>
            <a:r>
              <a:rPr lang="en-US" sz="2800" dirty="0" err="1"/>
              <a:t>tabel</a:t>
            </a:r>
            <a:r>
              <a:rPr lang="en-US" sz="2800" dirty="0"/>
              <a:t> yang </a:t>
            </a:r>
            <a:r>
              <a:rPr lang="en-US" sz="2800" dirty="0" err="1"/>
              <a:t>jumlah</a:t>
            </a:r>
            <a:r>
              <a:rPr lang="en-US" sz="2800" dirty="0"/>
              <a:t> row-</a:t>
            </a:r>
            <a:r>
              <a:rPr lang="en-US" sz="2800" dirty="0" err="1"/>
              <a:t>nya</a:t>
            </a:r>
            <a:r>
              <a:rPr lang="en-US" sz="2800" dirty="0"/>
              <a:t> </a:t>
            </a:r>
            <a:r>
              <a:rPr lang="en-US" sz="2800" dirty="0" err="1"/>
              <a:t>lebih</a:t>
            </a:r>
            <a:r>
              <a:rPr lang="en-US" sz="2800" dirty="0"/>
              <a:t> </a:t>
            </a:r>
            <a:r>
              <a:rPr lang="en-US" sz="2800" dirty="0" err="1"/>
              <a:t>sedikit</a:t>
            </a:r>
            <a:r>
              <a:rPr lang="en-US" sz="2800" dirty="0"/>
              <a:t> </a:t>
            </a:r>
            <a:r>
              <a:rPr lang="en-US" sz="2800" dirty="0" err="1"/>
              <a:t>atau</a:t>
            </a:r>
            <a:r>
              <a:rPr lang="en-US" sz="2800" dirty="0"/>
              <a:t> yang </a:t>
            </a:r>
            <a:r>
              <a:rPr lang="en-US" sz="2800" dirty="0" err="1"/>
              <a:t>ukuran</a:t>
            </a:r>
            <a:r>
              <a:rPr lang="en-US" sz="2800" dirty="0"/>
              <a:t> </a:t>
            </a:r>
            <a:r>
              <a:rPr lang="en-US" sz="2800" dirty="0" err="1"/>
              <a:t>tabelnya</a:t>
            </a:r>
            <a:r>
              <a:rPr lang="en-US" sz="2800" dirty="0"/>
              <a:t> </a:t>
            </a:r>
            <a:r>
              <a:rPr lang="en-US" sz="2800" dirty="0" err="1"/>
              <a:t>diperkirakan</a:t>
            </a:r>
            <a:r>
              <a:rPr lang="en-US" sz="2800" dirty="0"/>
              <a:t> </a:t>
            </a:r>
            <a:r>
              <a:rPr lang="en-US" sz="2800" dirty="0" err="1"/>
              <a:t>lebih</a:t>
            </a:r>
            <a:r>
              <a:rPr lang="en-US" sz="2800" dirty="0"/>
              <a:t> </a:t>
            </a:r>
            <a:r>
              <a:rPr lang="en-US" sz="2800" dirty="0" err="1"/>
              <a:t>kecil</a:t>
            </a: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7C631EBD-6C37-4C60-B6B0-64468AC60D9E}" type="slidenum">
              <a:rPr lang="en-US"/>
              <a:pPr>
                <a:defRPr/>
              </a:pPr>
              <a:t>27</a:t>
            </a:fld>
            <a:endParaRPr lang="en-US"/>
          </a:p>
        </p:txBody>
      </p:sp>
      <p:sp>
        <p:nvSpPr>
          <p:cNvPr id="36867" name="Rectangle 4"/>
          <p:cNvSpPr>
            <a:spLocks noChangeArrowheads="1"/>
          </p:cNvSpPr>
          <p:nvPr/>
        </p:nvSpPr>
        <p:spPr bwMode="auto">
          <a:xfrm>
            <a:off x="1428728" y="357166"/>
            <a:ext cx="6364277" cy="461963"/>
          </a:xfrm>
          <a:prstGeom prst="rect">
            <a:avLst/>
          </a:prstGeom>
          <a:noFill/>
          <a:ln w="9525">
            <a:noFill/>
            <a:miter lim="800000"/>
            <a:headEnd/>
            <a:tailEnd/>
          </a:ln>
        </p:spPr>
        <p:txBody>
          <a:bodyPr wrap="square">
            <a:spAutoFit/>
          </a:bodyPr>
          <a:lstStyle/>
          <a:p>
            <a:pPr algn="r" eaLnBrk="0" hangingPunct="0"/>
            <a:r>
              <a:rPr lang="en-US" sz="2400" b="1" dirty="0" err="1"/>
              <a:t>Transformasi</a:t>
            </a:r>
            <a:r>
              <a:rPr lang="en-US" sz="2400" b="1" dirty="0"/>
              <a:t> Model Data </a:t>
            </a:r>
            <a:r>
              <a:rPr lang="en-US" sz="2400" b="1" dirty="0" err="1"/>
              <a:t>ke</a:t>
            </a:r>
            <a:r>
              <a:rPr lang="en-US" sz="2400" b="1" dirty="0"/>
              <a:t> Basis Data </a:t>
            </a:r>
            <a:r>
              <a:rPr lang="en-US" sz="2400" b="1" dirty="0" err="1"/>
              <a:t>Fisik</a:t>
            </a:r>
            <a:endParaRPr lang="en-US" sz="2400" b="1" dirty="0"/>
          </a:p>
        </p:txBody>
      </p:sp>
      <p:sp>
        <p:nvSpPr>
          <p:cNvPr id="7" name="Text Box 26"/>
          <p:cNvSpPr txBox="1">
            <a:spLocks noChangeArrowheads="1"/>
          </p:cNvSpPr>
          <p:nvPr/>
        </p:nvSpPr>
        <p:spPr bwMode="auto">
          <a:xfrm>
            <a:off x="285720" y="1204256"/>
            <a:ext cx="8305800" cy="1938992"/>
          </a:xfrm>
          <a:prstGeom prst="rect">
            <a:avLst/>
          </a:prstGeom>
          <a:noFill/>
          <a:ln w="9525">
            <a:noFill/>
            <a:miter lim="800000"/>
            <a:headEnd/>
            <a:tailEnd/>
          </a:ln>
        </p:spPr>
        <p:txBody>
          <a:bodyPr wrap="square">
            <a:spAutoFit/>
          </a:bodyPr>
          <a:lstStyle/>
          <a:p>
            <a:pPr marL="457200" indent="-457200" eaLnBrk="0" hangingPunct="0">
              <a:buFont typeface="Arial" charset="0"/>
              <a:buAutoNum type="arabicPeriod" startAt="3"/>
            </a:pPr>
            <a:r>
              <a:rPr lang="en-US" sz="2000" dirty="0" err="1"/>
              <a:t>Relasi</a:t>
            </a:r>
            <a:r>
              <a:rPr lang="en-US" sz="2000" dirty="0"/>
              <a:t> </a:t>
            </a:r>
            <a:r>
              <a:rPr lang="en-US" sz="2000" dirty="0" err="1"/>
              <a:t>dengan</a:t>
            </a:r>
            <a:r>
              <a:rPr lang="en-US" sz="2000" dirty="0"/>
              <a:t> </a:t>
            </a:r>
            <a:r>
              <a:rPr lang="en-US" sz="2000" dirty="0" err="1"/>
              <a:t>Derajat</a:t>
            </a:r>
            <a:r>
              <a:rPr lang="en-US" sz="2000" dirty="0"/>
              <a:t> </a:t>
            </a:r>
            <a:r>
              <a:rPr lang="en-US" sz="2000" dirty="0" err="1"/>
              <a:t>relasi</a:t>
            </a:r>
            <a:r>
              <a:rPr lang="en-US" sz="2000" dirty="0"/>
              <a:t> 1-N (</a:t>
            </a:r>
            <a:r>
              <a:rPr lang="en-US" sz="2000" dirty="0" err="1"/>
              <a:t>satu</a:t>
            </a:r>
            <a:r>
              <a:rPr lang="en-US" sz="2000" dirty="0"/>
              <a:t> </a:t>
            </a:r>
            <a:r>
              <a:rPr lang="en-US" sz="2000" dirty="0" err="1"/>
              <a:t>ke</a:t>
            </a:r>
            <a:r>
              <a:rPr lang="en-US" sz="2000" dirty="0"/>
              <a:t> </a:t>
            </a:r>
            <a:r>
              <a:rPr lang="en-US" sz="2000" dirty="0" err="1"/>
              <a:t>banyak</a:t>
            </a:r>
            <a:r>
              <a:rPr lang="en-US" sz="2000" dirty="0"/>
              <a:t>) yang </a:t>
            </a:r>
            <a:r>
              <a:rPr lang="en-US" sz="2000" dirty="0" err="1"/>
              <a:t>menghubungkan</a:t>
            </a:r>
            <a:r>
              <a:rPr lang="en-US" sz="2000" dirty="0"/>
              <a:t> 2 </a:t>
            </a:r>
            <a:r>
              <a:rPr lang="en-US" sz="2000" dirty="0" err="1"/>
              <a:t>buah</a:t>
            </a:r>
            <a:r>
              <a:rPr lang="en-US" sz="2000" dirty="0"/>
              <a:t> </a:t>
            </a:r>
            <a:r>
              <a:rPr lang="en-US" sz="2000" dirty="0" err="1"/>
              <a:t>himpunan</a:t>
            </a:r>
            <a:r>
              <a:rPr lang="en-US" sz="2000" dirty="0"/>
              <a:t> </a:t>
            </a:r>
            <a:r>
              <a:rPr lang="en-US" sz="2000" dirty="0" err="1"/>
              <a:t>entitas</a:t>
            </a:r>
            <a:r>
              <a:rPr lang="en-US" sz="2000" dirty="0"/>
              <a:t>, </a:t>
            </a:r>
            <a:r>
              <a:rPr lang="en-US" sz="2000" dirty="0" err="1"/>
              <a:t>juga</a:t>
            </a:r>
            <a:r>
              <a:rPr lang="en-US" sz="2000" dirty="0"/>
              <a:t> </a:t>
            </a:r>
            <a:r>
              <a:rPr lang="en-US" sz="2000" dirty="0" err="1"/>
              <a:t>akan</a:t>
            </a:r>
            <a:r>
              <a:rPr lang="en-US" sz="2000" dirty="0"/>
              <a:t> </a:t>
            </a:r>
            <a:r>
              <a:rPr lang="en-US" sz="2000" dirty="0" err="1"/>
              <a:t>direpresentasikan</a:t>
            </a:r>
            <a:r>
              <a:rPr lang="en-US" sz="2000" dirty="0"/>
              <a:t> </a:t>
            </a:r>
            <a:r>
              <a:rPr lang="en-US" sz="2000" dirty="0" err="1"/>
              <a:t>dalam</a:t>
            </a:r>
            <a:r>
              <a:rPr lang="en-US" sz="2000" dirty="0"/>
              <a:t> </a:t>
            </a:r>
            <a:r>
              <a:rPr lang="en-US" sz="2000" dirty="0" err="1"/>
              <a:t>bentuk</a:t>
            </a:r>
            <a:r>
              <a:rPr lang="en-US" sz="2000" dirty="0"/>
              <a:t> </a:t>
            </a:r>
            <a:r>
              <a:rPr lang="en-US" sz="2000" dirty="0" err="1"/>
              <a:t>pemberian</a:t>
            </a:r>
            <a:r>
              <a:rPr lang="en-US" sz="2000" dirty="0"/>
              <a:t>/</a:t>
            </a:r>
            <a:r>
              <a:rPr lang="en-US" sz="2000" dirty="0" err="1"/>
              <a:t>pencantuman</a:t>
            </a:r>
            <a:r>
              <a:rPr lang="en-US" sz="2000" dirty="0"/>
              <a:t> </a:t>
            </a:r>
            <a:r>
              <a:rPr lang="en-US" sz="2000" dirty="0" err="1"/>
              <a:t>atribut</a:t>
            </a:r>
            <a:r>
              <a:rPr lang="en-US" sz="2000" dirty="0"/>
              <a:t> key </a:t>
            </a:r>
            <a:r>
              <a:rPr lang="en-US" sz="2000" dirty="0" err="1"/>
              <a:t>dari</a:t>
            </a:r>
            <a:r>
              <a:rPr lang="en-US" sz="2000" dirty="0"/>
              <a:t> </a:t>
            </a:r>
            <a:r>
              <a:rPr lang="en-US" sz="2000" dirty="0" err="1"/>
              <a:t>himpunan</a:t>
            </a:r>
            <a:r>
              <a:rPr lang="en-US" sz="2000" dirty="0"/>
              <a:t> </a:t>
            </a:r>
            <a:r>
              <a:rPr lang="en-US" sz="2000" dirty="0" err="1"/>
              <a:t>entitas</a:t>
            </a:r>
            <a:r>
              <a:rPr lang="en-US" sz="2000" dirty="0"/>
              <a:t> </a:t>
            </a:r>
            <a:r>
              <a:rPr lang="en-US" sz="2000" dirty="0" err="1"/>
              <a:t>pertama</a:t>
            </a:r>
            <a:r>
              <a:rPr lang="en-US" sz="2000" dirty="0"/>
              <a:t> (yang </a:t>
            </a:r>
            <a:r>
              <a:rPr lang="en-US" sz="2000" dirty="0" err="1"/>
              <a:t>berderajat</a:t>
            </a:r>
            <a:r>
              <a:rPr lang="en-US" sz="2000" dirty="0"/>
              <a:t> 1) </a:t>
            </a:r>
            <a:r>
              <a:rPr lang="en-US" sz="2000" dirty="0" err="1"/>
              <a:t>ke</a:t>
            </a:r>
            <a:r>
              <a:rPr lang="en-US" sz="2000" dirty="0"/>
              <a:t> </a:t>
            </a:r>
            <a:r>
              <a:rPr lang="en-US" sz="2000" dirty="0" err="1"/>
              <a:t>tabel</a:t>
            </a:r>
            <a:r>
              <a:rPr lang="en-US" sz="2000" dirty="0"/>
              <a:t> yang </a:t>
            </a:r>
            <a:r>
              <a:rPr lang="en-US" sz="2000" dirty="0" err="1"/>
              <a:t>mewakili</a:t>
            </a:r>
            <a:r>
              <a:rPr lang="en-US" sz="2000" dirty="0"/>
              <a:t> </a:t>
            </a:r>
            <a:r>
              <a:rPr lang="en-US" sz="2000" dirty="0" err="1"/>
              <a:t>himpunan</a:t>
            </a:r>
            <a:r>
              <a:rPr lang="en-US" sz="2000" dirty="0"/>
              <a:t> </a:t>
            </a:r>
            <a:r>
              <a:rPr lang="en-US" sz="2000" dirty="0" err="1"/>
              <a:t>entitas</a:t>
            </a:r>
            <a:r>
              <a:rPr lang="en-US" sz="2000" dirty="0"/>
              <a:t> </a:t>
            </a:r>
            <a:r>
              <a:rPr lang="en-US" sz="2000" dirty="0" err="1"/>
              <a:t>kedua</a:t>
            </a:r>
            <a:r>
              <a:rPr lang="en-US" sz="2000" dirty="0"/>
              <a:t> (yang </a:t>
            </a:r>
            <a:r>
              <a:rPr lang="en-US" sz="2000" dirty="0" err="1"/>
              <a:t>berderajat</a:t>
            </a:r>
            <a:r>
              <a:rPr lang="en-US" sz="2000" dirty="0"/>
              <a:t> N). </a:t>
            </a:r>
            <a:r>
              <a:rPr lang="en-US" sz="2000" dirty="0" err="1"/>
              <a:t>Atribut</a:t>
            </a:r>
            <a:r>
              <a:rPr lang="en-US" sz="2000" dirty="0"/>
              <a:t> key </a:t>
            </a:r>
            <a:r>
              <a:rPr lang="en-US" sz="2000" dirty="0" err="1"/>
              <a:t>dari</a:t>
            </a:r>
            <a:r>
              <a:rPr lang="en-US" sz="2000" dirty="0"/>
              <a:t> </a:t>
            </a:r>
            <a:r>
              <a:rPr lang="en-US" sz="2000" dirty="0" err="1"/>
              <a:t>himpunan</a:t>
            </a:r>
            <a:r>
              <a:rPr lang="en-US" sz="2000" dirty="0"/>
              <a:t> </a:t>
            </a:r>
            <a:r>
              <a:rPr lang="en-US" sz="2000" dirty="0" err="1"/>
              <a:t>entitas</a:t>
            </a:r>
            <a:r>
              <a:rPr lang="en-US" sz="2000" dirty="0"/>
              <a:t> </a:t>
            </a:r>
            <a:r>
              <a:rPr lang="en-US" sz="2000" dirty="0" err="1"/>
              <a:t>pertama</a:t>
            </a:r>
            <a:r>
              <a:rPr lang="en-US" sz="2000" dirty="0"/>
              <a:t> </a:t>
            </a:r>
            <a:r>
              <a:rPr lang="en-US" sz="2000" dirty="0" err="1"/>
              <a:t>ini</a:t>
            </a:r>
            <a:r>
              <a:rPr lang="en-US" sz="2000" dirty="0"/>
              <a:t> </a:t>
            </a:r>
            <a:r>
              <a:rPr lang="en-US" sz="2000" dirty="0" err="1"/>
              <a:t>menjadi</a:t>
            </a:r>
            <a:r>
              <a:rPr lang="en-US" sz="2000" dirty="0"/>
              <a:t> </a:t>
            </a:r>
            <a:r>
              <a:rPr lang="en-US" sz="2000" dirty="0" err="1"/>
              <a:t>atribut</a:t>
            </a:r>
            <a:r>
              <a:rPr lang="en-US" sz="2000" dirty="0"/>
              <a:t> </a:t>
            </a:r>
            <a:r>
              <a:rPr lang="en-US" sz="2000" dirty="0" err="1"/>
              <a:t>tambahan</a:t>
            </a:r>
            <a:r>
              <a:rPr lang="en-US" sz="2000" dirty="0"/>
              <a:t> </a:t>
            </a:r>
            <a:r>
              <a:rPr lang="en-US" sz="2000" dirty="0" err="1"/>
              <a:t>bagi</a:t>
            </a:r>
            <a:r>
              <a:rPr lang="en-US" sz="2000" dirty="0"/>
              <a:t> </a:t>
            </a:r>
            <a:r>
              <a:rPr lang="en-US" sz="2000" dirty="0" err="1"/>
              <a:t>himpunan</a:t>
            </a:r>
            <a:r>
              <a:rPr lang="en-US" sz="2000" dirty="0"/>
              <a:t> </a:t>
            </a:r>
            <a:r>
              <a:rPr lang="en-US" sz="2000" dirty="0" err="1"/>
              <a:t>entitas</a:t>
            </a:r>
            <a:r>
              <a:rPr lang="en-US" sz="2000" dirty="0"/>
              <a:t> </a:t>
            </a:r>
            <a:r>
              <a:rPr lang="en-US" sz="2000" dirty="0" err="1"/>
              <a:t>kedua</a:t>
            </a:r>
            <a:endParaRPr lang="en-US" sz="2000" dirty="0"/>
          </a:p>
        </p:txBody>
      </p:sp>
      <p:pic>
        <p:nvPicPr>
          <p:cNvPr id="36869" name="Picture 2"/>
          <p:cNvPicPr>
            <a:picLocks noChangeAspect="1" noChangeArrowheads="1"/>
          </p:cNvPicPr>
          <p:nvPr/>
        </p:nvPicPr>
        <p:blipFill>
          <a:blip r:embed="rId3" cstate="print"/>
          <a:srcRect/>
          <a:stretch>
            <a:fillRect/>
          </a:stretch>
        </p:blipFill>
        <p:spPr bwMode="auto">
          <a:xfrm>
            <a:off x="381000" y="3124200"/>
            <a:ext cx="2971800" cy="3543300"/>
          </a:xfrm>
          <a:prstGeom prst="rect">
            <a:avLst/>
          </a:prstGeom>
          <a:noFill/>
          <a:ln w="9525">
            <a:noFill/>
            <a:miter lim="800000"/>
            <a:headEnd/>
            <a:tailEnd/>
          </a:ln>
        </p:spPr>
      </p:pic>
      <p:sp>
        <p:nvSpPr>
          <p:cNvPr id="12" name="Right Arrow 11"/>
          <p:cNvSpPr/>
          <p:nvPr/>
        </p:nvSpPr>
        <p:spPr bwMode="auto">
          <a:xfrm>
            <a:off x="3276600" y="3848356"/>
            <a:ext cx="9144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sp>
        <p:nvSpPr>
          <p:cNvPr id="13" name="Right Arrow 12"/>
          <p:cNvSpPr/>
          <p:nvPr/>
        </p:nvSpPr>
        <p:spPr bwMode="auto">
          <a:xfrm>
            <a:off x="3276600" y="5905756"/>
            <a:ext cx="8382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pic>
        <p:nvPicPr>
          <p:cNvPr id="36876" name="Picture 5"/>
          <p:cNvPicPr>
            <a:picLocks noChangeAspect="1" noChangeArrowheads="1"/>
          </p:cNvPicPr>
          <p:nvPr/>
        </p:nvPicPr>
        <p:blipFill>
          <a:blip r:embed="rId4" cstate="print"/>
          <a:srcRect/>
          <a:stretch>
            <a:fillRect/>
          </a:stretch>
        </p:blipFill>
        <p:spPr bwMode="auto">
          <a:xfrm>
            <a:off x="4267200" y="3762375"/>
            <a:ext cx="2905125" cy="771525"/>
          </a:xfrm>
          <a:prstGeom prst="rect">
            <a:avLst/>
          </a:prstGeom>
          <a:noFill/>
          <a:ln w="9525">
            <a:noFill/>
            <a:miter lim="800000"/>
            <a:headEnd/>
            <a:tailEnd/>
          </a:ln>
        </p:spPr>
      </p:pic>
      <p:pic>
        <p:nvPicPr>
          <p:cNvPr id="36877" name="Picture 3"/>
          <p:cNvPicPr>
            <a:picLocks noChangeAspect="1" noChangeArrowheads="1"/>
          </p:cNvPicPr>
          <p:nvPr/>
        </p:nvPicPr>
        <p:blipFill>
          <a:blip r:embed="rId5" cstate="print"/>
          <a:srcRect/>
          <a:stretch>
            <a:fillRect/>
          </a:stretch>
        </p:blipFill>
        <p:spPr bwMode="auto">
          <a:xfrm>
            <a:off x="4267200" y="5753100"/>
            <a:ext cx="4191000" cy="781050"/>
          </a:xfrm>
          <a:prstGeom prst="rect">
            <a:avLst/>
          </a:prstGeom>
          <a:noFill/>
          <a:ln w="9525">
            <a:noFill/>
            <a:miter lim="800000"/>
            <a:headEnd/>
            <a:tailEnd/>
          </a:ln>
        </p:spPr>
      </p:pic>
      <p:sp>
        <p:nvSpPr>
          <p:cNvPr id="36878" name="Right Brace 13"/>
          <p:cNvSpPr>
            <a:spLocks/>
          </p:cNvSpPr>
          <p:nvPr/>
        </p:nvSpPr>
        <p:spPr bwMode="auto">
          <a:xfrm rot="-5400000">
            <a:off x="7429500" y="5067300"/>
            <a:ext cx="381000" cy="1371600"/>
          </a:xfrm>
          <a:prstGeom prst="rightBrace">
            <a:avLst>
              <a:gd name="adj1" fmla="val 8333"/>
              <a:gd name="adj2" fmla="val 50000"/>
            </a:avLst>
          </a:prstGeom>
          <a:noFill/>
          <a:ln w="50800" algn="ctr">
            <a:solidFill>
              <a:srgbClr val="000000"/>
            </a:solidFill>
            <a:round/>
            <a:headEnd/>
            <a:tailEnd/>
          </a:ln>
        </p:spPr>
        <p:txBody>
          <a:bodyPr/>
          <a:lstStyle/>
          <a:p>
            <a:pPr eaLnBrk="0" hangingPunct="0"/>
            <a:endParaRPr lang="id-ID"/>
          </a:p>
        </p:txBody>
      </p:sp>
      <p:sp>
        <p:nvSpPr>
          <p:cNvPr id="36879" name="Rectangle 14"/>
          <p:cNvSpPr>
            <a:spLocks noChangeArrowheads="1"/>
          </p:cNvSpPr>
          <p:nvPr/>
        </p:nvSpPr>
        <p:spPr bwMode="auto">
          <a:xfrm>
            <a:off x="6734175" y="5105400"/>
            <a:ext cx="2409825" cy="461963"/>
          </a:xfrm>
          <a:prstGeom prst="rect">
            <a:avLst/>
          </a:prstGeom>
          <a:noFill/>
          <a:ln w="9525">
            <a:noFill/>
            <a:miter lim="800000"/>
            <a:headEnd/>
            <a:tailEnd/>
          </a:ln>
        </p:spPr>
        <p:txBody>
          <a:bodyPr wrap="none">
            <a:spAutoFit/>
          </a:bodyPr>
          <a:lstStyle/>
          <a:p>
            <a:pPr algn="ctr" eaLnBrk="0" hangingPunct="0"/>
            <a:r>
              <a:rPr lang="en-US" sz="1200"/>
              <a:t>field-field yang ditumbuhkan</a:t>
            </a:r>
            <a:br>
              <a:rPr lang="en-US" sz="1200"/>
            </a:br>
            <a:r>
              <a:rPr lang="en-US" sz="1200"/>
              <a:t>dari relasi Mengajar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ChangeArrowheads="1"/>
          </p:cNvSpPr>
          <p:nvPr/>
        </p:nvSpPr>
        <p:spPr bwMode="auto">
          <a:xfrm>
            <a:off x="1074402" y="214290"/>
            <a:ext cx="7641002" cy="584775"/>
          </a:xfrm>
          <a:prstGeom prst="rect">
            <a:avLst/>
          </a:prstGeom>
          <a:noFill/>
          <a:ln w="9525">
            <a:noFill/>
            <a:miter lim="800000"/>
            <a:headEnd/>
            <a:tailEnd/>
          </a:ln>
        </p:spPr>
        <p:txBody>
          <a:bodyPr wrap="none">
            <a:spAutoFit/>
          </a:bodyPr>
          <a:lstStyle/>
          <a:p>
            <a:pPr algn="r" eaLnBrk="0" hangingPunct="0"/>
            <a:r>
              <a:rPr lang="en-US" sz="3200" b="1" dirty="0" err="1"/>
              <a:t>Transformasi</a:t>
            </a:r>
            <a:r>
              <a:rPr lang="en-US" sz="3200" b="1" dirty="0"/>
              <a:t> Model Data </a:t>
            </a:r>
            <a:r>
              <a:rPr lang="en-US" sz="3200" b="1" dirty="0" err="1"/>
              <a:t>ke</a:t>
            </a:r>
            <a:r>
              <a:rPr lang="en-US" sz="3200" b="1" dirty="0"/>
              <a:t> Basis Data </a:t>
            </a:r>
            <a:r>
              <a:rPr lang="en-US" sz="3200" b="1" dirty="0" err="1"/>
              <a:t>Fisik</a:t>
            </a:r>
            <a:endParaRPr lang="en-US" sz="3200" b="1" dirty="0"/>
          </a:p>
        </p:txBody>
      </p:sp>
      <p:sp>
        <p:nvSpPr>
          <p:cNvPr id="7" name="Text Box 26"/>
          <p:cNvSpPr txBox="1">
            <a:spLocks noChangeArrowheads="1"/>
          </p:cNvSpPr>
          <p:nvPr/>
        </p:nvSpPr>
        <p:spPr bwMode="auto">
          <a:xfrm>
            <a:off x="533400" y="2500306"/>
            <a:ext cx="8305800" cy="3539430"/>
          </a:xfrm>
          <a:prstGeom prst="rect">
            <a:avLst/>
          </a:prstGeom>
          <a:noFill/>
          <a:ln w="9525">
            <a:noFill/>
            <a:miter lim="800000"/>
            <a:headEnd/>
            <a:tailEnd/>
          </a:ln>
        </p:spPr>
        <p:txBody>
          <a:bodyPr>
            <a:spAutoFit/>
          </a:bodyPr>
          <a:lstStyle/>
          <a:p>
            <a:pPr eaLnBrk="0" hangingPunct="0"/>
            <a:r>
              <a:rPr lang="en-US" sz="2800" dirty="0" err="1"/>
              <a:t>Jika</a:t>
            </a:r>
            <a:r>
              <a:rPr lang="en-US" sz="2800" dirty="0"/>
              <a:t> </a:t>
            </a:r>
            <a:r>
              <a:rPr lang="en-US" sz="2800" dirty="0" err="1"/>
              <a:t>kemudian</a:t>
            </a:r>
            <a:r>
              <a:rPr lang="en-US" sz="2800" dirty="0"/>
              <a:t> </a:t>
            </a:r>
            <a:r>
              <a:rPr lang="en-US" sz="2800" dirty="0" err="1"/>
              <a:t>kita</a:t>
            </a:r>
            <a:r>
              <a:rPr lang="en-US" sz="2800" dirty="0"/>
              <a:t> </a:t>
            </a:r>
            <a:r>
              <a:rPr lang="en-US" sz="2800" dirty="0" err="1"/>
              <a:t>melihat</a:t>
            </a:r>
            <a:r>
              <a:rPr lang="en-US" sz="2800" dirty="0"/>
              <a:t> </a:t>
            </a:r>
            <a:r>
              <a:rPr lang="en-US" sz="2800" dirty="0" err="1"/>
              <a:t>bahwa</a:t>
            </a:r>
            <a:r>
              <a:rPr lang="en-US" sz="2800" dirty="0"/>
              <a:t> </a:t>
            </a:r>
            <a:r>
              <a:rPr lang="en-US" sz="2800" dirty="0" err="1"/>
              <a:t>atribut</a:t>
            </a:r>
            <a:r>
              <a:rPr lang="en-US" sz="2800" dirty="0"/>
              <a:t> </a:t>
            </a:r>
            <a:r>
              <a:rPr lang="en-US" sz="2800" dirty="0" err="1"/>
              <a:t>bernilai</a:t>
            </a:r>
            <a:r>
              <a:rPr lang="en-US" sz="2800" dirty="0"/>
              <a:t> </a:t>
            </a:r>
            <a:r>
              <a:rPr lang="en-US" sz="2800" dirty="0" err="1"/>
              <a:t>banyak</a:t>
            </a:r>
            <a:r>
              <a:rPr lang="en-US" sz="2800" dirty="0"/>
              <a:t> (</a:t>
            </a:r>
            <a:r>
              <a:rPr lang="en-US" sz="2800" i="1" dirty="0" err="1"/>
              <a:t>multivalued</a:t>
            </a:r>
            <a:r>
              <a:rPr lang="en-US" sz="2800" i="1" dirty="0"/>
              <a:t> attribute</a:t>
            </a:r>
            <a:r>
              <a:rPr lang="en-US" sz="2800" dirty="0"/>
              <a:t>), </a:t>
            </a:r>
            <a:r>
              <a:rPr lang="en-US" sz="2800" dirty="0" err="1"/>
              <a:t>maka</a:t>
            </a:r>
            <a:r>
              <a:rPr lang="en-US" sz="2800" dirty="0"/>
              <a:t> </a:t>
            </a:r>
            <a:r>
              <a:rPr lang="en-US" sz="2800" dirty="0" err="1"/>
              <a:t>tabel</a:t>
            </a:r>
            <a:r>
              <a:rPr lang="en-US" sz="2800" dirty="0"/>
              <a:t> </a:t>
            </a:r>
            <a:r>
              <a:rPr lang="en-US" sz="2800" dirty="0" err="1"/>
              <a:t>tersebut</a:t>
            </a:r>
            <a:r>
              <a:rPr lang="en-US" sz="2800" dirty="0"/>
              <a:t> </a:t>
            </a:r>
            <a:r>
              <a:rPr lang="en-US" sz="2800" dirty="0" err="1"/>
              <a:t>tidak</a:t>
            </a:r>
            <a:r>
              <a:rPr lang="en-US" sz="2800" dirty="0"/>
              <a:t> </a:t>
            </a:r>
            <a:r>
              <a:rPr lang="en-US" sz="2800" dirty="0" err="1"/>
              <a:t>memenuhi</a:t>
            </a:r>
            <a:r>
              <a:rPr lang="en-US" sz="2800" dirty="0"/>
              <a:t> </a:t>
            </a:r>
            <a:r>
              <a:rPr lang="en-US" sz="2800" dirty="0" err="1"/>
              <a:t>Bentuk</a:t>
            </a:r>
            <a:r>
              <a:rPr lang="en-US" sz="2800" dirty="0"/>
              <a:t> Normal </a:t>
            </a:r>
            <a:r>
              <a:rPr lang="en-US" sz="2800" dirty="0" err="1"/>
              <a:t>tahap</a:t>
            </a:r>
            <a:r>
              <a:rPr lang="en-US" sz="2800" dirty="0"/>
              <a:t> </a:t>
            </a:r>
            <a:r>
              <a:rPr lang="en-US" sz="2800" dirty="0" err="1"/>
              <a:t>Pertama</a:t>
            </a:r>
            <a:r>
              <a:rPr lang="en-US" sz="2800" dirty="0"/>
              <a:t> (1</a:t>
            </a:r>
            <a:r>
              <a:rPr lang="en-US" sz="2800" baseline="30000" dirty="0"/>
              <a:t>st</a:t>
            </a:r>
            <a:r>
              <a:rPr lang="en-US" sz="2800" dirty="0"/>
              <a:t> NF). </a:t>
            </a:r>
            <a:r>
              <a:rPr lang="en-US" sz="2800" dirty="0" err="1"/>
              <a:t>Dengan</a:t>
            </a:r>
            <a:r>
              <a:rPr lang="en-US" sz="2800" dirty="0"/>
              <a:t> </a:t>
            </a:r>
            <a:r>
              <a:rPr lang="en-US" sz="2800" dirty="0" err="1"/>
              <a:t>menerapkan</a:t>
            </a:r>
            <a:r>
              <a:rPr lang="en-US" sz="2800" dirty="0"/>
              <a:t> </a:t>
            </a:r>
            <a:r>
              <a:rPr lang="en-US" sz="2800" dirty="0" err="1"/>
              <a:t>aturan</a:t>
            </a:r>
            <a:r>
              <a:rPr lang="en-US" sz="2800" dirty="0"/>
              <a:t> </a:t>
            </a:r>
            <a:r>
              <a:rPr lang="en-US" sz="2800" dirty="0" err="1"/>
              <a:t>Normalisasi</a:t>
            </a:r>
            <a:r>
              <a:rPr lang="en-US" sz="2800" dirty="0"/>
              <a:t> </a:t>
            </a:r>
            <a:r>
              <a:rPr lang="en-US" sz="2800" dirty="0" err="1"/>
              <a:t>tersebut</a:t>
            </a:r>
            <a:r>
              <a:rPr lang="en-US" sz="2800" dirty="0"/>
              <a:t>, </a:t>
            </a:r>
            <a:r>
              <a:rPr lang="en-US" sz="2800" dirty="0" err="1"/>
              <a:t>maka</a:t>
            </a:r>
            <a:r>
              <a:rPr lang="en-US" sz="2800" dirty="0"/>
              <a:t> </a:t>
            </a:r>
            <a:r>
              <a:rPr lang="en-US" sz="2800" dirty="0" err="1"/>
              <a:t>sesungguhnya</a:t>
            </a:r>
            <a:r>
              <a:rPr lang="en-US" sz="2800" dirty="0"/>
              <a:t> </a:t>
            </a:r>
            <a:r>
              <a:rPr lang="en-US" sz="2800" dirty="0" err="1"/>
              <a:t>tabel</a:t>
            </a:r>
            <a:r>
              <a:rPr lang="en-US" sz="2800" dirty="0"/>
              <a:t> </a:t>
            </a:r>
            <a:r>
              <a:rPr lang="en-US" sz="2800" dirty="0" err="1"/>
              <a:t>ini</a:t>
            </a:r>
            <a:r>
              <a:rPr lang="en-US" sz="2800" dirty="0"/>
              <a:t> </a:t>
            </a:r>
            <a:r>
              <a:rPr lang="en-US" sz="2800" dirty="0" err="1"/>
              <a:t>dapat</a:t>
            </a:r>
            <a:r>
              <a:rPr lang="en-US" sz="2800" dirty="0"/>
              <a:t> </a:t>
            </a:r>
            <a:r>
              <a:rPr lang="en-US" sz="2800" dirty="0" err="1"/>
              <a:t>didekomposisi</a:t>
            </a:r>
            <a:r>
              <a:rPr lang="en-US" sz="2800" dirty="0"/>
              <a:t> </a:t>
            </a:r>
            <a:r>
              <a:rPr lang="en-US" sz="2800" dirty="0" err="1"/>
              <a:t>lagi</a:t>
            </a:r>
            <a:r>
              <a:rPr lang="en-US" sz="2800" dirty="0"/>
              <a:t> </a:t>
            </a:r>
            <a:r>
              <a:rPr lang="en-US" sz="2800" dirty="0" err="1"/>
              <a:t>menjadi</a:t>
            </a:r>
            <a:r>
              <a:rPr lang="en-US" sz="2800" dirty="0"/>
              <a:t> </a:t>
            </a:r>
            <a:r>
              <a:rPr lang="en-US" sz="2800" dirty="0" err="1"/>
              <a:t>tabel</a:t>
            </a:r>
            <a:r>
              <a:rPr lang="en-US" sz="2800" dirty="0"/>
              <a:t> </a:t>
            </a:r>
            <a:r>
              <a:rPr lang="en-US" sz="2800" dirty="0" err="1"/>
              <a:t>Kuliah</a:t>
            </a:r>
            <a:r>
              <a:rPr lang="en-US" sz="2800" dirty="0"/>
              <a:t> (</a:t>
            </a:r>
            <a:r>
              <a:rPr lang="en-US" sz="2800" i="1" dirty="0" err="1"/>
              <a:t>kode_kul</a:t>
            </a:r>
            <a:r>
              <a:rPr lang="en-US" sz="2800" i="1" dirty="0"/>
              <a:t>, </a:t>
            </a:r>
            <a:r>
              <a:rPr lang="en-US" sz="2800" i="1" dirty="0" err="1"/>
              <a:t>nama_kul</a:t>
            </a:r>
            <a:r>
              <a:rPr lang="en-US" sz="2800" i="1" dirty="0"/>
              <a:t>, </a:t>
            </a:r>
            <a:r>
              <a:rPr lang="en-US" sz="2800" i="1" dirty="0" err="1"/>
              <a:t>sks</a:t>
            </a:r>
            <a:r>
              <a:rPr lang="en-US" sz="2800" i="1" dirty="0"/>
              <a:t>, semester, </a:t>
            </a:r>
            <a:r>
              <a:rPr lang="en-US" sz="2800" i="1" dirty="0" err="1"/>
              <a:t>kode_dos</a:t>
            </a:r>
            <a:r>
              <a:rPr lang="en-US" sz="2800" dirty="0"/>
              <a:t>), </a:t>
            </a:r>
            <a:r>
              <a:rPr lang="en-US" sz="2800" dirty="0" err="1"/>
              <a:t>dan</a:t>
            </a:r>
            <a:r>
              <a:rPr lang="en-US" sz="2800" dirty="0"/>
              <a:t> </a:t>
            </a:r>
            <a:r>
              <a:rPr lang="en-US" sz="2800" dirty="0" err="1"/>
              <a:t>tabel</a:t>
            </a:r>
            <a:r>
              <a:rPr lang="en-US" sz="2800" dirty="0"/>
              <a:t> </a:t>
            </a:r>
            <a:r>
              <a:rPr lang="en-US" sz="2800" dirty="0" err="1"/>
              <a:t>Jadwal</a:t>
            </a:r>
            <a:r>
              <a:rPr lang="en-US" sz="2800" dirty="0"/>
              <a:t> (</a:t>
            </a:r>
            <a:r>
              <a:rPr lang="en-US" sz="2800" i="1" dirty="0" err="1"/>
              <a:t>kode_kul</a:t>
            </a:r>
            <a:r>
              <a:rPr lang="en-US" sz="2800" i="1" dirty="0"/>
              <a:t>, </a:t>
            </a:r>
            <a:r>
              <a:rPr lang="en-US" sz="2800" i="1" dirty="0" err="1"/>
              <a:t>tempat</a:t>
            </a:r>
            <a:r>
              <a:rPr lang="en-US" sz="2800" i="1" dirty="0"/>
              <a:t>, </a:t>
            </a:r>
            <a:r>
              <a:rPr lang="en-US" sz="2800" i="1" dirty="0" err="1"/>
              <a:t>waktu</a:t>
            </a: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p:cNvSpPr>
            <a:spLocks noChangeArrowheads="1"/>
          </p:cNvSpPr>
          <p:nvPr/>
        </p:nvSpPr>
        <p:spPr bwMode="auto">
          <a:xfrm>
            <a:off x="1054100" y="152400"/>
            <a:ext cx="7864475" cy="461963"/>
          </a:xfrm>
          <a:prstGeom prst="rect">
            <a:avLst/>
          </a:prstGeom>
          <a:noFill/>
          <a:ln w="9525">
            <a:noFill/>
            <a:miter lim="800000"/>
            <a:headEnd/>
            <a:tailEnd/>
          </a:ln>
        </p:spPr>
        <p:txBody>
          <a:bodyPr wrap="none">
            <a:spAutoFit/>
          </a:bodyPr>
          <a:lstStyle/>
          <a:p>
            <a:pPr algn="r" eaLnBrk="0" hangingPunct="0"/>
            <a:r>
              <a:rPr lang="en-US" sz="2400" b="1"/>
              <a:t>Transformasi Model Data ke Basis Data Fisik</a:t>
            </a:r>
          </a:p>
        </p:txBody>
      </p:sp>
      <p:sp>
        <p:nvSpPr>
          <p:cNvPr id="7" name="Text Box 26"/>
          <p:cNvSpPr txBox="1">
            <a:spLocks noChangeArrowheads="1"/>
          </p:cNvSpPr>
          <p:nvPr/>
        </p:nvSpPr>
        <p:spPr bwMode="auto">
          <a:xfrm>
            <a:off x="533400" y="609600"/>
            <a:ext cx="8305800" cy="1631950"/>
          </a:xfrm>
          <a:prstGeom prst="rect">
            <a:avLst/>
          </a:prstGeom>
          <a:noFill/>
          <a:ln w="9525">
            <a:noFill/>
            <a:miter lim="800000"/>
            <a:headEnd/>
            <a:tailEnd/>
          </a:ln>
        </p:spPr>
        <p:txBody>
          <a:bodyPr>
            <a:spAutoFit/>
          </a:bodyPr>
          <a:lstStyle/>
          <a:p>
            <a:pPr marL="457200" indent="-457200" eaLnBrk="0" hangingPunct="0">
              <a:buFont typeface="Arial" charset="0"/>
              <a:buAutoNum type="arabicPeriod" startAt="4"/>
            </a:pPr>
            <a:r>
              <a:rPr lang="en-US" sz="2000"/>
              <a:t>Relasi dengan Derajat relasi N-N (banyak ke banyak) yang menghubungkan 2 buah himpunan entitas, akan diwujudkan dalam bentuk tabel (file data) khusus, yang memiliki field (tepatnya foreign key) yang berasal dari key-key dari himpunan entitas yang dihubungkannya.</a:t>
            </a:r>
          </a:p>
        </p:txBody>
      </p:sp>
      <p:sp>
        <p:nvSpPr>
          <p:cNvPr id="12" name="Right Arrow 11"/>
          <p:cNvSpPr/>
          <p:nvPr/>
        </p:nvSpPr>
        <p:spPr bwMode="auto">
          <a:xfrm>
            <a:off x="4572000" y="3124200"/>
            <a:ext cx="9144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sp>
        <p:nvSpPr>
          <p:cNvPr id="13" name="Right Arrow 12"/>
          <p:cNvSpPr/>
          <p:nvPr/>
        </p:nvSpPr>
        <p:spPr bwMode="auto">
          <a:xfrm>
            <a:off x="4572000" y="5410200"/>
            <a:ext cx="8382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sp>
        <p:nvSpPr>
          <p:cNvPr id="38923" name="Right Brace 13"/>
          <p:cNvSpPr>
            <a:spLocks/>
          </p:cNvSpPr>
          <p:nvPr/>
        </p:nvSpPr>
        <p:spPr bwMode="auto">
          <a:xfrm rot="5400000">
            <a:off x="6896100" y="3771900"/>
            <a:ext cx="228600" cy="2133600"/>
          </a:xfrm>
          <a:prstGeom prst="rightBrace">
            <a:avLst>
              <a:gd name="adj1" fmla="val 8340"/>
              <a:gd name="adj2" fmla="val 50000"/>
            </a:avLst>
          </a:prstGeom>
          <a:noFill/>
          <a:ln w="50800" algn="ctr">
            <a:solidFill>
              <a:srgbClr val="000000"/>
            </a:solidFill>
            <a:round/>
            <a:headEnd/>
            <a:tailEnd/>
          </a:ln>
        </p:spPr>
        <p:txBody>
          <a:bodyPr/>
          <a:lstStyle/>
          <a:p>
            <a:pPr eaLnBrk="0" hangingPunct="0"/>
            <a:endParaRPr lang="id-ID"/>
          </a:p>
        </p:txBody>
      </p:sp>
      <p:sp>
        <p:nvSpPr>
          <p:cNvPr id="38924" name="Rectangle 14"/>
          <p:cNvSpPr>
            <a:spLocks noChangeArrowheads="1"/>
          </p:cNvSpPr>
          <p:nvPr/>
        </p:nvSpPr>
        <p:spPr bwMode="auto">
          <a:xfrm>
            <a:off x="5791200" y="4876800"/>
            <a:ext cx="2438400" cy="461963"/>
          </a:xfrm>
          <a:prstGeom prst="rect">
            <a:avLst/>
          </a:prstGeom>
          <a:noFill/>
          <a:ln w="9525">
            <a:noFill/>
            <a:miter lim="800000"/>
            <a:headEnd/>
            <a:tailEnd/>
          </a:ln>
        </p:spPr>
        <p:txBody>
          <a:bodyPr>
            <a:spAutoFit/>
          </a:bodyPr>
          <a:lstStyle/>
          <a:p>
            <a:pPr algn="ctr" eaLnBrk="0" hangingPunct="0"/>
            <a:r>
              <a:rPr lang="en-US" sz="1200"/>
              <a:t>Tabel khusus yang mewakili himpunan relasi</a:t>
            </a:r>
          </a:p>
        </p:txBody>
      </p:sp>
      <p:pic>
        <p:nvPicPr>
          <p:cNvPr id="38925" name="Picture 2"/>
          <p:cNvPicPr>
            <a:picLocks noChangeAspect="1" noChangeArrowheads="1"/>
          </p:cNvPicPr>
          <p:nvPr/>
        </p:nvPicPr>
        <p:blipFill>
          <a:blip r:embed="rId3" cstate="print"/>
          <a:srcRect/>
          <a:stretch>
            <a:fillRect/>
          </a:stretch>
        </p:blipFill>
        <p:spPr bwMode="auto">
          <a:xfrm>
            <a:off x="1143000" y="2286000"/>
            <a:ext cx="3382963" cy="4076700"/>
          </a:xfrm>
          <a:prstGeom prst="rect">
            <a:avLst/>
          </a:prstGeom>
          <a:noFill/>
          <a:ln w="9525">
            <a:noFill/>
            <a:miter lim="800000"/>
            <a:headEnd/>
            <a:tailEnd/>
          </a:ln>
        </p:spPr>
      </p:pic>
      <p:pic>
        <p:nvPicPr>
          <p:cNvPr id="38926" name="Picture 3"/>
          <p:cNvPicPr>
            <a:picLocks noChangeAspect="1" noChangeArrowheads="1"/>
          </p:cNvPicPr>
          <p:nvPr/>
        </p:nvPicPr>
        <p:blipFill>
          <a:blip r:embed="rId4" cstate="print"/>
          <a:srcRect/>
          <a:stretch>
            <a:fillRect/>
          </a:stretch>
        </p:blipFill>
        <p:spPr bwMode="auto">
          <a:xfrm>
            <a:off x="5562600" y="2895600"/>
            <a:ext cx="3095625" cy="819150"/>
          </a:xfrm>
          <a:prstGeom prst="rect">
            <a:avLst/>
          </a:prstGeom>
          <a:noFill/>
          <a:ln w="9525">
            <a:noFill/>
            <a:miter lim="800000"/>
            <a:headEnd/>
            <a:tailEnd/>
          </a:ln>
        </p:spPr>
      </p:pic>
      <p:sp>
        <p:nvSpPr>
          <p:cNvPr id="17" name="Right Arrow 16"/>
          <p:cNvSpPr/>
          <p:nvPr/>
        </p:nvSpPr>
        <p:spPr bwMode="auto">
          <a:xfrm>
            <a:off x="4572000" y="4114800"/>
            <a:ext cx="9144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pic>
        <p:nvPicPr>
          <p:cNvPr id="38930" name="Picture 3"/>
          <p:cNvPicPr>
            <a:picLocks noChangeAspect="1" noChangeArrowheads="1"/>
          </p:cNvPicPr>
          <p:nvPr/>
        </p:nvPicPr>
        <p:blipFill>
          <a:blip r:embed="rId5" cstate="print"/>
          <a:srcRect/>
          <a:stretch>
            <a:fillRect/>
          </a:stretch>
        </p:blipFill>
        <p:spPr bwMode="auto">
          <a:xfrm>
            <a:off x="5562600" y="3962400"/>
            <a:ext cx="2886075" cy="742950"/>
          </a:xfrm>
          <a:prstGeom prst="rect">
            <a:avLst/>
          </a:prstGeom>
          <a:noFill/>
          <a:ln w="9525">
            <a:noFill/>
            <a:miter lim="800000"/>
            <a:headEnd/>
            <a:tailEnd/>
          </a:ln>
        </p:spPr>
      </p:pic>
      <p:pic>
        <p:nvPicPr>
          <p:cNvPr id="38931" name="Picture 4"/>
          <p:cNvPicPr>
            <a:picLocks noChangeAspect="1" noChangeArrowheads="1"/>
          </p:cNvPicPr>
          <p:nvPr/>
        </p:nvPicPr>
        <p:blipFill>
          <a:blip r:embed="rId6" cstate="print"/>
          <a:srcRect/>
          <a:stretch>
            <a:fillRect/>
          </a:stretch>
        </p:blipFill>
        <p:spPr bwMode="auto">
          <a:xfrm>
            <a:off x="5562600" y="5486400"/>
            <a:ext cx="2962275" cy="723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t>Algoritma 1</a:t>
            </a:r>
          </a:p>
        </p:txBody>
      </p:sp>
      <p:graphicFrame>
        <p:nvGraphicFramePr>
          <p:cNvPr id="1026" name="Object 2"/>
          <p:cNvGraphicFramePr>
            <a:graphicFrameLocks noChangeAspect="1"/>
          </p:cNvGraphicFramePr>
          <p:nvPr>
            <p:ph idx="1"/>
          </p:nvPr>
        </p:nvGraphicFramePr>
        <p:xfrm>
          <a:off x="488041" y="1428736"/>
          <a:ext cx="4012521" cy="3214710"/>
        </p:xfrm>
        <a:graphic>
          <a:graphicData uri="http://schemas.openxmlformats.org/presentationml/2006/ole">
            <p:oleObj spid="_x0000_s1026" name="Visio" r:id="rId3" imgW="2139373" imgH="1714016" progId="">
              <p:embed/>
            </p:oleObj>
          </a:graphicData>
        </a:graphic>
      </p:graphicFrame>
      <p:sp>
        <p:nvSpPr>
          <p:cNvPr id="1028" name="Text Box 16"/>
          <p:cNvSpPr txBox="1">
            <a:spLocks noChangeArrowheads="1"/>
          </p:cNvSpPr>
          <p:nvPr/>
        </p:nvSpPr>
        <p:spPr bwMode="auto">
          <a:xfrm>
            <a:off x="5143504" y="3068638"/>
            <a:ext cx="1428759" cy="400110"/>
          </a:xfrm>
          <a:prstGeom prst="rect">
            <a:avLst/>
          </a:prstGeom>
          <a:solidFill>
            <a:schemeClr val="tx2"/>
          </a:solidFill>
          <a:ln w="9525">
            <a:noFill/>
            <a:miter lim="800000"/>
            <a:headEnd/>
            <a:tailEnd/>
          </a:ln>
        </p:spPr>
        <p:txBody>
          <a:bodyPr wrap="square">
            <a:spAutoFit/>
          </a:bodyPr>
          <a:lstStyle/>
          <a:p>
            <a:pPr algn="ctr">
              <a:spcBef>
                <a:spcPct val="50000"/>
              </a:spcBef>
            </a:pPr>
            <a:r>
              <a:rPr lang="en-US" sz="2000" b="1" dirty="0" err="1">
                <a:solidFill>
                  <a:srgbClr val="000000"/>
                </a:solidFill>
                <a:cs typeface="Arial" charset="0"/>
              </a:rPr>
              <a:t>Langkah</a:t>
            </a:r>
            <a:r>
              <a:rPr lang="en-US" sz="2000" b="1" dirty="0">
                <a:solidFill>
                  <a:srgbClr val="000000"/>
                </a:solidFill>
                <a:cs typeface="Arial" charset="0"/>
              </a:rPr>
              <a:t> 1</a:t>
            </a:r>
          </a:p>
        </p:txBody>
      </p:sp>
      <p:sp>
        <p:nvSpPr>
          <p:cNvPr id="1029" name="AutoShape 17"/>
          <p:cNvSpPr>
            <a:spLocks noChangeArrowheads="1"/>
          </p:cNvSpPr>
          <p:nvPr/>
        </p:nvSpPr>
        <p:spPr bwMode="auto">
          <a:xfrm>
            <a:off x="5143504" y="3571876"/>
            <a:ext cx="1371600" cy="304800"/>
          </a:xfrm>
          <a:prstGeom prst="rightArrow">
            <a:avLst>
              <a:gd name="adj1" fmla="val 50000"/>
              <a:gd name="adj2" fmla="val 112500"/>
            </a:avLst>
          </a:prstGeom>
          <a:solidFill>
            <a:schemeClr val="bg2"/>
          </a:solidFill>
          <a:ln w="9525">
            <a:solidFill>
              <a:schemeClr val="tx1"/>
            </a:solidFill>
            <a:miter lim="800000"/>
            <a:headEnd/>
            <a:tailEnd/>
          </a:ln>
        </p:spPr>
        <p:txBody>
          <a:bodyPr wrap="none" anchor="ctr"/>
          <a:lstStyle/>
          <a:p>
            <a:pPr eaLnBrk="0" hangingPunct="0"/>
            <a:endParaRPr lang="id-ID"/>
          </a:p>
        </p:txBody>
      </p:sp>
      <p:sp>
        <p:nvSpPr>
          <p:cNvPr id="33810" name="Text Box 18"/>
          <p:cNvSpPr txBox="1">
            <a:spLocks noChangeArrowheads="1"/>
          </p:cNvSpPr>
          <p:nvPr/>
        </p:nvSpPr>
        <p:spPr bwMode="auto">
          <a:xfrm>
            <a:off x="6770717" y="2198694"/>
            <a:ext cx="2016125" cy="2087562"/>
          </a:xfrm>
          <a:prstGeom prst="rect">
            <a:avLst/>
          </a:prstGeom>
          <a:solidFill>
            <a:srgbClr val="FFFF99"/>
          </a:solidFill>
          <a:ln w="9525">
            <a:solidFill>
              <a:schemeClr val="bg2"/>
            </a:solidFill>
            <a:miter lim="800000"/>
            <a:headEnd/>
            <a:tailEnd/>
          </a:ln>
          <a:effectLst/>
        </p:spPr>
        <p:txBody>
          <a:bodyPr>
            <a:spAutoFit/>
          </a:bodyPr>
          <a:lstStyle/>
          <a:p>
            <a:pPr algn="ctr">
              <a:spcBef>
                <a:spcPct val="50000"/>
              </a:spcBef>
              <a:defRPr/>
            </a:pPr>
            <a:r>
              <a:rPr lang="en-US" b="1" u="sng" dirty="0" err="1">
                <a:solidFill>
                  <a:schemeClr val="bg1"/>
                </a:solidFill>
                <a:effectLst>
                  <a:outerShdw blurRad="38100" dist="38100" dir="2700000" algn="tl">
                    <a:srgbClr val="000000"/>
                  </a:outerShdw>
                </a:effectLst>
                <a:latin typeface="Century Gothic" pitchFamily="34" charset="0"/>
                <a:cs typeface="Arial" charset="0"/>
              </a:rPr>
              <a:t>Tabel</a:t>
            </a:r>
            <a:r>
              <a:rPr lang="en-US" b="1" u="sng" dirty="0">
                <a:solidFill>
                  <a:schemeClr val="bg1"/>
                </a:solidFill>
                <a:effectLst>
                  <a:outerShdw blurRad="38100" dist="38100" dir="2700000" algn="tl">
                    <a:srgbClr val="000000"/>
                  </a:outerShdw>
                </a:effectLst>
                <a:latin typeface="Century Gothic" pitchFamily="34" charset="0"/>
                <a:cs typeface="Arial" charset="0"/>
              </a:rPr>
              <a:t> PEGAWAI</a:t>
            </a:r>
          </a:p>
          <a:p>
            <a:pPr algn="ctr">
              <a:defRPr/>
            </a:pPr>
            <a:r>
              <a:rPr lang="en-US" sz="1600" b="1" u="sng" dirty="0" err="1">
                <a:solidFill>
                  <a:srgbClr val="000000"/>
                </a:solidFill>
                <a:latin typeface="Century Gothic" pitchFamily="34" charset="0"/>
                <a:cs typeface="Arial" charset="0"/>
              </a:rPr>
              <a:t>NoKTP</a:t>
            </a:r>
            <a:endParaRPr lang="en-US" sz="1600" b="1" u="sng" dirty="0">
              <a:solidFill>
                <a:srgbClr val="000000"/>
              </a:solidFill>
              <a:latin typeface="Century Gothic" pitchFamily="34" charset="0"/>
              <a:cs typeface="Arial" charset="0"/>
            </a:endParaRPr>
          </a:p>
          <a:p>
            <a:pPr algn="ctr">
              <a:defRPr/>
            </a:pPr>
            <a:r>
              <a:rPr lang="en-US" sz="1600" b="1" dirty="0" err="1">
                <a:solidFill>
                  <a:srgbClr val="000000"/>
                </a:solidFill>
                <a:latin typeface="Century Gothic" pitchFamily="34" charset="0"/>
                <a:cs typeface="Arial" charset="0"/>
              </a:rPr>
              <a:t>NmDepan</a:t>
            </a:r>
            <a:endParaRPr lang="en-US" sz="1600" b="1" dirty="0">
              <a:solidFill>
                <a:srgbClr val="000000"/>
              </a:solidFill>
              <a:latin typeface="Century Gothic" pitchFamily="34" charset="0"/>
              <a:cs typeface="Arial" charset="0"/>
            </a:endParaRPr>
          </a:p>
          <a:p>
            <a:pPr algn="ctr">
              <a:defRPr/>
            </a:pPr>
            <a:r>
              <a:rPr lang="en-US" sz="1600" b="1" dirty="0" err="1">
                <a:solidFill>
                  <a:srgbClr val="000000"/>
                </a:solidFill>
                <a:latin typeface="Century Gothic" pitchFamily="34" charset="0"/>
                <a:cs typeface="Arial" charset="0"/>
              </a:rPr>
              <a:t>Inisial</a:t>
            </a:r>
            <a:endParaRPr lang="en-US" sz="1600" b="1" dirty="0">
              <a:solidFill>
                <a:srgbClr val="000000"/>
              </a:solidFill>
              <a:latin typeface="Century Gothic" pitchFamily="34" charset="0"/>
              <a:cs typeface="Arial" charset="0"/>
            </a:endParaRPr>
          </a:p>
          <a:p>
            <a:pPr algn="ctr">
              <a:defRPr/>
            </a:pPr>
            <a:r>
              <a:rPr lang="en-US" sz="1600" b="1" dirty="0" err="1">
                <a:solidFill>
                  <a:srgbClr val="000000"/>
                </a:solidFill>
                <a:latin typeface="Century Gothic" pitchFamily="34" charset="0"/>
                <a:cs typeface="Arial" charset="0"/>
              </a:rPr>
              <a:t>NmBlk</a:t>
            </a:r>
            <a:endParaRPr lang="en-US" sz="1600" b="1" dirty="0">
              <a:solidFill>
                <a:srgbClr val="000000"/>
              </a:solidFill>
              <a:latin typeface="Century Gothic" pitchFamily="34" charset="0"/>
              <a:cs typeface="Arial" charset="0"/>
            </a:endParaRPr>
          </a:p>
          <a:p>
            <a:pPr algn="ctr">
              <a:defRPr/>
            </a:pPr>
            <a:r>
              <a:rPr lang="en-US" sz="1600" b="1" dirty="0" err="1">
                <a:solidFill>
                  <a:srgbClr val="000000"/>
                </a:solidFill>
                <a:latin typeface="Century Gothic" pitchFamily="34" charset="0"/>
                <a:cs typeface="Arial" charset="0"/>
              </a:rPr>
              <a:t>JenisKel</a:t>
            </a:r>
            <a:endParaRPr lang="en-US" sz="1600" b="1" dirty="0">
              <a:solidFill>
                <a:srgbClr val="000000"/>
              </a:solidFill>
              <a:latin typeface="Century Gothic" pitchFamily="34" charset="0"/>
              <a:cs typeface="Arial" charset="0"/>
            </a:endParaRPr>
          </a:p>
          <a:p>
            <a:pPr algn="ctr">
              <a:defRPr/>
            </a:pPr>
            <a:r>
              <a:rPr lang="en-US" sz="1600" b="1" dirty="0" err="1">
                <a:solidFill>
                  <a:srgbClr val="000000"/>
                </a:solidFill>
                <a:latin typeface="Century Gothic" pitchFamily="34" charset="0"/>
                <a:cs typeface="Arial" charset="0"/>
              </a:rPr>
              <a:t>Alamat</a:t>
            </a:r>
            <a:endParaRPr lang="en-US" sz="1600" b="1" dirty="0">
              <a:solidFill>
                <a:srgbClr val="000000"/>
              </a:solidFill>
              <a:latin typeface="Century Gothic" pitchFamily="34" charset="0"/>
              <a:cs typeface="Arial" charset="0"/>
            </a:endParaRPr>
          </a:p>
          <a:p>
            <a:pPr algn="ctr">
              <a:defRPr/>
            </a:pPr>
            <a:r>
              <a:rPr lang="en-US" sz="1600" b="1" dirty="0" err="1">
                <a:solidFill>
                  <a:srgbClr val="000000"/>
                </a:solidFill>
                <a:latin typeface="Century Gothic" pitchFamily="34" charset="0"/>
                <a:cs typeface="Arial" charset="0"/>
              </a:rPr>
              <a:t>Gaji</a:t>
            </a:r>
            <a:endParaRPr lang="en-US" sz="1600" b="1" dirty="0">
              <a:solidFill>
                <a:srgbClr val="000000"/>
              </a:solidFill>
              <a:latin typeface="Century Gothic" pitchFamily="34" charset="0"/>
              <a:cs typeface="Arial" charset="0"/>
            </a:endParaRPr>
          </a:p>
        </p:txBody>
      </p:sp>
      <p:sp>
        <p:nvSpPr>
          <p:cNvPr id="1031" name="Text Box 19"/>
          <p:cNvSpPr txBox="1">
            <a:spLocks noChangeArrowheads="1"/>
          </p:cNvSpPr>
          <p:nvPr/>
        </p:nvSpPr>
        <p:spPr bwMode="auto">
          <a:xfrm>
            <a:off x="642910" y="5143512"/>
            <a:ext cx="8026428" cy="1015663"/>
          </a:xfrm>
          <a:prstGeom prst="rect">
            <a:avLst/>
          </a:prstGeom>
          <a:noFill/>
          <a:ln w="9525">
            <a:noFill/>
            <a:miter lim="800000"/>
            <a:headEnd/>
            <a:tailEnd/>
          </a:ln>
        </p:spPr>
        <p:txBody>
          <a:bodyPr wrap="square">
            <a:spAutoFit/>
          </a:bodyPr>
          <a:lstStyle/>
          <a:p>
            <a:pPr algn="justLow">
              <a:spcBef>
                <a:spcPct val="50000"/>
              </a:spcBef>
            </a:pPr>
            <a:r>
              <a:rPr lang="en-US" sz="2000" b="1" dirty="0" err="1">
                <a:latin typeface="Century Gothic" pitchFamily="34" charset="0"/>
                <a:cs typeface="Arial" charset="0"/>
              </a:rPr>
              <a:t>Atribut</a:t>
            </a:r>
            <a:r>
              <a:rPr lang="en-US" sz="2000" b="1" dirty="0">
                <a:latin typeface="Century Gothic" pitchFamily="34" charset="0"/>
                <a:cs typeface="Arial" charset="0"/>
              </a:rPr>
              <a:t> </a:t>
            </a:r>
            <a:r>
              <a:rPr lang="en-US" sz="2000" b="1" dirty="0" err="1">
                <a:latin typeface="Century Gothic" pitchFamily="34" charset="0"/>
                <a:cs typeface="Arial" charset="0"/>
              </a:rPr>
              <a:t>komposit</a:t>
            </a:r>
            <a:r>
              <a:rPr lang="en-US" sz="2000" b="1" dirty="0">
                <a:latin typeface="Century Gothic" pitchFamily="34" charset="0"/>
                <a:cs typeface="Arial" charset="0"/>
              </a:rPr>
              <a:t> </a:t>
            </a:r>
            <a:r>
              <a:rPr lang="en-US" sz="2000" b="1" dirty="0" err="1">
                <a:latin typeface="Century Gothic" pitchFamily="34" charset="0"/>
                <a:cs typeface="Arial" charset="0"/>
              </a:rPr>
              <a:t>nama</a:t>
            </a:r>
            <a:r>
              <a:rPr lang="en-US" sz="2000" b="1" dirty="0">
                <a:latin typeface="Century Gothic" pitchFamily="34" charset="0"/>
                <a:cs typeface="Arial" charset="0"/>
              </a:rPr>
              <a:t> </a:t>
            </a:r>
            <a:r>
              <a:rPr lang="en-US" sz="2000" b="1" dirty="0" err="1">
                <a:latin typeface="Century Gothic" pitchFamily="34" charset="0"/>
                <a:cs typeface="Arial" charset="0"/>
              </a:rPr>
              <a:t>tidak</a:t>
            </a:r>
            <a:r>
              <a:rPr lang="en-US" sz="2000" b="1" dirty="0">
                <a:latin typeface="Century Gothic" pitchFamily="34" charset="0"/>
                <a:cs typeface="Arial" charset="0"/>
              </a:rPr>
              <a:t> </a:t>
            </a:r>
            <a:r>
              <a:rPr lang="en-US" sz="2000" b="1" dirty="0" err="1">
                <a:latin typeface="Century Gothic" pitchFamily="34" charset="0"/>
                <a:cs typeface="Arial" charset="0"/>
              </a:rPr>
              <a:t>menjadi</a:t>
            </a:r>
            <a:r>
              <a:rPr lang="en-US" sz="2000" b="1" dirty="0">
                <a:latin typeface="Century Gothic" pitchFamily="34" charset="0"/>
                <a:cs typeface="Arial" charset="0"/>
              </a:rPr>
              <a:t> field/</a:t>
            </a:r>
            <a:r>
              <a:rPr lang="en-US" sz="2000" b="1" dirty="0" err="1">
                <a:latin typeface="Century Gothic" pitchFamily="34" charset="0"/>
                <a:cs typeface="Arial" charset="0"/>
              </a:rPr>
              <a:t>kolom</a:t>
            </a:r>
            <a:r>
              <a:rPr lang="en-US" sz="2000" b="1" dirty="0">
                <a:latin typeface="Century Gothic" pitchFamily="34" charset="0"/>
                <a:cs typeface="Arial" charset="0"/>
              </a:rPr>
              <a:t> </a:t>
            </a:r>
            <a:r>
              <a:rPr lang="en-US" sz="2000" b="1" dirty="0" err="1">
                <a:latin typeface="Century Gothic" pitchFamily="34" charset="0"/>
                <a:cs typeface="Arial" charset="0"/>
              </a:rPr>
              <a:t>pada</a:t>
            </a:r>
            <a:r>
              <a:rPr lang="en-US" sz="2000" b="1" dirty="0">
                <a:latin typeface="Century Gothic" pitchFamily="34" charset="0"/>
                <a:cs typeface="Arial" charset="0"/>
              </a:rPr>
              <a:t> </a:t>
            </a:r>
            <a:r>
              <a:rPr lang="en-US" sz="2000" b="1" dirty="0" err="1">
                <a:latin typeface="Century Gothic" pitchFamily="34" charset="0"/>
                <a:cs typeface="Arial" charset="0"/>
              </a:rPr>
              <a:t>tabel</a:t>
            </a:r>
            <a:r>
              <a:rPr lang="en-US" sz="2000" b="1" dirty="0">
                <a:latin typeface="Century Gothic" pitchFamily="34" charset="0"/>
                <a:cs typeface="Arial" charset="0"/>
              </a:rPr>
              <a:t> PEGAWAI, </a:t>
            </a:r>
            <a:r>
              <a:rPr lang="en-US" sz="2000" b="1" dirty="0" err="1">
                <a:latin typeface="Century Gothic" pitchFamily="34" charset="0"/>
                <a:cs typeface="Arial" charset="0"/>
              </a:rPr>
              <a:t>tetapi</a:t>
            </a:r>
            <a:r>
              <a:rPr lang="en-US" sz="2000" b="1" dirty="0">
                <a:latin typeface="Century Gothic" pitchFamily="34" charset="0"/>
                <a:cs typeface="Arial" charset="0"/>
              </a:rPr>
              <a:t> </a:t>
            </a:r>
            <a:r>
              <a:rPr lang="en-US" sz="2000" b="1" dirty="0" err="1">
                <a:latin typeface="Century Gothic" pitchFamily="34" charset="0"/>
                <a:cs typeface="Arial" charset="0"/>
              </a:rPr>
              <a:t>yg</a:t>
            </a:r>
            <a:r>
              <a:rPr lang="en-US" sz="2000" b="1" dirty="0">
                <a:latin typeface="Century Gothic" pitchFamily="34" charset="0"/>
                <a:cs typeface="Arial" charset="0"/>
              </a:rPr>
              <a:t> </a:t>
            </a:r>
            <a:r>
              <a:rPr lang="en-US" sz="2000" b="1" dirty="0" err="1">
                <a:latin typeface="Century Gothic" pitchFamily="34" charset="0"/>
                <a:cs typeface="Arial" charset="0"/>
              </a:rPr>
              <a:t>dimasukkan</a:t>
            </a:r>
            <a:r>
              <a:rPr lang="en-US" sz="2000" b="1" dirty="0">
                <a:latin typeface="Century Gothic" pitchFamily="34" charset="0"/>
                <a:cs typeface="Arial" charset="0"/>
              </a:rPr>
              <a:t> </a:t>
            </a:r>
            <a:r>
              <a:rPr lang="en-US" sz="2000" b="1" dirty="0" err="1">
                <a:latin typeface="Century Gothic" pitchFamily="34" charset="0"/>
                <a:cs typeface="Arial" charset="0"/>
              </a:rPr>
              <a:t>adalah</a:t>
            </a:r>
            <a:r>
              <a:rPr lang="en-US" sz="2000" b="1" dirty="0">
                <a:latin typeface="Century Gothic" pitchFamily="34" charset="0"/>
                <a:cs typeface="Arial" charset="0"/>
              </a:rPr>
              <a:t> </a:t>
            </a:r>
            <a:r>
              <a:rPr lang="en-US" sz="2000" b="1" dirty="0" err="1">
                <a:latin typeface="Century Gothic" pitchFamily="34" charset="0"/>
                <a:cs typeface="Arial" charset="0"/>
              </a:rPr>
              <a:t>bagian</a:t>
            </a:r>
            <a:r>
              <a:rPr lang="en-US" sz="2000" b="1" dirty="0">
                <a:latin typeface="Century Gothic" pitchFamily="34" charset="0"/>
                <a:cs typeface="Arial" charset="0"/>
              </a:rPr>
              <a:t> simple </a:t>
            </a:r>
            <a:r>
              <a:rPr lang="en-US" sz="2000" b="1" dirty="0" err="1">
                <a:latin typeface="Century Gothic" pitchFamily="34" charset="0"/>
                <a:cs typeface="Arial" charset="0"/>
              </a:rPr>
              <a:t>attributnya</a:t>
            </a:r>
            <a:r>
              <a:rPr lang="en-US" sz="2000" b="1" dirty="0">
                <a:latin typeface="Century Gothic" pitchFamily="34" charset="0"/>
                <a:cs typeface="Arial" charset="0"/>
              </a:rPr>
              <a:t>.</a:t>
            </a:r>
          </a:p>
        </p:txBody>
      </p:sp>
      <p:sp>
        <p:nvSpPr>
          <p:cNvPr id="1032" name="Line 20"/>
          <p:cNvSpPr>
            <a:spLocks noChangeShapeType="1"/>
          </p:cNvSpPr>
          <p:nvPr/>
        </p:nvSpPr>
        <p:spPr bwMode="auto">
          <a:xfrm flipV="1">
            <a:off x="1571604" y="2211381"/>
            <a:ext cx="936625" cy="288925"/>
          </a:xfrm>
          <a:prstGeom prst="line">
            <a:avLst/>
          </a:prstGeom>
          <a:noFill/>
          <a:ln w="19050">
            <a:solidFill>
              <a:srgbClr val="FF0000"/>
            </a:solidFill>
            <a:round/>
            <a:headEnd/>
            <a:tailEnd/>
          </a:ln>
        </p:spPr>
        <p:txBody>
          <a:bodyPr/>
          <a:lstStyle/>
          <a:p>
            <a:endParaRPr lang="id-ID"/>
          </a:p>
        </p:txBody>
      </p:sp>
      <p:sp>
        <p:nvSpPr>
          <p:cNvPr id="1033" name="Line 21"/>
          <p:cNvSpPr>
            <a:spLocks noChangeShapeType="1"/>
          </p:cNvSpPr>
          <p:nvPr/>
        </p:nvSpPr>
        <p:spPr bwMode="auto">
          <a:xfrm>
            <a:off x="1563673" y="2211381"/>
            <a:ext cx="936625" cy="288925"/>
          </a:xfrm>
          <a:prstGeom prst="line">
            <a:avLst/>
          </a:prstGeom>
          <a:noFill/>
          <a:ln w="19050">
            <a:solidFill>
              <a:srgbClr val="FF0000"/>
            </a:solidFill>
            <a:round/>
            <a:headEnd/>
            <a:tailEnd/>
          </a:ln>
        </p:spPr>
        <p:txBody>
          <a:bodyPr/>
          <a:lstStyle/>
          <a:p>
            <a:endParaRPr lang="id-ID"/>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2" name="Text Box 26"/>
          <p:cNvSpPr txBox="1">
            <a:spLocks noChangeArrowheads="1"/>
          </p:cNvSpPr>
          <p:nvPr/>
        </p:nvSpPr>
        <p:spPr bwMode="auto">
          <a:xfrm>
            <a:off x="571472" y="1814504"/>
            <a:ext cx="8458200" cy="461665"/>
          </a:xfrm>
          <a:prstGeom prst="rect">
            <a:avLst/>
          </a:prstGeom>
          <a:noFill/>
          <a:ln w="9525">
            <a:noFill/>
            <a:miter lim="800000"/>
            <a:headEnd/>
            <a:tailEnd/>
          </a:ln>
        </p:spPr>
        <p:txBody>
          <a:bodyPr>
            <a:spAutoFit/>
          </a:bodyPr>
          <a:lstStyle/>
          <a:p>
            <a:pPr eaLnBrk="0" hangingPunct="0">
              <a:buFont typeface="Arial" charset="0"/>
              <a:buChar char="•"/>
            </a:pPr>
            <a:r>
              <a:rPr lang="en-US" sz="2400" b="1" dirty="0"/>
              <a:t> </a:t>
            </a:r>
            <a:r>
              <a:rPr lang="en-US" sz="2400" b="1" dirty="0" err="1"/>
              <a:t>Implementasi</a:t>
            </a:r>
            <a:r>
              <a:rPr lang="en-US" sz="2400" b="1" dirty="0"/>
              <a:t> </a:t>
            </a:r>
            <a:r>
              <a:rPr lang="en-US" sz="2400" b="1" dirty="0" err="1"/>
              <a:t>Himpunan</a:t>
            </a:r>
            <a:r>
              <a:rPr lang="en-US" sz="2400" b="1" dirty="0"/>
              <a:t> </a:t>
            </a:r>
            <a:r>
              <a:rPr lang="en-US" sz="2400" b="1" dirty="0" err="1"/>
              <a:t>Entitas</a:t>
            </a:r>
            <a:r>
              <a:rPr lang="en-US" sz="2400" b="1" dirty="0"/>
              <a:t> </a:t>
            </a:r>
            <a:r>
              <a:rPr lang="en-US" sz="2400" b="1" dirty="0" err="1"/>
              <a:t>Lemah</a:t>
            </a:r>
            <a:r>
              <a:rPr lang="en-US" sz="2400" b="1" dirty="0"/>
              <a:t> </a:t>
            </a:r>
            <a:r>
              <a:rPr lang="en-US" sz="2400" b="1" dirty="0" err="1"/>
              <a:t>dan</a:t>
            </a:r>
            <a:r>
              <a:rPr lang="en-US" sz="2400" b="1" dirty="0"/>
              <a:t> Sub </a:t>
            </a:r>
            <a:r>
              <a:rPr lang="en-US" sz="2400" b="1" dirty="0" err="1"/>
              <a:t>Entitas</a:t>
            </a:r>
            <a:endParaRPr lang="en-US" sz="2400" b="1" dirty="0"/>
          </a:p>
        </p:txBody>
      </p:sp>
      <p:sp>
        <p:nvSpPr>
          <p:cNvPr id="39940" name="Rectangle 4"/>
          <p:cNvSpPr>
            <a:spLocks noChangeArrowheads="1"/>
          </p:cNvSpPr>
          <p:nvPr/>
        </p:nvSpPr>
        <p:spPr bwMode="auto">
          <a:xfrm>
            <a:off x="1277574" y="152400"/>
            <a:ext cx="7641002" cy="584775"/>
          </a:xfrm>
          <a:prstGeom prst="rect">
            <a:avLst/>
          </a:prstGeom>
          <a:noFill/>
          <a:ln w="9525">
            <a:noFill/>
            <a:miter lim="800000"/>
            <a:headEnd/>
            <a:tailEnd/>
          </a:ln>
        </p:spPr>
        <p:txBody>
          <a:bodyPr wrap="none">
            <a:spAutoFit/>
          </a:bodyPr>
          <a:lstStyle/>
          <a:p>
            <a:pPr algn="r" eaLnBrk="0" hangingPunct="0"/>
            <a:r>
              <a:rPr lang="en-US" sz="3200" b="1"/>
              <a:t>Transformasi Model Data ke Basis Data Fisik</a:t>
            </a:r>
          </a:p>
        </p:txBody>
      </p:sp>
      <p:sp>
        <p:nvSpPr>
          <p:cNvPr id="5" name="Text Box 26"/>
          <p:cNvSpPr txBox="1">
            <a:spLocks noChangeArrowheads="1"/>
          </p:cNvSpPr>
          <p:nvPr/>
        </p:nvSpPr>
        <p:spPr bwMode="auto">
          <a:xfrm>
            <a:off x="563563" y="2285992"/>
            <a:ext cx="8305800" cy="3785652"/>
          </a:xfrm>
          <a:prstGeom prst="rect">
            <a:avLst/>
          </a:prstGeom>
          <a:noFill/>
          <a:ln w="9525">
            <a:noFill/>
            <a:miter lim="800000"/>
            <a:headEnd/>
            <a:tailEnd/>
          </a:ln>
        </p:spPr>
        <p:txBody>
          <a:bodyPr wrap="square">
            <a:spAutoFit/>
          </a:bodyPr>
          <a:lstStyle/>
          <a:p>
            <a:pPr eaLnBrk="0" hangingPunct="0"/>
            <a:r>
              <a:rPr lang="en-US" sz="2400" dirty="0" err="1"/>
              <a:t>Penggunaan</a:t>
            </a:r>
            <a:r>
              <a:rPr lang="en-US" sz="2400" dirty="0"/>
              <a:t> </a:t>
            </a:r>
            <a:r>
              <a:rPr lang="en-US" sz="2400" dirty="0" err="1"/>
              <a:t>Himpunan</a:t>
            </a:r>
            <a:r>
              <a:rPr lang="en-US" sz="2400" dirty="0"/>
              <a:t> </a:t>
            </a:r>
            <a:r>
              <a:rPr lang="en-US" sz="2400" dirty="0" err="1"/>
              <a:t>Entitas</a:t>
            </a:r>
            <a:r>
              <a:rPr lang="en-US" sz="2400" dirty="0"/>
              <a:t> </a:t>
            </a:r>
            <a:r>
              <a:rPr lang="en-US" sz="2400" dirty="0" err="1"/>
              <a:t>Lemah</a:t>
            </a:r>
            <a:r>
              <a:rPr lang="en-US" sz="2400" dirty="0"/>
              <a:t> (</a:t>
            </a:r>
            <a:r>
              <a:rPr lang="en-US" sz="2400" i="1" dirty="0"/>
              <a:t>Weak Entity Sets</a:t>
            </a:r>
            <a:r>
              <a:rPr lang="en-US" sz="2400" dirty="0"/>
              <a:t>) </a:t>
            </a:r>
            <a:r>
              <a:rPr lang="en-US" sz="2400" dirty="0" err="1"/>
              <a:t>dan</a:t>
            </a:r>
            <a:r>
              <a:rPr lang="en-US" sz="2400" dirty="0"/>
              <a:t> Sub </a:t>
            </a:r>
            <a:r>
              <a:rPr lang="en-US" sz="2400" dirty="0" err="1"/>
              <a:t>Entitas</a:t>
            </a:r>
            <a:r>
              <a:rPr lang="en-US" sz="2400" dirty="0"/>
              <a:t> </a:t>
            </a:r>
            <a:r>
              <a:rPr lang="en-US" sz="2400" dirty="0" err="1"/>
              <a:t>dalam</a:t>
            </a:r>
            <a:r>
              <a:rPr lang="en-US" sz="2400" dirty="0"/>
              <a:t> diagram E-R </a:t>
            </a:r>
            <a:r>
              <a:rPr lang="en-US" sz="2400" dirty="0" err="1"/>
              <a:t>diimplementasikan</a:t>
            </a:r>
            <a:r>
              <a:rPr lang="en-US" sz="2400" dirty="0"/>
              <a:t> </a:t>
            </a:r>
            <a:r>
              <a:rPr lang="en-US" sz="2400" dirty="0" err="1"/>
              <a:t>dalam</a:t>
            </a:r>
            <a:r>
              <a:rPr lang="en-US" sz="2400" dirty="0"/>
              <a:t> </a:t>
            </a:r>
            <a:r>
              <a:rPr lang="en-US" sz="2400" dirty="0" err="1"/>
              <a:t>bentuk</a:t>
            </a:r>
            <a:r>
              <a:rPr lang="en-US" sz="2400" dirty="0"/>
              <a:t> </a:t>
            </a:r>
            <a:r>
              <a:rPr lang="en-US" sz="2400" dirty="0" err="1"/>
              <a:t>tabel</a:t>
            </a:r>
            <a:r>
              <a:rPr lang="en-US" sz="2400" dirty="0"/>
              <a:t> </a:t>
            </a:r>
            <a:r>
              <a:rPr lang="en-US" sz="2400" dirty="0" err="1"/>
              <a:t>sebagaimana</a:t>
            </a:r>
            <a:r>
              <a:rPr lang="en-US" sz="2400" dirty="0"/>
              <a:t> </a:t>
            </a:r>
            <a:r>
              <a:rPr lang="en-US" sz="2400" dirty="0" err="1"/>
              <a:t>Himpunan</a:t>
            </a:r>
            <a:r>
              <a:rPr lang="en-US" sz="2400" dirty="0"/>
              <a:t> </a:t>
            </a:r>
            <a:r>
              <a:rPr lang="en-US" sz="2400" dirty="0" err="1"/>
              <a:t>Entitas</a:t>
            </a:r>
            <a:r>
              <a:rPr lang="en-US" sz="2400" dirty="0"/>
              <a:t> </a:t>
            </a:r>
            <a:r>
              <a:rPr lang="en-US" sz="2400" dirty="0" err="1"/>
              <a:t>Kuat</a:t>
            </a:r>
            <a:r>
              <a:rPr lang="en-US" sz="2400" dirty="0"/>
              <a:t> (</a:t>
            </a:r>
            <a:r>
              <a:rPr lang="en-US" sz="2400" i="1" dirty="0"/>
              <a:t>Strong Entity Sets</a:t>
            </a:r>
            <a:r>
              <a:rPr lang="en-US" sz="2400" dirty="0"/>
              <a:t>).</a:t>
            </a:r>
            <a:br>
              <a:rPr lang="en-US" sz="2400" dirty="0"/>
            </a:br>
            <a:r>
              <a:rPr lang="en-US" sz="2400" dirty="0" err="1"/>
              <a:t>Bedanya</a:t>
            </a:r>
            <a:r>
              <a:rPr lang="en-US" sz="2400" dirty="0"/>
              <a:t> </a:t>
            </a:r>
            <a:r>
              <a:rPr lang="en-US" sz="2400" dirty="0" err="1"/>
              <a:t>jika</a:t>
            </a:r>
            <a:r>
              <a:rPr lang="en-US" sz="2400" dirty="0"/>
              <a:t> </a:t>
            </a:r>
            <a:r>
              <a:rPr lang="en-US" sz="2400" dirty="0" err="1"/>
              <a:t>Himpunan</a:t>
            </a:r>
            <a:r>
              <a:rPr lang="en-US" sz="2400" dirty="0"/>
              <a:t> </a:t>
            </a:r>
            <a:r>
              <a:rPr lang="en-US" sz="2400" dirty="0" err="1"/>
              <a:t>Entitas</a:t>
            </a:r>
            <a:r>
              <a:rPr lang="en-US" sz="2400" dirty="0"/>
              <a:t> </a:t>
            </a:r>
            <a:r>
              <a:rPr lang="en-US" sz="2400" dirty="0" err="1"/>
              <a:t>Kuat</a:t>
            </a:r>
            <a:r>
              <a:rPr lang="en-US" sz="2400" dirty="0"/>
              <a:t> </a:t>
            </a:r>
            <a:r>
              <a:rPr lang="en-US" sz="2400" dirty="0" err="1"/>
              <a:t>sudah</a:t>
            </a:r>
            <a:r>
              <a:rPr lang="en-US" sz="2400" dirty="0"/>
              <a:t> </a:t>
            </a:r>
            <a:r>
              <a:rPr lang="en-US" sz="2400" dirty="0" err="1"/>
              <a:t>dapat</a:t>
            </a:r>
            <a:r>
              <a:rPr lang="en-US" sz="2400" dirty="0"/>
              <a:t> </a:t>
            </a:r>
            <a:r>
              <a:rPr lang="en-US" sz="2400" dirty="0" err="1"/>
              <a:t>langsung</a:t>
            </a:r>
            <a:r>
              <a:rPr lang="en-US" sz="2400" dirty="0"/>
              <a:t> </a:t>
            </a:r>
            <a:r>
              <a:rPr lang="en-US" sz="2400" dirty="0" err="1"/>
              <a:t>menjadi</a:t>
            </a:r>
            <a:r>
              <a:rPr lang="en-US" sz="2400" dirty="0"/>
              <a:t> </a:t>
            </a:r>
            <a:r>
              <a:rPr lang="en-US" sz="2400" dirty="0" err="1"/>
              <a:t>sebuah</a:t>
            </a:r>
            <a:r>
              <a:rPr lang="en-US" sz="2400" dirty="0"/>
              <a:t> </a:t>
            </a:r>
            <a:r>
              <a:rPr lang="en-US" sz="2400" dirty="0" err="1"/>
              <a:t>tabel</a:t>
            </a:r>
            <a:r>
              <a:rPr lang="en-US" sz="2400" dirty="0"/>
              <a:t> </a:t>
            </a:r>
            <a:r>
              <a:rPr lang="en-US" sz="2400" dirty="0" err="1"/>
              <a:t>utuh</a:t>
            </a:r>
            <a:r>
              <a:rPr lang="en-US" sz="2400" dirty="0"/>
              <a:t>/</a:t>
            </a:r>
            <a:r>
              <a:rPr lang="en-US" sz="2400" dirty="0" err="1"/>
              <a:t>sempurna</a:t>
            </a:r>
            <a:r>
              <a:rPr lang="en-US" sz="2400" dirty="0"/>
              <a:t> </a:t>
            </a:r>
            <a:r>
              <a:rPr lang="en-US" sz="2400" dirty="0" err="1"/>
              <a:t>walaupun</a:t>
            </a:r>
            <a:r>
              <a:rPr lang="en-US" sz="2400" dirty="0"/>
              <a:t> </a:t>
            </a:r>
            <a:r>
              <a:rPr lang="en-US" sz="2400" dirty="0" err="1"/>
              <a:t>tanpa</a:t>
            </a:r>
            <a:r>
              <a:rPr lang="en-US" sz="2400" dirty="0"/>
              <a:t> </a:t>
            </a:r>
            <a:r>
              <a:rPr lang="en-US" sz="2400" dirty="0" err="1"/>
              <a:t>melihat</a:t>
            </a:r>
            <a:r>
              <a:rPr lang="en-US" sz="2400" dirty="0"/>
              <a:t> </a:t>
            </a:r>
            <a:r>
              <a:rPr lang="en-US" sz="2400" dirty="0" err="1"/>
              <a:t>relasinya</a:t>
            </a:r>
            <a:r>
              <a:rPr lang="en-US" sz="2400" dirty="0"/>
              <a:t> </a:t>
            </a:r>
            <a:r>
              <a:rPr lang="en-US" sz="2400" dirty="0" err="1"/>
              <a:t>dengan</a:t>
            </a:r>
            <a:r>
              <a:rPr lang="en-US" sz="2400" dirty="0"/>
              <a:t> </a:t>
            </a:r>
            <a:r>
              <a:rPr lang="en-US" sz="2400" dirty="0" err="1"/>
              <a:t>himpunan</a:t>
            </a:r>
            <a:r>
              <a:rPr lang="en-US" sz="2400" dirty="0"/>
              <a:t> </a:t>
            </a:r>
            <a:r>
              <a:rPr lang="en-US" sz="2400" dirty="0" err="1"/>
              <a:t>entitas</a:t>
            </a:r>
            <a:r>
              <a:rPr lang="en-US" sz="2400" dirty="0"/>
              <a:t> yang lain, </a:t>
            </a:r>
            <a:r>
              <a:rPr lang="en-US" sz="2400" dirty="0" err="1"/>
              <a:t>sedangkan</a:t>
            </a:r>
            <a:r>
              <a:rPr lang="en-US" sz="2400" dirty="0"/>
              <a:t> </a:t>
            </a:r>
            <a:r>
              <a:rPr lang="en-US" sz="2400" dirty="0" err="1"/>
              <a:t>Himpunan</a:t>
            </a:r>
            <a:r>
              <a:rPr lang="en-US" sz="2400" dirty="0"/>
              <a:t> </a:t>
            </a:r>
            <a:r>
              <a:rPr lang="en-US" sz="2400" dirty="0" err="1"/>
              <a:t>Entitas</a:t>
            </a:r>
            <a:r>
              <a:rPr lang="en-US" sz="2400" dirty="0"/>
              <a:t> </a:t>
            </a:r>
            <a:r>
              <a:rPr lang="en-US" sz="2400" dirty="0" err="1"/>
              <a:t>Lemah</a:t>
            </a:r>
            <a:r>
              <a:rPr lang="en-US" sz="2400" dirty="0"/>
              <a:t> </a:t>
            </a:r>
            <a:r>
              <a:rPr lang="en-US" sz="2400" dirty="0" err="1"/>
              <a:t>dan</a:t>
            </a:r>
            <a:r>
              <a:rPr lang="en-US" sz="2400" dirty="0"/>
              <a:t> Sub </a:t>
            </a:r>
            <a:r>
              <a:rPr lang="en-US" sz="2400" dirty="0" err="1"/>
              <a:t>Entitas</a:t>
            </a:r>
            <a:r>
              <a:rPr lang="en-US" sz="2400" dirty="0"/>
              <a:t> </a:t>
            </a:r>
            <a:r>
              <a:rPr lang="en-US" sz="2400" dirty="0" err="1"/>
              <a:t>hanya</a:t>
            </a:r>
            <a:r>
              <a:rPr lang="en-US" sz="2400" dirty="0"/>
              <a:t> </a:t>
            </a:r>
            <a:r>
              <a:rPr lang="en-US" sz="2400" dirty="0" err="1"/>
              <a:t>dapat</a:t>
            </a:r>
            <a:r>
              <a:rPr lang="en-US" sz="2400" dirty="0"/>
              <a:t> </a:t>
            </a:r>
            <a:r>
              <a:rPr lang="en-US" sz="2400" dirty="0" err="1"/>
              <a:t>ditransformasikan</a:t>
            </a:r>
            <a:r>
              <a:rPr lang="en-US" sz="2400" dirty="0"/>
              <a:t> </a:t>
            </a:r>
            <a:r>
              <a:rPr lang="en-US" sz="2400" dirty="0" err="1"/>
              <a:t>menjadi</a:t>
            </a:r>
            <a:r>
              <a:rPr lang="en-US" sz="2400" dirty="0"/>
              <a:t> </a:t>
            </a:r>
            <a:r>
              <a:rPr lang="en-US" sz="2400" dirty="0" err="1"/>
              <a:t>sebuah</a:t>
            </a:r>
            <a:r>
              <a:rPr lang="en-US" sz="2400" dirty="0"/>
              <a:t> </a:t>
            </a:r>
            <a:r>
              <a:rPr lang="en-US" sz="2400" dirty="0" err="1"/>
              <a:t>tabel</a:t>
            </a:r>
            <a:r>
              <a:rPr lang="en-US" sz="2400" dirty="0"/>
              <a:t> </a:t>
            </a:r>
            <a:r>
              <a:rPr lang="en-US" sz="2400" dirty="0" err="1"/>
              <a:t>dengan</a:t>
            </a:r>
            <a:r>
              <a:rPr lang="en-US" sz="2400" dirty="0"/>
              <a:t> </a:t>
            </a:r>
            <a:r>
              <a:rPr lang="en-US" sz="2400" dirty="0" err="1"/>
              <a:t>menyertakan</a:t>
            </a:r>
            <a:r>
              <a:rPr lang="en-US" sz="2400" dirty="0"/>
              <a:t> pula </a:t>
            </a:r>
            <a:r>
              <a:rPr lang="en-US" sz="2400" dirty="0" err="1"/>
              <a:t>atribut</a:t>
            </a:r>
            <a:r>
              <a:rPr lang="en-US" sz="2400" dirty="0"/>
              <a:t> key yang </a:t>
            </a:r>
            <a:r>
              <a:rPr lang="en-US" sz="2400" dirty="0" err="1"/>
              <a:t>ada</a:t>
            </a:r>
            <a:r>
              <a:rPr lang="en-US" sz="2400" dirty="0"/>
              <a:t> </a:t>
            </a:r>
            <a:r>
              <a:rPr lang="en-US" sz="2400" dirty="0" err="1"/>
              <a:t>di</a:t>
            </a:r>
            <a:r>
              <a:rPr lang="en-US" sz="2400" dirty="0"/>
              <a:t> </a:t>
            </a:r>
            <a:r>
              <a:rPr lang="en-US" sz="2400" dirty="0" err="1"/>
              <a:t>himpunan</a:t>
            </a:r>
            <a:r>
              <a:rPr lang="en-US" sz="2400" dirty="0"/>
              <a:t> </a:t>
            </a:r>
            <a:r>
              <a:rPr lang="en-US" sz="2400" dirty="0" err="1"/>
              <a:t>entitas</a:t>
            </a:r>
            <a:r>
              <a:rPr lang="en-US" sz="2400" dirty="0"/>
              <a:t> </a:t>
            </a:r>
            <a:r>
              <a:rPr lang="en-US" sz="2400" dirty="0" err="1"/>
              <a:t>kuat</a:t>
            </a:r>
            <a:r>
              <a:rPr lang="en-US" sz="2400" dirty="0"/>
              <a:t> yang </a:t>
            </a:r>
            <a:r>
              <a:rPr lang="en-US" sz="2400" dirty="0" err="1"/>
              <a:t>berelasi</a:t>
            </a:r>
            <a:r>
              <a:rPr lang="en-US" sz="2400" dirty="0"/>
              <a:t> </a:t>
            </a:r>
            <a:r>
              <a:rPr lang="en-US" sz="2400" dirty="0" err="1"/>
              <a:t>dengannya</a:t>
            </a:r>
            <a:r>
              <a:rPr 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2" name="Text Box 26"/>
          <p:cNvSpPr txBox="1">
            <a:spLocks noChangeArrowheads="1"/>
          </p:cNvSpPr>
          <p:nvPr/>
        </p:nvSpPr>
        <p:spPr bwMode="auto">
          <a:xfrm>
            <a:off x="381000" y="571480"/>
            <a:ext cx="8458200" cy="400050"/>
          </a:xfrm>
          <a:prstGeom prst="rect">
            <a:avLst/>
          </a:prstGeom>
          <a:noFill/>
          <a:ln w="9525">
            <a:noFill/>
            <a:miter lim="800000"/>
            <a:headEnd/>
            <a:tailEnd/>
          </a:ln>
        </p:spPr>
        <p:txBody>
          <a:bodyPr>
            <a:spAutoFit/>
          </a:bodyPr>
          <a:lstStyle/>
          <a:p>
            <a:pPr eaLnBrk="0" hangingPunct="0">
              <a:buFont typeface="Arial" charset="0"/>
              <a:buChar char="•"/>
            </a:pPr>
            <a:r>
              <a:rPr lang="en-US" sz="2000" b="1"/>
              <a:t> Implementasi Himpunan Entitas Lemah dan Sub Entitas</a:t>
            </a:r>
          </a:p>
        </p:txBody>
      </p:sp>
      <p:sp>
        <p:nvSpPr>
          <p:cNvPr id="40964" name="Rectangle 4"/>
          <p:cNvSpPr>
            <a:spLocks noChangeArrowheads="1"/>
          </p:cNvSpPr>
          <p:nvPr/>
        </p:nvSpPr>
        <p:spPr bwMode="auto">
          <a:xfrm>
            <a:off x="1785918" y="152400"/>
            <a:ext cx="6061087" cy="461963"/>
          </a:xfrm>
          <a:prstGeom prst="rect">
            <a:avLst/>
          </a:prstGeom>
          <a:noFill/>
          <a:ln w="9525">
            <a:noFill/>
            <a:miter lim="800000"/>
            <a:headEnd/>
            <a:tailEnd/>
          </a:ln>
        </p:spPr>
        <p:txBody>
          <a:bodyPr wrap="square">
            <a:spAutoFit/>
          </a:bodyPr>
          <a:lstStyle/>
          <a:p>
            <a:pPr algn="r" eaLnBrk="0" hangingPunct="0"/>
            <a:r>
              <a:rPr lang="en-US" sz="2400" b="1" dirty="0" err="1"/>
              <a:t>Transformasi</a:t>
            </a:r>
            <a:r>
              <a:rPr lang="en-US" sz="2400" b="1" dirty="0"/>
              <a:t> Model Data </a:t>
            </a:r>
            <a:r>
              <a:rPr lang="en-US" sz="2400" b="1" dirty="0" err="1"/>
              <a:t>ke</a:t>
            </a:r>
            <a:r>
              <a:rPr lang="en-US" sz="2400" b="1" dirty="0"/>
              <a:t> Basis Data </a:t>
            </a:r>
            <a:r>
              <a:rPr lang="en-US" sz="2400" b="1" dirty="0" err="1"/>
              <a:t>Fisik</a:t>
            </a:r>
            <a:endParaRPr lang="en-US" sz="2400" b="1" dirty="0"/>
          </a:p>
        </p:txBody>
      </p:sp>
      <p:pic>
        <p:nvPicPr>
          <p:cNvPr id="40965" name="Picture 3"/>
          <p:cNvPicPr>
            <a:picLocks noChangeAspect="1" noChangeArrowheads="1"/>
          </p:cNvPicPr>
          <p:nvPr/>
        </p:nvPicPr>
        <p:blipFill>
          <a:blip r:embed="rId3" cstate="print"/>
          <a:srcRect/>
          <a:stretch>
            <a:fillRect/>
          </a:stretch>
        </p:blipFill>
        <p:spPr bwMode="auto">
          <a:xfrm>
            <a:off x="609600" y="1143000"/>
            <a:ext cx="8277225" cy="3048000"/>
          </a:xfrm>
          <a:prstGeom prst="rect">
            <a:avLst/>
          </a:prstGeom>
          <a:noFill/>
          <a:ln w="9525">
            <a:noFill/>
            <a:miter lim="800000"/>
            <a:headEnd/>
            <a:tailEnd/>
          </a:ln>
        </p:spPr>
      </p:pic>
      <p:sp>
        <p:nvSpPr>
          <p:cNvPr id="8" name="Right Arrow 7"/>
          <p:cNvSpPr/>
          <p:nvPr/>
        </p:nvSpPr>
        <p:spPr bwMode="auto">
          <a:xfrm rot="5400000">
            <a:off x="2209800" y="3733800"/>
            <a:ext cx="10668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pic>
        <p:nvPicPr>
          <p:cNvPr id="40969" name="Picture 3"/>
          <p:cNvPicPr>
            <a:picLocks noChangeAspect="1" noChangeArrowheads="1"/>
          </p:cNvPicPr>
          <p:nvPr/>
        </p:nvPicPr>
        <p:blipFill>
          <a:blip r:embed="rId4" cstate="print"/>
          <a:srcRect/>
          <a:stretch>
            <a:fillRect/>
          </a:stretch>
        </p:blipFill>
        <p:spPr bwMode="auto">
          <a:xfrm>
            <a:off x="1217613" y="4586288"/>
            <a:ext cx="3095625" cy="819150"/>
          </a:xfrm>
          <a:prstGeom prst="rect">
            <a:avLst/>
          </a:prstGeom>
          <a:noFill/>
          <a:ln w="9525">
            <a:noFill/>
            <a:miter lim="800000"/>
            <a:headEnd/>
            <a:tailEnd/>
          </a:ln>
        </p:spPr>
      </p:pic>
      <p:pic>
        <p:nvPicPr>
          <p:cNvPr id="40970" name="Picture 4"/>
          <p:cNvPicPr>
            <a:picLocks noChangeAspect="1" noChangeArrowheads="1"/>
          </p:cNvPicPr>
          <p:nvPr/>
        </p:nvPicPr>
        <p:blipFill>
          <a:blip r:embed="rId5" cstate="print"/>
          <a:srcRect/>
          <a:stretch>
            <a:fillRect/>
          </a:stretch>
        </p:blipFill>
        <p:spPr bwMode="auto">
          <a:xfrm>
            <a:off x="4191000" y="5505450"/>
            <a:ext cx="2600325" cy="742950"/>
          </a:xfrm>
          <a:prstGeom prst="rect">
            <a:avLst/>
          </a:prstGeom>
          <a:noFill/>
          <a:ln w="9525">
            <a:noFill/>
            <a:miter lim="800000"/>
            <a:headEnd/>
            <a:tailEnd/>
          </a:ln>
        </p:spPr>
      </p:pic>
      <p:sp>
        <p:nvSpPr>
          <p:cNvPr id="11" name="Right Arrow 10"/>
          <p:cNvSpPr/>
          <p:nvPr/>
        </p:nvSpPr>
        <p:spPr bwMode="auto">
          <a:xfrm rot="5400000">
            <a:off x="4800600" y="4495800"/>
            <a:ext cx="13716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pic>
        <p:nvPicPr>
          <p:cNvPr id="40974" name="Picture 5"/>
          <p:cNvPicPr>
            <a:picLocks noChangeAspect="1" noChangeArrowheads="1"/>
          </p:cNvPicPr>
          <p:nvPr/>
        </p:nvPicPr>
        <p:blipFill>
          <a:blip r:embed="rId6" cstate="print"/>
          <a:srcRect/>
          <a:stretch>
            <a:fillRect/>
          </a:stretch>
        </p:blipFill>
        <p:spPr bwMode="auto">
          <a:xfrm>
            <a:off x="6019800" y="4648200"/>
            <a:ext cx="1838325" cy="704850"/>
          </a:xfrm>
          <a:prstGeom prst="rect">
            <a:avLst/>
          </a:prstGeom>
          <a:noFill/>
          <a:ln w="9525">
            <a:noFill/>
            <a:miter lim="800000"/>
            <a:headEnd/>
            <a:tailEnd/>
          </a:ln>
        </p:spPr>
      </p:pic>
      <p:sp>
        <p:nvSpPr>
          <p:cNvPr id="13" name="Right Arrow 12"/>
          <p:cNvSpPr/>
          <p:nvPr/>
        </p:nvSpPr>
        <p:spPr bwMode="auto">
          <a:xfrm rot="5400000">
            <a:off x="6629400" y="4085304"/>
            <a:ext cx="6096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5"/>
          <p:cNvPicPr>
            <a:picLocks noChangeAspect="1" noChangeArrowheads="1"/>
          </p:cNvPicPr>
          <p:nvPr/>
        </p:nvPicPr>
        <p:blipFill>
          <a:blip r:embed="rId3" cstate="print"/>
          <a:srcRect/>
          <a:stretch>
            <a:fillRect/>
          </a:stretch>
        </p:blipFill>
        <p:spPr bwMode="auto">
          <a:xfrm>
            <a:off x="152400" y="4800600"/>
            <a:ext cx="2905125" cy="771525"/>
          </a:xfrm>
          <a:prstGeom prst="rect">
            <a:avLst/>
          </a:prstGeom>
          <a:noFill/>
          <a:ln w="9525">
            <a:noFill/>
            <a:miter lim="800000"/>
            <a:headEnd/>
            <a:tailEnd/>
          </a:ln>
        </p:spPr>
      </p:pic>
      <p:sp>
        <p:nvSpPr>
          <p:cNvPr id="9242" name="Text Box 26"/>
          <p:cNvSpPr txBox="1">
            <a:spLocks noChangeArrowheads="1"/>
          </p:cNvSpPr>
          <p:nvPr/>
        </p:nvSpPr>
        <p:spPr bwMode="auto">
          <a:xfrm>
            <a:off x="1328774" y="714356"/>
            <a:ext cx="7815226" cy="400050"/>
          </a:xfrm>
          <a:prstGeom prst="rect">
            <a:avLst/>
          </a:prstGeom>
          <a:noFill/>
          <a:ln w="9525">
            <a:noFill/>
            <a:miter lim="800000"/>
            <a:headEnd/>
            <a:tailEnd/>
          </a:ln>
        </p:spPr>
        <p:txBody>
          <a:bodyPr wrap="square">
            <a:spAutoFit/>
          </a:bodyPr>
          <a:lstStyle/>
          <a:p>
            <a:pPr eaLnBrk="0" hangingPunct="0">
              <a:buFont typeface="Arial" charset="0"/>
              <a:buChar char="•"/>
            </a:pPr>
            <a:r>
              <a:rPr lang="en-US" sz="2000" b="1" dirty="0"/>
              <a:t> </a:t>
            </a:r>
            <a:r>
              <a:rPr lang="en-US" sz="2000" b="1" dirty="0" err="1"/>
              <a:t>Implementasi</a:t>
            </a:r>
            <a:r>
              <a:rPr lang="en-US" sz="2000" b="1" dirty="0"/>
              <a:t> </a:t>
            </a:r>
            <a:r>
              <a:rPr lang="en-US" sz="2000" b="1" dirty="0" err="1"/>
              <a:t>Himpunan</a:t>
            </a:r>
            <a:r>
              <a:rPr lang="en-US" sz="2000" b="1" dirty="0"/>
              <a:t> </a:t>
            </a:r>
            <a:r>
              <a:rPr lang="en-US" sz="2000" b="1" dirty="0" err="1"/>
              <a:t>Entitas</a:t>
            </a:r>
            <a:r>
              <a:rPr lang="en-US" sz="2000" b="1" dirty="0"/>
              <a:t> </a:t>
            </a:r>
            <a:r>
              <a:rPr lang="en-US" sz="2000" b="1" dirty="0" err="1"/>
              <a:t>Lemah</a:t>
            </a:r>
            <a:r>
              <a:rPr lang="en-US" sz="2000" b="1" dirty="0"/>
              <a:t> </a:t>
            </a:r>
            <a:r>
              <a:rPr lang="en-US" sz="2000" b="1" dirty="0" err="1"/>
              <a:t>dan</a:t>
            </a:r>
            <a:r>
              <a:rPr lang="en-US" sz="2000" b="1" dirty="0"/>
              <a:t> Sub </a:t>
            </a:r>
            <a:r>
              <a:rPr lang="en-US" sz="2000" b="1" dirty="0" err="1"/>
              <a:t>Entitas</a:t>
            </a:r>
            <a:endParaRPr lang="en-US" sz="2000" b="1" dirty="0"/>
          </a:p>
        </p:txBody>
      </p:sp>
      <p:sp>
        <p:nvSpPr>
          <p:cNvPr id="41989" name="Rectangle 4"/>
          <p:cNvSpPr>
            <a:spLocks noChangeArrowheads="1"/>
          </p:cNvSpPr>
          <p:nvPr/>
        </p:nvSpPr>
        <p:spPr bwMode="auto">
          <a:xfrm>
            <a:off x="1277574" y="152400"/>
            <a:ext cx="7641002" cy="584775"/>
          </a:xfrm>
          <a:prstGeom prst="rect">
            <a:avLst/>
          </a:prstGeom>
          <a:noFill/>
          <a:ln w="9525">
            <a:noFill/>
            <a:miter lim="800000"/>
            <a:headEnd/>
            <a:tailEnd/>
          </a:ln>
        </p:spPr>
        <p:txBody>
          <a:bodyPr wrap="none">
            <a:spAutoFit/>
          </a:bodyPr>
          <a:lstStyle/>
          <a:p>
            <a:pPr algn="r" eaLnBrk="0" hangingPunct="0"/>
            <a:r>
              <a:rPr lang="en-US" sz="3200" b="1" dirty="0" err="1"/>
              <a:t>Transformasi</a:t>
            </a:r>
            <a:r>
              <a:rPr lang="en-US" sz="3200" b="1" dirty="0"/>
              <a:t> Model Data </a:t>
            </a:r>
            <a:r>
              <a:rPr lang="en-US" sz="3200" b="1" dirty="0" err="1"/>
              <a:t>ke</a:t>
            </a:r>
            <a:r>
              <a:rPr lang="en-US" sz="3200" b="1" dirty="0"/>
              <a:t> Basis Data </a:t>
            </a:r>
            <a:r>
              <a:rPr lang="en-US" sz="3200" b="1" dirty="0" err="1"/>
              <a:t>Fisik</a:t>
            </a:r>
            <a:endParaRPr lang="en-US" sz="3200" b="1" dirty="0"/>
          </a:p>
        </p:txBody>
      </p:sp>
      <p:pic>
        <p:nvPicPr>
          <p:cNvPr id="41990" name="Picture 3"/>
          <p:cNvPicPr>
            <a:picLocks noChangeAspect="1" noChangeArrowheads="1"/>
          </p:cNvPicPr>
          <p:nvPr/>
        </p:nvPicPr>
        <p:blipFill>
          <a:blip r:embed="rId4" cstate="print"/>
          <a:srcRect/>
          <a:stretch>
            <a:fillRect/>
          </a:stretch>
        </p:blipFill>
        <p:spPr bwMode="auto">
          <a:xfrm>
            <a:off x="1447800" y="1066800"/>
            <a:ext cx="6076950" cy="3362325"/>
          </a:xfrm>
          <a:prstGeom prst="rect">
            <a:avLst/>
          </a:prstGeom>
          <a:noFill/>
          <a:ln w="9525">
            <a:noFill/>
            <a:miter lim="800000"/>
            <a:headEnd/>
            <a:tailEnd/>
          </a:ln>
        </p:spPr>
      </p:pic>
      <p:pic>
        <p:nvPicPr>
          <p:cNvPr id="41991" name="Picture 4"/>
          <p:cNvPicPr>
            <a:picLocks noChangeAspect="1" noChangeArrowheads="1"/>
          </p:cNvPicPr>
          <p:nvPr/>
        </p:nvPicPr>
        <p:blipFill>
          <a:blip r:embed="rId5" cstate="print"/>
          <a:srcRect/>
          <a:stretch>
            <a:fillRect/>
          </a:stretch>
        </p:blipFill>
        <p:spPr bwMode="auto">
          <a:xfrm>
            <a:off x="2743200" y="5715000"/>
            <a:ext cx="2867025" cy="733425"/>
          </a:xfrm>
          <a:prstGeom prst="rect">
            <a:avLst/>
          </a:prstGeom>
          <a:noFill/>
          <a:ln w="9525">
            <a:noFill/>
            <a:miter lim="800000"/>
            <a:headEnd/>
            <a:tailEnd/>
          </a:ln>
        </p:spPr>
      </p:pic>
      <p:sp>
        <p:nvSpPr>
          <p:cNvPr id="11" name="Right Arrow 10"/>
          <p:cNvSpPr/>
          <p:nvPr/>
        </p:nvSpPr>
        <p:spPr bwMode="auto">
          <a:xfrm rot="5400000">
            <a:off x="3162300" y="4686300"/>
            <a:ext cx="14478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sp>
        <p:nvSpPr>
          <p:cNvPr id="13" name="Right Arrow 12"/>
          <p:cNvSpPr/>
          <p:nvPr/>
        </p:nvSpPr>
        <p:spPr bwMode="auto">
          <a:xfrm rot="5400000">
            <a:off x="5181600" y="4267200"/>
            <a:ext cx="6096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pic>
        <p:nvPicPr>
          <p:cNvPr id="41998" name="Picture 5"/>
          <p:cNvPicPr>
            <a:picLocks noChangeAspect="1" noChangeArrowheads="1"/>
          </p:cNvPicPr>
          <p:nvPr/>
        </p:nvPicPr>
        <p:blipFill>
          <a:blip r:embed="rId6" cstate="print"/>
          <a:srcRect/>
          <a:stretch>
            <a:fillRect/>
          </a:stretch>
        </p:blipFill>
        <p:spPr bwMode="auto">
          <a:xfrm>
            <a:off x="4267200" y="4876800"/>
            <a:ext cx="2924175"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2" name="Text Box 26"/>
          <p:cNvSpPr txBox="1">
            <a:spLocks noChangeArrowheads="1"/>
          </p:cNvSpPr>
          <p:nvPr/>
        </p:nvSpPr>
        <p:spPr bwMode="auto">
          <a:xfrm>
            <a:off x="614394" y="1100124"/>
            <a:ext cx="8458200" cy="400050"/>
          </a:xfrm>
          <a:prstGeom prst="rect">
            <a:avLst/>
          </a:prstGeom>
          <a:noFill/>
          <a:ln w="9525">
            <a:noFill/>
            <a:miter lim="800000"/>
            <a:headEnd/>
            <a:tailEnd/>
          </a:ln>
        </p:spPr>
        <p:txBody>
          <a:bodyPr>
            <a:spAutoFit/>
          </a:bodyPr>
          <a:lstStyle/>
          <a:p>
            <a:pPr eaLnBrk="0" hangingPunct="0">
              <a:buFont typeface="Arial" charset="0"/>
              <a:buChar char="•"/>
            </a:pPr>
            <a:r>
              <a:rPr lang="en-US" sz="2000" b="1" dirty="0"/>
              <a:t> </a:t>
            </a:r>
            <a:r>
              <a:rPr lang="en-US" sz="2000" b="1" dirty="0" err="1"/>
              <a:t>Implementasi</a:t>
            </a:r>
            <a:r>
              <a:rPr lang="en-US" sz="2000" b="1" dirty="0"/>
              <a:t> </a:t>
            </a:r>
            <a:r>
              <a:rPr lang="en-US" sz="2000" b="1" dirty="0" err="1"/>
              <a:t>Relasi</a:t>
            </a:r>
            <a:r>
              <a:rPr lang="en-US" sz="2000" b="1" dirty="0"/>
              <a:t> Tunggal (</a:t>
            </a:r>
            <a:r>
              <a:rPr lang="en-US" sz="2000" b="1" i="1" dirty="0"/>
              <a:t>Unary Relation</a:t>
            </a:r>
            <a:r>
              <a:rPr lang="en-US" sz="2000" b="1" dirty="0"/>
              <a:t>)</a:t>
            </a:r>
          </a:p>
        </p:txBody>
      </p:sp>
      <p:sp>
        <p:nvSpPr>
          <p:cNvPr id="43012" name="Rectangle 4"/>
          <p:cNvSpPr>
            <a:spLocks noChangeArrowheads="1"/>
          </p:cNvSpPr>
          <p:nvPr/>
        </p:nvSpPr>
        <p:spPr bwMode="auto">
          <a:xfrm>
            <a:off x="1277574" y="152400"/>
            <a:ext cx="7641002" cy="584775"/>
          </a:xfrm>
          <a:prstGeom prst="rect">
            <a:avLst/>
          </a:prstGeom>
          <a:noFill/>
          <a:ln w="9525">
            <a:noFill/>
            <a:miter lim="800000"/>
            <a:headEnd/>
            <a:tailEnd/>
          </a:ln>
        </p:spPr>
        <p:txBody>
          <a:bodyPr wrap="none">
            <a:spAutoFit/>
          </a:bodyPr>
          <a:lstStyle/>
          <a:p>
            <a:pPr algn="r" eaLnBrk="0" hangingPunct="0"/>
            <a:r>
              <a:rPr lang="en-US" sz="3200" b="1" dirty="0" err="1"/>
              <a:t>Transformasi</a:t>
            </a:r>
            <a:r>
              <a:rPr lang="en-US" sz="3200" b="1" dirty="0"/>
              <a:t> Model Data </a:t>
            </a:r>
            <a:r>
              <a:rPr lang="en-US" sz="3200" b="1" dirty="0" err="1"/>
              <a:t>ke</a:t>
            </a:r>
            <a:r>
              <a:rPr lang="en-US" sz="3200" b="1" dirty="0"/>
              <a:t> Basis Data </a:t>
            </a:r>
            <a:r>
              <a:rPr lang="en-US" sz="3200" b="1" dirty="0" err="1"/>
              <a:t>Fisik</a:t>
            </a:r>
            <a:endParaRPr lang="en-US" sz="3200" b="1" dirty="0"/>
          </a:p>
        </p:txBody>
      </p:sp>
      <p:sp>
        <p:nvSpPr>
          <p:cNvPr id="12" name="Text Box 26"/>
          <p:cNvSpPr txBox="1">
            <a:spLocks noChangeArrowheads="1"/>
          </p:cNvSpPr>
          <p:nvPr/>
        </p:nvSpPr>
        <p:spPr bwMode="auto">
          <a:xfrm>
            <a:off x="563563" y="1497025"/>
            <a:ext cx="8305800" cy="3031599"/>
          </a:xfrm>
          <a:prstGeom prst="rect">
            <a:avLst/>
          </a:prstGeom>
          <a:noFill/>
          <a:ln w="9525">
            <a:noFill/>
            <a:miter lim="800000"/>
            <a:headEnd/>
            <a:tailEnd/>
          </a:ln>
        </p:spPr>
        <p:txBody>
          <a:bodyPr>
            <a:spAutoFit/>
          </a:bodyPr>
          <a:lstStyle/>
          <a:p>
            <a:pPr algn="just" eaLnBrk="0" hangingPunct="0"/>
            <a:r>
              <a:rPr lang="en-US" sz="2000" dirty="0" err="1"/>
              <a:t>Implementasi</a:t>
            </a:r>
            <a:r>
              <a:rPr lang="en-US" sz="2000" dirty="0"/>
              <a:t> </a:t>
            </a:r>
            <a:r>
              <a:rPr lang="en-US" sz="2000" dirty="0" err="1"/>
              <a:t>Relasi</a:t>
            </a:r>
            <a:r>
              <a:rPr lang="en-US" sz="2000" dirty="0"/>
              <a:t> Tunggal (</a:t>
            </a:r>
            <a:r>
              <a:rPr lang="en-US" sz="2000" i="1" dirty="0"/>
              <a:t>Unary Relation</a:t>
            </a:r>
            <a:r>
              <a:rPr lang="en-US" sz="2000" dirty="0"/>
              <a:t>). Dari/</a:t>
            </a:r>
            <a:r>
              <a:rPr lang="en-US" sz="2000" dirty="0" err="1"/>
              <a:t>ke</a:t>
            </a:r>
            <a:r>
              <a:rPr lang="en-US" sz="2000" dirty="0"/>
              <a:t> </a:t>
            </a:r>
            <a:r>
              <a:rPr lang="en-US" sz="2000" dirty="0" err="1"/>
              <a:t>himpunan</a:t>
            </a:r>
            <a:r>
              <a:rPr lang="en-US" sz="2000" dirty="0"/>
              <a:t> </a:t>
            </a:r>
            <a:r>
              <a:rPr lang="en-US" sz="2000" dirty="0" err="1"/>
              <a:t>entitas</a:t>
            </a:r>
            <a:r>
              <a:rPr lang="en-US" sz="2000" dirty="0"/>
              <a:t> yang </a:t>
            </a:r>
            <a:r>
              <a:rPr lang="en-US" sz="2000" dirty="0" err="1"/>
              <a:t>sama</a:t>
            </a:r>
            <a:r>
              <a:rPr lang="en-US" sz="2000" dirty="0"/>
              <a:t> </a:t>
            </a:r>
            <a:r>
              <a:rPr lang="en-US" sz="2000" dirty="0" err="1"/>
              <a:t>dalam</a:t>
            </a:r>
            <a:r>
              <a:rPr lang="en-US" sz="2000" dirty="0"/>
              <a:t> </a:t>
            </a:r>
            <a:r>
              <a:rPr lang="en-US" sz="2000" dirty="0" err="1"/>
              <a:t>Diagaram</a:t>
            </a:r>
            <a:r>
              <a:rPr lang="en-US" sz="2000" dirty="0"/>
              <a:t> E-R </a:t>
            </a:r>
            <a:r>
              <a:rPr lang="en-US" sz="2000" dirty="0" err="1"/>
              <a:t>tergantung</a:t>
            </a:r>
            <a:r>
              <a:rPr lang="en-US" sz="2000" dirty="0"/>
              <a:t> </a:t>
            </a:r>
            <a:r>
              <a:rPr lang="en-US" sz="2000" dirty="0" err="1"/>
              <a:t>pada</a:t>
            </a:r>
            <a:r>
              <a:rPr lang="en-US" sz="2000" dirty="0"/>
              <a:t> </a:t>
            </a:r>
            <a:r>
              <a:rPr lang="en-US" sz="2000" dirty="0" err="1"/>
              <a:t>Derajat</a:t>
            </a:r>
            <a:r>
              <a:rPr lang="en-US" sz="2000" dirty="0"/>
              <a:t> </a:t>
            </a:r>
            <a:r>
              <a:rPr lang="en-US" sz="2000" dirty="0" err="1"/>
              <a:t>Relasinya</a:t>
            </a:r>
            <a:r>
              <a:rPr lang="en-US" sz="2000" dirty="0"/>
              <a:t>.</a:t>
            </a:r>
            <a:br>
              <a:rPr lang="en-US" sz="2000" dirty="0"/>
            </a:br>
            <a:r>
              <a:rPr lang="en-US" sz="300" dirty="0"/>
              <a:t>.</a:t>
            </a:r>
            <a:r>
              <a:rPr lang="en-US" sz="2000" dirty="0"/>
              <a:t/>
            </a:r>
            <a:br>
              <a:rPr lang="en-US" sz="2000" dirty="0"/>
            </a:br>
            <a:r>
              <a:rPr lang="en-US" sz="2000" dirty="0" err="1"/>
              <a:t>Untuk</a:t>
            </a:r>
            <a:r>
              <a:rPr lang="en-US" sz="2000" dirty="0"/>
              <a:t> </a:t>
            </a:r>
            <a:r>
              <a:rPr lang="en-US" sz="2000" dirty="0" err="1"/>
              <a:t>relasi</a:t>
            </a:r>
            <a:r>
              <a:rPr lang="en-US" sz="2000" dirty="0"/>
              <a:t> </a:t>
            </a:r>
            <a:r>
              <a:rPr lang="en-US" sz="2000" dirty="0" err="1"/>
              <a:t>satu-ke-banyak</a:t>
            </a:r>
            <a:r>
              <a:rPr lang="en-US" sz="2000" dirty="0"/>
              <a:t> </a:t>
            </a:r>
            <a:r>
              <a:rPr lang="en-US" sz="2000" dirty="0" err="1"/>
              <a:t>dapat</a:t>
            </a:r>
            <a:r>
              <a:rPr lang="en-US" sz="2000" dirty="0"/>
              <a:t> </a:t>
            </a:r>
            <a:r>
              <a:rPr lang="en-US" sz="2000" dirty="0" err="1"/>
              <a:t>diimplementasikan</a:t>
            </a:r>
            <a:r>
              <a:rPr lang="en-US" sz="2000" dirty="0"/>
              <a:t> </a:t>
            </a:r>
            <a:r>
              <a:rPr lang="en-US" sz="2000" dirty="0" err="1"/>
              <a:t>melalui</a:t>
            </a:r>
            <a:r>
              <a:rPr lang="en-US" sz="2000" dirty="0"/>
              <a:t> </a:t>
            </a:r>
            <a:r>
              <a:rPr lang="en-US" sz="2000" dirty="0" err="1"/>
              <a:t>penggunaan</a:t>
            </a:r>
            <a:r>
              <a:rPr lang="en-US" sz="2000" dirty="0"/>
              <a:t> field key </a:t>
            </a:r>
            <a:r>
              <a:rPr lang="en-US" sz="2000" dirty="0" err="1"/>
              <a:t>dua</a:t>
            </a:r>
            <a:r>
              <a:rPr lang="en-US" sz="2000" dirty="0"/>
              <a:t> kali </a:t>
            </a:r>
            <a:r>
              <a:rPr lang="en-US" sz="2000" dirty="0" err="1"/>
              <a:t>tapi</a:t>
            </a:r>
            <a:r>
              <a:rPr lang="en-US" sz="2000" dirty="0"/>
              <a:t> </a:t>
            </a:r>
            <a:r>
              <a:rPr lang="en-US" sz="2000" dirty="0" err="1"/>
              <a:t>untuk</a:t>
            </a:r>
            <a:r>
              <a:rPr lang="en-US" sz="2000" dirty="0"/>
              <a:t> </a:t>
            </a:r>
            <a:r>
              <a:rPr lang="en-US" sz="2000" dirty="0" err="1"/>
              <a:t>fungsi</a:t>
            </a:r>
            <a:r>
              <a:rPr lang="en-US" sz="2000" dirty="0"/>
              <a:t> yang </a:t>
            </a:r>
            <a:r>
              <a:rPr lang="en-US" sz="2000" dirty="0" err="1"/>
              <a:t>berbeda</a:t>
            </a:r>
            <a:r>
              <a:rPr lang="en-US" sz="2000" dirty="0"/>
              <a:t>. </a:t>
            </a:r>
            <a:br>
              <a:rPr lang="en-US" sz="2000" dirty="0"/>
            </a:br>
            <a:r>
              <a:rPr lang="en-US" sz="800" dirty="0"/>
              <a:t> . </a:t>
            </a:r>
            <a:r>
              <a:rPr lang="en-US" sz="2000" dirty="0"/>
              <a:t/>
            </a:r>
            <a:br>
              <a:rPr lang="en-US" sz="2000" dirty="0"/>
            </a:br>
            <a:r>
              <a:rPr lang="en-US" sz="2000" dirty="0" err="1"/>
              <a:t>Jika</a:t>
            </a:r>
            <a:r>
              <a:rPr lang="en-US" sz="2000" dirty="0"/>
              <a:t> </a:t>
            </a:r>
            <a:r>
              <a:rPr lang="en-US" sz="2000" dirty="0" err="1"/>
              <a:t>kita</a:t>
            </a:r>
            <a:r>
              <a:rPr lang="en-US" sz="2000" dirty="0"/>
              <a:t> </a:t>
            </a:r>
            <a:r>
              <a:rPr lang="en-US" sz="2000" dirty="0" err="1"/>
              <a:t>memiliki</a:t>
            </a:r>
            <a:r>
              <a:rPr lang="en-US" sz="2000" dirty="0"/>
              <a:t> </a:t>
            </a:r>
            <a:r>
              <a:rPr lang="en-US" sz="2000" dirty="0" err="1"/>
              <a:t>himpunan</a:t>
            </a:r>
            <a:r>
              <a:rPr lang="en-US" sz="2000" dirty="0"/>
              <a:t> </a:t>
            </a:r>
            <a:r>
              <a:rPr lang="en-US" sz="2000" dirty="0" err="1"/>
              <a:t>entitas</a:t>
            </a:r>
            <a:r>
              <a:rPr lang="en-US" sz="2000" dirty="0"/>
              <a:t> A </a:t>
            </a:r>
            <a:r>
              <a:rPr lang="en-US" sz="2000" dirty="0" err="1"/>
              <a:t>dengan</a:t>
            </a:r>
            <a:r>
              <a:rPr lang="en-US" sz="2000" dirty="0"/>
              <a:t> 2 </a:t>
            </a:r>
            <a:r>
              <a:rPr lang="en-US" sz="2000" dirty="0" err="1"/>
              <a:t>atribut</a:t>
            </a:r>
            <a:r>
              <a:rPr lang="en-US" sz="2000" dirty="0"/>
              <a:t> x </a:t>
            </a:r>
            <a:r>
              <a:rPr lang="en-US" sz="2000" dirty="0" err="1"/>
              <a:t>dan</a:t>
            </a:r>
            <a:r>
              <a:rPr lang="en-US" sz="2000" dirty="0"/>
              <a:t> y </a:t>
            </a:r>
            <a:r>
              <a:rPr lang="en-US" sz="2000" dirty="0" err="1"/>
              <a:t>dengan</a:t>
            </a:r>
            <a:r>
              <a:rPr lang="en-US" sz="2000" dirty="0"/>
              <a:t> x </a:t>
            </a:r>
            <a:r>
              <a:rPr lang="en-US" sz="2000" dirty="0" err="1"/>
              <a:t>sebagai</a:t>
            </a:r>
            <a:r>
              <a:rPr lang="en-US" sz="2000" dirty="0"/>
              <a:t> key, </a:t>
            </a:r>
            <a:r>
              <a:rPr lang="en-US" sz="2000" dirty="0" err="1"/>
              <a:t>maka</a:t>
            </a:r>
            <a:r>
              <a:rPr lang="en-US" sz="2000" dirty="0"/>
              <a:t> </a:t>
            </a:r>
            <a:r>
              <a:rPr lang="en-US" sz="2000" dirty="0" err="1"/>
              <a:t>relasi</a:t>
            </a:r>
            <a:r>
              <a:rPr lang="en-US" sz="2000" dirty="0"/>
              <a:t> </a:t>
            </a:r>
            <a:r>
              <a:rPr lang="en-US" sz="2000" dirty="0" err="1"/>
              <a:t>tunggal</a:t>
            </a:r>
            <a:r>
              <a:rPr lang="en-US" sz="2000" dirty="0"/>
              <a:t> </a:t>
            </a:r>
            <a:r>
              <a:rPr lang="en-US" sz="2000" dirty="0" err="1"/>
              <a:t>terhadap</a:t>
            </a:r>
            <a:r>
              <a:rPr lang="en-US" sz="2000" dirty="0"/>
              <a:t> </a:t>
            </a:r>
            <a:r>
              <a:rPr lang="en-US" sz="2000" dirty="0" err="1"/>
              <a:t>himpunan</a:t>
            </a:r>
            <a:r>
              <a:rPr lang="en-US" sz="2000" dirty="0"/>
              <a:t> </a:t>
            </a:r>
            <a:r>
              <a:rPr lang="en-US" sz="2000" dirty="0" err="1"/>
              <a:t>entitas</a:t>
            </a:r>
            <a:r>
              <a:rPr lang="en-US" sz="2000" dirty="0"/>
              <a:t> </a:t>
            </a:r>
            <a:r>
              <a:rPr lang="en-US" sz="2000" dirty="0" err="1"/>
              <a:t>tersebut</a:t>
            </a:r>
            <a:r>
              <a:rPr lang="en-US" sz="2000" dirty="0"/>
              <a:t> </a:t>
            </a:r>
            <a:r>
              <a:rPr lang="en-US" sz="2000" dirty="0" err="1"/>
              <a:t>diwujudkan</a:t>
            </a:r>
            <a:r>
              <a:rPr lang="en-US" sz="2000" dirty="0"/>
              <a:t> </a:t>
            </a:r>
            <a:r>
              <a:rPr lang="en-US" sz="2000" dirty="0" err="1"/>
              <a:t>dengan</a:t>
            </a:r>
            <a:r>
              <a:rPr lang="en-US" sz="2000" dirty="0"/>
              <a:t> </a:t>
            </a:r>
            <a:r>
              <a:rPr lang="en-US" sz="2000" dirty="0" err="1"/>
              <a:t>menambahkan</a:t>
            </a:r>
            <a:r>
              <a:rPr lang="en-US" sz="2000" dirty="0"/>
              <a:t> </a:t>
            </a:r>
            <a:r>
              <a:rPr lang="en-US" sz="2000" dirty="0" err="1"/>
              <a:t>kembali</a:t>
            </a:r>
            <a:r>
              <a:rPr lang="en-US" sz="2000" dirty="0"/>
              <a:t> field x </a:t>
            </a:r>
            <a:r>
              <a:rPr lang="en-US" sz="2000" dirty="0" err="1"/>
              <a:t>ke</a:t>
            </a:r>
            <a:r>
              <a:rPr lang="en-US" sz="2000" dirty="0"/>
              <a:t> </a:t>
            </a:r>
            <a:r>
              <a:rPr lang="en-US" sz="2000" dirty="0" err="1"/>
              <a:t>tabel</a:t>
            </a:r>
            <a:r>
              <a:rPr lang="en-US" sz="2000" dirty="0"/>
              <a:t> A. </a:t>
            </a:r>
            <a:r>
              <a:rPr lang="en-US" sz="2000" dirty="0" err="1"/>
              <a:t>Karena</a:t>
            </a:r>
            <a:r>
              <a:rPr lang="en-US" sz="2000" dirty="0"/>
              <a:t> </a:t>
            </a:r>
            <a:r>
              <a:rPr lang="en-US" sz="2000" dirty="0" err="1"/>
              <a:t>nama</a:t>
            </a:r>
            <a:r>
              <a:rPr lang="en-US" sz="2000" dirty="0"/>
              <a:t> field </a:t>
            </a:r>
            <a:r>
              <a:rPr lang="en-US" sz="2000" dirty="0" err="1"/>
              <a:t>di</a:t>
            </a:r>
            <a:r>
              <a:rPr lang="en-US" sz="2000" dirty="0"/>
              <a:t> </a:t>
            </a:r>
            <a:r>
              <a:rPr lang="en-US" sz="2000" dirty="0" err="1"/>
              <a:t>setiap</a:t>
            </a:r>
            <a:r>
              <a:rPr lang="en-US" sz="2000" dirty="0"/>
              <a:t> </a:t>
            </a:r>
            <a:r>
              <a:rPr lang="en-US" sz="2000" dirty="0" err="1"/>
              <a:t>tabel</a:t>
            </a:r>
            <a:r>
              <a:rPr lang="en-US" sz="2000" dirty="0"/>
              <a:t> </a:t>
            </a:r>
            <a:r>
              <a:rPr lang="en-US" sz="2000" dirty="0" err="1"/>
              <a:t>harus</a:t>
            </a:r>
            <a:r>
              <a:rPr lang="en-US" sz="2000" dirty="0"/>
              <a:t> </a:t>
            </a:r>
            <a:r>
              <a:rPr lang="en-US" sz="2000" dirty="0" err="1"/>
              <a:t>unik</a:t>
            </a:r>
            <a:r>
              <a:rPr lang="en-US" sz="2000" dirty="0"/>
              <a:t>, </a:t>
            </a:r>
            <a:r>
              <a:rPr lang="en-US" sz="2000" dirty="0" err="1"/>
              <a:t>maka</a:t>
            </a:r>
            <a:r>
              <a:rPr lang="en-US" sz="2000" dirty="0"/>
              <a:t> field x yang </a:t>
            </a:r>
            <a:r>
              <a:rPr lang="en-US" sz="2000" dirty="0" err="1"/>
              <a:t>kedua</a:t>
            </a:r>
            <a:r>
              <a:rPr lang="en-US" sz="2000" dirty="0"/>
              <a:t> </a:t>
            </a:r>
            <a:r>
              <a:rPr lang="en-US" sz="2000" dirty="0" err="1"/>
              <a:t>harus</a:t>
            </a:r>
            <a:r>
              <a:rPr lang="en-US" sz="2000" dirty="0"/>
              <a:t> </a:t>
            </a:r>
            <a:r>
              <a:rPr lang="en-US" sz="2000" dirty="0" err="1"/>
              <a:t>diganti</a:t>
            </a:r>
            <a:r>
              <a:rPr lang="en-US" sz="2000" dirty="0"/>
              <a:t> </a:t>
            </a:r>
            <a:r>
              <a:rPr lang="en-US" sz="2000" dirty="0" err="1"/>
              <a:t>namanya</a:t>
            </a:r>
            <a:r>
              <a:rPr lang="en-US" sz="2000" dirty="0"/>
              <a:t> </a:t>
            </a:r>
            <a:r>
              <a:rPr lang="en-US" sz="2000" dirty="0" err="1"/>
              <a:t>sesuai</a:t>
            </a:r>
            <a:r>
              <a:rPr lang="en-US" sz="2000" dirty="0"/>
              <a:t> </a:t>
            </a:r>
            <a:r>
              <a:rPr lang="en-US" sz="2000" dirty="0" err="1"/>
              <a:t>dengan</a:t>
            </a:r>
            <a:r>
              <a:rPr lang="en-US" sz="2000" dirty="0"/>
              <a:t> </a:t>
            </a:r>
            <a:r>
              <a:rPr lang="en-US" sz="2000" dirty="0" err="1"/>
              <a:t>fungsinya</a:t>
            </a:r>
            <a:r>
              <a:rPr lang="en-US" sz="2000" dirty="0"/>
              <a:t>/ </a:t>
            </a:r>
            <a:r>
              <a:rPr lang="en-US" sz="2000" dirty="0" err="1"/>
              <a:t>relasinya</a:t>
            </a:r>
            <a:r>
              <a:rPr lang="en-US" sz="2000" dirty="0"/>
              <a:t>.</a:t>
            </a:r>
          </a:p>
        </p:txBody>
      </p:sp>
      <p:pic>
        <p:nvPicPr>
          <p:cNvPr id="43014" name="Picture 2"/>
          <p:cNvPicPr>
            <a:picLocks noChangeAspect="1" noChangeArrowheads="1"/>
          </p:cNvPicPr>
          <p:nvPr/>
        </p:nvPicPr>
        <p:blipFill>
          <a:blip r:embed="rId3" cstate="print"/>
          <a:srcRect/>
          <a:stretch>
            <a:fillRect/>
          </a:stretch>
        </p:blipFill>
        <p:spPr bwMode="auto">
          <a:xfrm>
            <a:off x="638175" y="4495800"/>
            <a:ext cx="3705225" cy="1990725"/>
          </a:xfrm>
          <a:prstGeom prst="rect">
            <a:avLst/>
          </a:prstGeom>
          <a:noFill/>
          <a:ln w="9525">
            <a:noFill/>
            <a:miter lim="800000"/>
            <a:headEnd/>
            <a:tailEnd/>
          </a:ln>
        </p:spPr>
      </p:pic>
      <p:pic>
        <p:nvPicPr>
          <p:cNvPr id="43015" name="Picture 3"/>
          <p:cNvPicPr>
            <a:picLocks noChangeAspect="1" noChangeArrowheads="1"/>
          </p:cNvPicPr>
          <p:nvPr/>
        </p:nvPicPr>
        <p:blipFill>
          <a:blip r:embed="rId4" cstate="print"/>
          <a:srcRect/>
          <a:stretch>
            <a:fillRect/>
          </a:stretch>
        </p:blipFill>
        <p:spPr bwMode="auto">
          <a:xfrm>
            <a:off x="5029200" y="5105400"/>
            <a:ext cx="3781425" cy="704850"/>
          </a:xfrm>
          <a:prstGeom prst="rect">
            <a:avLst/>
          </a:prstGeom>
          <a:noFill/>
          <a:ln w="9525">
            <a:noFill/>
            <a:miter lim="800000"/>
            <a:headEnd/>
            <a:tailEnd/>
          </a:ln>
        </p:spPr>
      </p:pic>
      <p:sp>
        <p:nvSpPr>
          <p:cNvPr id="14" name="Right Arrow 13"/>
          <p:cNvSpPr/>
          <p:nvPr/>
        </p:nvSpPr>
        <p:spPr bwMode="auto">
          <a:xfrm>
            <a:off x="4375356" y="5257800"/>
            <a:ext cx="6096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2A94C662-B23F-4BA2-A216-74878FFA162A}" type="slidenum">
              <a:rPr lang="en-US"/>
              <a:pPr>
                <a:defRPr/>
              </a:pPr>
              <a:t>34</a:t>
            </a:fld>
            <a:endParaRPr lang="en-US"/>
          </a:p>
        </p:txBody>
      </p:sp>
      <p:sp>
        <p:nvSpPr>
          <p:cNvPr id="9242" name="Text Box 26"/>
          <p:cNvSpPr txBox="1">
            <a:spLocks noChangeArrowheads="1"/>
          </p:cNvSpPr>
          <p:nvPr/>
        </p:nvSpPr>
        <p:spPr bwMode="auto">
          <a:xfrm>
            <a:off x="571472" y="1028686"/>
            <a:ext cx="8458200" cy="400050"/>
          </a:xfrm>
          <a:prstGeom prst="rect">
            <a:avLst/>
          </a:prstGeom>
          <a:noFill/>
          <a:ln w="9525">
            <a:noFill/>
            <a:miter lim="800000"/>
            <a:headEnd/>
            <a:tailEnd/>
          </a:ln>
        </p:spPr>
        <p:txBody>
          <a:bodyPr>
            <a:spAutoFit/>
          </a:bodyPr>
          <a:lstStyle/>
          <a:p>
            <a:pPr eaLnBrk="0" hangingPunct="0">
              <a:buFont typeface="Arial" charset="0"/>
              <a:buChar char="•"/>
            </a:pPr>
            <a:r>
              <a:rPr lang="en-US" sz="2000" b="1" dirty="0"/>
              <a:t> </a:t>
            </a:r>
            <a:r>
              <a:rPr lang="en-US" sz="2000" b="1" dirty="0" err="1"/>
              <a:t>Implementasi</a:t>
            </a:r>
            <a:r>
              <a:rPr lang="en-US" sz="2000" b="1" dirty="0"/>
              <a:t> </a:t>
            </a:r>
            <a:r>
              <a:rPr lang="en-US" sz="2000" b="1" dirty="0" err="1"/>
              <a:t>Relasi</a:t>
            </a:r>
            <a:r>
              <a:rPr lang="en-US" sz="2000" b="1" dirty="0"/>
              <a:t> Tunggal (</a:t>
            </a:r>
            <a:r>
              <a:rPr lang="en-US" sz="2000" b="1" i="1" dirty="0"/>
              <a:t>Unary Relation</a:t>
            </a:r>
            <a:r>
              <a:rPr lang="en-US" sz="2000" b="1" dirty="0"/>
              <a:t>)</a:t>
            </a:r>
          </a:p>
        </p:txBody>
      </p:sp>
      <p:sp>
        <p:nvSpPr>
          <p:cNvPr id="44036" name="Rectangle 4"/>
          <p:cNvSpPr>
            <a:spLocks noChangeArrowheads="1"/>
          </p:cNvSpPr>
          <p:nvPr/>
        </p:nvSpPr>
        <p:spPr bwMode="auto">
          <a:xfrm>
            <a:off x="1277574" y="152400"/>
            <a:ext cx="7641002" cy="584775"/>
          </a:xfrm>
          <a:prstGeom prst="rect">
            <a:avLst/>
          </a:prstGeom>
          <a:noFill/>
          <a:ln w="9525">
            <a:noFill/>
            <a:miter lim="800000"/>
            <a:headEnd/>
            <a:tailEnd/>
          </a:ln>
        </p:spPr>
        <p:txBody>
          <a:bodyPr wrap="none">
            <a:spAutoFit/>
          </a:bodyPr>
          <a:lstStyle/>
          <a:p>
            <a:pPr algn="r" eaLnBrk="0" hangingPunct="0"/>
            <a:r>
              <a:rPr lang="en-US" sz="3200" b="1" dirty="0" err="1"/>
              <a:t>Transformasi</a:t>
            </a:r>
            <a:r>
              <a:rPr lang="en-US" sz="3200" b="1" dirty="0"/>
              <a:t> Model Data </a:t>
            </a:r>
            <a:r>
              <a:rPr lang="en-US" sz="3200" b="1" dirty="0" err="1"/>
              <a:t>ke</a:t>
            </a:r>
            <a:r>
              <a:rPr lang="en-US" sz="3200" b="1" dirty="0"/>
              <a:t> Basis Data </a:t>
            </a:r>
            <a:r>
              <a:rPr lang="en-US" sz="3200" b="1" dirty="0" err="1"/>
              <a:t>Fisik</a:t>
            </a:r>
            <a:endParaRPr lang="en-US" sz="3200" b="1" dirty="0"/>
          </a:p>
        </p:txBody>
      </p:sp>
      <p:sp>
        <p:nvSpPr>
          <p:cNvPr id="12" name="Text Box 26"/>
          <p:cNvSpPr txBox="1">
            <a:spLocks noChangeArrowheads="1"/>
          </p:cNvSpPr>
          <p:nvPr/>
        </p:nvSpPr>
        <p:spPr bwMode="auto">
          <a:xfrm>
            <a:off x="563563" y="1296984"/>
            <a:ext cx="8305800" cy="1631950"/>
          </a:xfrm>
          <a:prstGeom prst="rect">
            <a:avLst/>
          </a:prstGeom>
          <a:noFill/>
          <a:ln w="9525">
            <a:noFill/>
            <a:miter lim="800000"/>
            <a:headEnd/>
            <a:tailEnd/>
          </a:ln>
        </p:spPr>
        <p:txBody>
          <a:bodyPr>
            <a:spAutoFit/>
          </a:bodyPr>
          <a:lstStyle/>
          <a:p>
            <a:pPr eaLnBrk="0" hangingPunct="0"/>
            <a:r>
              <a:rPr lang="en-US" sz="2000" dirty="0" err="1"/>
              <a:t>Sedang</a:t>
            </a:r>
            <a:r>
              <a:rPr lang="en-US" sz="2000" dirty="0"/>
              <a:t> </a:t>
            </a:r>
            <a:r>
              <a:rPr lang="en-US" sz="2000" dirty="0" err="1"/>
              <a:t>relasi</a:t>
            </a:r>
            <a:r>
              <a:rPr lang="en-US" sz="2000" dirty="0"/>
              <a:t> yang </a:t>
            </a:r>
            <a:r>
              <a:rPr lang="en-US" sz="2000" dirty="0" err="1"/>
              <a:t>derajatnya</a:t>
            </a:r>
            <a:r>
              <a:rPr lang="en-US" sz="2000" dirty="0"/>
              <a:t> </a:t>
            </a:r>
            <a:r>
              <a:rPr lang="en-US" sz="2000" dirty="0" err="1"/>
              <a:t>banyak-ke-banyak</a:t>
            </a:r>
            <a:r>
              <a:rPr lang="en-US" sz="2000" dirty="0"/>
              <a:t> </a:t>
            </a:r>
            <a:r>
              <a:rPr lang="en-US" sz="2000" dirty="0" err="1"/>
              <a:t>akan</a:t>
            </a:r>
            <a:r>
              <a:rPr lang="en-US" sz="2000" dirty="0"/>
              <a:t> </a:t>
            </a:r>
            <a:r>
              <a:rPr lang="en-US" sz="2000" dirty="0" err="1"/>
              <a:t>diimplementasikan</a:t>
            </a:r>
            <a:r>
              <a:rPr lang="en-US" sz="2000" dirty="0"/>
              <a:t> </a:t>
            </a:r>
            <a:r>
              <a:rPr lang="en-US" sz="2000" dirty="0" err="1"/>
              <a:t>melalui</a:t>
            </a:r>
            <a:r>
              <a:rPr lang="en-US" sz="2000" dirty="0"/>
              <a:t> </a:t>
            </a:r>
            <a:r>
              <a:rPr lang="en-US" sz="2000" dirty="0" err="1"/>
              <a:t>pembentukan</a:t>
            </a:r>
            <a:r>
              <a:rPr lang="en-US" sz="2000" dirty="0"/>
              <a:t> </a:t>
            </a:r>
            <a:r>
              <a:rPr lang="en-US" sz="2000" dirty="0" err="1"/>
              <a:t>tabel</a:t>
            </a:r>
            <a:r>
              <a:rPr lang="en-US" sz="2000" dirty="0"/>
              <a:t> </a:t>
            </a:r>
            <a:r>
              <a:rPr lang="en-US" sz="2000" dirty="0" err="1"/>
              <a:t>baru</a:t>
            </a:r>
            <a:r>
              <a:rPr lang="en-US" sz="2000" dirty="0"/>
              <a:t> yang </a:t>
            </a:r>
            <a:r>
              <a:rPr lang="en-US" sz="2000" dirty="0" err="1"/>
              <a:t>merepresentasikan</a:t>
            </a:r>
            <a:r>
              <a:rPr lang="en-US" sz="2000" dirty="0"/>
              <a:t> </a:t>
            </a:r>
            <a:r>
              <a:rPr lang="en-US" sz="2000" dirty="0" err="1"/>
              <a:t>relasi</a:t>
            </a:r>
            <a:r>
              <a:rPr lang="en-US" sz="2000" dirty="0"/>
              <a:t> </a:t>
            </a:r>
            <a:r>
              <a:rPr lang="en-US" sz="2000" dirty="0" err="1"/>
              <a:t>tersebut</a:t>
            </a:r>
            <a:r>
              <a:rPr lang="en-US" sz="2000" dirty="0"/>
              <a:t>. </a:t>
            </a:r>
            <a:r>
              <a:rPr lang="en-US" sz="2000" dirty="0" err="1"/>
              <a:t>Tabel</a:t>
            </a:r>
            <a:r>
              <a:rPr lang="en-US" sz="2000" dirty="0"/>
              <a:t> </a:t>
            </a:r>
            <a:r>
              <a:rPr lang="en-US" sz="2000" dirty="0" err="1"/>
              <a:t>baru</a:t>
            </a:r>
            <a:r>
              <a:rPr lang="en-US" sz="2000" dirty="0"/>
              <a:t> </a:t>
            </a:r>
            <a:r>
              <a:rPr lang="en-US" sz="2000" dirty="0" err="1"/>
              <a:t>ini</a:t>
            </a:r>
            <a:r>
              <a:rPr lang="en-US" sz="2000" dirty="0"/>
              <a:t> </a:t>
            </a:r>
            <a:r>
              <a:rPr lang="en-US" sz="2000" dirty="0" err="1"/>
              <a:t>mendapatkan</a:t>
            </a:r>
            <a:r>
              <a:rPr lang="en-US" sz="2000" dirty="0"/>
              <a:t> field </a:t>
            </a:r>
            <a:r>
              <a:rPr lang="en-US" sz="2000" dirty="0" err="1"/>
              <a:t>dari</a:t>
            </a:r>
            <a:r>
              <a:rPr lang="en-US" sz="2000" dirty="0"/>
              <a:t> </a:t>
            </a:r>
            <a:r>
              <a:rPr lang="en-US" sz="2000" dirty="0" err="1"/>
              <a:t>semua</a:t>
            </a:r>
            <a:r>
              <a:rPr lang="en-US" sz="2000" dirty="0"/>
              <a:t> </a:t>
            </a:r>
            <a:r>
              <a:rPr lang="en-US" sz="2000" dirty="0" err="1"/>
              <a:t>atribut</a:t>
            </a:r>
            <a:r>
              <a:rPr lang="en-US" sz="2000" dirty="0"/>
              <a:t> </a:t>
            </a:r>
            <a:r>
              <a:rPr lang="en-US" sz="2000" dirty="0" err="1"/>
              <a:t>relasi</a:t>
            </a:r>
            <a:r>
              <a:rPr lang="en-US" sz="2000" dirty="0"/>
              <a:t> (</a:t>
            </a:r>
            <a:r>
              <a:rPr lang="en-US" sz="2000" dirty="0" err="1"/>
              <a:t>jika</a:t>
            </a:r>
            <a:r>
              <a:rPr lang="en-US" sz="2000" dirty="0"/>
              <a:t> </a:t>
            </a:r>
            <a:r>
              <a:rPr lang="en-US" sz="2000" dirty="0" err="1"/>
              <a:t>ada</a:t>
            </a:r>
            <a:r>
              <a:rPr lang="en-US" sz="2000" dirty="0"/>
              <a:t>) yang </a:t>
            </a:r>
            <a:r>
              <a:rPr lang="en-US" sz="2000" dirty="0" err="1"/>
              <a:t>ditambah</a:t>
            </a:r>
            <a:r>
              <a:rPr lang="en-US" sz="2000" dirty="0"/>
              <a:t> </a:t>
            </a:r>
            <a:r>
              <a:rPr lang="en-US" sz="2000" dirty="0" err="1"/>
              <a:t>dengan</a:t>
            </a:r>
            <a:r>
              <a:rPr lang="en-US" sz="2000" dirty="0"/>
              <a:t> </a:t>
            </a:r>
            <a:r>
              <a:rPr lang="en-US" sz="2000" dirty="0" err="1"/>
              <a:t>atribut</a:t>
            </a:r>
            <a:r>
              <a:rPr lang="en-US" sz="2000" dirty="0"/>
              <a:t> key </a:t>
            </a:r>
            <a:r>
              <a:rPr lang="en-US" sz="2000" dirty="0" err="1"/>
              <a:t>dari</a:t>
            </a:r>
            <a:r>
              <a:rPr lang="en-US" sz="2000" dirty="0"/>
              <a:t> </a:t>
            </a:r>
            <a:r>
              <a:rPr lang="en-US" sz="2000" dirty="0" err="1"/>
              <a:t>himpunan</a:t>
            </a:r>
            <a:r>
              <a:rPr lang="en-US" sz="2000" dirty="0"/>
              <a:t> </a:t>
            </a:r>
            <a:r>
              <a:rPr lang="en-US" sz="2000" dirty="0" err="1"/>
              <a:t>entitasnya</a:t>
            </a:r>
            <a:r>
              <a:rPr lang="en-US" sz="2000" dirty="0"/>
              <a:t>.</a:t>
            </a:r>
          </a:p>
        </p:txBody>
      </p:sp>
      <p:pic>
        <p:nvPicPr>
          <p:cNvPr id="44038" name="Picture 2"/>
          <p:cNvPicPr>
            <a:picLocks noChangeAspect="1" noChangeArrowheads="1"/>
          </p:cNvPicPr>
          <p:nvPr/>
        </p:nvPicPr>
        <p:blipFill>
          <a:blip r:embed="rId3" cstate="print"/>
          <a:srcRect/>
          <a:stretch>
            <a:fillRect/>
          </a:stretch>
        </p:blipFill>
        <p:spPr bwMode="auto">
          <a:xfrm>
            <a:off x="685800" y="2590800"/>
            <a:ext cx="3810000" cy="2209800"/>
          </a:xfrm>
          <a:prstGeom prst="rect">
            <a:avLst/>
          </a:prstGeom>
          <a:noFill/>
          <a:ln w="9525">
            <a:noFill/>
            <a:miter lim="800000"/>
            <a:headEnd/>
            <a:tailEnd/>
          </a:ln>
        </p:spPr>
      </p:pic>
      <p:pic>
        <p:nvPicPr>
          <p:cNvPr id="44039" name="Picture 3"/>
          <p:cNvPicPr>
            <a:picLocks noChangeAspect="1" noChangeArrowheads="1"/>
          </p:cNvPicPr>
          <p:nvPr/>
        </p:nvPicPr>
        <p:blipFill>
          <a:blip r:embed="rId4" cstate="print"/>
          <a:srcRect/>
          <a:stretch>
            <a:fillRect/>
          </a:stretch>
        </p:blipFill>
        <p:spPr bwMode="auto">
          <a:xfrm>
            <a:off x="5257800" y="2971800"/>
            <a:ext cx="3740150" cy="914400"/>
          </a:xfrm>
          <a:prstGeom prst="rect">
            <a:avLst/>
          </a:prstGeom>
          <a:noFill/>
          <a:ln w="9525">
            <a:noFill/>
            <a:miter lim="800000"/>
            <a:headEnd/>
            <a:tailEnd/>
          </a:ln>
        </p:spPr>
      </p:pic>
      <p:pic>
        <p:nvPicPr>
          <p:cNvPr id="44040" name="Picture 4"/>
          <p:cNvPicPr>
            <a:picLocks noChangeAspect="1" noChangeArrowheads="1"/>
          </p:cNvPicPr>
          <p:nvPr/>
        </p:nvPicPr>
        <p:blipFill>
          <a:blip r:embed="rId5" cstate="print"/>
          <a:srcRect/>
          <a:stretch>
            <a:fillRect/>
          </a:stretch>
        </p:blipFill>
        <p:spPr bwMode="auto">
          <a:xfrm>
            <a:off x="5257800" y="3962400"/>
            <a:ext cx="3260725" cy="914400"/>
          </a:xfrm>
          <a:prstGeom prst="rect">
            <a:avLst/>
          </a:prstGeom>
          <a:noFill/>
          <a:ln w="9525">
            <a:noFill/>
            <a:miter lim="800000"/>
            <a:headEnd/>
            <a:tailEnd/>
          </a:ln>
        </p:spPr>
      </p:pic>
      <p:sp>
        <p:nvSpPr>
          <p:cNvPr id="13" name="Right Arrow 12"/>
          <p:cNvSpPr/>
          <p:nvPr/>
        </p:nvSpPr>
        <p:spPr bwMode="auto">
          <a:xfrm>
            <a:off x="4572000" y="3124200"/>
            <a:ext cx="6096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sp>
        <p:nvSpPr>
          <p:cNvPr id="15" name="Right Arrow 14"/>
          <p:cNvSpPr/>
          <p:nvPr/>
        </p:nvSpPr>
        <p:spPr bwMode="auto">
          <a:xfrm>
            <a:off x="4572000" y="4038600"/>
            <a:ext cx="6096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FF6EE5E7-ABD9-4D9C-9C72-9B81D1896685}" type="slidenum">
              <a:rPr lang="en-US"/>
              <a:pPr>
                <a:defRPr/>
              </a:pPr>
              <a:t>35</a:t>
            </a:fld>
            <a:endParaRPr lang="en-US"/>
          </a:p>
        </p:txBody>
      </p:sp>
      <p:sp>
        <p:nvSpPr>
          <p:cNvPr id="9242" name="Text Box 26"/>
          <p:cNvSpPr txBox="1">
            <a:spLocks noChangeArrowheads="1"/>
          </p:cNvSpPr>
          <p:nvPr/>
        </p:nvSpPr>
        <p:spPr bwMode="auto">
          <a:xfrm>
            <a:off x="381000" y="1600190"/>
            <a:ext cx="8458200" cy="400050"/>
          </a:xfrm>
          <a:prstGeom prst="rect">
            <a:avLst/>
          </a:prstGeom>
          <a:noFill/>
          <a:ln w="9525">
            <a:noFill/>
            <a:miter lim="800000"/>
            <a:headEnd/>
            <a:tailEnd/>
          </a:ln>
        </p:spPr>
        <p:txBody>
          <a:bodyPr>
            <a:spAutoFit/>
          </a:bodyPr>
          <a:lstStyle/>
          <a:p>
            <a:pPr eaLnBrk="0" hangingPunct="0">
              <a:buFont typeface="Arial" charset="0"/>
              <a:buChar char="•"/>
            </a:pPr>
            <a:r>
              <a:rPr lang="en-US" sz="2000" b="1" dirty="0"/>
              <a:t> </a:t>
            </a:r>
            <a:r>
              <a:rPr lang="en-US" sz="2000" b="1" dirty="0" err="1"/>
              <a:t>Implementasi</a:t>
            </a:r>
            <a:r>
              <a:rPr lang="en-US" sz="2000" b="1" dirty="0"/>
              <a:t> </a:t>
            </a:r>
            <a:r>
              <a:rPr lang="en-US" sz="2000" b="1" dirty="0" err="1"/>
              <a:t>Relasi</a:t>
            </a:r>
            <a:r>
              <a:rPr lang="en-US" sz="2000" b="1" dirty="0"/>
              <a:t> Multi </a:t>
            </a:r>
            <a:r>
              <a:rPr lang="en-US" sz="2000" b="1" dirty="0" err="1"/>
              <a:t>Entitas</a:t>
            </a:r>
            <a:r>
              <a:rPr lang="en-US" sz="2000" b="1" dirty="0"/>
              <a:t> (</a:t>
            </a:r>
            <a:r>
              <a:rPr lang="en-US" sz="2000" b="1" i="1" dirty="0"/>
              <a:t>N-</a:t>
            </a:r>
            <a:r>
              <a:rPr lang="en-US" sz="2000" b="1" i="1" dirty="0" err="1"/>
              <a:t>ary</a:t>
            </a:r>
            <a:r>
              <a:rPr lang="en-US" sz="2000" b="1" i="1" dirty="0"/>
              <a:t> Relation</a:t>
            </a:r>
            <a:r>
              <a:rPr lang="en-US" sz="2000" b="1" dirty="0"/>
              <a:t>)</a:t>
            </a:r>
          </a:p>
        </p:txBody>
      </p:sp>
      <p:sp>
        <p:nvSpPr>
          <p:cNvPr id="45060" name="Rectangle 4"/>
          <p:cNvSpPr>
            <a:spLocks noChangeArrowheads="1"/>
          </p:cNvSpPr>
          <p:nvPr/>
        </p:nvSpPr>
        <p:spPr bwMode="auto">
          <a:xfrm>
            <a:off x="1277574" y="152400"/>
            <a:ext cx="7641002" cy="584775"/>
          </a:xfrm>
          <a:prstGeom prst="rect">
            <a:avLst/>
          </a:prstGeom>
          <a:noFill/>
          <a:ln w="9525">
            <a:noFill/>
            <a:miter lim="800000"/>
            <a:headEnd/>
            <a:tailEnd/>
          </a:ln>
        </p:spPr>
        <p:txBody>
          <a:bodyPr wrap="none">
            <a:spAutoFit/>
          </a:bodyPr>
          <a:lstStyle/>
          <a:p>
            <a:pPr algn="r" eaLnBrk="0" hangingPunct="0"/>
            <a:r>
              <a:rPr lang="en-US" sz="3200" b="1" dirty="0" err="1"/>
              <a:t>Transformasi</a:t>
            </a:r>
            <a:r>
              <a:rPr lang="en-US" sz="3200" b="1" dirty="0"/>
              <a:t> Model Data </a:t>
            </a:r>
            <a:r>
              <a:rPr lang="en-US" sz="3200" b="1" dirty="0" err="1"/>
              <a:t>ke</a:t>
            </a:r>
            <a:r>
              <a:rPr lang="en-US" sz="3200" b="1" dirty="0"/>
              <a:t> Basis Data </a:t>
            </a:r>
            <a:r>
              <a:rPr lang="en-US" sz="3200" b="1" dirty="0" err="1"/>
              <a:t>Fisik</a:t>
            </a:r>
            <a:endParaRPr lang="en-US" sz="3200" b="1" dirty="0"/>
          </a:p>
        </p:txBody>
      </p:sp>
      <p:sp>
        <p:nvSpPr>
          <p:cNvPr id="12" name="Text Box 26"/>
          <p:cNvSpPr txBox="1">
            <a:spLocks noChangeArrowheads="1"/>
          </p:cNvSpPr>
          <p:nvPr/>
        </p:nvSpPr>
        <p:spPr bwMode="auto">
          <a:xfrm>
            <a:off x="428596" y="2049482"/>
            <a:ext cx="8305800" cy="4094162"/>
          </a:xfrm>
          <a:prstGeom prst="rect">
            <a:avLst/>
          </a:prstGeom>
          <a:noFill/>
          <a:ln w="9525">
            <a:noFill/>
            <a:miter lim="800000"/>
            <a:headEnd/>
            <a:tailEnd/>
          </a:ln>
        </p:spPr>
        <p:txBody>
          <a:bodyPr>
            <a:spAutoFit/>
          </a:bodyPr>
          <a:lstStyle/>
          <a:p>
            <a:pPr eaLnBrk="0" hangingPunct="0"/>
            <a:r>
              <a:rPr lang="en-US" sz="2000" dirty="0" err="1"/>
              <a:t>Secara</a:t>
            </a:r>
            <a:r>
              <a:rPr lang="en-US" sz="2000" dirty="0"/>
              <a:t> </a:t>
            </a:r>
            <a:r>
              <a:rPr lang="en-US" sz="2000" dirty="0" err="1"/>
              <a:t>umum</a:t>
            </a:r>
            <a:r>
              <a:rPr lang="en-US" sz="2000" dirty="0"/>
              <a:t>, </a:t>
            </a:r>
            <a:r>
              <a:rPr lang="en-US" sz="2000" dirty="0" err="1"/>
              <a:t>relasi</a:t>
            </a:r>
            <a:r>
              <a:rPr lang="en-US" sz="2000" dirty="0"/>
              <a:t> multi </a:t>
            </a:r>
            <a:r>
              <a:rPr lang="en-US" sz="2000" dirty="0" err="1"/>
              <a:t>entitas</a:t>
            </a:r>
            <a:r>
              <a:rPr lang="en-US" sz="2000" dirty="0"/>
              <a:t> yang </a:t>
            </a:r>
            <a:r>
              <a:rPr lang="en-US" sz="2000" dirty="0" err="1"/>
              <a:t>menghubungkan</a:t>
            </a:r>
            <a:r>
              <a:rPr lang="en-US" sz="2000" dirty="0"/>
              <a:t> </a:t>
            </a:r>
            <a:r>
              <a:rPr lang="en-US" sz="2000" dirty="0" err="1"/>
              <a:t>lebih</a:t>
            </a:r>
            <a:r>
              <a:rPr lang="en-US" sz="2000" dirty="0"/>
              <a:t> </a:t>
            </a:r>
            <a:r>
              <a:rPr lang="en-US" sz="2000" dirty="0" err="1"/>
              <a:t>dari</a:t>
            </a:r>
            <a:r>
              <a:rPr lang="en-US" sz="2000" dirty="0"/>
              <a:t> </a:t>
            </a:r>
            <a:r>
              <a:rPr lang="en-US" sz="2000" dirty="0" err="1"/>
              <a:t>dua</a:t>
            </a:r>
            <a:r>
              <a:rPr lang="en-US" sz="2000" dirty="0"/>
              <a:t> </a:t>
            </a:r>
            <a:r>
              <a:rPr lang="en-US" sz="2000" dirty="0" err="1"/>
              <a:t>himpunan</a:t>
            </a:r>
            <a:r>
              <a:rPr lang="en-US" sz="2000" dirty="0"/>
              <a:t> </a:t>
            </a:r>
            <a:r>
              <a:rPr lang="en-US" sz="2000" dirty="0" err="1"/>
              <a:t>entitas</a:t>
            </a:r>
            <a:r>
              <a:rPr lang="en-US" sz="2000" dirty="0"/>
              <a:t> (N </a:t>
            </a:r>
            <a:r>
              <a:rPr lang="en-US" sz="2000" dirty="0" err="1"/>
              <a:t>himpunan</a:t>
            </a:r>
            <a:r>
              <a:rPr lang="en-US" sz="2000" dirty="0"/>
              <a:t> </a:t>
            </a:r>
            <a:r>
              <a:rPr lang="en-US" sz="2000" dirty="0" err="1"/>
              <a:t>entitas</a:t>
            </a:r>
            <a:r>
              <a:rPr lang="en-US" sz="2000" dirty="0"/>
              <a:t>, </a:t>
            </a:r>
            <a:r>
              <a:rPr lang="en-US" sz="2000" dirty="0" err="1"/>
              <a:t>di</a:t>
            </a:r>
            <a:r>
              <a:rPr lang="en-US" sz="2000" dirty="0"/>
              <a:t> </a:t>
            </a:r>
            <a:r>
              <a:rPr lang="en-US" sz="2000" dirty="0" err="1"/>
              <a:t>mana</a:t>
            </a:r>
            <a:r>
              <a:rPr lang="en-US" sz="2000" dirty="0"/>
              <a:t> N &gt; 2) </a:t>
            </a:r>
            <a:r>
              <a:rPr lang="en-US" sz="2000" dirty="0" err="1"/>
              <a:t>akan</a:t>
            </a:r>
            <a:r>
              <a:rPr lang="en-US" sz="2000" dirty="0"/>
              <a:t> </a:t>
            </a:r>
            <a:r>
              <a:rPr lang="en-US" sz="2000" dirty="0" err="1"/>
              <a:t>diimplementasikan</a:t>
            </a:r>
            <a:r>
              <a:rPr lang="en-US" sz="2000" dirty="0"/>
              <a:t> </a:t>
            </a:r>
            <a:r>
              <a:rPr lang="en-US" sz="2000" dirty="0" err="1"/>
              <a:t>sebagai</a:t>
            </a:r>
            <a:r>
              <a:rPr lang="en-US" sz="2000" dirty="0"/>
              <a:t> </a:t>
            </a:r>
            <a:r>
              <a:rPr lang="en-US" sz="2000" dirty="0" err="1"/>
              <a:t>sebuah</a:t>
            </a:r>
            <a:r>
              <a:rPr lang="en-US" sz="2000" dirty="0"/>
              <a:t> </a:t>
            </a:r>
            <a:r>
              <a:rPr lang="en-US" sz="2000" dirty="0" err="1"/>
              <a:t>tabel</a:t>
            </a:r>
            <a:r>
              <a:rPr lang="en-US" sz="2000" dirty="0"/>
              <a:t> </a:t>
            </a:r>
            <a:r>
              <a:rPr lang="en-US" sz="2000" dirty="0" err="1"/>
              <a:t>khusus</a:t>
            </a:r>
            <a:r>
              <a:rPr lang="en-US" sz="2000" dirty="0"/>
              <a:t> (</a:t>
            </a:r>
            <a:r>
              <a:rPr lang="en-US" sz="2000" dirty="0" err="1"/>
              <a:t>tentu</a:t>
            </a:r>
            <a:r>
              <a:rPr lang="en-US" sz="2000" dirty="0"/>
              <a:t> </a:t>
            </a:r>
            <a:r>
              <a:rPr lang="en-US" sz="2000" dirty="0" err="1"/>
              <a:t>saja</a:t>
            </a:r>
            <a:r>
              <a:rPr lang="en-US" sz="2000" dirty="0"/>
              <a:t>, </a:t>
            </a:r>
            <a:r>
              <a:rPr lang="en-US" sz="2000" dirty="0" err="1"/>
              <a:t>setiap</a:t>
            </a:r>
            <a:r>
              <a:rPr lang="en-US" sz="2000" dirty="0"/>
              <a:t> </a:t>
            </a:r>
            <a:r>
              <a:rPr lang="en-US" sz="2000" dirty="0" err="1"/>
              <a:t>himpunan</a:t>
            </a:r>
            <a:r>
              <a:rPr lang="en-US" sz="2000" dirty="0"/>
              <a:t> </a:t>
            </a:r>
            <a:r>
              <a:rPr lang="en-US" sz="2000" dirty="0" err="1"/>
              <a:t>entitas</a:t>
            </a:r>
            <a:r>
              <a:rPr lang="en-US" sz="2000" dirty="0"/>
              <a:t> yang </a:t>
            </a:r>
            <a:r>
              <a:rPr lang="en-US" sz="2000" dirty="0" err="1"/>
              <a:t>terlibat</a:t>
            </a:r>
            <a:r>
              <a:rPr lang="en-US" sz="2000" dirty="0"/>
              <a:t> </a:t>
            </a:r>
            <a:r>
              <a:rPr lang="en-US" sz="2000" dirty="0" err="1"/>
              <a:t>dalam</a:t>
            </a:r>
            <a:r>
              <a:rPr lang="en-US" sz="2000" dirty="0"/>
              <a:t> </a:t>
            </a:r>
            <a:r>
              <a:rPr lang="en-US" sz="2000" dirty="0" err="1"/>
              <a:t>relasi</a:t>
            </a:r>
            <a:r>
              <a:rPr lang="en-US" sz="2000" dirty="0"/>
              <a:t> </a:t>
            </a:r>
            <a:r>
              <a:rPr lang="en-US" sz="2000" dirty="0" err="1"/>
              <a:t>juga</a:t>
            </a:r>
            <a:r>
              <a:rPr lang="en-US" sz="2000" dirty="0"/>
              <a:t> </a:t>
            </a:r>
            <a:r>
              <a:rPr lang="en-US" sz="2000" dirty="0" err="1"/>
              <a:t>akan</a:t>
            </a:r>
            <a:r>
              <a:rPr lang="en-US" sz="2000" dirty="0"/>
              <a:t> </a:t>
            </a:r>
            <a:r>
              <a:rPr lang="en-US" sz="2000" dirty="0" err="1"/>
              <a:t>direpresentasikan</a:t>
            </a:r>
            <a:r>
              <a:rPr lang="en-US" sz="2000" dirty="0"/>
              <a:t> </a:t>
            </a:r>
            <a:r>
              <a:rPr lang="en-US" sz="2000" dirty="0" err="1"/>
              <a:t>dalam</a:t>
            </a:r>
            <a:r>
              <a:rPr lang="en-US" sz="2000" dirty="0"/>
              <a:t> </a:t>
            </a:r>
            <a:r>
              <a:rPr lang="en-US" sz="2000" dirty="0" err="1"/>
              <a:t>tabel-tabel</a:t>
            </a:r>
            <a:r>
              <a:rPr lang="en-US" sz="2000" dirty="0"/>
              <a:t> </a:t>
            </a:r>
            <a:r>
              <a:rPr lang="en-US" sz="2000" dirty="0" err="1"/>
              <a:t>terpisah</a:t>
            </a:r>
            <a:r>
              <a:rPr lang="en-US" sz="2000" dirty="0"/>
              <a:t>).</a:t>
            </a:r>
            <a:br>
              <a:rPr lang="en-US" sz="2000" dirty="0"/>
            </a:br>
            <a:r>
              <a:rPr lang="en-US" sz="2000" dirty="0"/>
              <a:t/>
            </a:r>
            <a:br>
              <a:rPr lang="en-US" sz="2000" dirty="0"/>
            </a:br>
            <a:r>
              <a:rPr lang="en-US" sz="2000" dirty="0" err="1"/>
              <a:t>Namun</a:t>
            </a:r>
            <a:r>
              <a:rPr lang="en-US" sz="2000" dirty="0"/>
              <a:t> </a:t>
            </a:r>
            <a:r>
              <a:rPr lang="en-US" sz="2000" dirty="0" err="1"/>
              <a:t>jika</a:t>
            </a:r>
            <a:r>
              <a:rPr lang="en-US" sz="2000" dirty="0"/>
              <a:t> </a:t>
            </a:r>
            <a:r>
              <a:rPr lang="en-US" sz="2000" dirty="0" err="1"/>
              <a:t>pada</a:t>
            </a:r>
            <a:r>
              <a:rPr lang="en-US" sz="2000" dirty="0"/>
              <a:t> </a:t>
            </a:r>
            <a:r>
              <a:rPr lang="en-US" sz="2000" dirty="0" err="1"/>
              <a:t>relasi</a:t>
            </a:r>
            <a:r>
              <a:rPr lang="en-US" sz="2000" dirty="0"/>
              <a:t> yang </a:t>
            </a:r>
            <a:r>
              <a:rPr lang="en-US" sz="2000" dirty="0" err="1"/>
              <a:t>menghubungkan</a:t>
            </a:r>
            <a:r>
              <a:rPr lang="en-US" sz="2000" dirty="0"/>
              <a:t> N </a:t>
            </a:r>
            <a:r>
              <a:rPr lang="en-US" sz="2000" dirty="0" err="1"/>
              <a:t>buah</a:t>
            </a:r>
            <a:r>
              <a:rPr lang="en-US" sz="2000" dirty="0"/>
              <a:t> </a:t>
            </a:r>
            <a:br>
              <a:rPr lang="en-US" sz="2000" dirty="0"/>
            </a:br>
            <a:r>
              <a:rPr lang="en-US" sz="2000" dirty="0" err="1"/>
              <a:t>himpunan</a:t>
            </a:r>
            <a:r>
              <a:rPr lang="en-US" sz="2000" dirty="0"/>
              <a:t> </a:t>
            </a:r>
            <a:r>
              <a:rPr lang="en-US" sz="2000" dirty="0" err="1"/>
              <a:t>entitas</a:t>
            </a:r>
            <a:r>
              <a:rPr lang="en-US" sz="2000" dirty="0"/>
              <a:t> </a:t>
            </a:r>
            <a:r>
              <a:rPr lang="en-US" sz="2000" dirty="0" err="1"/>
              <a:t>kita</a:t>
            </a:r>
            <a:r>
              <a:rPr lang="en-US" sz="2000" dirty="0"/>
              <a:t> </a:t>
            </a:r>
            <a:r>
              <a:rPr lang="en-US" sz="2000" dirty="0" err="1"/>
              <a:t>dapat</a:t>
            </a:r>
            <a:r>
              <a:rPr lang="en-US" sz="2000" dirty="0"/>
              <a:t> </a:t>
            </a:r>
            <a:r>
              <a:rPr lang="en-US" sz="2000" dirty="0" err="1"/>
              <a:t>memastikan</a:t>
            </a:r>
            <a:r>
              <a:rPr lang="en-US" sz="2000" dirty="0"/>
              <a:t> </a:t>
            </a:r>
            <a:r>
              <a:rPr lang="en-US" sz="2000" dirty="0" err="1"/>
              <a:t>bahwa</a:t>
            </a:r>
            <a:r>
              <a:rPr lang="en-US" sz="2000" dirty="0"/>
              <a:t> </a:t>
            </a:r>
            <a:r>
              <a:rPr lang="en-US" sz="2000" dirty="0" err="1"/>
              <a:t>Derajat</a:t>
            </a:r>
            <a:r>
              <a:rPr lang="en-US" sz="2000" dirty="0"/>
              <a:t> </a:t>
            </a:r>
            <a:r>
              <a:rPr lang="en-US" sz="2000" dirty="0" err="1"/>
              <a:t>Relasi</a:t>
            </a:r>
            <a:r>
              <a:rPr lang="en-US" sz="2000" dirty="0"/>
              <a:t> </a:t>
            </a:r>
            <a:r>
              <a:rPr lang="en-US" sz="2000" dirty="0" err="1"/>
              <a:t>parsial</a:t>
            </a:r>
            <a:r>
              <a:rPr lang="en-US" sz="2000" dirty="0"/>
              <a:t> </a:t>
            </a:r>
            <a:r>
              <a:rPr lang="en-US" sz="2000" dirty="0" err="1"/>
              <a:t>di</a:t>
            </a:r>
            <a:r>
              <a:rPr lang="en-US" sz="2000" dirty="0"/>
              <a:t> </a:t>
            </a:r>
            <a:r>
              <a:rPr lang="en-US" sz="2000" dirty="0" err="1"/>
              <a:t>antara</a:t>
            </a:r>
            <a:r>
              <a:rPr lang="en-US" sz="2000" dirty="0"/>
              <a:t> (N-1) </a:t>
            </a:r>
            <a:r>
              <a:rPr lang="en-US" sz="2000" dirty="0" err="1"/>
              <a:t>buah</a:t>
            </a:r>
            <a:r>
              <a:rPr lang="en-US" sz="2000" dirty="0"/>
              <a:t> </a:t>
            </a:r>
            <a:r>
              <a:rPr lang="en-US" sz="2000" dirty="0" err="1"/>
              <a:t>himpunan</a:t>
            </a:r>
            <a:r>
              <a:rPr lang="en-US" sz="2000" dirty="0"/>
              <a:t> </a:t>
            </a:r>
            <a:r>
              <a:rPr lang="en-US" sz="2000" dirty="0" err="1"/>
              <a:t>entitas</a:t>
            </a:r>
            <a:r>
              <a:rPr lang="en-US" sz="2000" dirty="0"/>
              <a:t> </a:t>
            </a:r>
            <a:r>
              <a:rPr lang="en-US" sz="2000" dirty="0" err="1"/>
              <a:t>dengan</a:t>
            </a:r>
            <a:r>
              <a:rPr lang="en-US" sz="2000" dirty="0"/>
              <a:t> </a:t>
            </a:r>
            <a:r>
              <a:rPr lang="en-US" sz="2000" dirty="0" err="1"/>
              <a:t>suatu</a:t>
            </a:r>
            <a:r>
              <a:rPr lang="en-US" sz="2000" dirty="0"/>
              <a:t> </a:t>
            </a:r>
            <a:r>
              <a:rPr lang="en-US" sz="2000" dirty="0" err="1"/>
              <a:t>himpunan</a:t>
            </a:r>
            <a:r>
              <a:rPr lang="en-US" sz="2000" dirty="0"/>
              <a:t> </a:t>
            </a:r>
            <a:r>
              <a:rPr lang="en-US" sz="2000" dirty="0" err="1"/>
              <a:t>entitas</a:t>
            </a:r>
            <a:r>
              <a:rPr lang="en-US" sz="2000" dirty="0"/>
              <a:t> (</a:t>
            </a:r>
            <a:r>
              <a:rPr lang="en-US" sz="2000" dirty="0" err="1"/>
              <a:t>misalnya</a:t>
            </a:r>
            <a:r>
              <a:rPr lang="en-US" sz="2000" dirty="0"/>
              <a:t> X) </a:t>
            </a:r>
            <a:r>
              <a:rPr lang="en-US" sz="2000" dirty="0" err="1"/>
              <a:t>adalah</a:t>
            </a:r>
            <a:r>
              <a:rPr lang="en-US" sz="2000" dirty="0"/>
              <a:t> </a:t>
            </a:r>
            <a:r>
              <a:rPr lang="en-US" sz="2000" dirty="0" err="1"/>
              <a:t>satu-ke-banyak</a:t>
            </a:r>
            <a:r>
              <a:rPr lang="en-US" sz="2000" dirty="0"/>
              <a:t>, </a:t>
            </a:r>
            <a:r>
              <a:rPr lang="en-US" sz="2000" dirty="0" err="1"/>
              <a:t>maka</a:t>
            </a:r>
            <a:r>
              <a:rPr lang="en-US" sz="2000" dirty="0"/>
              <a:t> </a:t>
            </a:r>
            <a:r>
              <a:rPr lang="en-US" sz="2000" dirty="0" err="1"/>
              <a:t>relasi</a:t>
            </a:r>
            <a:r>
              <a:rPr lang="en-US" sz="2000" dirty="0"/>
              <a:t> </a:t>
            </a:r>
            <a:r>
              <a:rPr lang="en-US" sz="2000" dirty="0" err="1"/>
              <a:t>tadi</a:t>
            </a:r>
            <a:r>
              <a:rPr lang="en-US" sz="2000" dirty="0"/>
              <a:t> </a:t>
            </a:r>
            <a:r>
              <a:rPr lang="en-US" sz="2000" dirty="0" err="1"/>
              <a:t>tidak</a:t>
            </a:r>
            <a:r>
              <a:rPr lang="en-US" sz="2000" dirty="0"/>
              <a:t> </a:t>
            </a:r>
            <a:r>
              <a:rPr lang="en-US" sz="2000" dirty="0" err="1"/>
              <a:t>perlu</a:t>
            </a:r>
            <a:r>
              <a:rPr lang="en-US" sz="2000" dirty="0"/>
              <a:t> </a:t>
            </a:r>
            <a:r>
              <a:rPr lang="en-US" sz="2000" dirty="0" err="1"/>
              <a:t>diwujudkan</a:t>
            </a:r>
            <a:r>
              <a:rPr lang="en-US" sz="2000" dirty="0"/>
              <a:t> </a:t>
            </a:r>
            <a:r>
              <a:rPr lang="en-US" sz="2000" dirty="0" err="1"/>
              <a:t>sebagai</a:t>
            </a:r>
            <a:r>
              <a:rPr lang="en-US" sz="2000" dirty="0"/>
              <a:t> </a:t>
            </a:r>
            <a:r>
              <a:rPr lang="en-US" sz="2000" dirty="0" err="1"/>
              <a:t>sebuah</a:t>
            </a:r>
            <a:r>
              <a:rPr lang="en-US" sz="2000" dirty="0"/>
              <a:t> </a:t>
            </a:r>
            <a:r>
              <a:rPr lang="en-US" sz="2000" dirty="0" err="1"/>
              <a:t>tabel</a:t>
            </a:r>
            <a:r>
              <a:rPr lang="en-US" sz="2000" dirty="0"/>
              <a:t> </a:t>
            </a:r>
            <a:r>
              <a:rPr lang="en-US" sz="2000" dirty="0" err="1"/>
              <a:t>khusus</a:t>
            </a:r>
            <a:r>
              <a:rPr lang="en-US" sz="2000" dirty="0"/>
              <a:t> </a:t>
            </a:r>
            <a:r>
              <a:rPr lang="en-US" sz="2000" dirty="0" err="1"/>
              <a:t>dan</a:t>
            </a:r>
            <a:r>
              <a:rPr lang="en-US" sz="2000" dirty="0"/>
              <a:t> </a:t>
            </a:r>
            <a:r>
              <a:rPr lang="en-US" sz="2000" dirty="0" err="1"/>
              <a:t>atribut-atributnya</a:t>
            </a:r>
            <a:r>
              <a:rPr lang="en-US" sz="2000" dirty="0"/>
              <a:t> </a:t>
            </a:r>
            <a:r>
              <a:rPr lang="en-US" sz="2000" dirty="0" err="1"/>
              <a:t>cukup</a:t>
            </a:r>
            <a:r>
              <a:rPr lang="en-US" sz="2000" dirty="0"/>
              <a:t> </a:t>
            </a:r>
            <a:r>
              <a:rPr lang="en-US" sz="2000" dirty="0" err="1"/>
              <a:t>dilekatkan</a:t>
            </a:r>
            <a:r>
              <a:rPr lang="en-US" sz="2000" dirty="0"/>
              <a:t> </a:t>
            </a:r>
            <a:r>
              <a:rPr lang="en-US" sz="2000" dirty="0" err="1"/>
              <a:t>pada</a:t>
            </a:r>
            <a:r>
              <a:rPr lang="en-US" sz="2000" dirty="0"/>
              <a:t> </a:t>
            </a:r>
            <a:r>
              <a:rPr lang="en-US" sz="2000" dirty="0" err="1"/>
              <a:t>himpunan</a:t>
            </a:r>
            <a:r>
              <a:rPr lang="en-US" sz="2000" dirty="0"/>
              <a:t> </a:t>
            </a:r>
            <a:r>
              <a:rPr lang="en-US" sz="2000" dirty="0" err="1"/>
              <a:t>entitas</a:t>
            </a:r>
            <a:r>
              <a:rPr lang="en-US" sz="2000" dirty="0"/>
              <a:t> X </a:t>
            </a:r>
            <a:r>
              <a:rPr lang="en-US" sz="2000" dirty="0" err="1"/>
              <a:t>tersebut</a:t>
            </a:r>
            <a:r>
              <a:rPr 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A4D5DAF3-C9A4-46D3-BB83-DB2E17AAF65A}" type="slidenum">
              <a:rPr lang="en-US"/>
              <a:pPr>
                <a:defRPr/>
              </a:pPr>
              <a:t>36</a:t>
            </a:fld>
            <a:endParaRPr lang="en-US"/>
          </a:p>
        </p:txBody>
      </p:sp>
      <p:sp>
        <p:nvSpPr>
          <p:cNvPr id="9242" name="Text Box 26"/>
          <p:cNvSpPr txBox="1">
            <a:spLocks noChangeArrowheads="1"/>
          </p:cNvSpPr>
          <p:nvPr/>
        </p:nvSpPr>
        <p:spPr bwMode="auto">
          <a:xfrm>
            <a:off x="381000" y="1000108"/>
            <a:ext cx="8458200" cy="400050"/>
          </a:xfrm>
          <a:prstGeom prst="rect">
            <a:avLst/>
          </a:prstGeom>
          <a:noFill/>
          <a:ln w="9525">
            <a:noFill/>
            <a:miter lim="800000"/>
            <a:headEnd/>
            <a:tailEnd/>
          </a:ln>
        </p:spPr>
        <p:txBody>
          <a:bodyPr>
            <a:spAutoFit/>
          </a:bodyPr>
          <a:lstStyle/>
          <a:p>
            <a:pPr eaLnBrk="0" hangingPunct="0">
              <a:buFont typeface="Arial" charset="0"/>
              <a:buChar char="•"/>
            </a:pPr>
            <a:r>
              <a:rPr lang="en-US" sz="2000" b="1" dirty="0"/>
              <a:t> </a:t>
            </a:r>
            <a:r>
              <a:rPr lang="en-US" sz="2000" b="1" dirty="0" err="1"/>
              <a:t>Implementasi</a:t>
            </a:r>
            <a:r>
              <a:rPr lang="en-US" sz="2000" b="1" dirty="0"/>
              <a:t> </a:t>
            </a:r>
            <a:r>
              <a:rPr lang="en-US" sz="2000" b="1" dirty="0" err="1"/>
              <a:t>Relasi</a:t>
            </a:r>
            <a:r>
              <a:rPr lang="en-US" sz="2000" b="1" dirty="0"/>
              <a:t> Multi </a:t>
            </a:r>
            <a:r>
              <a:rPr lang="en-US" sz="2000" b="1" dirty="0" err="1"/>
              <a:t>Entitas</a:t>
            </a:r>
            <a:r>
              <a:rPr lang="en-US" sz="2000" b="1" dirty="0"/>
              <a:t> (</a:t>
            </a:r>
            <a:r>
              <a:rPr lang="en-US" sz="2000" b="1" i="1" dirty="0"/>
              <a:t>N-</a:t>
            </a:r>
            <a:r>
              <a:rPr lang="en-US" sz="2000" b="1" i="1" dirty="0" err="1"/>
              <a:t>ary</a:t>
            </a:r>
            <a:r>
              <a:rPr lang="en-US" sz="2000" b="1" i="1" dirty="0"/>
              <a:t> Relation</a:t>
            </a:r>
            <a:r>
              <a:rPr lang="en-US" sz="2000" b="1" dirty="0"/>
              <a:t>)</a:t>
            </a:r>
          </a:p>
        </p:txBody>
      </p:sp>
      <p:sp>
        <p:nvSpPr>
          <p:cNvPr id="46084" name="Rectangle 4"/>
          <p:cNvSpPr>
            <a:spLocks noChangeArrowheads="1"/>
          </p:cNvSpPr>
          <p:nvPr/>
        </p:nvSpPr>
        <p:spPr bwMode="auto">
          <a:xfrm>
            <a:off x="1054100" y="152400"/>
            <a:ext cx="7864475" cy="461963"/>
          </a:xfrm>
          <a:prstGeom prst="rect">
            <a:avLst/>
          </a:prstGeom>
          <a:noFill/>
          <a:ln w="9525">
            <a:noFill/>
            <a:miter lim="800000"/>
            <a:headEnd/>
            <a:tailEnd/>
          </a:ln>
        </p:spPr>
        <p:txBody>
          <a:bodyPr wrap="none">
            <a:spAutoFit/>
          </a:bodyPr>
          <a:lstStyle/>
          <a:p>
            <a:pPr algn="r" eaLnBrk="0" hangingPunct="0"/>
            <a:r>
              <a:rPr lang="en-US" sz="2400" b="1"/>
              <a:t>Transformasi Model Data ke Basis Data Fisik</a:t>
            </a:r>
          </a:p>
        </p:txBody>
      </p:sp>
      <p:sp>
        <p:nvSpPr>
          <p:cNvPr id="7" name="Text Box 26"/>
          <p:cNvSpPr txBox="1">
            <a:spLocks noChangeArrowheads="1"/>
          </p:cNvSpPr>
          <p:nvPr/>
        </p:nvSpPr>
        <p:spPr bwMode="auto">
          <a:xfrm>
            <a:off x="563563" y="4490404"/>
            <a:ext cx="8305800" cy="1938992"/>
          </a:xfrm>
          <a:prstGeom prst="rect">
            <a:avLst/>
          </a:prstGeom>
          <a:noFill/>
          <a:ln w="9525">
            <a:noFill/>
            <a:miter lim="800000"/>
            <a:headEnd/>
            <a:tailEnd/>
          </a:ln>
        </p:spPr>
        <p:txBody>
          <a:bodyPr wrap="square">
            <a:spAutoFit/>
          </a:bodyPr>
          <a:lstStyle/>
          <a:p>
            <a:pPr eaLnBrk="0" hangingPunct="0">
              <a:defRPr/>
            </a:pPr>
            <a:r>
              <a:rPr lang="en-US" sz="2000" dirty="0" err="1"/>
              <a:t>Pada</a:t>
            </a:r>
            <a:r>
              <a:rPr lang="en-US" sz="2000" dirty="0"/>
              <a:t> Diagram E-R </a:t>
            </a:r>
            <a:r>
              <a:rPr lang="en-US" sz="2000" dirty="0" err="1"/>
              <a:t>diatas</a:t>
            </a:r>
            <a:r>
              <a:rPr lang="en-US" sz="2000" dirty="0"/>
              <a:t>, </a:t>
            </a:r>
            <a:r>
              <a:rPr lang="en-US" sz="2000" dirty="0" err="1"/>
              <a:t>Derajat</a:t>
            </a:r>
            <a:r>
              <a:rPr lang="en-US" sz="2000" dirty="0"/>
              <a:t> </a:t>
            </a:r>
            <a:r>
              <a:rPr lang="en-US" sz="2000" dirty="0" err="1"/>
              <a:t>Relasi</a:t>
            </a:r>
            <a:r>
              <a:rPr lang="en-US" sz="2000" dirty="0"/>
              <a:t> </a:t>
            </a:r>
            <a:r>
              <a:rPr lang="en-US" sz="2000" dirty="0" err="1"/>
              <a:t>parsial</a:t>
            </a:r>
            <a:r>
              <a:rPr lang="en-US" sz="2000" dirty="0"/>
              <a:t> </a:t>
            </a:r>
            <a:r>
              <a:rPr lang="en-US" sz="2000" dirty="0" err="1"/>
              <a:t>di</a:t>
            </a:r>
            <a:r>
              <a:rPr lang="en-US" sz="2000" dirty="0"/>
              <a:t> </a:t>
            </a:r>
            <a:r>
              <a:rPr lang="en-US" sz="2000" dirty="0" err="1"/>
              <a:t>antara</a:t>
            </a:r>
            <a:r>
              <a:rPr lang="en-US" sz="2000" dirty="0"/>
              <a:t> </a:t>
            </a:r>
            <a:r>
              <a:rPr lang="en-US" sz="2000" dirty="0" err="1"/>
              <a:t>setiap</a:t>
            </a:r>
            <a:r>
              <a:rPr lang="en-US" sz="2000" dirty="0"/>
              <a:t> </a:t>
            </a:r>
            <a:r>
              <a:rPr lang="en-US" sz="2000" dirty="0" err="1"/>
              <a:t>pasang</a:t>
            </a:r>
            <a:r>
              <a:rPr lang="en-US" sz="2000" dirty="0"/>
              <a:t> </a:t>
            </a:r>
            <a:r>
              <a:rPr lang="en-US" sz="2000" dirty="0" err="1"/>
              <a:t>himpunan</a:t>
            </a:r>
            <a:r>
              <a:rPr lang="en-US" sz="2000" dirty="0"/>
              <a:t> </a:t>
            </a:r>
            <a:r>
              <a:rPr lang="en-US" sz="2000" dirty="0" err="1"/>
              <a:t>entitas</a:t>
            </a:r>
            <a:r>
              <a:rPr lang="en-US" sz="2000" dirty="0"/>
              <a:t> yang </a:t>
            </a:r>
            <a:r>
              <a:rPr lang="en-US" sz="2000" dirty="0" err="1"/>
              <a:t>ada</a:t>
            </a:r>
            <a:r>
              <a:rPr lang="en-US" sz="2000" dirty="0"/>
              <a:t> </a:t>
            </a:r>
            <a:r>
              <a:rPr lang="en-US" sz="2000" dirty="0" err="1"/>
              <a:t>adalah</a:t>
            </a:r>
            <a:r>
              <a:rPr lang="en-US" sz="2000" dirty="0"/>
              <a:t> </a:t>
            </a:r>
            <a:r>
              <a:rPr lang="en-US" sz="2000" dirty="0" err="1"/>
              <a:t>sebagai</a:t>
            </a:r>
            <a:r>
              <a:rPr lang="en-US" sz="2000" dirty="0"/>
              <a:t> </a:t>
            </a:r>
            <a:r>
              <a:rPr lang="en-US" sz="2000" dirty="0" err="1"/>
              <a:t>berikut</a:t>
            </a:r>
            <a:r>
              <a:rPr lang="en-US" sz="2000" dirty="0"/>
              <a:t>:</a:t>
            </a:r>
          </a:p>
          <a:p>
            <a:pPr marL="339725" indent="-339725" eaLnBrk="0" hangingPunct="0">
              <a:buFont typeface="Wingdings" pitchFamily="2" charset="2"/>
              <a:buChar char="§"/>
              <a:defRPr/>
            </a:pPr>
            <a:r>
              <a:rPr lang="en-US" sz="2000" dirty="0" err="1"/>
              <a:t>Pada</a:t>
            </a:r>
            <a:r>
              <a:rPr lang="en-US" sz="2000" dirty="0"/>
              <a:t> </a:t>
            </a:r>
            <a:r>
              <a:rPr lang="en-US" sz="2000" dirty="0" err="1"/>
              <a:t>relasi</a:t>
            </a:r>
            <a:r>
              <a:rPr lang="en-US" sz="2000" dirty="0"/>
              <a:t> </a:t>
            </a:r>
            <a:r>
              <a:rPr lang="en-US" sz="2000" dirty="0" err="1"/>
              <a:t>pengajaran</a:t>
            </a:r>
            <a:r>
              <a:rPr lang="en-US" sz="2000" dirty="0"/>
              <a:t> </a:t>
            </a:r>
            <a:r>
              <a:rPr lang="en-US" sz="2000" dirty="0" err="1"/>
              <a:t>tersebut</a:t>
            </a:r>
            <a:r>
              <a:rPr lang="en-US" sz="2000" dirty="0"/>
              <a:t> </a:t>
            </a:r>
            <a:r>
              <a:rPr lang="en-US" sz="2000" dirty="0" err="1"/>
              <a:t>setiap</a:t>
            </a:r>
            <a:r>
              <a:rPr lang="en-US" sz="2000" dirty="0"/>
              <a:t> </a:t>
            </a:r>
            <a:r>
              <a:rPr lang="en-US" sz="2000" dirty="0" err="1"/>
              <a:t>mata</a:t>
            </a:r>
            <a:r>
              <a:rPr lang="en-US" sz="2000" dirty="0"/>
              <a:t> </a:t>
            </a:r>
            <a:r>
              <a:rPr lang="en-US" sz="2000" dirty="0" err="1"/>
              <a:t>kuliah</a:t>
            </a:r>
            <a:r>
              <a:rPr lang="en-US" sz="2000" dirty="0"/>
              <a:t> </a:t>
            </a:r>
            <a:r>
              <a:rPr lang="en-US" sz="2000" dirty="0" err="1"/>
              <a:t>dapat</a:t>
            </a:r>
            <a:r>
              <a:rPr lang="en-US" sz="2000" dirty="0"/>
              <a:t> </a:t>
            </a:r>
            <a:r>
              <a:rPr lang="en-US" sz="2000" dirty="0" err="1"/>
              <a:t>diajarkan</a:t>
            </a:r>
            <a:r>
              <a:rPr lang="en-US" sz="2000" dirty="0"/>
              <a:t> </a:t>
            </a:r>
            <a:r>
              <a:rPr lang="en-US" sz="2000" dirty="0" err="1"/>
              <a:t>oleh</a:t>
            </a:r>
            <a:r>
              <a:rPr lang="en-US" sz="2000" dirty="0"/>
              <a:t> </a:t>
            </a:r>
            <a:r>
              <a:rPr lang="en-US" sz="2000" dirty="0" err="1"/>
              <a:t>seorang</a:t>
            </a:r>
            <a:r>
              <a:rPr lang="en-US" sz="2000" dirty="0"/>
              <a:t> </a:t>
            </a:r>
            <a:r>
              <a:rPr lang="en-US" sz="2000" dirty="0" err="1"/>
              <a:t>dosen</a:t>
            </a:r>
            <a:r>
              <a:rPr lang="en-US" sz="2000" dirty="0"/>
              <a:t> </a:t>
            </a:r>
            <a:r>
              <a:rPr lang="en-US" sz="2000" dirty="0" err="1"/>
              <a:t>dan</a:t>
            </a:r>
            <a:r>
              <a:rPr lang="en-US" sz="2000" dirty="0"/>
              <a:t> </a:t>
            </a:r>
            <a:r>
              <a:rPr lang="en-US" sz="2000" dirty="0" err="1"/>
              <a:t>setiap</a:t>
            </a:r>
            <a:r>
              <a:rPr lang="en-US" sz="2000" dirty="0"/>
              <a:t> </a:t>
            </a:r>
            <a:r>
              <a:rPr lang="en-US" sz="2000" dirty="0" err="1"/>
              <a:t>dosen</a:t>
            </a:r>
            <a:r>
              <a:rPr lang="en-US" sz="2000" dirty="0"/>
              <a:t> </a:t>
            </a:r>
            <a:r>
              <a:rPr lang="en-US" sz="2000" dirty="0" err="1"/>
              <a:t>dapat</a:t>
            </a:r>
            <a:r>
              <a:rPr lang="en-US" sz="2000" dirty="0"/>
              <a:t> </a:t>
            </a:r>
            <a:r>
              <a:rPr lang="en-US" sz="2000" dirty="0" err="1"/>
              <a:t>melakukan</a:t>
            </a:r>
            <a:r>
              <a:rPr lang="en-US" sz="2000" dirty="0"/>
              <a:t> </a:t>
            </a:r>
            <a:r>
              <a:rPr lang="en-US" sz="2000" dirty="0" err="1"/>
              <a:t>pengajaran</a:t>
            </a:r>
            <a:r>
              <a:rPr lang="en-US" sz="2000" dirty="0"/>
              <a:t> </a:t>
            </a:r>
            <a:r>
              <a:rPr lang="en-US" sz="2000" dirty="0" err="1"/>
              <a:t>banyak</a:t>
            </a:r>
            <a:r>
              <a:rPr lang="en-US" sz="2000" dirty="0"/>
              <a:t> </a:t>
            </a:r>
            <a:r>
              <a:rPr lang="en-US" sz="2000" dirty="0" err="1"/>
              <a:t>mata</a:t>
            </a:r>
            <a:r>
              <a:rPr lang="en-US" sz="2000" dirty="0"/>
              <a:t> </a:t>
            </a:r>
            <a:r>
              <a:rPr lang="en-US" sz="2000" dirty="0" err="1"/>
              <a:t>kuliah</a:t>
            </a:r>
            <a:r>
              <a:rPr lang="en-US" sz="2000" dirty="0"/>
              <a:t>, </a:t>
            </a:r>
            <a:r>
              <a:rPr lang="en-US" sz="2000" dirty="0" err="1"/>
              <a:t>maka</a:t>
            </a:r>
            <a:r>
              <a:rPr lang="en-US" sz="2000" dirty="0"/>
              <a:t> </a:t>
            </a:r>
            <a:r>
              <a:rPr lang="en-US" sz="2000" dirty="0" err="1"/>
              <a:t>Derajat</a:t>
            </a:r>
            <a:r>
              <a:rPr lang="en-US" sz="2000" dirty="0"/>
              <a:t> </a:t>
            </a:r>
            <a:r>
              <a:rPr lang="en-US" sz="2000" dirty="0" err="1"/>
              <a:t>Relasi</a:t>
            </a:r>
            <a:r>
              <a:rPr lang="en-US" sz="2000" dirty="0"/>
              <a:t> </a:t>
            </a:r>
            <a:r>
              <a:rPr lang="en-US" sz="2000" dirty="0" err="1"/>
              <a:t>parsial</a:t>
            </a:r>
            <a:r>
              <a:rPr lang="en-US" sz="2000" dirty="0"/>
              <a:t> </a:t>
            </a:r>
            <a:r>
              <a:rPr lang="en-US" sz="2000" dirty="0" err="1"/>
              <a:t>antara</a:t>
            </a:r>
            <a:r>
              <a:rPr lang="en-US" sz="2000" dirty="0"/>
              <a:t> </a:t>
            </a:r>
            <a:r>
              <a:rPr lang="en-US" sz="2000" dirty="0" err="1"/>
              <a:t>himpunan</a:t>
            </a:r>
            <a:r>
              <a:rPr lang="en-US" sz="2000" dirty="0"/>
              <a:t> </a:t>
            </a:r>
            <a:r>
              <a:rPr lang="en-US" sz="2000" dirty="0" err="1"/>
              <a:t>entitas</a:t>
            </a:r>
            <a:r>
              <a:rPr lang="en-US" sz="2000" dirty="0"/>
              <a:t> </a:t>
            </a:r>
            <a:r>
              <a:rPr lang="en-US" sz="2000" dirty="0" err="1"/>
              <a:t>Dosen–Kuliah</a:t>
            </a:r>
            <a:r>
              <a:rPr lang="en-US" sz="2000" dirty="0"/>
              <a:t> </a:t>
            </a:r>
            <a:r>
              <a:rPr lang="en-US" sz="2000" dirty="0" err="1"/>
              <a:t>adalah</a:t>
            </a:r>
            <a:r>
              <a:rPr lang="en-US" sz="2000" dirty="0"/>
              <a:t>   1-N (</a:t>
            </a:r>
            <a:r>
              <a:rPr lang="en-US" sz="2000" dirty="0" err="1"/>
              <a:t>satu-ke-banyak</a:t>
            </a:r>
            <a:r>
              <a:rPr lang="en-US" sz="2000" dirty="0"/>
              <a:t>).</a:t>
            </a:r>
          </a:p>
        </p:txBody>
      </p:sp>
      <p:pic>
        <p:nvPicPr>
          <p:cNvPr id="46086" name="Picture 3"/>
          <p:cNvPicPr>
            <a:picLocks noChangeAspect="1" noChangeArrowheads="1"/>
          </p:cNvPicPr>
          <p:nvPr/>
        </p:nvPicPr>
        <p:blipFill>
          <a:blip r:embed="rId3" cstate="print"/>
          <a:srcRect/>
          <a:stretch>
            <a:fillRect/>
          </a:stretch>
        </p:blipFill>
        <p:spPr bwMode="auto">
          <a:xfrm>
            <a:off x="609600" y="1452570"/>
            <a:ext cx="7924800"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757213F2-8802-4C18-80CC-1E46F00FBF70}" type="slidenum">
              <a:rPr lang="en-US"/>
              <a:pPr>
                <a:defRPr/>
              </a:pPr>
              <a:t>37</a:t>
            </a:fld>
            <a:endParaRPr lang="en-US"/>
          </a:p>
        </p:txBody>
      </p:sp>
      <p:sp>
        <p:nvSpPr>
          <p:cNvPr id="9242" name="Text Box 26"/>
          <p:cNvSpPr txBox="1">
            <a:spLocks noChangeArrowheads="1"/>
          </p:cNvSpPr>
          <p:nvPr/>
        </p:nvSpPr>
        <p:spPr bwMode="auto">
          <a:xfrm>
            <a:off x="381000" y="557213"/>
            <a:ext cx="8458200" cy="400050"/>
          </a:xfrm>
          <a:prstGeom prst="rect">
            <a:avLst/>
          </a:prstGeom>
          <a:noFill/>
          <a:ln w="9525">
            <a:noFill/>
            <a:miter lim="800000"/>
            <a:headEnd/>
            <a:tailEnd/>
          </a:ln>
        </p:spPr>
        <p:txBody>
          <a:bodyPr>
            <a:spAutoFit/>
          </a:bodyPr>
          <a:lstStyle/>
          <a:p>
            <a:pPr eaLnBrk="0" hangingPunct="0">
              <a:buFont typeface="Arial" charset="0"/>
              <a:buChar char="•"/>
            </a:pPr>
            <a:r>
              <a:rPr lang="en-US" sz="2000" b="1"/>
              <a:t> Implementasi Relasi Multi Entitas (</a:t>
            </a:r>
            <a:r>
              <a:rPr lang="en-US" sz="2000" b="1" i="1"/>
              <a:t>N-ary Relation</a:t>
            </a:r>
            <a:r>
              <a:rPr lang="en-US" sz="2000" b="1"/>
              <a:t>)</a:t>
            </a:r>
          </a:p>
        </p:txBody>
      </p:sp>
      <p:sp>
        <p:nvSpPr>
          <p:cNvPr id="47108" name="Rectangle 4"/>
          <p:cNvSpPr>
            <a:spLocks noChangeArrowheads="1"/>
          </p:cNvSpPr>
          <p:nvPr/>
        </p:nvSpPr>
        <p:spPr bwMode="auto">
          <a:xfrm>
            <a:off x="1054100" y="152400"/>
            <a:ext cx="7864475" cy="461963"/>
          </a:xfrm>
          <a:prstGeom prst="rect">
            <a:avLst/>
          </a:prstGeom>
          <a:noFill/>
          <a:ln w="9525">
            <a:noFill/>
            <a:miter lim="800000"/>
            <a:headEnd/>
            <a:tailEnd/>
          </a:ln>
        </p:spPr>
        <p:txBody>
          <a:bodyPr wrap="none">
            <a:spAutoFit/>
          </a:bodyPr>
          <a:lstStyle/>
          <a:p>
            <a:pPr algn="r" eaLnBrk="0" hangingPunct="0"/>
            <a:r>
              <a:rPr lang="en-US" sz="2400" b="1"/>
              <a:t>Transformasi Model Data ke Basis Data Fisik</a:t>
            </a:r>
          </a:p>
        </p:txBody>
      </p:sp>
      <p:sp>
        <p:nvSpPr>
          <p:cNvPr id="7" name="Text Box 26"/>
          <p:cNvSpPr txBox="1">
            <a:spLocks noChangeArrowheads="1"/>
          </p:cNvSpPr>
          <p:nvPr/>
        </p:nvSpPr>
        <p:spPr bwMode="auto">
          <a:xfrm>
            <a:off x="563563" y="4059238"/>
            <a:ext cx="8305800" cy="1939925"/>
          </a:xfrm>
          <a:prstGeom prst="rect">
            <a:avLst/>
          </a:prstGeom>
          <a:noFill/>
          <a:ln w="9525">
            <a:noFill/>
            <a:miter lim="800000"/>
            <a:headEnd/>
            <a:tailEnd/>
          </a:ln>
        </p:spPr>
        <p:txBody>
          <a:bodyPr>
            <a:spAutoFit/>
          </a:bodyPr>
          <a:lstStyle/>
          <a:p>
            <a:pPr marL="339725" indent="-339725" eaLnBrk="0" hangingPunct="0">
              <a:buFont typeface="Wingdings" pitchFamily="2" charset="2"/>
              <a:buChar char="§"/>
            </a:pPr>
            <a:r>
              <a:rPr lang="en-US" sz="2000"/>
              <a:t>Pada relasi pengajaran tersebut setiap mata kuliah hanya  dapat diselenggarakan di sebuah ruang yang telah ditentukan dan setiap ruang pada saat yang berbeda dapat digunakan untuk pengajaran berbagai mata kuliah, maka Derajat Relasi parsial antara himpunan entitas Ruang-Kuliah adalah 1-N (satu-ke-banyak).</a:t>
            </a:r>
          </a:p>
        </p:txBody>
      </p:sp>
      <p:pic>
        <p:nvPicPr>
          <p:cNvPr id="47110" name="Picture 3"/>
          <p:cNvPicPr>
            <a:picLocks noChangeAspect="1" noChangeArrowheads="1"/>
          </p:cNvPicPr>
          <p:nvPr/>
        </p:nvPicPr>
        <p:blipFill>
          <a:blip r:embed="rId3" cstate="print"/>
          <a:srcRect/>
          <a:stretch>
            <a:fillRect/>
          </a:stretch>
        </p:blipFill>
        <p:spPr bwMode="auto">
          <a:xfrm>
            <a:off x="609600" y="990600"/>
            <a:ext cx="7924800"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4A1A8ED6-ABDE-4AA5-AFE2-4BD5BC949EEC}" type="slidenum">
              <a:rPr lang="en-US"/>
              <a:pPr>
                <a:defRPr/>
              </a:pPr>
              <a:t>38</a:t>
            </a:fld>
            <a:endParaRPr lang="en-US"/>
          </a:p>
        </p:txBody>
      </p:sp>
      <p:sp>
        <p:nvSpPr>
          <p:cNvPr id="9242" name="Text Box 26"/>
          <p:cNvSpPr txBox="1">
            <a:spLocks noChangeArrowheads="1"/>
          </p:cNvSpPr>
          <p:nvPr/>
        </p:nvSpPr>
        <p:spPr bwMode="auto">
          <a:xfrm>
            <a:off x="381000" y="557213"/>
            <a:ext cx="8458200" cy="400050"/>
          </a:xfrm>
          <a:prstGeom prst="rect">
            <a:avLst/>
          </a:prstGeom>
          <a:noFill/>
          <a:ln w="9525">
            <a:noFill/>
            <a:miter lim="800000"/>
            <a:headEnd/>
            <a:tailEnd/>
          </a:ln>
        </p:spPr>
        <p:txBody>
          <a:bodyPr>
            <a:spAutoFit/>
          </a:bodyPr>
          <a:lstStyle/>
          <a:p>
            <a:pPr eaLnBrk="0" hangingPunct="0">
              <a:buFont typeface="Arial" charset="0"/>
              <a:buChar char="•"/>
            </a:pPr>
            <a:r>
              <a:rPr lang="en-US" sz="2000" b="1"/>
              <a:t> Implementasi Relasi Multi Entitas (</a:t>
            </a:r>
            <a:r>
              <a:rPr lang="en-US" sz="2000" b="1" i="1"/>
              <a:t>N-ary Relation</a:t>
            </a:r>
            <a:r>
              <a:rPr lang="en-US" sz="2000" b="1"/>
              <a:t>)</a:t>
            </a:r>
          </a:p>
        </p:txBody>
      </p:sp>
      <p:sp>
        <p:nvSpPr>
          <p:cNvPr id="48132" name="Rectangle 4"/>
          <p:cNvSpPr>
            <a:spLocks noChangeArrowheads="1"/>
          </p:cNvSpPr>
          <p:nvPr/>
        </p:nvSpPr>
        <p:spPr bwMode="auto">
          <a:xfrm>
            <a:off x="1054100" y="152400"/>
            <a:ext cx="7864475" cy="461963"/>
          </a:xfrm>
          <a:prstGeom prst="rect">
            <a:avLst/>
          </a:prstGeom>
          <a:noFill/>
          <a:ln w="9525">
            <a:noFill/>
            <a:miter lim="800000"/>
            <a:headEnd/>
            <a:tailEnd/>
          </a:ln>
        </p:spPr>
        <p:txBody>
          <a:bodyPr wrap="none">
            <a:spAutoFit/>
          </a:bodyPr>
          <a:lstStyle/>
          <a:p>
            <a:pPr algn="r" eaLnBrk="0" hangingPunct="0"/>
            <a:r>
              <a:rPr lang="en-US" sz="2400" b="1"/>
              <a:t>Transformasi Model Data ke Basis Data Fisik</a:t>
            </a:r>
          </a:p>
        </p:txBody>
      </p:sp>
      <p:sp>
        <p:nvSpPr>
          <p:cNvPr id="7" name="Text Box 26"/>
          <p:cNvSpPr txBox="1">
            <a:spLocks noChangeArrowheads="1"/>
          </p:cNvSpPr>
          <p:nvPr/>
        </p:nvSpPr>
        <p:spPr bwMode="auto">
          <a:xfrm>
            <a:off x="563563" y="4059238"/>
            <a:ext cx="8305800" cy="2247900"/>
          </a:xfrm>
          <a:prstGeom prst="rect">
            <a:avLst/>
          </a:prstGeom>
          <a:noFill/>
          <a:ln w="9525">
            <a:noFill/>
            <a:miter lim="800000"/>
            <a:headEnd/>
            <a:tailEnd/>
          </a:ln>
        </p:spPr>
        <p:txBody>
          <a:bodyPr>
            <a:spAutoFit/>
          </a:bodyPr>
          <a:lstStyle/>
          <a:p>
            <a:pPr marL="339725" indent="-339725" eaLnBrk="0" hangingPunct="0">
              <a:buFont typeface="Wingdings" pitchFamily="2" charset="2"/>
              <a:buChar char="§"/>
            </a:pPr>
            <a:r>
              <a:rPr lang="en-US" sz="2000"/>
              <a:t>Pada relasi pengajaran tersebut setiap ruangan dapat digunakan oleh banyak dosen (untuk mengajarkan berbagai mata kuliah) dan setiap dosen dapat menggunakan berbagai ruangan karena memang mengajarkan lebih dari satu matakuliah, maka Derajat Relasi parsial antara himpunan entitas Ruang-Dosen adalah N-N (banyak-ke-banyak).</a:t>
            </a:r>
          </a:p>
        </p:txBody>
      </p:sp>
      <p:pic>
        <p:nvPicPr>
          <p:cNvPr id="48134" name="Picture 3"/>
          <p:cNvPicPr>
            <a:picLocks noChangeAspect="1" noChangeArrowheads="1"/>
          </p:cNvPicPr>
          <p:nvPr/>
        </p:nvPicPr>
        <p:blipFill>
          <a:blip r:embed="rId3" cstate="print"/>
          <a:srcRect/>
          <a:stretch>
            <a:fillRect/>
          </a:stretch>
        </p:blipFill>
        <p:spPr bwMode="auto">
          <a:xfrm>
            <a:off x="609600" y="990600"/>
            <a:ext cx="7924800"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D1088496-44F7-438D-9917-FA48FC87D37E}" type="slidenum">
              <a:rPr lang="en-US"/>
              <a:pPr>
                <a:defRPr/>
              </a:pPr>
              <a:t>39</a:t>
            </a:fld>
            <a:endParaRPr lang="en-US"/>
          </a:p>
        </p:txBody>
      </p:sp>
      <p:sp>
        <p:nvSpPr>
          <p:cNvPr id="9242" name="Text Box 26"/>
          <p:cNvSpPr txBox="1">
            <a:spLocks noChangeArrowheads="1"/>
          </p:cNvSpPr>
          <p:nvPr/>
        </p:nvSpPr>
        <p:spPr bwMode="auto">
          <a:xfrm>
            <a:off x="381000" y="557213"/>
            <a:ext cx="8458200" cy="400050"/>
          </a:xfrm>
          <a:prstGeom prst="rect">
            <a:avLst/>
          </a:prstGeom>
          <a:noFill/>
          <a:ln w="9525">
            <a:noFill/>
            <a:miter lim="800000"/>
            <a:headEnd/>
            <a:tailEnd/>
          </a:ln>
        </p:spPr>
        <p:txBody>
          <a:bodyPr>
            <a:spAutoFit/>
          </a:bodyPr>
          <a:lstStyle/>
          <a:p>
            <a:pPr eaLnBrk="0" hangingPunct="0">
              <a:buFont typeface="Arial" charset="0"/>
              <a:buChar char="•"/>
            </a:pPr>
            <a:r>
              <a:rPr lang="en-US" sz="2000" b="1"/>
              <a:t> Implementasi Relasi Multi Entitas (</a:t>
            </a:r>
            <a:r>
              <a:rPr lang="en-US" sz="2000" b="1" i="1"/>
              <a:t>N-ary Relation</a:t>
            </a:r>
            <a:r>
              <a:rPr lang="en-US" sz="2000" b="1"/>
              <a:t>)</a:t>
            </a:r>
          </a:p>
        </p:txBody>
      </p:sp>
      <p:sp>
        <p:nvSpPr>
          <p:cNvPr id="49156" name="Rectangle 4"/>
          <p:cNvSpPr>
            <a:spLocks noChangeArrowheads="1"/>
          </p:cNvSpPr>
          <p:nvPr/>
        </p:nvSpPr>
        <p:spPr bwMode="auto">
          <a:xfrm>
            <a:off x="1054100" y="152400"/>
            <a:ext cx="7864475" cy="461963"/>
          </a:xfrm>
          <a:prstGeom prst="rect">
            <a:avLst/>
          </a:prstGeom>
          <a:noFill/>
          <a:ln w="9525">
            <a:noFill/>
            <a:miter lim="800000"/>
            <a:headEnd/>
            <a:tailEnd/>
          </a:ln>
        </p:spPr>
        <p:txBody>
          <a:bodyPr wrap="none">
            <a:spAutoFit/>
          </a:bodyPr>
          <a:lstStyle/>
          <a:p>
            <a:pPr algn="r" eaLnBrk="0" hangingPunct="0"/>
            <a:r>
              <a:rPr lang="en-US" sz="2400" b="1"/>
              <a:t>Transformasi Model Data ke Basis Data Fisik</a:t>
            </a:r>
          </a:p>
        </p:txBody>
      </p:sp>
      <p:sp>
        <p:nvSpPr>
          <p:cNvPr id="7" name="Text Box 26"/>
          <p:cNvSpPr txBox="1">
            <a:spLocks noChangeArrowheads="1"/>
          </p:cNvSpPr>
          <p:nvPr/>
        </p:nvSpPr>
        <p:spPr bwMode="auto">
          <a:xfrm>
            <a:off x="563563" y="914400"/>
            <a:ext cx="8305800" cy="2246313"/>
          </a:xfrm>
          <a:prstGeom prst="rect">
            <a:avLst/>
          </a:prstGeom>
          <a:noFill/>
          <a:ln w="9525">
            <a:noFill/>
            <a:miter lim="800000"/>
            <a:headEnd/>
            <a:tailEnd/>
          </a:ln>
        </p:spPr>
        <p:txBody>
          <a:bodyPr>
            <a:spAutoFit/>
          </a:bodyPr>
          <a:lstStyle/>
          <a:p>
            <a:pPr eaLnBrk="0" hangingPunct="0"/>
            <a:r>
              <a:rPr lang="en-US" sz="2000"/>
              <a:t>Dari hasil pengamatan tersebut kita dapat menyetujui bahwa semua derajat relasi parsial antara himpunan entitas Dosen ataupun Ruang dengn himpunan entitas Kuliah selalu satu-ke-banyak. Dengan demikian, relasi Pengajaran tersebut tidak perlu diimplementasikan sebagai sebuah tabel khusus, tetapi atribut-atributnya dilekatkan pada tabel yang mewakili himpunan entitas kuliah.</a:t>
            </a:r>
          </a:p>
        </p:txBody>
      </p:sp>
      <p:pic>
        <p:nvPicPr>
          <p:cNvPr id="49158" name="Picture 2"/>
          <p:cNvPicPr>
            <a:picLocks noChangeAspect="1" noChangeArrowheads="1"/>
          </p:cNvPicPr>
          <p:nvPr/>
        </p:nvPicPr>
        <p:blipFill>
          <a:blip r:embed="rId3" cstate="print"/>
          <a:srcRect/>
          <a:stretch>
            <a:fillRect/>
          </a:stretch>
        </p:blipFill>
        <p:spPr bwMode="auto">
          <a:xfrm>
            <a:off x="685800" y="3200400"/>
            <a:ext cx="7391400" cy="1219200"/>
          </a:xfrm>
          <a:prstGeom prst="rect">
            <a:avLst/>
          </a:prstGeom>
          <a:noFill/>
          <a:ln w="9525">
            <a:noFill/>
            <a:miter lim="800000"/>
            <a:headEnd/>
            <a:tailEnd/>
          </a:ln>
        </p:spPr>
      </p:pic>
      <p:sp>
        <p:nvSpPr>
          <p:cNvPr id="49159" name="Right Brace 13"/>
          <p:cNvSpPr>
            <a:spLocks/>
          </p:cNvSpPr>
          <p:nvPr/>
        </p:nvSpPr>
        <p:spPr bwMode="auto">
          <a:xfrm rot="5400000">
            <a:off x="6438900" y="3390900"/>
            <a:ext cx="228600" cy="2133600"/>
          </a:xfrm>
          <a:prstGeom prst="rightBrace">
            <a:avLst>
              <a:gd name="adj1" fmla="val 8340"/>
              <a:gd name="adj2" fmla="val 50000"/>
            </a:avLst>
          </a:prstGeom>
          <a:noFill/>
          <a:ln w="50800" algn="ctr">
            <a:solidFill>
              <a:srgbClr val="000000"/>
            </a:solidFill>
            <a:round/>
            <a:headEnd/>
            <a:tailEnd/>
          </a:ln>
        </p:spPr>
        <p:txBody>
          <a:bodyPr/>
          <a:lstStyle/>
          <a:p>
            <a:pPr eaLnBrk="0" hangingPunct="0"/>
            <a:endParaRPr lang="id-ID"/>
          </a:p>
        </p:txBody>
      </p:sp>
      <p:sp>
        <p:nvSpPr>
          <p:cNvPr id="49160" name="Rectangle 14"/>
          <p:cNvSpPr>
            <a:spLocks noChangeArrowheads="1"/>
          </p:cNvSpPr>
          <p:nvPr/>
        </p:nvSpPr>
        <p:spPr bwMode="auto">
          <a:xfrm>
            <a:off x="5334000" y="4572000"/>
            <a:ext cx="2438400" cy="461963"/>
          </a:xfrm>
          <a:prstGeom prst="rect">
            <a:avLst/>
          </a:prstGeom>
          <a:noFill/>
          <a:ln w="9525">
            <a:noFill/>
            <a:miter lim="800000"/>
            <a:headEnd/>
            <a:tailEnd/>
          </a:ln>
        </p:spPr>
        <p:txBody>
          <a:bodyPr>
            <a:spAutoFit/>
          </a:bodyPr>
          <a:lstStyle/>
          <a:p>
            <a:pPr algn="ctr" eaLnBrk="0" hangingPunct="0"/>
            <a:r>
              <a:rPr lang="en-US" sz="1200"/>
              <a:t>3 buah field yang mewakili relasi Pengajaran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t>Algoritma 2</a:t>
            </a:r>
          </a:p>
        </p:txBody>
      </p:sp>
      <p:sp>
        <p:nvSpPr>
          <p:cNvPr id="35843" name="Rectangle 3"/>
          <p:cNvSpPr>
            <a:spLocks noGrp="1" noChangeArrowheads="1"/>
          </p:cNvSpPr>
          <p:nvPr>
            <p:ph type="body" idx="1"/>
          </p:nvPr>
        </p:nvSpPr>
        <p:spPr/>
        <p:txBody>
          <a:bodyPr/>
          <a:lstStyle/>
          <a:p>
            <a:pPr>
              <a:lnSpc>
                <a:spcPct val="90000"/>
              </a:lnSpc>
              <a:defRPr/>
            </a:pPr>
            <a:r>
              <a:rPr lang="en-US"/>
              <a:t>Untuk setiap entitas lemah EL yang dimiliki oleh entitas kuat EK, buat tabel baru EL yang memasukkan semua atribut sederhana EL </a:t>
            </a:r>
          </a:p>
          <a:p>
            <a:pPr>
              <a:lnSpc>
                <a:spcPct val="90000"/>
              </a:lnSpc>
              <a:defRPr/>
            </a:pPr>
            <a:r>
              <a:rPr lang="en-US"/>
              <a:t>Tambahkan pada EL foreign key yang diambil dari primary key EK </a:t>
            </a:r>
          </a:p>
          <a:p>
            <a:pPr>
              <a:lnSpc>
                <a:spcPct val="90000"/>
              </a:lnSpc>
              <a:defRPr/>
            </a:pPr>
            <a:r>
              <a:rPr lang="en-US"/>
              <a:t>Primary key yang dibentuk merupakan gabungan primary key EK dan partial key dari EL (jika ada)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546A18E1-0AAD-4C72-9AEC-BE29D4D97AAD}" type="slidenum">
              <a:rPr lang="en-US"/>
              <a:pPr>
                <a:defRPr/>
              </a:pPr>
              <a:t>40</a:t>
            </a:fld>
            <a:endParaRPr lang="en-US"/>
          </a:p>
        </p:txBody>
      </p:sp>
      <p:sp>
        <p:nvSpPr>
          <p:cNvPr id="9242" name="Text Box 26"/>
          <p:cNvSpPr txBox="1">
            <a:spLocks noChangeArrowheads="1"/>
          </p:cNvSpPr>
          <p:nvPr/>
        </p:nvSpPr>
        <p:spPr bwMode="auto">
          <a:xfrm>
            <a:off x="381000" y="557213"/>
            <a:ext cx="8458200" cy="400050"/>
          </a:xfrm>
          <a:prstGeom prst="rect">
            <a:avLst/>
          </a:prstGeom>
          <a:noFill/>
          <a:ln w="9525">
            <a:noFill/>
            <a:miter lim="800000"/>
            <a:headEnd/>
            <a:tailEnd/>
          </a:ln>
        </p:spPr>
        <p:txBody>
          <a:bodyPr>
            <a:spAutoFit/>
          </a:bodyPr>
          <a:lstStyle/>
          <a:p>
            <a:pPr eaLnBrk="0" hangingPunct="0">
              <a:buFont typeface="Arial" charset="0"/>
              <a:buChar char="•"/>
            </a:pPr>
            <a:r>
              <a:rPr lang="en-US" sz="2000" b="1"/>
              <a:t> Implementasi Relasi Multi Entitas (</a:t>
            </a:r>
            <a:r>
              <a:rPr lang="en-US" sz="2000" b="1" i="1"/>
              <a:t>N-ary Relation</a:t>
            </a:r>
            <a:r>
              <a:rPr lang="en-US" sz="2000" b="1"/>
              <a:t>)</a:t>
            </a:r>
          </a:p>
        </p:txBody>
      </p:sp>
      <p:sp>
        <p:nvSpPr>
          <p:cNvPr id="50180" name="Rectangle 4"/>
          <p:cNvSpPr>
            <a:spLocks noChangeArrowheads="1"/>
          </p:cNvSpPr>
          <p:nvPr/>
        </p:nvSpPr>
        <p:spPr bwMode="auto">
          <a:xfrm>
            <a:off x="1054100" y="152400"/>
            <a:ext cx="7864475" cy="461963"/>
          </a:xfrm>
          <a:prstGeom prst="rect">
            <a:avLst/>
          </a:prstGeom>
          <a:noFill/>
          <a:ln w="9525">
            <a:noFill/>
            <a:miter lim="800000"/>
            <a:headEnd/>
            <a:tailEnd/>
          </a:ln>
        </p:spPr>
        <p:txBody>
          <a:bodyPr wrap="none">
            <a:spAutoFit/>
          </a:bodyPr>
          <a:lstStyle/>
          <a:p>
            <a:pPr algn="r" eaLnBrk="0" hangingPunct="0"/>
            <a:r>
              <a:rPr lang="en-US" sz="2400" b="1"/>
              <a:t>Transformasi Model Data ke Basis Data Fisik</a:t>
            </a:r>
          </a:p>
        </p:txBody>
      </p:sp>
      <p:sp>
        <p:nvSpPr>
          <p:cNvPr id="7" name="Text Box 26"/>
          <p:cNvSpPr txBox="1">
            <a:spLocks noChangeArrowheads="1"/>
          </p:cNvSpPr>
          <p:nvPr/>
        </p:nvSpPr>
        <p:spPr bwMode="auto">
          <a:xfrm>
            <a:off x="563563" y="914400"/>
            <a:ext cx="8305800" cy="3170238"/>
          </a:xfrm>
          <a:prstGeom prst="rect">
            <a:avLst/>
          </a:prstGeom>
          <a:noFill/>
          <a:ln w="9525">
            <a:noFill/>
            <a:miter lim="800000"/>
            <a:headEnd/>
            <a:tailEnd/>
          </a:ln>
        </p:spPr>
        <p:txBody>
          <a:bodyPr>
            <a:spAutoFit/>
          </a:bodyPr>
          <a:lstStyle/>
          <a:p>
            <a:pPr eaLnBrk="0" hangingPunct="0"/>
            <a:r>
              <a:rPr lang="en-US" sz="2000"/>
              <a:t>Jika ternyata di kemudian hari, suatu mata kuliah (dengan jumlah sks yang besar) dapat dilaksanakan lebih dari satu kali dalam seminggu, dan mungkin untuk diselenggarakan di ruang yang berbeda, maka Derajat Relasi parsial antara himpunan entitas Ruang-Kuliah bukan lagi satu-ke-banyak, tapi menjadi banyak-ke-banyak. Jika kenyataan ini harus diakomodasi, maka tabel Kuliah tetap sebagaimana bentuk semula (dengan 4 buah field: kode_kul, nama_kul, sks dan semester) dan relasi diatas harus diimplementasikan sebagai sebuat tabel khusus seperti berikut:</a:t>
            </a:r>
          </a:p>
        </p:txBody>
      </p:sp>
      <p:pic>
        <p:nvPicPr>
          <p:cNvPr id="50182" name="Picture 2"/>
          <p:cNvPicPr>
            <a:picLocks noChangeAspect="1" noChangeArrowheads="1"/>
          </p:cNvPicPr>
          <p:nvPr/>
        </p:nvPicPr>
        <p:blipFill>
          <a:blip r:embed="rId3" cstate="print"/>
          <a:srcRect/>
          <a:stretch>
            <a:fillRect/>
          </a:stretch>
        </p:blipFill>
        <p:spPr bwMode="auto">
          <a:xfrm>
            <a:off x="1600200" y="4191000"/>
            <a:ext cx="6056313" cy="1371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C2488D1F-0518-47A7-AEB7-86B13BA726E4}" type="slidenum">
              <a:rPr lang="en-US"/>
              <a:pPr>
                <a:defRPr/>
              </a:pPr>
              <a:t>41</a:t>
            </a:fld>
            <a:endParaRPr lang="en-US"/>
          </a:p>
        </p:txBody>
      </p:sp>
      <p:sp>
        <p:nvSpPr>
          <p:cNvPr id="9242" name="Text Box 26"/>
          <p:cNvSpPr txBox="1">
            <a:spLocks noChangeArrowheads="1"/>
          </p:cNvSpPr>
          <p:nvPr/>
        </p:nvSpPr>
        <p:spPr bwMode="auto">
          <a:xfrm>
            <a:off x="381000" y="557213"/>
            <a:ext cx="8458200" cy="400050"/>
          </a:xfrm>
          <a:prstGeom prst="rect">
            <a:avLst/>
          </a:prstGeom>
          <a:noFill/>
          <a:ln w="9525">
            <a:noFill/>
            <a:miter lim="800000"/>
            <a:headEnd/>
            <a:tailEnd/>
          </a:ln>
        </p:spPr>
        <p:txBody>
          <a:bodyPr>
            <a:spAutoFit/>
          </a:bodyPr>
          <a:lstStyle/>
          <a:p>
            <a:pPr eaLnBrk="0" hangingPunct="0">
              <a:buFont typeface="Arial" charset="0"/>
              <a:buChar char="•"/>
            </a:pPr>
            <a:r>
              <a:rPr lang="en-US" sz="2000" b="1"/>
              <a:t> Implementasi Relasi Ganda (</a:t>
            </a:r>
            <a:r>
              <a:rPr lang="en-US" sz="2000" b="1" i="1"/>
              <a:t>Redundant Relation</a:t>
            </a:r>
            <a:r>
              <a:rPr lang="en-US" sz="2000" b="1"/>
              <a:t>)</a:t>
            </a:r>
          </a:p>
        </p:txBody>
      </p:sp>
      <p:sp>
        <p:nvSpPr>
          <p:cNvPr id="51204" name="Rectangle 4"/>
          <p:cNvSpPr>
            <a:spLocks noChangeArrowheads="1"/>
          </p:cNvSpPr>
          <p:nvPr/>
        </p:nvSpPr>
        <p:spPr bwMode="auto">
          <a:xfrm>
            <a:off x="1054100" y="152400"/>
            <a:ext cx="7864475" cy="461963"/>
          </a:xfrm>
          <a:prstGeom prst="rect">
            <a:avLst/>
          </a:prstGeom>
          <a:noFill/>
          <a:ln w="9525">
            <a:noFill/>
            <a:miter lim="800000"/>
            <a:headEnd/>
            <a:tailEnd/>
          </a:ln>
        </p:spPr>
        <p:txBody>
          <a:bodyPr wrap="none">
            <a:spAutoFit/>
          </a:bodyPr>
          <a:lstStyle/>
          <a:p>
            <a:pPr algn="r" eaLnBrk="0" hangingPunct="0"/>
            <a:r>
              <a:rPr lang="en-US" sz="2400" b="1"/>
              <a:t>Transformasi Model Data ke Basis Data Fisik</a:t>
            </a:r>
          </a:p>
        </p:txBody>
      </p:sp>
      <p:sp>
        <p:nvSpPr>
          <p:cNvPr id="7" name="Text Box 26"/>
          <p:cNvSpPr txBox="1">
            <a:spLocks noChangeArrowheads="1"/>
          </p:cNvSpPr>
          <p:nvPr/>
        </p:nvSpPr>
        <p:spPr bwMode="auto">
          <a:xfrm>
            <a:off x="563563" y="914400"/>
            <a:ext cx="8305800" cy="1016000"/>
          </a:xfrm>
          <a:prstGeom prst="rect">
            <a:avLst/>
          </a:prstGeom>
          <a:noFill/>
          <a:ln w="9525">
            <a:noFill/>
            <a:miter lim="800000"/>
            <a:headEnd/>
            <a:tailEnd/>
          </a:ln>
        </p:spPr>
        <p:txBody>
          <a:bodyPr>
            <a:spAutoFit/>
          </a:bodyPr>
          <a:lstStyle/>
          <a:p>
            <a:pPr eaLnBrk="0" hangingPunct="0"/>
            <a:r>
              <a:rPr lang="en-US" sz="2000"/>
              <a:t>Implementasinya ditinjau pada masing-masing relasi tanpa terikat satu sama lain berdasarkan Derajat Relasi di masing-masing relasi tersebut.</a:t>
            </a:r>
          </a:p>
        </p:txBody>
      </p:sp>
      <p:pic>
        <p:nvPicPr>
          <p:cNvPr id="51206" name="Picture 2"/>
          <p:cNvPicPr>
            <a:picLocks noChangeAspect="1" noChangeArrowheads="1"/>
          </p:cNvPicPr>
          <p:nvPr/>
        </p:nvPicPr>
        <p:blipFill>
          <a:blip r:embed="rId3" cstate="print"/>
          <a:srcRect/>
          <a:stretch>
            <a:fillRect/>
          </a:stretch>
        </p:blipFill>
        <p:spPr bwMode="auto">
          <a:xfrm>
            <a:off x="762000" y="1981200"/>
            <a:ext cx="7315200" cy="3048000"/>
          </a:xfrm>
          <a:prstGeom prst="rect">
            <a:avLst/>
          </a:prstGeom>
          <a:noFill/>
          <a:ln w="9525">
            <a:noFill/>
            <a:miter lim="800000"/>
            <a:headEnd/>
            <a:tailEnd/>
          </a:ln>
        </p:spPr>
      </p:pic>
      <p:sp>
        <p:nvSpPr>
          <p:cNvPr id="10" name="Text Box 26"/>
          <p:cNvSpPr txBox="1">
            <a:spLocks noChangeArrowheads="1"/>
          </p:cNvSpPr>
          <p:nvPr/>
        </p:nvSpPr>
        <p:spPr bwMode="auto">
          <a:xfrm>
            <a:off x="533400" y="5075238"/>
            <a:ext cx="8305800" cy="1477962"/>
          </a:xfrm>
          <a:prstGeom prst="rect">
            <a:avLst/>
          </a:prstGeom>
          <a:noFill/>
          <a:ln w="9525">
            <a:noFill/>
            <a:miter lim="800000"/>
            <a:headEnd/>
            <a:tailEnd/>
          </a:ln>
        </p:spPr>
        <p:txBody>
          <a:bodyPr>
            <a:spAutoFit/>
          </a:bodyPr>
          <a:lstStyle/>
          <a:p>
            <a:pPr eaLnBrk="0" hangingPunct="0"/>
            <a:r>
              <a:rPr lang="en-US"/>
              <a:t>Karena derajat relasi mengajar adalah satu-ke-banyak, maka </a:t>
            </a:r>
            <a:r>
              <a:rPr lang="en-US" i="1"/>
              <a:t>field kode_dos</a:t>
            </a:r>
            <a:r>
              <a:rPr lang="en-US"/>
              <a:t> yang berasal dari himpunan entitas Dosen ditambahkan ke tabel Kuliah. Sementara untuk relasi Menguasai, karena Derajat Relasinya adalah banyak-ke-banyak maka relasi akan dinyatakan dalam tabel khusus dengan 2 buah </a:t>
            </a:r>
            <a:r>
              <a:rPr lang="en-US" i="1"/>
              <a:t>field: kode_dos </a:t>
            </a:r>
            <a:r>
              <a:rPr lang="en-US"/>
              <a:t>dan </a:t>
            </a:r>
            <a:r>
              <a:rPr lang="en-US" i="1"/>
              <a:t>kode_kul</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Bottom)">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7"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3BA2F76E-B9C5-453C-9C66-53ABFC742C39}" type="slidenum">
              <a:rPr lang="en-US"/>
              <a:pPr>
                <a:defRPr/>
              </a:pPr>
              <a:t>42</a:t>
            </a:fld>
            <a:endParaRPr lang="en-US"/>
          </a:p>
        </p:txBody>
      </p:sp>
      <p:sp>
        <p:nvSpPr>
          <p:cNvPr id="9242" name="Text Box 26"/>
          <p:cNvSpPr txBox="1">
            <a:spLocks noChangeArrowheads="1"/>
          </p:cNvSpPr>
          <p:nvPr/>
        </p:nvSpPr>
        <p:spPr bwMode="auto">
          <a:xfrm>
            <a:off x="381000" y="557213"/>
            <a:ext cx="8458200" cy="400050"/>
          </a:xfrm>
          <a:prstGeom prst="rect">
            <a:avLst/>
          </a:prstGeom>
          <a:noFill/>
          <a:ln w="9525">
            <a:noFill/>
            <a:miter lim="800000"/>
            <a:headEnd/>
            <a:tailEnd/>
          </a:ln>
        </p:spPr>
        <p:txBody>
          <a:bodyPr>
            <a:spAutoFit/>
          </a:bodyPr>
          <a:lstStyle/>
          <a:p>
            <a:pPr eaLnBrk="0" hangingPunct="0">
              <a:buFont typeface="Arial" charset="0"/>
              <a:buChar char="•"/>
            </a:pPr>
            <a:r>
              <a:rPr lang="en-US" sz="2000" b="1"/>
              <a:t> Implementasi Relasi Ganda (</a:t>
            </a:r>
            <a:r>
              <a:rPr lang="en-US" sz="2000" b="1" i="1"/>
              <a:t>Redundant Relation</a:t>
            </a:r>
            <a:r>
              <a:rPr lang="en-US" sz="2000" b="1"/>
              <a:t>)</a:t>
            </a:r>
          </a:p>
        </p:txBody>
      </p:sp>
      <p:sp>
        <p:nvSpPr>
          <p:cNvPr id="52228" name="Rectangle 4"/>
          <p:cNvSpPr>
            <a:spLocks noChangeArrowheads="1"/>
          </p:cNvSpPr>
          <p:nvPr/>
        </p:nvSpPr>
        <p:spPr bwMode="auto">
          <a:xfrm>
            <a:off x="1054100" y="152400"/>
            <a:ext cx="7864475" cy="461963"/>
          </a:xfrm>
          <a:prstGeom prst="rect">
            <a:avLst/>
          </a:prstGeom>
          <a:noFill/>
          <a:ln w="9525">
            <a:noFill/>
            <a:miter lim="800000"/>
            <a:headEnd/>
            <a:tailEnd/>
          </a:ln>
        </p:spPr>
        <p:txBody>
          <a:bodyPr wrap="none">
            <a:spAutoFit/>
          </a:bodyPr>
          <a:lstStyle/>
          <a:p>
            <a:pPr algn="r" eaLnBrk="0" hangingPunct="0"/>
            <a:r>
              <a:rPr lang="en-US" sz="2400" b="1"/>
              <a:t>Transformasi Model Data ke Basis Data Fisik</a:t>
            </a:r>
          </a:p>
        </p:txBody>
      </p:sp>
      <p:sp>
        <p:nvSpPr>
          <p:cNvPr id="7" name="Text Box 26"/>
          <p:cNvSpPr txBox="1">
            <a:spLocks noChangeArrowheads="1"/>
          </p:cNvSpPr>
          <p:nvPr/>
        </p:nvSpPr>
        <p:spPr bwMode="auto">
          <a:xfrm>
            <a:off x="563563" y="914400"/>
            <a:ext cx="8305800" cy="400050"/>
          </a:xfrm>
          <a:prstGeom prst="rect">
            <a:avLst/>
          </a:prstGeom>
          <a:noFill/>
          <a:ln w="9525">
            <a:noFill/>
            <a:miter lim="800000"/>
            <a:headEnd/>
            <a:tailEnd/>
          </a:ln>
        </p:spPr>
        <p:txBody>
          <a:bodyPr>
            <a:spAutoFit/>
          </a:bodyPr>
          <a:lstStyle/>
          <a:p>
            <a:pPr eaLnBrk="0" hangingPunct="0"/>
            <a:r>
              <a:rPr lang="en-US" sz="2000"/>
              <a:t>Hasil akhir implementasinya adalah:</a:t>
            </a:r>
          </a:p>
        </p:txBody>
      </p:sp>
      <p:pic>
        <p:nvPicPr>
          <p:cNvPr id="52230" name="Picture 5"/>
          <p:cNvPicPr>
            <a:picLocks noChangeAspect="1" noChangeArrowheads="1"/>
          </p:cNvPicPr>
          <p:nvPr/>
        </p:nvPicPr>
        <p:blipFill>
          <a:blip r:embed="rId3" cstate="print"/>
          <a:srcRect/>
          <a:stretch>
            <a:fillRect/>
          </a:stretch>
        </p:blipFill>
        <p:spPr bwMode="auto">
          <a:xfrm>
            <a:off x="762000" y="1371600"/>
            <a:ext cx="3730625" cy="990600"/>
          </a:xfrm>
          <a:prstGeom prst="rect">
            <a:avLst/>
          </a:prstGeom>
          <a:noFill/>
          <a:ln w="9525">
            <a:noFill/>
            <a:miter lim="800000"/>
            <a:headEnd/>
            <a:tailEnd/>
          </a:ln>
        </p:spPr>
      </p:pic>
      <p:pic>
        <p:nvPicPr>
          <p:cNvPr id="52231" name="Picture 2"/>
          <p:cNvPicPr>
            <a:picLocks noChangeAspect="1" noChangeArrowheads="1"/>
          </p:cNvPicPr>
          <p:nvPr/>
        </p:nvPicPr>
        <p:blipFill>
          <a:blip r:embed="rId4" cstate="print"/>
          <a:srcRect/>
          <a:stretch>
            <a:fillRect/>
          </a:stretch>
        </p:blipFill>
        <p:spPr bwMode="auto">
          <a:xfrm>
            <a:off x="1828800" y="2590800"/>
            <a:ext cx="5438775" cy="1104900"/>
          </a:xfrm>
          <a:prstGeom prst="rect">
            <a:avLst/>
          </a:prstGeom>
          <a:noFill/>
          <a:ln w="9525">
            <a:noFill/>
            <a:miter lim="800000"/>
            <a:headEnd/>
            <a:tailEnd/>
          </a:ln>
        </p:spPr>
      </p:pic>
      <p:pic>
        <p:nvPicPr>
          <p:cNvPr id="52232" name="Picture 3"/>
          <p:cNvPicPr>
            <a:picLocks noChangeAspect="1" noChangeArrowheads="1"/>
          </p:cNvPicPr>
          <p:nvPr/>
        </p:nvPicPr>
        <p:blipFill>
          <a:blip r:embed="rId5" cstate="print"/>
          <a:srcRect/>
          <a:stretch>
            <a:fillRect/>
          </a:stretch>
        </p:blipFill>
        <p:spPr bwMode="auto">
          <a:xfrm>
            <a:off x="3352800" y="4467225"/>
            <a:ext cx="3048000" cy="1171575"/>
          </a:xfrm>
          <a:prstGeom prst="rect">
            <a:avLst/>
          </a:prstGeom>
          <a:noFill/>
          <a:ln w="9525">
            <a:noFill/>
            <a:miter lim="800000"/>
            <a:headEnd/>
            <a:tailEnd/>
          </a:ln>
        </p:spPr>
      </p:pic>
      <p:sp>
        <p:nvSpPr>
          <p:cNvPr id="52233" name="Right Brace 13"/>
          <p:cNvSpPr>
            <a:spLocks/>
          </p:cNvSpPr>
          <p:nvPr/>
        </p:nvSpPr>
        <p:spPr bwMode="auto">
          <a:xfrm rot="5400000">
            <a:off x="6515100" y="3314700"/>
            <a:ext cx="152400" cy="990600"/>
          </a:xfrm>
          <a:prstGeom prst="rightBrace">
            <a:avLst>
              <a:gd name="adj1" fmla="val 8336"/>
              <a:gd name="adj2" fmla="val 50000"/>
            </a:avLst>
          </a:prstGeom>
          <a:noFill/>
          <a:ln w="50800" algn="ctr">
            <a:solidFill>
              <a:srgbClr val="000000"/>
            </a:solidFill>
            <a:round/>
            <a:headEnd/>
            <a:tailEnd/>
          </a:ln>
        </p:spPr>
        <p:txBody>
          <a:bodyPr/>
          <a:lstStyle/>
          <a:p>
            <a:pPr eaLnBrk="0" hangingPunct="0"/>
            <a:endParaRPr lang="id-ID"/>
          </a:p>
        </p:txBody>
      </p:sp>
      <p:sp>
        <p:nvSpPr>
          <p:cNvPr id="52234" name="Rectangle 14"/>
          <p:cNvSpPr>
            <a:spLocks noChangeArrowheads="1"/>
          </p:cNvSpPr>
          <p:nvPr/>
        </p:nvSpPr>
        <p:spPr bwMode="auto">
          <a:xfrm>
            <a:off x="4983163" y="3856038"/>
            <a:ext cx="3276600" cy="461962"/>
          </a:xfrm>
          <a:prstGeom prst="rect">
            <a:avLst/>
          </a:prstGeom>
          <a:noFill/>
          <a:ln w="9525">
            <a:noFill/>
            <a:miter lim="800000"/>
            <a:headEnd/>
            <a:tailEnd/>
          </a:ln>
        </p:spPr>
        <p:txBody>
          <a:bodyPr>
            <a:spAutoFit/>
          </a:bodyPr>
          <a:lstStyle/>
          <a:p>
            <a:pPr algn="ctr" eaLnBrk="0" hangingPunct="0"/>
            <a:r>
              <a:rPr lang="en-US" sz="1200"/>
              <a:t>Atribut tambahan untuk merepresentasikan relasi Mengajar</a:t>
            </a:r>
          </a:p>
        </p:txBody>
      </p:sp>
      <p:sp>
        <p:nvSpPr>
          <p:cNvPr id="52235" name="Right Brace 13"/>
          <p:cNvSpPr>
            <a:spLocks/>
          </p:cNvSpPr>
          <p:nvPr/>
        </p:nvSpPr>
        <p:spPr bwMode="auto">
          <a:xfrm>
            <a:off x="6477000" y="4619625"/>
            <a:ext cx="152400" cy="990600"/>
          </a:xfrm>
          <a:prstGeom prst="rightBrace">
            <a:avLst>
              <a:gd name="adj1" fmla="val 8336"/>
              <a:gd name="adj2" fmla="val 50000"/>
            </a:avLst>
          </a:prstGeom>
          <a:noFill/>
          <a:ln w="50800" algn="ctr">
            <a:solidFill>
              <a:srgbClr val="000000"/>
            </a:solidFill>
            <a:round/>
            <a:headEnd/>
            <a:tailEnd/>
          </a:ln>
        </p:spPr>
        <p:txBody>
          <a:bodyPr/>
          <a:lstStyle/>
          <a:p>
            <a:pPr eaLnBrk="0" hangingPunct="0"/>
            <a:endParaRPr lang="id-ID"/>
          </a:p>
        </p:txBody>
      </p:sp>
      <p:sp>
        <p:nvSpPr>
          <p:cNvPr id="52236" name="Rectangle 14"/>
          <p:cNvSpPr>
            <a:spLocks noChangeArrowheads="1"/>
          </p:cNvSpPr>
          <p:nvPr/>
        </p:nvSpPr>
        <p:spPr bwMode="auto">
          <a:xfrm>
            <a:off x="6705600" y="4848225"/>
            <a:ext cx="2438400" cy="646113"/>
          </a:xfrm>
          <a:prstGeom prst="rect">
            <a:avLst/>
          </a:prstGeom>
          <a:noFill/>
          <a:ln w="9525">
            <a:noFill/>
            <a:miter lim="800000"/>
            <a:headEnd/>
            <a:tailEnd/>
          </a:ln>
        </p:spPr>
        <p:txBody>
          <a:bodyPr>
            <a:spAutoFit/>
          </a:bodyPr>
          <a:lstStyle/>
          <a:p>
            <a:pPr eaLnBrk="0" hangingPunct="0"/>
            <a:r>
              <a:rPr lang="en-US" sz="1200"/>
              <a:t>tabel khusus untuk merepresentasikan relasi menguasai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88F3AE31-A992-44E3-B2BC-8191244DC56C}" type="slidenum">
              <a:rPr lang="en-US"/>
              <a:pPr>
                <a:defRPr/>
              </a:pPr>
              <a:t>43</a:t>
            </a:fld>
            <a:endParaRPr lang="en-US"/>
          </a:p>
        </p:txBody>
      </p:sp>
      <p:sp>
        <p:nvSpPr>
          <p:cNvPr id="9242" name="Text Box 26"/>
          <p:cNvSpPr txBox="1">
            <a:spLocks noChangeArrowheads="1"/>
          </p:cNvSpPr>
          <p:nvPr/>
        </p:nvSpPr>
        <p:spPr bwMode="auto">
          <a:xfrm>
            <a:off x="381000" y="557213"/>
            <a:ext cx="8458200" cy="400050"/>
          </a:xfrm>
          <a:prstGeom prst="rect">
            <a:avLst/>
          </a:prstGeom>
          <a:noFill/>
          <a:ln w="9525">
            <a:noFill/>
            <a:miter lim="800000"/>
            <a:headEnd/>
            <a:tailEnd/>
          </a:ln>
        </p:spPr>
        <p:txBody>
          <a:bodyPr>
            <a:spAutoFit/>
          </a:bodyPr>
          <a:lstStyle/>
          <a:p>
            <a:pPr eaLnBrk="0" hangingPunct="0">
              <a:buFont typeface="Arial" charset="0"/>
              <a:buChar char="•"/>
            </a:pPr>
            <a:r>
              <a:rPr lang="en-US" sz="2000" b="1"/>
              <a:t> Implementasi Spesialisasi dan Generalisasi</a:t>
            </a:r>
          </a:p>
        </p:txBody>
      </p:sp>
      <p:sp>
        <p:nvSpPr>
          <p:cNvPr id="53252" name="Rectangle 4"/>
          <p:cNvSpPr>
            <a:spLocks noChangeArrowheads="1"/>
          </p:cNvSpPr>
          <p:nvPr/>
        </p:nvSpPr>
        <p:spPr bwMode="auto">
          <a:xfrm>
            <a:off x="1054100" y="152400"/>
            <a:ext cx="7864475" cy="461963"/>
          </a:xfrm>
          <a:prstGeom prst="rect">
            <a:avLst/>
          </a:prstGeom>
          <a:noFill/>
          <a:ln w="9525">
            <a:noFill/>
            <a:miter lim="800000"/>
            <a:headEnd/>
            <a:tailEnd/>
          </a:ln>
        </p:spPr>
        <p:txBody>
          <a:bodyPr wrap="none">
            <a:spAutoFit/>
          </a:bodyPr>
          <a:lstStyle/>
          <a:p>
            <a:pPr algn="r" eaLnBrk="0" hangingPunct="0"/>
            <a:r>
              <a:rPr lang="en-US" sz="2400" b="1"/>
              <a:t>Transformasi Model Data ke Basis Data Fisik</a:t>
            </a:r>
          </a:p>
        </p:txBody>
      </p:sp>
      <p:sp>
        <p:nvSpPr>
          <p:cNvPr id="7" name="Text Box 26"/>
          <p:cNvSpPr txBox="1">
            <a:spLocks noChangeArrowheads="1"/>
          </p:cNvSpPr>
          <p:nvPr/>
        </p:nvSpPr>
        <p:spPr bwMode="auto">
          <a:xfrm>
            <a:off x="563563" y="914400"/>
            <a:ext cx="8305800" cy="1323975"/>
          </a:xfrm>
          <a:prstGeom prst="rect">
            <a:avLst/>
          </a:prstGeom>
          <a:noFill/>
          <a:ln w="9525">
            <a:noFill/>
            <a:miter lim="800000"/>
            <a:headEnd/>
            <a:tailEnd/>
          </a:ln>
        </p:spPr>
        <p:txBody>
          <a:bodyPr>
            <a:spAutoFit/>
          </a:bodyPr>
          <a:lstStyle/>
          <a:p>
            <a:pPr eaLnBrk="0" hangingPunct="0"/>
            <a:r>
              <a:rPr lang="en-US" sz="2000"/>
              <a:t>Spesialisasi terhadap sebuah himpunan entitas akan menghasilkan sejumlah himpunan entitas baru: satu himpunan entitas kuat/bebas yang akan menjadi acuan bagi himpunan entitas lainnya dan sisanya merupakan sub entitas. </a:t>
            </a:r>
          </a:p>
        </p:txBody>
      </p:sp>
      <p:sp>
        <p:nvSpPr>
          <p:cNvPr id="15" name="Text Box 26"/>
          <p:cNvSpPr txBox="1">
            <a:spLocks noChangeArrowheads="1"/>
          </p:cNvSpPr>
          <p:nvPr/>
        </p:nvSpPr>
        <p:spPr bwMode="auto">
          <a:xfrm>
            <a:off x="533400" y="2257425"/>
            <a:ext cx="8305800" cy="2554288"/>
          </a:xfrm>
          <a:prstGeom prst="rect">
            <a:avLst/>
          </a:prstGeom>
          <a:noFill/>
          <a:ln w="9525">
            <a:noFill/>
            <a:miter lim="800000"/>
            <a:headEnd/>
            <a:tailEnd/>
          </a:ln>
        </p:spPr>
        <p:txBody>
          <a:bodyPr>
            <a:spAutoFit/>
          </a:bodyPr>
          <a:lstStyle/>
          <a:p>
            <a:pPr eaLnBrk="0" hangingPunct="0"/>
            <a:r>
              <a:rPr lang="en-US" sz="2000"/>
              <a:t>Generalisasi dilakukan dengan ‘mengabaikan’ perbedaan beberapa himpunan entitas yang memang memiliki banyak kesamaan. Berlawanan dengan Spesialisai, pada tahap implementasi Generalisasi justru akan menyusutkan jumlah himpunan entitas menjadi hanya sebuah tabel saja. Untuk tetap mengakomodasi adanya perbedaan itu, maka di tabel tersbeut ditambahkan sebuah atribut yang nantinya akan diisi dengan kode khusus yang menyatakan perbedaan tersebut.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7"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a:spLocks noGrp="1" noChangeArrowheads="1"/>
          </p:cNvSpPr>
          <p:nvPr>
            <p:ph type="sldNum" sz="quarter" idx="12"/>
          </p:nvPr>
        </p:nvSpPr>
        <p:spPr/>
        <p:txBody>
          <a:bodyPr/>
          <a:lstStyle/>
          <a:p>
            <a:pPr>
              <a:defRPr/>
            </a:pPr>
            <a:fld id="{32C50D91-E511-4C66-B9BB-D934B76BBD0A}" type="slidenum">
              <a:rPr lang="en-US"/>
              <a:pPr>
                <a:defRPr/>
              </a:pPr>
              <a:t>44</a:t>
            </a:fld>
            <a:endParaRPr lang="en-US"/>
          </a:p>
        </p:txBody>
      </p:sp>
      <p:sp>
        <p:nvSpPr>
          <p:cNvPr id="9242" name="Text Box 26"/>
          <p:cNvSpPr txBox="1">
            <a:spLocks noChangeArrowheads="1"/>
          </p:cNvSpPr>
          <p:nvPr/>
        </p:nvSpPr>
        <p:spPr bwMode="auto">
          <a:xfrm>
            <a:off x="381000" y="557213"/>
            <a:ext cx="8458200" cy="400050"/>
          </a:xfrm>
          <a:prstGeom prst="rect">
            <a:avLst/>
          </a:prstGeom>
          <a:noFill/>
          <a:ln w="9525">
            <a:noFill/>
            <a:miter lim="800000"/>
            <a:headEnd/>
            <a:tailEnd/>
          </a:ln>
        </p:spPr>
        <p:txBody>
          <a:bodyPr>
            <a:spAutoFit/>
          </a:bodyPr>
          <a:lstStyle/>
          <a:p>
            <a:pPr eaLnBrk="0" hangingPunct="0">
              <a:buFont typeface="Arial" charset="0"/>
              <a:buChar char="•"/>
            </a:pPr>
            <a:r>
              <a:rPr lang="en-US" sz="2000" b="1"/>
              <a:t> Implementasi Spesialisasi dan Generalisasi</a:t>
            </a:r>
          </a:p>
        </p:txBody>
      </p:sp>
      <p:sp>
        <p:nvSpPr>
          <p:cNvPr id="54276" name="Rectangle 4"/>
          <p:cNvSpPr>
            <a:spLocks noChangeArrowheads="1"/>
          </p:cNvSpPr>
          <p:nvPr/>
        </p:nvSpPr>
        <p:spPr bwMode="auto">
          <a:xfrm>
            <a:off x="1054100" y="152400"/>
            <a:ext cx="7864475" cy="461963"/>
          </a:xfrm>
          <a:prstGeom prst="rect">
            <a:avLst/>
          </a:prstGeom>
          <a:noFill/>
          <a:ln w="9525">
            <a:noFill/>
            <a:miter lim="800000"/>
            <a:headEnd/>
            <a:tailEnd/>
          </a:ln>
        </p:spPr>
        <p:txBody>
          <a:bodyPr wrap="none">
            <a:spAutoFit/>
          </a:bodyPr>
          <a:lstStyle/>
          <a:p>
            <a:pPr algn="r" eaLnBrk="0" hangingPunct="0"/>
            <a:r>
              <a:rPr lang="en-US" sz="2400" b="1"/>
              <a:t>Transformasi Model Data ke Basis Data Fisik</a:t>
            </a:r>
          </a:p>
        </p:txBody>
      </p:sp>
      <p:pic>
        <p:nvPicPr>
          <p:cNvPr id="54277" name="Picture 3"/>
          <p:cNvPicPr>
            <a:picLocks noChangeAspect="1" noChangeArrowheads="1"/>
          </p:cNvPicPr>
          <p:nvPr/>
        </p:nvPicPr>
        <p:blipFill>
          <a:blip r:embed="rId3" cstate="print"/>
          <a:srcRect/>
          <a:stretch>
            <a:fillRect/>
          </a:stretch>
        </p:blipFill>
        <p:spPr bwMode="auto">
          <a:xfrm>
            <a:off x="914400" y="1066800"/>
            <a:ext cx="7467600" cy="3124200"/>
          </a:xfrm>
          <a:prstGeom prst="rect">
            <a:avLst/>
          </a:prstGeom>
          <a:noFill/>
          <a:ln w="9525">
            <a:noFill/>
            <a:miter lim="800000"/>
            <a:headEnd/>
            <a:tailEnd/>
          </a:ln>
        </p:spPr>
      </p:pic>
      <p:pic>
        <p:nvPicPr>
          <p:cNvPr id="54278" name="Picture 2"/>
          <p:cNvPicPr>
            <a:picLocks noChangeAspect="1" noChangeArrowheads="1"/>
          </p:cNvPicPr>
          <p:nvPr/>
        </p:nvPicPr>
        <p:blipFill>
          <a:blip r:embed="rId4" cstate="print"/>
          <a:srcRect/>
          <a:stretch>
            <a:fillRect/>
          </a:stretch>
        </p:blipFill>
        <p:spPr bwMode="auto">
          <a:xfrm>
            <a:off x="1143000" y="4800600"/>
            <a:ext cx="6457950" cy="1143000"/>
          </a:xfrm>
          <a:prstGeom prst="rect">
            <a:avLst/>
          </a:prstGeom>
          <a:noFill/>
          <a:ln w="9525">
            <a:noFill/>
            <a:miter lim="800000"/>
            <a:headEnd/>
            <a:tailEnd/>
          </a:ln>
        </p:spPr>
      </p:pic>
      <p:sp>
        <p:nvSpPr>
          <p:cNvPr id="54279" name="Right Brace 13"/>
          <p:cNvSpPr>
            <a:spLocks/>
          </p:cNvSpPr>
          <p:nvPr/>
        </p:nvSpPr>
        <p:spPr bwMode="auto">
          <a:xfrm rot="5400000">
            <a:off x="6561138" y="5554663"/>
            <a:ext cx="152400" cy="990600"/>
          </a:xfrm>
          <a:prstGeom prst="rightBrace">
            <a:avLst>
              <a:gd name="adj1" fmla="val 8336"/>
              <a:gd name="adj2" fmla="val 50000"/>
            </a:avLst>
          </a:prstGeom>
          <a:noFill/>
          <a:ln w="50800" algn="ctr">
            <a:solidFill>
              <a:srgbClr val="000000"/>
            </a:solidFill>
            <a:round/>
            <a:headEnd/>
            <a:tailEnd/>
          </a:ln>
        </p:spPr>
        <p:txBody>
          <a:bodyPr/>
          <a:lstStyle/>
          <a:p>
            <a:pPr eaLnBrk="0" hangingPunct="0"/>
            <a:endParaRPr lang="id-ID"/>
          </a:p>
        </p:txBody>
      </p:sp>
      <p:sp>
        <p:nvSpPr>
          <p:cNvPr id="54280" name="Rectangle 14"/>
          <p:cNvSpPr>
            <a:spLocks noChangeArrowheads="1"/>
          </p:cNvSpPr>
          <p:nvPr/>
        </p:nvSpPr>
        <p:spPr bwMode="auto">
          <a:xfrm>
            <a:off x="4876800" y="6096000"/>
            <a:ext cx="3657600" cy="461963"/>
          </a:xfrm>
          <a:prstGeom prst="rect">
            <a:avLst/>
          </a:prstGeom>
          <a:noFill/>
          <a:ln w="9525">
            <a:noFill/>
            <a:miter lim="800000"/>
            <a:headEnd/>
            <a:tailEnd/>
          </a:ln>
        </p:spPr>
        <p:txBody>
          <a:bodyPr>
            <a:spAutoFit/>
          </a:bodyPr>
          <a:lstStyle/>
          <a:p>
            <a:pPr algn="ctr" eaLnBrk="0" hangingPunct="0"/>
            <a:r>
              <a:rPr lang="en-US" sz="1200"/>
              <a:t>Atribut tambahan untuk mengakomodasi perbedaan kelompok entitas</a:t>
            </a:r>
          </a:p>
        </p:txBody>
      </p:sp>
      <p:sp>
        <p:nvSpPr>
          <p:cNvPr id="11" name="Right Arrow 10"/>
          <p:cNvSpPr/>
          <p:nvPr/>
        </p:nvSpPr>
        <p:spPr bwMode="auto">
          <a:xfrm rot="5400000">
            <a:off x="3886200" y="4267200"/>
            <a:ext cx="609600" cy="457200"/>
          </a:xfrm>
          <a:prstGeom prst="rightArrow">
            <a:avLst/>
          </a:prstGeom>
          <a:solidFill>
            <a:srgbClr val="000000"/>
          </a:solidFill>
          <a:ln w="9525" cap="flat" cmpd="sng" algn="ctr">
            <a:solidFill>
              <a:schemeClr val="tx2">
                <a:lumMod val="10000"/>
              </a:schemeClr>
            </a:solidFill>
            <a:prstDash val="solid"/>
            <a:round/>
            <a:headEnd type="none" w="med" len="med"/>
            <a:tailEnd type="none" w="med" len="med"/>
          </a:ln>
          <a:effectLst>
            <a:innerShdw blurRad="63500" dist="50800" dir="10800000">
              <a:prstClr val="black">
                <a:alpha val="50000"/>
              </a:prstClr>
            </a:innerShdw>
          </a:effectLst>
        </p:spPr>
        <p:txBody>
          <a:bodyPr/>
          <a:lstStyle/>
          <a:p>
            <a:pPr eaLnBrk="0" hangingPunct="0">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en-US"/>
              <a:t>Algoritma 2</a:t>
            </a:r>
          </a:p>
        </p:txBody>
      </p:sp>
      <p:graphicFrame>
        <p:nvGraphicFramePr>
          <p:cNvPr id="2050" name="Object 2"/>
          <p:cNvGraphicFramePr>
            <a:graphicFrameLocks noChangeAspect="1"/>
          </p:cNvGraphicFramePr>
          <p:nvPr>
            <p:ph idx="1"/>
          </p:nvPr>
        </p:nvGraphicFramePr>
        <p:xfrm>
          <a:off x="-428660" y="1500174"/>
          <a:ext cx="4972215" cy="3924490"/>
        </p:xfrm>
        <a:graphic>
          <a:graphicData uri="http://schemas.openxmlformats.org/presentationml/2006/ole">
            <p:oleObj spid="_x0000_s2050" name="Visio" r:id="rId3" imgW="2450162" imgH="1932826" progId="">
              <p:embed/>
            </p:oleObj>
          </a:graphicData>
        </a:graphic>
      </p:graphicFrame>
      <p:sp>
        <p:nvSpPr>
          <p:cNvPr id="2052" name="AutoShape 6"/>
          <p:cNvSpPr>
            <a:spLocks noChangeArrowheads="1"/>
          </p:cNvSpPr>
          <p:nvPr/>
        </p:nvSpPr>
        <p:spPr bwMode="auto">
          <a:xfrm>
            <a:off x="4343408" y="3624266"/>
            <a:ext cx="1371600" cy="304800"/>
          </a:xfrm>
          <a:prstGeom prst="rightArrow">
            <a:avLst>
              <a:gd name="adj1" fmla="val 50000"/>
              <a:gd name="adj2" fmla="val 112500"/>
            </a:avLst>
          </a:prstGeom>
          <a:solidFill>
            <a:schemeClr val="bg2"/>
          </a:solidFill>
          <a:ln w="9525">
            <a:solidFill>
              <a:schemeClr val="tx1"/>
            </a:solidFill>
            <a:miter lim="800000"/>
            <a:headEnd/>
            <a:tailEnd/>
          </a:ln>
        </p:spPr>
        <p:txBody>
          <a:bodyPr wrap="none" anchor="ctr"/>
          <a:lstStyle/>
          <a:p>
            <a:pPr eaLnBrk="0" hangingPunct="0"/>
            <a:endParaRPr lang="id-ID"/>
          </a:p>
        </p:txBody>
      </p:sp>
      <p:sp>
        <p:nvSpPr>
          <p:cNvPr id="2053" name="Text Box 7"/>
          <p:cNvSpPr txBox="1">
            <a:spLocks noChangeArrowheads="1"/>
          </p:cNvSpPr>
          <p:nvPr/>
        </p:nvSpPr>
        <p:spPr bwMode="auto">
          <a:xfrm>
            <a:off x="4357693" y="3213100"/>
            <a:ext cx="1071563" cy="274638"/>
          </a:xfrm>
          <a:prstGeom prst="rect">
            <a:avLst/>
          </a:prstGeom>
          <a:solidFill>
            <a:schemeClr val="tx2"/>
          </a:solidFill>
          <a:ln w="9525">
            <a:noFill/>
            <a:miter lim="800000"/>
            <a:headEnd/>
            <a:tailEnd/>
          </a:ln>
        </p:spPr>
        <p:txBody>
          <a:bodyPr>
            <a:spAutoFit/>
          </a:bodyPr>
          <a:lstStyle/>
          <a:p>
            <a:pPr algn="ctr">
              <a:spcBef>
                <a:spcPct val="50000"/>
              </a:spcBef>
            </a:pPr>
            <a:r>
              <a:rPr lang="en-US" sz="1200" b="1">
                <a:solidFill>
                  <a:srgbClr val="000000"/>
                </a:solidFill>
                <a:cs typeface="Arial" charset="0"/>
              </a:rPr>
              <a:t>Langkah 2</a:t>
            </a:r>
          </a:p>
        </p:txBody>
      </p:sp>
      <p:sp>
        <p:nvSpPr>
          <p:cNvPr id="36872" name="Text Box 8"/>
          <p:cNvSpPr txBox="1">
            <a:spLocks noChangeArrowheads="1"/>
          </p:cNvSpPr>
          <p:nvPr/>
        </p:nvSpPr>
        <p:spPr bwMode="auto">
          <a:xfrm>
            <a:off x="5940425" y="2636838"/>
            <a:ext cx="1944688" cy="1873250"/>
          </a:xfrm>
          <a:prstGeom prst="rect">
            <a:avLst/>
          </a:prstGeom>
          <a:solidFill>
            <a:srgbClr val="FFFF99"/>
          </a:solidFill>
          <a:ln w="9525">
            <a:solidFill>
              <a:schemeClr val="bg2"/>
            </a:solidFill>
            <a:miter lim="800000"/>
            <a:headEnd/>
            <a:tailEnd/>
          </a:ln>
          <a:effectLst/>
        </p:spPr>
        <p:txBody>
          <a:bodyPr>
            <a:spAutoFit/>
          </a:bodyPr>
          <a:lstStyle/>
          <a:p>
            <a:pPr algn="ctr">
              <a:spcBef>
                <a:spcPct val="50000"/>
              </a:spcBef>
              <a:defRPr/>
            </a:pPr>
            <a:r>
              <a:rPr lang="en-US" b="1" u="sng" dirty="0" err="1">
                <a:solidFill>
                  <a:schemeClr val="bg1"/>
                </a:solidFill>
                <a:effectLst>
                  <a:outerShdw blurRad="38100" dist="38100" dir="2700000" algn="tl">
                    <a:srgbClr val="000000"/>
                  </a:outerShdw>
                </a:effectLst>
                <a:latin typeface="Century Gothic" pitchFamily="34" charset="0"/>
                <a:cs typeface="Arial" charset="0"/>
              </a:rPr>
              <a:t>Tabel</a:t>
            </a:r>
            <a:r>
              <a:rPr lang="en-US" b="1" u="sng" dirty="0">
                <a:solidFill>
                  <a:schemeClr val="bg1"/>
                </a:solidFill>
                <a:effectLst>
                  <a:outerShdw blurRad="38100" dist="38100" dir="2700000" algn="tl">
                    <a:srgbClr val="000000"/>
                  </a:outerShdw>
                </a:effectLst>
                <a:latin typeface="Century Gothic" pitchFamily="34" charset="0"/>
                <a:cs typeface="Arial" charset="0"/>
              </a:rPr>
              <a:t> </a:t>
            </a:r>
            <a:br>
              <a:rPr lang="en-US" b="1" u="sng" dirty="0">
                <a:solidFill>
                  <a:schemeClr val="bg1"/>
                </a:solidFill>
                <a:effectLst>
                  <a:outerShdw blurRad="38100" dist="38100" dir="2700000" algn="tl">
                    <a:srgbClr val="000000"/>
                  </a:outerShdw>
                </a:effectLst>
                <a:latin typeface="Century Gothic" pitchFamily="34" charset="0"/>
                <a:cs typeface="Arial" charset="0"/>
              </a:rPr>
            </a:br>
            <a:r>
              <a:rPr lang="en-US" b="1" u="sng" dirty="0">
                <a:solidFill>
                  <a:schemeClr val="bg1"/>
                </a:solidFill>
                <a:effectLst>
                  <a:outerShdw blurRad="38100" dist="38100" dir="2700000" algn="tl">
                    <a:srgbClr val="000000"/>
                  </a:outerShdw>
                </a:effectLst>
                <a:latin typeface="Century Gothic" pitchFamily="34" charset="0"/>
                <a:cs typeface="Arial" charset="0"/>
              </a:rPr>
              <a:t>TANGGUNGAN</a:t>
            </a:r>
          </a:p>
          <a:p>
            <a:pPr algn="ctr">
              <a:defRPr/>
            </a:pPr>
            <a:r>
              <a:rPr lang="en-US" sz="1600" b="1" u="sng" dirty="0" err="1">
                <a:solidFill>
                  <a:srgbClr val="000000"/>
                </a:solidFill>
                <a:latin typeface="Century Gothic" pitchFamily="34" charset="0"/>
                <a:cs typeface="Arial" charset="0"/>
              </a:rPr>
              <a:t>Peg_NoKTP</a:t>
            </a:r>
            <a:endParaRPr lang="en-US" sz="1600" b="1" u="sng" dirty="0">
              <a:solidFill>
                <a:srgbClr val="000000"/>
              </a:solidFill>
              <a:latin typeface="Century Gothic" pitchFamily="34" charset="0"/>
              <a:cs typeface="Arial" charset="0"/>
            </a:endParaRPr>
          </a:p>
          <a:p>
            <a:pPr algn="ctr">
              <a:defRPr/>
            </a:pPr>
            <a:r>
              <a:rPr lang="en-US" sz="1600" b="1" u="sng" dirty="0" err="1">
                <a:solidFill>
                  <a:srgbClr val="000000"/>
                </a:solidFill>
                <a:latin typeface="Century Gothic" pitchFamily="34" charset="0"/>
                <a:cs typeface="Arial" charset="0"/>
              </a:rPr>
              <a:t>Nama</a:t>
            </a:r>
            <a:endParaRPr lang="en-US" sz="1600" b="1" u="sng" dirty="0">
              <a:solidFill>
                <a:srgbClr val="000000"/>
              </a:solidFill>
              <a:latin typeface="Century Gothic" pitchFamily="34" charset="0"/>
              <a:cs typeface="Arial" charset="0"/>
            </a:endParaRPr>
          </a:p>
          <a:p>
            <a:pPr algn="ctr">
              <a:defRPr/>
            </a:pPr>
            <a:r>
              <a:rPr lang="en-US" sz="1600" b="1" dirty="0" err="1">
                <a:solidFill>
                  <a:srgbClr val="000000"/>
                </a:solidFill>
                <a:latin typeface="Century Gothic" pitchFamily="34" charset="0"/>
                <a:cs typeface="Arial" charset="0"/>
              </a:rPr>
              <a:t>JenisKel</a:t>
            </a:r>
            <a:endParaRPr lang="en-US" sz="1600" b="1" dirty="0">
              <a:solidFill>
                <a:srgbClr val="000000"/>
              </a:solidFill>
              <a:latin typeface="Century Gothic" pitchFamily="34" charset="0"/>
              <a:cs typeface="Arial" charset="0"/>
            </a:endParaRPr>
          </a:p>
          <a:p>
            <a:pPr algn="ctr">
              <a:defRPr/>
            </a:pPr>
            <a:r>
              <a:rPr lang="en-US" sz="1600" b="1" dirty="0" err="1">
                <a:solidFill>
                  <a:srgbClr val="000000"/>
                </a:solidFill>
                <a:latin typeface="Century Gothic" pitchFamily="34" charset="0"/>
                <a:cs typeface="Arial" charset="0"/>
              </a:rPr>
              <a:t>TglLahir</a:t>
            </a:r>
            <a:r>
              <a:rPr lang="en-US" sz="1600" b="1" dirty="0">
                <a:solidFill>
                  <a:srgbClr val="000000"/>
                </a:solidFill>
                <a:latin typeface="Century Gothic" pitchFamily="34" charset="0"/>
                <a:cs typeface="Arial" charset="0"/>
              </a:rPr>
              <a:t/>
            </a:r>
            <a:br>
              <a:rPr lang="en-US" sz="1600" b="1" dirty="0">
                <a:solidFill>
                  <a:srgbClr val="000000"/>
                </a:solidFill>
                <a:latin typeface="Century Gothic" pitchFamily="34" charset="0"/>
                <a:cs typeface="Arial" charset="0"/>
              </a:rPr>
            </a:br>
            <a:r>
              <a:rPr lang="en-US" sz="1600" b="1" dirty="0" err="1">
                <a:solidFill>
                  <a:srgbClr val="000000"/>
                </a:solidFill>
                <a:latin typeface="Century Gothic" pitchFamily="34" charset="0"/>
                <a:cs typeface="Arial" charset="0"/>
              </a:rPr>
              <a:t>Hubungan</a:t>
            </a:r>
            <a:endParaRPr lang="en-US" sz="1600" b="1" dirty="0">
              <a:solidFill>
                <a:srgbClr val="000000"/>
              </a:solidFill>
              <a:latin typeface="Century Gothic" pitchFamily="34" charset="0"/>
              <a:cs typeface="Arial" charset="0"/>
            </a:endParaRPr>
          </a:p>
        </p:txBody>
      </p:sp>
      <p:sp>
        <p:nvSpPr>
          <p:cNvPr id="2055" name="Oval 9"/>
          <p:cNvSpPr>
            <a:spLocks noChangeArrowheads="1"/>
          </p:cNvSpPr>
          <p:nvPr/>
        </p:nvSpPr>
        <p:spPr bwMode="auto">
          <a:xfrm>
            <a:off x="1428728" y="3635384"/>
            <a:ext cx="1666865" cy="936624"/>
          </a:xfrm>
          <a:prstGeom prst="ellipse">
            <a:avLst/>
          </a:prstGeom>
          <a:noFill/>
          <a:ln w="19050">
            <a:solidFill>
              <a:srgbClr val="FF0000"/>
            </a:solidFill>
            <a:round/>
            <a:headEnd/>
            <a:tailEnd/>
          </a:ln>
        </p:spPr>
        <p:txBody>
          <a:bodyPr wrap="none" anchor="ctr"/>
          <a:lstStyle/>
          <a:p>
            <a:pPr eaLnBrk="0" hangingPunct="0"/>
            <a:endParaRPr lang="id-ID"/>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a:t>Algoritma 3</a:t>
            </a:r>
          </a:p>
        </p:txBody>
      </p:sp>
      <p:sp>
        <p:nvSpPr>
          <p:cNvPr id="38915" name="Rectangle 3"/>
          <p:cNvSpPr>
            <a:spLocks noGrp="1" noChangeArrowheads="1"/>
          </p:cNvSpPr>
          <p:nvPr>
            <p:ph type="body" idx="1"/>
          </p:nvPr>
        </p:nvSpPr>
        <p:spPr>
          <a:xfrm>
            <a:off x="457200" y="1600201"/>
            <a:ext cx="8229600" cy="3971940"/>
          </a:xfrm>
        </p:spPr>
        <p:txBody>
          <a:bodyPr/>
          <a:lstStyle/>
          <a:p>
            <a:pPr marL="0" indent="0">
              <a:lnSpc>
                <a:spcPct val="80000"/>
              </a:lnSpc>
              <a:buFont typeface="Wingdings" pitchFamily="2" charset="2"/>
              <a:buNone/>
              <a:defRPr/>
            </a:pPr>
            <a:r>
              <a:rPr lang="en-US" sz="2400" dirty="0" err="1"/>
              <a:t>Untuk</a:t>
            </a:r>
            <a:r>
              <a:rPr lang="en-US" sz="2400" dirty="0"/>
              <a:t> </a:t>
            </a:r>
            <a:r>
              <a:rPr lang="en-US" sz="2400" dirty="0" err="1"/>
              <a:t>setiap</a:t>
            </a:r>
            <a:r>
              <a:rPr lang="en-US" sz="2400" dirty="0"/>
              <a:t> </a:t>
            </a:r>
            <a:r>
              <a:rPr lang="en-US" sz="2400" dirty="0" err="1"/>
              <a:t>relasi</a:t>
            </a:r>
            <a:r>
              <a:rPr lang="en-US" sz="2400" dirty="0"/>
              <a:t> 1:1 </a:t>
            </a:r>
            <a:r>
              <a:rPr lang="en-US" sz="2400" dirty="0" err="1"/>
              <a:t>antara</a:t>
            </a:r>
            <a:r>
              <a:rPr lang="en-US" sz="2400" dirty="0"/>
              <a:t> </a:t>
            </a:r>
            <a:r>
              <a:rPr lang="en-US" sz="2400" dirty="0" err="1"/>
              <a:t>entitas</a:t>
            </a:r>
            <a:r>
              <a:rPr lang="en-US" sz="2400" dirty="0"/>
              <a:t> EK1 </a:t>
            </a:r>
            <a:r>
              <a:rPr lang="en-US" sz="2400" dirty="0" err="1"/>
              <a:t>dan</a:t>
            </a:r>
            <a:r>
              <a:rPr lang="en-US" sz="2400" dirty="0"/>
              <a:t> EK2: </a:t>
            </a:r>
          </a:p>
          <a:p>
            <a:pPr marL="0" indent="0">
              <a:lnSpc>
                <a:spcPct val="80000"/>
              </a:lnSpc>
              <a:defRPr/>
            </a:pPr>
            <a:r>
              <a:rPr lang="en-US" sz="2400" dirty="0" err="1"/>
              <a:t>Jika</a:t>
            </a:r>
            <a:r>
              <a:rPr lang="en-US" sz="2400" dirty="0"/>
              <a:t> </a:t>
            </a:r>
            <a:r>
              <a:rPr lang="en-US" sz="2400" u="sng" dirty="0" err="1"/>
              <a:t>sama-sama</a:t>
            </a:r>
            <a:r>
              <a:rPr lang="en-US" sz="2400" dirty="0"/>
              <a:t> </a:t>
            </a:r>
            <a:r>
              <a:rPr lang="en-US" sz="2400" dirty="0" err="1"/>
              <a:t>merupakan</a:t>
            </a:r>
            <a:r>
              <a:rPr lang="en-US" sz="2400" dirty="0"/>
              <a:t> </a:t>
            </a:r>
            <a:r>
              <a:rPr lang="en-US" sz="2400" u="sng" dirty="0" err="1"/>
              <a:t>partisipasi</a:t>
            </a:r>
            <a:r>
              <a:rPr lang="en-US" sz="2400" u="sng" dirty="0"/>
              <a:t> total</a:t>
            </a:r>
            <a:r>
              <a:rPr lang="en-US" sz="2400" dirty="0"/>
              <a:t>, </a:t>
            </a:r>
            <a:r>
              <a:rPr lang="en-US" sz="2400" dirty="0" err="1"/>
              <a:t>pilih</a:t>
            </a:r>
            <a:r>
              <a:rPr lang="en-US" sz="2400" dirty="0"/>
              <a:t> </a:t>
            </a:r>
            <a:r>
              <a:rPr lang="en-US" sz="2400" dirty="0" err="1"/>
              <a:t>salah</a:t>
            </a:r>
            <a:r>
              <a:rPr lang="en-US" sz="2400" dirty="0"/>
              <a:t> </a:t>
            </a:r>
            <a:r>
              <a:rPr lang="en-US" sz="2400" dirty="0" err="1"/>
              <a:t>satu</a:t>
            </a:r>
            <a:r>
              <a:rPr lang="en-US" sz="2400" dirty="0"/>
              <a:t>. </a:t>
            </a:r>
            <a:r>
              <a:rPr lang="en-US" sz="2400" dirty="0" err="1"/>
              <a:t>Tambahkan</a:t>
            </a:r>
            <a:r>
              <a:rPr lang="en-US" sz="2400" dirty="0"/>
              <a:t> </a:t>
            </a:r>
            <a:r>
              <a:rPr lang="en-US" sz="2400" dirty="0" err="1"/>
              <a:t>semua</a:t>
            </a:r>
            <a:r>
              <a:rPr lang="en-US" sz="2400" dirty="0"/>
              <a:t> </a:t>
            </a:r>
            <a:r>
              <a:rPr lang="en-US" sz="2400" dirty="0" err="1"/>
              <a:t>semua</a:t>
            </a:r>
            <a:r>
              <a:rPr lang="en-US" sz="2400" dirty="0"/>
              <a:t> simple </a:t>
            </a:r>
            <a:r>
              <a:rPr lang="en-US" sz="2400" dirty="0" err="1"/>
              <a:t>attribut</a:t>
            </a:r>
            <a:r>
              <a:rPr lang="en-US" sz="2400" dirty="0"/>
              <a:t> </a:t>
            </a:r>
            <a:r>
              <a:rPr lang="en-US" sz="2400" dirty="0" err="1"/>
              <a:t>dari</a:t>
            </a:r>
            <a:r>
              <a:rPr lang="en-US" sz="2400" dirty="0"/>
              <a:t> </a:t>
            </a:r>
            <a:r>
              <a:rPr lang="en-US" sz="2400" dirty="0" err="1"/>
              <a:t>entitas</a:t>
            </a:r>
            <a:r>
              <a:rPr lang="en-US" sz="2400" dirty="0"/>
              <a:t> yang lain </a:t>
            </a:r>
          </a:p>
          <a:p>
            <a:pPr marL="0" indent="0">
              <a:lnSpc>
                <a:spcPct val="80000"/>
              </a:lnSpc>
              <a:defRPr/>
            </a:pPr>
            <a:r>
              <a:rPr lang="en-US" sz="2400" dirty="0" err="1"/>
              <a:t>Jika</a:t>
            </a:r>
            <a:r>
              <a:rPr lang="en-US" sz="2400" dirty="0"/>
              <a:t> </a:t>
            </a:r>
            <a:r>
              <a:rPr lang="en-US" sz="2400" u="sng" dirty="0" err="1"/>
              <a:t>sama-sama</a:t>
            </a:r>
            <a:r>
              <a:rPr lang="en-US" sz="2400" dirty="0"/>
              <a:t> </a:t>
            </a:r>
            <a:r>
              <a:rPr lang="en-US" sz="2400" dirty="0" err="1"/>
              <a:t>merupakan</a:t>
            </a:r>
            <a:r>
              <a:rPr lang="en-US" sz="2400" dirty="0"/>
              <a:t> </a:t>
            </a:r>
            <a:r>
              <a:rPr lang="en-US" sz="2400" u="sng" dirty="0" err="1"/>
              <a:t>partisipasi</a:t>
            </a:r>
            <a:r>
              <a:rPr lang="en-US" sz="2400" u="sng" dirty="0"/>
              <a:t> </a:t>
            </a:r>
            <a:r>
              <a:rPr lang="en-US" sz="2400" u="sng" dirty="0" err="1"/>
              <a:t>parsial</a:t>
            </a:r>
            <a:r>
              <a:rPr lang="en-US" sz="2400" dirty="0"/>
              <a:t>, </a:t>
            </a:r>
            <a:r>
              <a:rPr lang="en-US" sz="2400" dirty="0" err="1"/>
              <a:t>pilih</a:t>
            </a:r>
            <a:r>
              <a:rPr lang="en-US" sz="2400" dirty="0"/>
              <a:t> </a:t>
            </a:r>
            <a:r>
              <a:rPr lang="en-US" sz="2400" dirty="0" err="1"/>
              <a:t>salah</a:t>
            </a:r>
            <a:r>
              <a:rPr lang="en-US" sz="2400" dirty="0"/>
              <a:t> </a:t>
            </a:r>
            <a:r>
              <a:rPr lang="en-US" sz="2400" dirty="0" err="1"/>
              <a:t>satu</a:t>
            </a:r>
            <a:r>
              <a:rPr lang="en-US" sz="2400" dirty="0"/>
              <a:t>. </a:t>
            </a:r>
            <a:r>
              <a:rPr lang="en-US" sz="2400" dirty="0" err="1"/>
              <a:t>Tambahkan</a:t>
            </a:r>
            <a:r>
              <a:rPr lang="en-US" sz="2400" dirty="0"/>
              <a:t> foreign key </a:t>
            </a:r>
            <a:r>
              <a:rPr lang="en-US" sz="2400" dirty="0" err="1"/>
              <a:t>dari</a:t>
            </a:r>
            <a:r>
              <a:rPr lang="en-US" sz="2400" dirty="0"/>
              <a:t> primary key </a:t>
            </a:r>
            <a:r>
              <a:rPr lang="en-US" sz="2400" dirty="0" err="1"/>
              <a:t>entitas</a:t>
            </a:r>
            <a:r>
              <a:rPr lang="en-US" sz="2400" dirty="0"/>
              <a:t> yang lain </a:t>
            </a:r>
          </a:p>
          <a:p>
            <a:pPr marL="0" indent="0">
              <a:lnSpc>
                <a:spcPct val="80000"/>
              </a:lnSpc>
              <a:defRPr/>
            </a:pPr>
            <a:r>
              <a:rPr lang="en-US" sz="2400" dirty="0" err="1"/>
              <a:t>Jika</a:t>
            </a:r>
            <a:r>
              <a:rPr lang="en-US" sz="2400" dirty="0"/>
              <a:t> </a:t>
            </a:r>
            <a:r>
              <a:rPr lang="en-US" sz="2400" u="sng" dirty="0" err="1"/>
              <a:t>salah</a:t>
            </a:r>
            <a:r>
              <a:rPr lang="en-US" sz="2400" u="sng" dirty="0"/>
              <a:t> </a:t>
            </a:r>
            <a:r>
              <a:rPr lang="en-US" sz="2400" u="sng" dirty="0" err="1"/>
              <a:t>satu</a:t>
            </a:r>
            <a:r>
              <a:rPr lang="en-US" sz="2400" dirty="0"/>
              <a:t> </a:t>
            </a:r>
            <a:r>
              <a:rPr lang="en-US" sz="2400" dirty="0" err="1"/>
              <a:t>merupakan</a:t>
            </a:r>
            <a:r>
              <a:rPr lang="en-US" sz="2400" dirty="0"/>
              <a:t> </a:t>
            </a:r>
            <a:r>
              <a:rPr lang="en-US" sz="2400" u="sng" dirty="0" err="1"/>
              <a:t>partisipasi</a:t>
            </a:r>
            <a:r>
              <a:rPr lang="en-US" sz="2400" u="sng" dirty="0"/>
              <a:t> total</a:t>
            </a:r>
            <a:r>
              <a:rPr lang="en-US" sz="2400" dirty="0"/>
              <a:t>, </a:t>
            </a:r>
            <a:r>
              <a:rPr lang="en-US" sz="2400" dirty="0" err="1"/>
              <a:t>pilih</a:t>
            </a:r>
            <a:r>
              <a:rPr lang="en-US" sz="2400" dirty="0"/>
              <a:t> yang </a:t>
            </a:r>
            <a:r>
              <a:rPr lang="en-US" sz="2400" dirty="0" err="1"/>
              <a:t>berpartisipasi</a:t>
            </a:r>
            <a:r>
              <a:rPr lang="en-US" sz="2400" dirty="0"/>
              <a:t> total. </a:t>
            </a:r>
            <a:r>
              <a:rPr lang="en-US" sz="2400" dirty="0" err="1"/>
              <a:t>Tambahkan</a:t>
            </a:r>
            <a:r>
              <a:rPr lang="en-US" sz="2400" dirty="0"/>
              <a:t> foreign key </a:t>
            </a:r>
            <a:r>
              <a:rPr lang="en-US" sz="2400" dirty="0" err="1"/>
              <a:t>dari</a:t>
            </a:r>
            <a:r>
              <a:rPr lang="en-US" sz="2400" dirty="0"/>
              <a:t> primary key </a:t>
            </a:r>
            <a:r>
              <a:rPr lang="en-US" sz="2400" dirty="0" err="1"/>
              <a:t>entitas</a:t>
            </a:r>
            <a:r>
              <a:rPr lang="en-US" sz="2400" dirty="0"/>
              <a:t> yang lain </a:t>
            </a:r>
          </a:p>
          <a:p>
            <a:pPr marL="0" indent="0">
              <a:lnSpc>
                <a:spcPct val="80000"/>
              </a:lnSpc>
              <a:buFont typeface="Wingdings" pitchFamily="2" charset="2"/>
              <a:buNone/>
              <a:defRPr/>
            </a:pPr>
            <a:endParaRPr lang="en-US" sz="2400" dirty="0"/>
          </a:p>
          <a:p>
            <a:pPr marL="0" indent="0">
              <a:lnSpc>
                <a:spcPct val="80000"/>
              </a:lnSpc>
              <a:buFont typeface="Wingdings" pitchFamily="2" charset="2"/>
              <a:buNone/>
              <a:defRPr/>
            </a:pPr>
            <a:r>
              <a:rPr lang="en-US" sz="2400" dirty="0" err="1"/>
              <a:t>Kemudian</a:t>
            </a:r>
            <a:r>
              <a:rPr lang="en-US" sz="2400" dirty="0"/>
              <a:t> </a:t>
            </a:r>
            <a:r>
              <a:rPr lang="en-US" sz="2400" dirty="0" err="1"/>
              <a:t>tambahkan</a:t>
            </a:r>
            <a:r>
              <a:rPr lang="en-US" sz="2400" dirty="0"/>
              <a:t> </a:t>
            </a:r>
            <a:r>
              <a:rPr lang="en-US" sz="2400" dirty="0" err="1"/>
              <a:t>semua</a:t>
            </a:r>
            <a:r>
              <a:rPr lang="en-US" sz="2400" dirty="0"/>
              <a:t> simple </a:t>
            </a:r>
            <a:r>
              <a:rPr lang="en-US" sz="2400" dirty="0" err="1"/>
              <a:t>atribut</a:t>
            </a:r>
            <a:r>
              <a:rPr lang="en-US" sz="2400" dirty="0"/>
              <a:t> </a:t>
            </a:r>
            <a:r>
              <a:rPr lang="en-US" sz="2400" dirty="0" err="1"/>
              <a:t>dari</a:t>
            </a:r>
            <a:r>
              <a:rPr lang="en-US" sz="2400" dirty="0"/>
              <a:t> </a:t>
            </a:r>
            <a:r>
              <a:rPr lang="en-US" sz="2400" dirty="0" err="1"/>
              <a:t>relasi</a:t>
            </a:r>
            <a:r>
              <a:rPr lang="en-US" sz="2400" dirty="0"/>
              <a:t> </a:t>
            </a:r>
            <a:r>
              <a:rPr lang="en-US" sz="2400" dirty="0" err="1"/>
              <a:t>tersebut</a:t>
            </a:r>
            <a:r>
              <a:rPr lang="en-US" sz="2400" dirty="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t>Algoritma 3</a:t>
            </a:r>
          </a:p>
        </p:txBody>
      </p:sp>
      <p:graphicFrame>
        <p:nvGraphicFramePr>
          <p:cNvPr id="3074" name="Object 2"/>
          <p:cNvGraphicFramePr>
            <a:graphicFrameLocks noChangeAspect="1"/>
          </p:cNvGraphicFramePr>
          <p:nvPr>
            <p:ph idx="1"/>
          </p:nvPr>
        </p:nvGraphicFramePr>
        <p:xfrm>
          <a:off x="214282" y="1642641"/>
          <a:ext cx="8643965" cy="1325984"/>
        </p:xfrm>
        <a:graphic>
          <a:graphicData uri="http://schemas.openxmlformats.org/presentationml/2006/ole">
            <p:oleObj spid="_x0000_s3074" name="Visio" r:id="rId3" imgW="3698479" imgH="504103" progId="">
              <p:embed/>
            </p:oleObj>
          </a:graphicData>
        </a:graphic>
      </p:graphicFrame>
      <p:sp>
        <p:nvSpPr>
          <p:cNvPr id="3076" name="AutoShape 6"/>
          <p:cNvSpPr>
            <a:spLocks noChangeArrowheads="1"/>
          </p:cNvSpPr>
          <p:nvPr/>
        </p:nvSpPr>
        <p:spPr bwMode="auto">
          <a:xfrm>
            <a:off x="2124075" y="4003675"/>
            <a:ext cx="1371600" cy="477838"/>
          </a:xfrm>
          <a:prstGeom prst="rightArrow">
            <a:avLst>
              <a:gd name="adj1" fmla="val 50000"/>
              <a:gd name="adj2" fmla="val 71761"/>
            </a:avLst>
          </a:prstGeom>
          <a:solidFill>
            <a:schemeClr val="bg2"/>
          </a:solidFill>
          <a:ln w="9525">
            <a:solidFill>
              <a:schemeClr val="tx1"/>
            </a:solidFill>
            <a:miter lim="800000"/>
            <a:headEnd/>
            <a:tailEnd/>
          </a:ln>
        </p:spPr>
        <p:txBody>
          <a:bodyPr wrap="none" anchor="ctr"/>
          <a:lstStyle/>
          <a:p>
            <a:pPr eaLnBrk="0" hangingPunct="0"/>
            <a:endParaRPr lang="id-ID"/>
          </a:p>
        </p:txBody>
      </p:sp>
      <p:sp>
        <p:nvSpPr>
          <p:cNvPr id="3077" name="Text Box 7"/>
          <p:cNvSpPr txBox="1">
            <a:spLocks noChangeArrowheads="1"/>
          </p:cNvSpPr>
          <p:nvPr/>
        </p:nvSpPr>
        <p:spPr bwMode="auto">
          <a:xfrm>
            <a:off x="2124075" y="3716338"/>
            <a:ext cx="1223963" cy="274637"/>
          </a:xfrm>
          <a:prstGeom prst="rect">
            <a:avLst/>
          </a:prstGeom>
          <a:solidFill>
            <a:schemeClr val="tx2"/>
          </a:solidFill>
          <a:ln w="9525">
            <a:noFill/>
            <a:miter lim="800000"/>
            <a:headEnd/>
            <a:tailEnd/>
          </a:ln>
        </p:spPr>
        <p:txBody>
          <a:bodyPr>
            <a:spAutoFit/>
          </a:bodyPr>
          <a:lstStyle/>
          <a:p>
            <a:pPr algn="ctr">
              <a:spcBef>
                <a:spcPct val="50000"/>
              </a:spcBef>
            </a:pPr>
            <a:r>
              <a:rPr lang="en-US" sz="1200" b="1">
                <a:solidFill>
                  <a:srgbClr val="000000"/>
                </a:solidFill>
                <a:cs typeface="Arial" charset="0"/>
              </a:rPr>
              <a:t>Langkah 1-3</a:t>
            </a:r>
          </a:p>
        </p:txBody>
      </p:sp>
      <p:sp>
        <p:nvSpPr>
          <p:cNvPr id="39944" name="Text Box 8"/>
          <p:cNvSpPr txBox="1">
            <a:spLocks noChangeArrowheads="1"/>
          </p:cNvSpPr>
          <p:nvPr/>
        </p:nvSpPr>
        <p:spPr bwMode="auto">
          <a:xfrm>
            <a:off x="4500563" y="3429000"/>
            <a:ext cx="2016125" cy="1751013"/>
          </a:xfrm>
          <a:prstGeom prst="rect">
            <a:avLst/>
          </a:prstGeom>
          <a:solidFill>
            <a:srgbClr val="FFFF99"/>
          </a:solidFill>
          <a:ln w="9525">
            <a:solidFill>
              <a:schemeClr val="bg2"/>
            </a:solidFill>
            <a:miter lim="800000"/>
            <a:headEnd/>
            <a:tailEnd/>
          </a:ln>
          <a:effectLst/>
        </p:spPr>
        <p:txBody>
          <a:bodyPr>
            <a:spAutoFit/>
          </a:bodyPr>
          <a:lstStyle/>
          <a:p>
            <a:pPr algn="ctr">
              <a:spcBef>
                <a:spcPct val="50000"/>
              </a:spcBef>
              <a:defRPr/>
            </a:pPr>
            <a:r>
              <a:rPr lang="en-US" b="1" u="sng">
                <a:solidFill>
                  <a:schemeClr val="bg1"/>
                </a:solidFill>
                <a:effectLst>
                  <a:outerShdw blurRad="38100" dist="38100" dir="2700000" algn="tl">
                    <a:srgbClr val="000000"/>
                  </a:outerShdw>
                </a:effectLst>
                <a:latin typeface="Century Gothic" pitchFamily="34" charset="0"/>
                <a:cs typeface="Arial" charset="0"/>
              </a:rPr>
              <a:t>Tabel </a:t>
            </a:r>
            <a:br>
              <a:rPr lang="en-US" b="1" u="sng">
                <a:solidFill>
                  <a:schemeClr val="bg1"/>
                </a:solidFill>
                <a:effectLst>
                  <a:outerShdw blurRad="38100" dist="38100" dir="2700000" algn="tl">
                    <a:srgbClr val="000000"/>
                  </a:outerShdw>
                </a:effectLst>
                <a:latin typeface="Century Gothic" pitchFamily="34" charset="0"/>
                <a:cs typeface="Arial" charset="0"/>
              </a:rPr>
            </a:br>
            <a:r>
              <a:rPr lang="en-US" b="1" u="sng">
                <a:solidFill>
                  <a:schemeClr val="bg1"/>
                </a:solidFill>
                <a:effectLst>
                  <a:outerShdw blurRad="38100" dist="38100" dir="2700000" algn="tl">
                    <a:srgbClr val="000000"/>
                  </a:outerShdw>
                </a:effectLst>
                <a:latin typeface="Century Gothic" pitchFamily="34" charset="0"/>
                <a:cs typeface="Arial" charset="0"/>
              </a:rPr>
              <a:t>DEPARTEMEN</a:t>
            </a:r>
          </a:p>
          <a:p>
            <a:pPr algn="ctr">
              <a:spcBef>
                <a:spcPct val="50000"/>
              </a:spcBef>
              <a:defRPr/>
            </a:pPr>
            <a:r>
              <a:rPr lang="en-US" sz="1600" b="1">
                <a:solidFill>
                  <a:srgbClr val="000000"/>
                </a:solidFill>
                <a:latin typeface="Century Gothic" pitchFamily="34" charset="0"/>
                <a:cs typeface="Arial" charset="0"/>
              </a:rPr>
              <a:t>…</a:t>
            </a:r>
            <a:br>
              <a:rPr lang="en-US" sz="1600" b="1">
                <a:solidFill>
                  <a:srgbClr val="000000"/>
                </a:solidFill>
                <a:latin typeface="Century Gothic" pitchFamily="34" charset="0"/>
                <a:cs typeface="Arial" charset="0"/>
              </a:rPr>
            </a:br>
            <a:r>
              <a:rPr lang="en-US" sz="1600" b="1">
                <a:solidFill>
                  <a:srgbClr val="000000"/>
                </a:solidFill>
                <a:latin typeface="Century Gothic" pitchFamily="34" charset="0"/>
                <a:cs typeface="Arial" charset="0"/>
              </a:rPr>
              <a:t>…</a:t>
            </a:r>
            <a:br>
              <a:rPr lang="en-US" sz="1600" b="1">
                <a:solidFill>
                  <a:srgbClr val="000000"/>
                </a:solidFill>
                <a:latin typeface="Century Gothic" pitchFamily="34" charset="0"/>
                <a:cs typeface="Arial" charset="0"/>
              </a:rPr>
            </a:br>
            <a:r>
              <a:rPr lang="en-US" sz="1600" b="1">
                <a:solidFill>
                  <a:srgbClr val="000000"/>
                </a:solidFill>
                <a:latin typeface="Century Gothic" pitchFamily="34" charset="0"/>
                <a:cs typeface="Arial" charset="0"/>
              </a:rPr>
              <a:t/>
            </a:r>
            <a:br>
              <a:rPr lang="en-US" sz="1600" b="1">
                <a:solidFill>
                  <a:srgbClr val="000000"/>
                </a:solidFill>
                <a:latin typeface="Century Gothic" pitchFamily="34" charset="0"/>
                <a:cs typeface="Arial" charset="0"/>
              </a:rPr>
            </a:br>
            <a:r>
              <a:rPr lang="en-US" sz="1600" b="1">
                <a:solidFill>
                  <a:srgbClr val="000000"/>
                </a:solidFill>
                <a:latin typeface="Century Gothic" pitchFamily="34" charset="0"/>
                <a:cs typeface="Arial" charset="0"/>
              </a:rPr>
              <a:t>Peg_NoKTPKepala</a:t>
            </a:r>
          </a:p>
        </p:txBody>
      </p:sp>
      <p:sp>
        <p:nvSpPr>
          <p:cNvPr id="3079" name="AutoShape 9"/>
          <p:cNvSpPr>
            <a:spLocks/>
          </p:cNvSpPr>
          <p:nvPr/>
        </p:nvSpPr>
        <p:spPr bwMode="auto">
          <a:xfrm>
            <a:off x="4500563" y="4221163"/>
            <a:ext cx="2016125" cy="457200"/>
          </a:xfrm>
          <a:prstGeom prst="callout3">
            <a:avLst>
              <a:gd name="adj1" fmla="val 25000"/>
              <a:gd name="adj2" fmla="val 103778"/>
              <a:gd name="adj3" fmla="val 25000"/>
              <a:gd name="adj4" fmla="val 135042"/>
              <a:gd name="adj5" fmla="val 222917"/>
              <a:gd name="adj6" fmla="val 135042"/>
              <a:gd name="adj7" fmla="val 328472"/>
              <a:gd name="adj8" fmla="val 60472"/>
            </a:avLst>
          </a:prstGeom>
          <a:solidFill>
            <a:schemeClr val="accent1">
              <a:alpha val="70195"/>
            </a:schemeClr>
          </a:solidFill>
          <a:ln w="25400">
            <a:solidFill>
              <a:schemeClr val="tx1"/>
            </a:solidFill>
            <a:miter lim="800000"/>
            <a:headEnd/>
            <a:tailEnd/>
          </a:ln>
        </p:spPr>
        <p:txBody>
          <a:bodyPr/>
          <a:lstStyle/>
          <a:p>
            <a:pPr algn="ctr"/>
            <a:endParaRPr lang="id-ID">
              <a:cs typeface="Arial" charset="0"/>
            </a:endParaRPr>
          </a:p>
        </p:txBody>
      </p:sp>
      <p:sp>
        <p:nvSpPr>
          <p:cNvPr id="3080" name="Text Box 10"/>
          <p:cNvSpPr txBox="1">
            <a:spLocks noChangeArrowheads="1"/>
          </p:cNvSpPr>
          <p:nvPr/>
        </p:nvSpPr>
        <p:spPr bwMode="auto">
          <a:xfrm>
            <a:off x="4067175" y="5783263"/>
            <a:ext cx="2932113" cy="517525"/>
          </a:xfrm>
          <a:prstGeom prst="rect">
            <a:avLst/>
          </a:prstGeom>
          <a:noFill/>
          <a:ln w="9525">
            <a:noFill/>
            <a:miter lim="800000"/>
            <a:headEnd/>
            <a:tailEnd/>
          </a:ln>
        </p:spPr>
        <p:txBody>
          <a:bodyPr wrap="none">
            <a:spAutoFit/>
          </a:bodyPr>
          <a:lstStyle/>
          <a:p>
            <a:r>
              <a:rPr lang="en-US" sz="1400">
                <a:solidFill>
                  <a:srgbClr val="000000"/>
                </a:solidFill>
                <a:cs typeface="Arial" charset="0"/>
              </a:rPr>
              <a:t>Kolom-kolom yang telah dibentuk </a:t>
            </a:r>
            <a:br>
              <a:rPr lang="en-US" sz="1400">
                <a:solidFill>
                  <a:srgbClr val="000000"/>
                </a:solidFill>
                <a:cs typeface="Arial" charset="0"/>
              </a:rPr>
            </a:br>
            <a:r>
              <a:rPr lang="en-US" sz="1400">
                <a:solidFill>
                  <a:srgbClr val="000000"/>
                </a:solidFill>
                <a:cs typeface="Arial" charset="0"/>
              </a:rPr>
              <a:t>pada langkah-langkah sebelumnya</a:t>
            </a:r>
          </a:p>
        </p:txBody>
      </p:sp>
      <p:sp>
        <p:nvSpPr>
          <p:cNvPr id="3081" name="Oval 11"/>
          <p:cNvSpPr>
            <a:spLocks noChangeArrowheads="1"/>
          </p:cNvSpPr>
          <p:nvPr/>
        </p:nvSpPr>
        <p:spPr bwMode="auto">
          <a:xfrm>
            <a:off x="4633921" y="2066920"/>
            <a:ext cx="1438277" cy="790576"/>
          </a:xfrm>
          <a:prstGeom prst="ellipse">
            <a:avLst/>
          </a:prstGeom>
          <a:noFill/>
          <a:ln w="19050">
            <a:solidFill>
              <a:srgbClr val="FF0000"/>
            </a:solidFill>
            <a:round/>
            <a:headEnd/>
            <a:tailEnd/>
          </a:ln>
        </p:spPr>
        <p:txBody>
          <a:bodyPr wrap="none" anchor="ctr"/>
          <a:lstStyle/>
          <a:p>
            <a:pPr eaLnBrk="0" hangingPunct="0"/>
            <a:endParaRPr lang="id-ID"/>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a:t>Algoritma 4</a:t>
            </a:r>
          </a:p>
        </p:txBody>
      </p:sp>
      <p:sp>
        <p:nvSpPr>
          <p:cNvPr id="41987" name="Rectangle 3"/>
          <p:cNvSpPr>
            <a:spLocks noGrp="1" noChangeArrowheads="1"/>
          </p:cNvSpPr>
          <p:nvPr>
            <p:ph type="body" idx="1"/>
          </p:nvPr>
        </p:nvSpPr>
        <p:spPr/>
        <p:txBody>
          <a:bodyPr/>
          <a:lstStyle/>
          <a:p>
            <a:pPr>
              <a:defRPr/>
            </a:pPr>
            <a:r>
              <a:rPr lang="en-US"/>
              <a:t>Untuk setiap relasi 1:N antara entitas EK1 dan EK2, pilih entitas yang memiliki derajat maksimum relasi=1 </a:t>
            </a:r>
          </a:p>
          <a:p>
            <a:pPr>
              <a:defRPr/>
            </a:pPr>
            <a:r>
              <a:rPr lang="en-US"/>
              <a:t>Tambahkan sebuah foreign key dari primary key entitas lain yang memiliki derajat maksimum relasi = N </a:t>
            </a:r>
          </a:p>
          <a:p>
            <a:pPr>
              <a:defRPr/>
            </a:pPr>
            <a:r>
              <a:rPr lang="en-US"/>
              <a:t>Tambahkan pula seluruh atribut dari relasi tersebut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a:t>Algoritma 4</a:t>
            </a:r>
          </a:p>
        </p:txBody>
      </p:sp>
      <p:graphicFrame>
        <p:nvGraphicFramePr>
          <p:cNvPr id="4098" name="Object 2"/>
          <p:cNvGraphicFramePr>
            <a:graphicFrameLocks noChangeAspect="1"/>
          </p:cNvGraphicFramePr>
          <p:nvPr>
            <p:ph idx="1"/>
          </p:nvPr>
        </p:nvGraphicFramePr>
        <p:xfrm>
          <a:off x="1979613" y="2136775"/>
          <a:ext cx="4679950" cy="1214438"/>
        </p:xfrm>
        <a:graphic>
          <a:graphicData uri="http://schemas.openxmlformats.org/presentationml/2006/ole">
            <p:oleObj spid="_x0000_s4098" name="Visio" r:id="rId3" imgW="3241171" imgH="840710" progId="">
              <p:embed/>
            </p:oleObj>
          </a:graphicData>
        </a:graphic>
      </p:graphicFrame>
      <p:sp>
        <p:nvSpPr>
          <p:cNvPr id="4100" name="AutoShape 6"/>
          <p:cNvSpPr>
            <a:spLocks noChangeArrowheads="1"/>
          </p:cNvSpPr>
          <p:nvPr/>
        </p:nvSpPr>
        <p:spPr bwMode="auto">
          <a:xfrm>
            <a:off x="1619250" y="4579938"/>
            <a:ext cx="1371600" cy="4572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p>
            <a:pPr eaLnBrk="0" hangingPunct="0"/>
            <a:endParaRPr lang="id-ID"/>
          </a:p>
        </p:txBody>
      </p:sp>
      <p:sp>
        <p:nvSpPr>
          <p:cNvPr id="4101" name="Text Box 7"/>
          <p:cNvSpPr txBox="1">
            <a:spLocks noChangeArrowheads="1"/>
          </p:cNvSpPr>
          <p:nvPr/>
        </p:nvSpPr>
        <p:spPr bwMode="auto">
          <a:xfrm>
            <a:off x="1619250" y="4221163"/>
            <a:ext cx="1000125" cy="274637"/>
          </a:xfrm>
          <a:prstGeom prst="rect">
            <a:avLst/>
          </a:prstGeom>
          <a:solidFill>
            <a:schemeClr val="tx2"/>
          </a:solidFill>
          <a:ln w="9525">
            <a:noFill/>
            <a:miter lim="800000"/>
            <a:headEnd/>
            <a:tailEnd/>
          </a:ln>
        </p:spPr>
        <p:txBody>
          <a:bodyPr>
            <a:spAutoFit/>
          </a:bodyPr>
          <a:lstStyle/>
          <a:p>
            <a:pPr algn="ctr">
              <a:spcBef>
                <a:spcPct val="50000"/>
              </a:spcBef>
            </a:pPr>
            <a:r>
              <a:rPr lang="en-US" sz="1200" b="1">
                <a:solidFill>
                  <a:srgbClr val="000000"/>
                </a:solidFill>
                <a:cs typeface="Arial" charset="0"/>
              </a:rPr>
              <a:t>Langkah 4</a:t>
            </a:r>
          </a:p>
        </p:txBody>
      </p:sp>
      <p:sp>
        <p:nvSpPr>
          <p:cNvPr id="43016" name="Text Box 8"/>
          <p:cNvSpPr txBox="1">
            <a:spLocks noChangeArrowheads="1"/>
          </p:cNvSpPr>
          <p:nvPr/>
        </p:nvSpPr>
        <p:spPr bwMode="auto">
          <a:xfrm>
            <a:off x="3635375" y="3860800"/>
            <a:ext cx="2305050" cy="1720850"/>
          </a:xfrm>
          <a:prstGeom prst="rect">
            <a:avLst/>
          </a:prstGeom>
          <a:solidFill>
            <a:srgbClr val="FFFF99"/>
          </a:solidFill>
          <a:ln w="9525">
            <a:solidFill>
              <a:schemeClr val="bg2"/>
            </a:solidFill>
            <a:miter lim="800000"/>
            <a:headEnd/>
            <a:tailEnd/>
          </a:ln>
          <a:effectLst/>
        </p:spPr>
        <p:txBody>
          <a:bodyPr>
            <a:spAutoFit/>
          </a:bodyPr>
          <a:lstStyle/>
          <a:p>
            <a:pPr algn="ctr">
              <a:spcBef>
                <a:spcPct val="50000"/>
              </a:spcBef>
              <a:defRPr/>
            </a:pPr>
            <a:r>
              <a:rPr lang="en-US" b="1" u="sng">
                <a:solidFill>
                  <a:schemeClr val="bg1"/>
                </a:solidFill>
                <a:effectLst>
                  <a:outerShdw blurRad="38100" dist="38100" dir="2700000" algn="tl">
                    <a:srgbClr val="000000"/>
                  </a:outerShdw>
                </a:effectLst>
                <a:latin typeface="Century Gothic" pitchFamily="34" charset="0"/>
                <a:cs typeface="Arial" charset="0"/>
              </a:rPr>
              <a:t>Tabel  PEGAWAI</a:t>
            </a:r>
          </a:p>
          <a:p>
            <a:pPr algn="ctr">
              <a:spcBef>
                <a:spcPct val="50000"/>
              </a:spcBef>
              <a:defRPr/>
            </a:pPr>
            <a:r>
              <a:rPr lang="en-US" sz="1600" b="1">
                <a:solidFill>
                  <a:srgbClr val="000000"/>
                </a:solidFill>
                <a:latin typeface="Century Gothic" pitchFamily="34" charset="0"/>
                <a:cs typeface="Arial" charset="0"/>
              </a:rPr>
              <a:t>…</a:t>
            </a:r>
            <a:br>
              <a:rPr lang="en-US" sz="1600" b="1">
                <a:solidFill>
                  <a:srgbClr val="000000"/>
                </a:solidFill>
                <a:latin typeface="Century Gothic" pitchFamily="34" charset="0"/>
                <a:cs typeface="Arial" charset="0"/>
              </a:rPr>
            </a:br>
            <a:r>
              <a:rPr lang="en-US" sz="1600" b="1">
                <a:solidFill>
                  <a:srgbClr val="000000"/>
                </a:solidFill>
                <a:latin typeface="Century Gothic" pitchFamily="34" charset="0"/>
                <a:cs typeface="Arial" charset="0"/>
              </a:rPr>
              <a:t>…</a:t>
            </a:r>
            <a:br>
              <a:rPr lang="en-US" sz="1600" b="1">
                <a:solidFill>
                  <a:srgbClr val="000000"/>
                </a:solidFill>
                <a:latin typeface="Century Gothic" pitchFamily="34" charset="0"/>
                <a:cs typeface="Arial" charset="0"/>
              </a:rPr>
            </a:br>
            <a:r>
              <a:rPr lang="en-US" sz="1600" b="1">
                <a:solidFill>
                  <a:srgbClr val="000000"/>
                </a:solidFill>
                <a:latin typeface="Century Gothic" pitchFamily="34" charset="0"/>
                <a:cs typeface="Arial" charset="0"/>
              </a:rPr>
              <a:t/>
            </a:r>
            <a:br>
              <a:rPr lang="en-US" sz="1600" b="1">
                <a:solidFill>
                  <a:srgbClr val="000000"/>
                </a:solidFill>
                <a:latin typeface="Century Gothic" pitchFamily="34" charset="0"/>
                <a:cs typeface="Arial" charset="0"/>
              </a:rPr>
            </a:br>
            <a:r>
              <a:rPr lang="en-US" sz="1600" b="1">
                <a:solidFill>
                  <a:srgbClr val="000000"/>
                </a:solidFill>
                <a:latin typeface="Century Gothic" pitchFamily="34" charset="0"/>
                <a:cs typeface="Arial" charset="0"/>
              </a:rPr>
              <a:t>Dep_NomorBekerja</a:t>
            </a:r>
            <a:br>
              <a:rPr lang="en-US" sz="1600" b="1">
                <a:solidFill>
                  <a:srgbClr val="000000"/>
                </a:solidFill>
                <a:latin typeface="Century Gothic" pitchFamily="34" charset="0"/>
                <a:cs typeface="Arial" charset="0"/>
              </a:rPr>
            </a:br>
            <a:r>
              <a:rPr lang="en-US" sz="1600" b="1">
                <a:solidFill>
                  <a:srgbClr val="000000"/>
                </a:solidFill>
                <a:latin typeface="Century Gothic" pitchFamily="34" charset="0"/>
                <a:cs typeface="Arial" charset="0"/>
              </a:rPr>
              <a:t>Dep_NamaBekerja</a:t>
            </a:r>
          </a:p>
        </p:txBody>
      </p:sp>
      <p:sp>
        <p:nvSpPr>
          <p:cNvPr id="4103" name="AutoShape 9"/>
          <p:cNvSpPr>
            <a:spLocks/>
          </p:cNvSpPr>
          <p:nvPr/>
        </p:nvSpPr>
        <p:spPr bwMode="auto">
          <a:xfrm>
            <a:off x="3635375" y="4437063"/>
            <a:ext cx="2359025" cy="457200"/>
          </a:xfrm>
          <a:prstGeom prst="callout3">
            <a:avLst>
              <a:gd name="adj1" fmla="val 25000"/>
              <a:gd name="adj2" fmla="val 103231"/>
              <a:gd name="adj3" fmla="val 25000"/>
              <a:gd name="adj4" fmla="val 116083"/>
              <a:gd name="adj5" fmla="val 218403"/>
              <a:gd name="adj6" fmla="val 116083"/>
              <a:gd name="adj7" fmla="val 322222"/>
              <a:gd name="adj8" fmla="val 45694"/>
            </a:avLst>
          </a:prstGeom>
          <a:solidFill>
            <a:schemeClr val="accent1">
              <a:alpha val="70195"/>
            </a:schemeClr>
          </a:solidFill>
          <a:ln w="25400">
            <a:solidFill>
              <a:schemeClr val="tx1"/>
            </a:solidFill>
            <a:miter lim="800000"/>
            <a:headEnd/>
            <a:tailEnd/>
          </a:ln>
        </p:spPr>
        <p:txBody>
          <a:bodyPr/>
          <a:lstStyle/>
          <a:p>
            <a:pPr algn="ctr"/>
            <a:endParaRPr lang="id-ID">
              <a:cs typeface="Arial" charset="0"/>
            </a:endParaRPr>
          </a:p>
        </p:txBody>
      </p:sp>
      <p:sp>
        <p:nvSpPr>
          <p:cNvPr id="4104" name="Text Box 10"/>
          <p:cNvSpPr txBox="1">
            <a:spLocks noChangeArrowheads="1"/>
          </p:cNvSpPr>
          <p:nvPr/>
        </p:nvSpPr>
        <p:spPr bwMode="auto">
          <a:xfrm>
            <a:off x="3276600" y="5927725"/>
            <a:ext cx="2932113" cy="517525"/>
          </a:xfrm>
          <a:prstGeom prst="rect">
            <a:avLst/>
          </a:prstGeom>
          <a:noFill/>
          <a:ln w="9525">
            <a:noFill/>
            <a:miter lim="800000"/>
            <a:headEnd/>
            <a:tailEnd/>
          </a:ln>
        </p:spPr>
        <p:txBody>
          <a:bodyPr wrap="none">
            <a:spAutoFit/>
          </a:bodyPr>
          <a:lstStyle/>
          <a:p>
            <a:r>
              <a:rPr lang="en-US" sz="1400">
                <a:solidFill>
                  <a:srgbClr val="000000"/>
                </a:solidFill>
                <a:cs typeface="Arial" charset="0"/>
              </a:rPr>
              <a:t>Kolom-kolom yang telah dibentuk </a:t>
            </a:r>
            <a:br>
              <a:rPr lang="en-US" sz="1400">
                <a:solidFill>
                  <a:srgbClr val="000000"/>
                </a:solidFill>
                <a:cs typeface="Arial" charset="0"/>
              </a:rPr>
            </a:br>
            <a:r>
              <a:rPr lang="en-US" sz="1400">
                <a:solidFill>
                  <a:srgbClr val="000000"/>
                </a:solidFill>
                <a:cs typeface="Arial" charset="0"/>
              </a:rPr>
              <a:t>pada langkah-langkah sebelumnya</a:t>
            </a:r>
          </a:p>
        </p:txBody>
      </p:sp>
      <p:sp>
        <p:nvSpPr>
          <p:cNvPr id="4105" name="Oval 11"/>
          <p:cNvSpPr>
            <a:spLocks noChangeArrowheads="1"/>
          </p:cNvSpPr>
          <p:nvPr/>
        </p:nvSpPr>
        <p:spPr bwMode="auto">
          <a:xfrm>
            <a:off x="3779838" y="2420938"/>
            <a:ext cx="1079500" cy="792162"/>
          </a:xfrm>
          <a:prstGeom prst="ellipse">
            <a:avLst/>
          </a:prstGeom>
          <a:noFill/>
          <a:ln w="19050">
            <a:solidFill>
              <a:srgbClr val="FF0000"/>
            </a:solidFill>
            <a:round/>
            <a:headEnd/>
            <a:tailEnd/>
          </a:ln>
        </p:spPr>
        <p:txBody>
          <a:bodyPr wrap="none" anchor="ctr"/>
          <a:lstStyle/>
          <a:p>
            <a:pPr eaLnBrk="0" hangingPunct="0"/>
            <a:endParaRPr lang="id-ID"/>
          </a:p>
        </p:txBody>
      </p:sp>
      <p:sp>
        <p:nvSpPr>
          <p:cNvPr id="4106" name="Line 12"/>
          <p:cNvSpPr>
            <a:spLocks noChangeShapeType="1"/>
          </p:cNvSpPr>
          <p:nvPr/>
        </p:nvSpPr>
        <p:spPr bwMode="auto">
          <a:xfrm flipH="1">
            <a:off x="4356100" y="2420938"/>
            <a:ext cx="936625" cy="3024187"/>
          </a:xfrm>
          <a:prstGeom prst="line">
            <a:avLst/>
          </a:prstGeom>
          <a:noFill/>
          <a:ln w="9525">
            <a:solidFill>
              <a:srgbClr val="FF0000"/>
            </a:solidFill>
            <a:round/>
            <a:headEnd/>
            <a:tailEnd type="triangle" w="med" len="med"/>
          </a:ln>
        </p:spPr>
        <p:txBody>
          <a:bodyPr/>
          <a:lstStyle/>
          <a:p>
            <a:endParaRPr lang="id-ID"/>
          </a:p>
        </p:txBody>
      </p:sp>
      <p:sp>
        <p:nvSpPr>
          <p:cNvPr id="4107" name="Line 13"/>
          <p:cNvSpPr>
            <a:spLocks noChangeShapeType="1"/>
          </p:cNvSpPr>
          <p:nvPr/>
        </p:nvSpPr>
        <p:spPr bwMode="auto">
          <a:xfrm flipH="1">
            <a:off x="5435600" y="2420938"/>
            <a:ext cx="792163" cy="2736850"/>
          </a:xfrm>
          <a:prstGeom prst="line">
            <a:avLst/>
          </a:prstGeom>
          <a:noFill/>
          <a:ln w="9525">
            <a:solidFill>
              <a:srgbClr val="FF0000"/>
            </a:solidFill>
            <a:round/>
            <a:headEnd/>
            <a:tailEnd type="triangle" w="med" len="med"/>
          </a:ln>
        </p:spPr>
        <p:txBody>
          <a:bodyPr/>
          <a:lstStyle/>
          <a:p>
            <a:endParaRPr lang="id-ID"/>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2398</Words>
  <Application>Microsoft Office PowerPoint</Application>
  <PresentationFormat>On-screen Show (4:3)</PresentationFormat>
  <Paragraphs>275</Paragraphs>
  <Slides>45</Slides>
  <Notes>25</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45</vt:i4>
      </vt:variant>
    </vt:vector>
  </HeadingPairs>
  <TitlesOfParts>
    <vt:vector size="49" baseType="lpstr">
      <vt:lpstr>Custom Design</vt:lpstr>
      <vt:lpstr>1_Custom Design</vt:lpstr>
      <vt:lpstr>Visio</vt:lpstr>
      <vt:lpstr>VISIO</vt:lpstr>
      <vt:lpstr>Mapping dari ERD ke Tabel  </vt:lpstr>
      <vt:lpstr>Algoritma 1</vt:lpstr>
      <vt:lpstr>Algoritma 1</vt:lpstr>
      <vt:lpstr>Algoritma 2</vt:lpstr>
      <vt:lpstr>Algoritma 2</vt:lpstr>
      <vt:lpstr>Algoritma 3</vt:lpstr>
      <vt:lpstr>Algoritma 3</vt:lpstr>
      <vt:lpstr>Algoritma 4</vt:lpstr>
      <vt:lpstr>Algoritma 4</vt:lpstr>
      <vt:lpstr>Algoritma 5</vt:lpstr>
      <vt:lpstr>Algoritma 5</vt:lpstr>
      <vt:lpstr>Algoritma 6</vt:lpstr>
      <vt:lpstr>Algortima 6</vt:lpstr>
      <vt:lpstr>ERD Perusahaan</vt:lpstr>
      <vt:lpstr>Contoh</vt:lpstr>
      <vt:lpstr>Contoh</vt:lpstr>
      <vt:lpstr>Contoh</vt:lpstr>
      <vt:lpstr>Contoh </vt:lpstr>
      <vt:lpstr>Contoh </vt:lpstr>
      <vt:lpstr>Mapping dari ERD ke Tabel  </vt:lpstr>
      <vt:lpstr>Mapping dari ERD ke Tabel  </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ar403</cp:lastModifiedBy>
  <cp:revision>91</cp:revision>
  <dcterms:created xsi:type="dcterms:W3CDTF">2012-06-08T01:44:19Z</dcterms:created>
  <dcterms:modified xsi:type="dcterms:W3CDTF">2019-03-06T04:27:44Z</dcterms:modified>
</cp:coreProperties>
</file>