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92" r:id="rId3"/>
    <p:sldId id="293" r:id="rId4"/>
    <p:sldId id="294" r:id="rId5"/>
    <p:sldId id="295" r:id="rId6"/>
    <p:sldId id="298" r:id="rId7"/>
    <p:sldId id="299" r:id="rId8"/>
    <p:sldId id="304" r:id="rId9"/>
    <p:sldId id="296" r:id="rId10"/>
    <p:sldId id="297" r:id="rId11"/>
    <p:sldId id="300" r:id="rId12"/>
    <p:sldId id="301" r:id="rId13"/>
    <p:sldId id="308" r:id="rId14"/>
    <p:sldId id="306" r:id="rId15"/>
    <p:sldId id="307" r:id="rId16"/>
    <p:sldId id="305" r:id="rId17"/>
    <p:sldId id="284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01"/>
    <a:srgbClr val="129E2D"/>
    <a:srgbClr val="5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03/12/2018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03/12/2018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2D9A34-D63A-455E-9D84-8C45A73CD4FF}" type="datetimeFigureOut">
              <a:rPr lang="id-ID" smtClean="0"/>
              <a:pPr/>
              <a:t>03/12/2018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446B8A-5706-4AC1-A126-9FF6AA01314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ALBIS primer FC bg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-1" y="-24"/>
            <a:ext cx="6500827" cy="1321885"/>
          </a:xfrm>
          <a:prstGeom prst="rect">
            <a:avLst/>
          </a:prstGeom>
        </p:spPr>
      </p:pic>
      <p:pic>
        <p:nvPicPr>
          <p:cNvPr id="14" name="Picture 13" descr="amplop kalbis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3000372"/>
            <a:ext cx="9144000" cy="3857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4" name="Picture 3" descr="ppt 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3068960"/>
            <a:ext cx="52564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MATA KULIAH	:  </a:t>
            </a:r>
            <a:r>
              <a:rPr lang="en-US" b="1" dirty="0" err="1" smtClean="0"/>
              <a:t>Teori</a:t>
            </a:r>
            <a:r>
              <a:rPr lang="en-US" b="1" dirty="0" smtClean="0"/>
              <a:t> Bahasa </a:t>
            </a:r>
            <a:r>
              <a:rPr lang="en-US" b="1" dirty="0" err="1" smtClean="0"/>
              <a:t>dan</a:t>
            </a:r>
            <a:r>
              <a:rPr lang="en-US" b="1" dirty="0" smtClean="0"/>
              <a:t> 	Automata</a:t>
            </a:r>
            <a:endParaRPr lang="id-ID" b="1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KODE </a:t>
            </a:r>
            <a:r>
              <a:rPr lang="id-ID" b="1" dirty="0">
                <a:latin typeface="+mn-lt"/>
              </a:rPr>
              <a:t>MATA KULIAH/SKS 	:  </a:t>
            </a:r>
            <a:r>
              <a:rPr lang="en-US" b="1" dirty="0" smtClean="0">
                <a:latin typeface="+mn-lt"/>
              </a:rPr>
              <a:t>TI0</a:t>
            </a:r>
            <a:r>
              <a:rPr lang="en-US" b="1" dirty="0" smtClean="0"/>
              <a:t>102</a:t>
            </a:r>
            <a:r>
              <a:rPr lang="id-ID" b="1" dirty="0" smtClean="0">
                <a:latin typeface="+mn-lt"/>
              </a:rPr>
              <a:t> / </a:t>
            </a:r>
            <a:r>
              <a:rPr lang="en-US" b="1" dirty="0" smtClean="0">
                <a:latin typeface="+mn-lt"/>
              </a:rPr>
              <a:t>2</a:t>
            </a:r>
            <a:r>
              <a:rPr lang="id-ID" b="1" dirty="0" smtClean="0">
                <a:latin typeface="+mn-lt"/>
              </a:rPr>
              <a:t> sks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>
                <a:latin typeface="+mn-lt"/>
              </a:rPr>
              <a:t>KURIKULUM	:  201</a:t>
            </a:r>
            <a:r>
              <a:rPr lang="en-US" b="1" dirty="0" smtClean="0">
                <a:latin typeface="+mn-lt"/>
              </a:rPr>
              <a:t>7</a:t>
            </a:r>
            <a:endParaRPr lang="id-ID" b="1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98713" algn="l"/>
              </a:tabLst>
              <a:defRPr/>
            </a:pPr>
            <a:r>
              <a:rPr lang="id-ID" b="1" dirty="0" smtClean="0"/>
              <a:t>VERSI	</a:t>
            </a:r>
            <a:r>
              <a:rPr lang="id-ID" b="1" dirty="0" smtClean="0">
                <a:latin typeface="+mn-lt"/>
              </a:rPr>
              <a:t>:  0.</a:t>
            </a:r>
            <a:r>
              <a:rPr lang="en-US" b="1" dirty="0"/>
              <a:t>1</a:t>
            </a:r>
            <a:endParaRPr lang="id-ID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31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grammar </a:t>
            </a:r>
            <a:r>
              <a:rPr lang="en-US" dirty="0"/>
              <a:t>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Dx</a:t>
            </a:r>
            <a:r>
              <a:rPr lang="en-US" dirty="0"/>
              <a:t> | </a:t>
            </a:r>
            <a:r>
              <a:rPr lang="en-US" dirty="0" err="1"/>
              <a:t>Dy</a:t>
            </a:r>
            <a:r>
              <a:rPr lang="en-US" dirty="0"/>
              <a:t> | </a:t>
            </a:r>
            <a:r>
              <a:rPr lang="en-US" dirty="0" err="1" smtClean="0"/>
              <a:t>Dz</a:t>
            </a:r>
            <a:r>
              <a:rPr lang="en-US" dirty="0" smtClean="0"/>
              <a:t> | </a:t>
            </a:r>
            <a:r>
              <a:rPr lang="en-US" dirty="0"/>
              <a:t>a.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grammar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rekursif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smtClean="0"/>
              <a:t>3</a:t>
            </a:r>
            <a:r>
              <a:rPr lang="el-GR" dirty="0"/>
              <a:t>α</a:t>
            </a:r>
            <a:r>
              <a:rPr lang="en-US" dirty="0" smtClean="0"/>
              <a:t> </a:t>
            </a:r>
            <a:r>
              <a:rPr lang="en-US" dirty="0"/>
              <a:t>. </a:t>
            </a:r>
            <a:r>
              <a:rPr lang="el-GR" dirty="0"/>
              <a:t>α1 = </a:t>
            </a:r>
            <a:r>
              <a:rPr lang="en-US" dirty="0"/>
              <a:t>x ; </a:t>
            </a:r>
            <a:r>
              <a:rPr lang="el-GR" dirty="0"/>
              <a:t>α2 = </a:t>
            </a:r>
            <a:r>
              <a:rPr lang="en-US" dirty="0"/>
              <a:t>y ; </a:t>
            </a:r>
            <a:r>
              <a:rPr lang="el-GR" dirty="0" smtClean="0"/>
              <a:t>α3</a:t>
            </a:r>
            <a:r>
              <a:rPr lang="en-US" dirty="0" smtClean="0"/>
              <a:t> </a:t>
            </a:r>
            <a:r>
              <a:rPr lang="el-GR" dirty="0" smtClean="0"/>
              <a:t>= </a:t>
            </a:r>
            <a:r>
              <a:rPr lang="en-US" dirty="0"/>
              <a:t>z,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l-GR" dirty="0"/>
              <a:t>β = </a:t>
            </a:r>
            <a:r>
              <a:rPr lang="en-US" dirty="0"/>
              <a:t>a.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509120"/>
            <a:ext cx="441649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00" y="-99392"/>
            <a:ext cx="8229600" cy="1143000"/>
          </a:xfrm>
        </p:spPr>
        <p:txBody>
          <a:bodyPr/>
          <a:lstStyle/>
          <a:p>
            <a:r>
              <a:rPr lang="en-US" dirty="0" err="1" smtClean="0"/>
              <a:t>Eliminasi</a:t>
            </a:r>
            <a:r>
              <a:rPr lang="en-US" dirty="0" smtClean="0"/>
              <a:t> Useless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X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S*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l-GR" sz="2400" dirty="0"/>
              <a:t>α </a:t>
            </a:r>
            <a:r>
              <a:rPr lang="en-US" sz="2400" dirty="0" smtClean="0"/>
              <a:t>x</a:t>
            </a:r>
            <a:r>
              <a:rPr lang="el-GR" sz="2400" dirty="0" smtClean="0"/>
              <a:t> </a:t>
            </a:r>
            <a:r>
              <a:rPr lang="el-GR" sz="2400" dirty="0"/>
              <a:t>β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l-GR" sz="2400" dirty="0" smtClean="0"/>
              <a:t> </a:t>
            </a:r>
            <a:r>
              <a:rPr lang="en-US" sz="2400" i="1" dirty="0"/>
              <a:t>w </a:t>
            </a:r>
            <a:r>
              <a:rPr lang="en-US" sz="2400" dirty="0"/>
              <a:t>; </a:t>
            </a:r>
            <a:r>
              <a:rPr lang="en-US" sz="2400" i="1" dirty="0"/>
              <a:t>w </a:t>
            </a:r>
            <a:r>
              <a:rPr lang="en-US" sz="2400" dirty="0" smtClean="0"/>
              <a:t>ϵ T</a:t>
            </a:r>
            <a:r>
              <a:rPr lang="en-US" sz="2400" dirty="0"/>
              <a:t>* ; </a:t>
            </a:r>
            <a:r>
              <a:rPr lang="el-GR" sz="2400" dirty="0"/>
              <a:t>α, β </a:t>
            </a:r>
            <a:r>
              <a:rPr lang="en-US" sz="2400" dirty="0"/>
              <a:t>ϵ</a:t>
            </a:r>
            <a:r>
              <a:rPr lang="en-US" sz="2400" dirty="0" smtClean="0"/>
              <a:t> </a:t>
            </a:r>
            <a:r>
              <a:rPr lang="el-GR" sz="2400" dirty="0" smtClean="0"/>
              <a:t>(</a:t>
            </a:r>
            <a:r>
              <a:rPr lang="en-US" sz="2400" i="1" dirty="0"/>
              <a:t>V </a:t>
            </a:r>
            <a:r>
              <a:rPr lang="en-US" sz="2400" dirty="0" smtClean="0"/>
              <a:t>U T</a:t>
            </a:r>
            <a:r>
              <a:rPr lang="en-US" sz="2400" dirty="0"/>
              <a:t>)*.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X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: X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menurunkan</a:t>
            </a:r>
            <a:r>
              <a:rPr lang="en-US" sz="2400" dirty="0" smtClean="0"/>
              <a:t> </a:t>
            </a:r>
            <a:r>
              <a:rPr lang="en-US" sz="2400" dirty="0"/>
              <a:t>terminal </a:t>
            </a:r>
            <a:r>
              <a:rPr lang="en-US" sz="2400" dirty="0" err="1"/>
              <a:t>dan</a:t>
            </a:r>
            <a:r>
              <a:rPr lang="en-US" sz="2400" dirty="0"/>
              <a:t> X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diturunkan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S.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Produksi</a:t>
            </a:r>
            <a:r>
              <a:rPr lang="en-US" sz="2400" dirty="0" smtClean="0"/>
              <a:t> </a:t>
            </a: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smtClean="0"/>
              <a:t>terminal.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penurunan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redundan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648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16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cSc</a:t>
            </a:r>
            <a:r>
              <a:rPr lang="en-US" sz="2400" dirty="0"/>
              <a:t> | </a:t>
            </a:r>
            <a:r>
              <a:rPr lang="en-US" sz="2400" dirty="0" err="1"/>
              <a:t>Abd</a:t>
            </a:r>
            <a:r>
              <a:rPr lang="en-US" sz="2400" dirty="0"/>
              <a:t> | </a:t>
            </a:r>
            <a:r>
              <a:rPr lang="en-US" sz="2400" dirty="0" err="1"/>
              <a:t>Bdf</a:t>
            </a:r>
            <a:r>
              <a:rPr lang="en-US" sz="2400" dirty="0"/>
              <a:t> ;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Adc</a:t>
            </a:r>
            <a:r>
              <a:rPr lang="en-US" sz="2400" dirty="0"/>
              <a:t> 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cB</a:t>
            </a:r>
            <a:r>
              <a:rPr lang="en-US" sz="2400" dirty="0"/>
              <a:t> </a:t>
            </a:r>
            <a:r>
              <a:rPr lang="en-US" sz="2400" dirty="0" smtClean="0"/>
              <a:t>|</a:t>
            </a:r>
            <a:r>
              <a:rPr lang="id-ID" sz="2400" dirty="0" smtClean="0"/>
              <a:t> 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Hilangkan</a:t>
            </a:r>
            <a:r>
              <a:rPr lang="en-US" sz="2400" dirty="0" smtClean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grammar </a:t>
            </a:r>
            <a:r>
              <a:rPr lang="en-US" sz="2400" dirty="0" err="1"/>
              <a:t>tersebut</a:t>
            </a:r>
            <a:r>
              <a:rPr lang="en-US" sz="2400" dirty="0"/>
              <a:t>! </a:t>
            </a:r>
            <a:endParaRPr lang="id-ID" sz="2400" dirty="0" smtClean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terminal,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dihilangkan</a:t>
            </a:r>
            <a:r>
              <a:rPr lang="en-US" sz="2400" dirty="0"/>
              <a:t>. </a:t>
            </a:r>
            <a:r>
              <a:rPr lang="en-US" sz="2400" dirty="0" err="1"/>
              <a:t>Konsekuensi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penghilangan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A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Adc</a:t>
            </a:r>
            <a:r>
              <a:rPr lang="en-US" sz="2400" dirty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Abd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dihilangkan</a:t>
            </a:r>
            <a:r>
              <a:rPr lang="en-US" sz="2400" dirty="0" smtClean="0"/>
              <a:t> </a:t>
            </a:r>
            <a:r>
              <a:rPr lang="en-US" sz="2400" dirty="0"/>
              <a:t>juga. </a:t>
            </a:r>
            <a:r>
              <a:rPr lang="en-US" sz="2400" dirty="0" err="1"/>
              <a:t>Penyedernanaan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cSc</a:t>
            </a:r>
            <a:r>
              <a:rPr lang="en-US" sz="2400" dirty="0"/>
              <a:t> | </a:t>
            </a:r>
            <a:r>
              <a:rPr lang="en-US" sz="2400" dirty="0" err="1"/>
              <a:t>Bdf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B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cB</a:t>
            </a:r>
            <a:r>
              <a:rPr lang="en-US" sz="2400" dirty="0"/>
              <a:t> | a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82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 Useless Symbol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 err="1"/>
              <a:t>Contoh</a:t>
            </a:r>
            <a:r>
              <a:rPr lang="en-US" sz="2000" b="1" dirty="0"/>
              <a:t> 2: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i="1" dirty="0"/>
              <a:t>grammar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Ax | B ; 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ab | D  ; B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b | E  ; C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yy</a:t>
            </a:r>
            <a:r>
              <a:rPr lang="en-US" sz="2000" dirty="0"/>
              <a:t>  ; 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xEa</a:t>
            </a:r>
            <a:endParaRPr lang="en-US" sz="2000" dirty="0"/>
          </a:p>
          <a:p>
            <a:pPr algn="just"/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. </a:t>
            </a:r>
          </a:p>
          <a:p>
            <a:pPr lvl="2" algn="just"/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A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D,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penurunan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D,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dihilangkan</a:t>
            </a:r>
            <a:r>
              <a:rPr lang="en-US" sz="1600" dirty="0"/>
              <a:t>.</a:t>
            </a:r>
          </a:p>
          <a:p>
            <a:pPr lvl="2" algn="just"/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C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yy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penurunan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C,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dihilangkan</a:t>
            </a:r>
            <a:r>
              <a:rPr lang="en-US" sz="1600" dirty="0"/>
              <a:t>.</a:t>
            </a:r>
          </a:p>
          <a:p>
            <a:pPr lvl="2" algn="just"/>
            <a:r>
              <a:rPr lang="en-US" sz="1600" dirty="0" err="1"/>
              <a:t>Variabel</a:t>
            </a:r>
            <a:r>
              <a:rPr lang="en-US" sz="1600" dirty="0"/>
              <a:t> E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penurunan</a:t>
            </a:r>
            <a:r>
              <a:rPr lang="en-US" sz="1600" dirty="0"/>
              <a:t> terminal </a:t>
            </a:r>
            <a:r>
              <a:rPr lang="en-US" sz="1600" dirty="0" err="1"/>
              <a:t>saja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dihilangkan</a:t>
            </a:r>
            <a:r>
              <a:rPr lang="en-US" sz="1600" dirty="0"/>
              <a:t>. </a:t>
            </a:r>
          </a:p>
          <a:p>
            <a:pPr lvl="2" algn="just"/>
            <a:r>
              <a:rPr lang="en-US" sz="1600" dirty="0" err="1"/>
              <a:t>Konsekuensi</a:t>
            </a:r>
            <a:r>
              <a:rPr lang="en-US" sz="1600" dirty="0"/>
              <a:t> </a:t>
            </a:r>
            <a:r>
              <a:rPr lang="en-US" sz="1600" dirty="0" err="1"/>
              <a:t>aturan</a:t>
            </a:r>
            <a:r>
              <a:rPr lang="en-US" sz="1600" dirty="0"/>
              <a:t> (iii)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aturan</a:t>
            </a:r>
            <a:r>
              <a:rPr lang="en-US" sz="1600" dirty="0"/>
              <a:t> </a:t>
            </a:r>
            <a:r>
              <a:rPr lang="en-US" sz="1600" dirty="0" err="1"/>
              <a:t>produksi</a:t>
            </a:r>
            <a:r>
              <a:rPr lang="en-US" sz="1600" dirty="0"/>
              <a:t> B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berguna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dihilangkan</a:t>
            </a:r>
            <a:r>
              <a:rPr lang="en-US" sz="1600" dirty="0"/>
              <a:t>. </a:t>
            </a:r>
          </a:p>
          <a:p>
            <a:pPr algn="just"/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penyederhanaan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Ax | B</a:t>
            </a:r>
          </a:p>
          <a:p>
            <a:pPr algn="just"/>
            <a:r>
              <a:rPr lang="en-US" sz="2000" dirty="0"/>
              <a:t>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ab</a:t>
            </a:r>
          </a:p>
          <a:p>
            <a:pPr algn="just"/>
            <a:r>
              <a:rPr lang="en-US" sz="2000" dirty="0"/>
              <a:t>B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44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94"/>
            <a:ext cx="8229600" cy="1143000"/>
          </a:xfrm>
        </p:spPr>
        <p:txBody>
          <a:bodyPr/>
          <a:lstStyle/>
          <a:p>
            <a:r>
              <a:rPr lang="id-ID" dirty="0" smtClean="0"/>
              <a:t>Eliminasi ɛ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ɛ dapat dihilangkan untuk memudahkan grammar. Sebuah produksi disebut memiliki produksi “nullable” apabila pada produksi tersebut ada hasil produksi yang ɛ.</a:t>
            </a:r>
          </a:p>
          <a:p>
            <a:r>
              <a:rPr lang="id-ID" sz="2800" dirty="0" smtClean="0"/>
              <a:t>Contoh 1. hilangkan ɛ string grammar ini.</a:t>
            </a:r>
          </a:p>
          <a:p>
            <a:endParaRPr lang="id-ID" sz="2800" dirty="0"/>
          </a:p>
          <a:p>
            <a:endParaRPr lang="id-ID" sz="2800" dirty="0" smtClean="0"/>
          </a:p>
          <a:p>
            <a:pPr marL="0" indent="0">
              <a:buNone/>
            </a:pPr>
            <a:r>
              <a:rPr lang="id-ID" sz="2800" dirty="0" smtClean="0"/>
              <a:t>	produksi S </a:t>
            </a:r>
            <a:r>
              <a:rPr lang="id-ID" sz="2800" dirty="0" smtClean="0">
                <a:sym typeface="Wingdings" panose="05000000000000000000" pitchFamily="2" charset="2"/>
              </a:rPr>
              <a:t> AB memiliki hasil nullable, karena A dan B ada </a:t>
            </a:r>
            <a:r>
              <a:rPr lang="id-ID" sz="2800" dirty="0" smtClean="0"/>
              <a:t>ɛ string.</a:t>
            </a:r>
            <a:endParaRPr lang="id-ID" sz="2800" dirty="0"/>
          </a:p>
          <a:p>
            <a:pPr marL="0" indent="0">
              <a:buNone/>
            </a:pP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429000"/>
            <a:ext cx="1695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4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94"/>
            <a:ext cx="8229600" cy="1143000"/>
          </a:xfrm>
        </p:spPr>
        <p:txBody>
          <a:bodyPr/>
          <a:lstStyle/>
          <a:p>
            <a:r>
              <a:rPr lang="id-ID" dirty="0" smtClean="0"/>
              <a:t>Lanjutan Contoh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Maka dari itu, jika A dan B menjadi ɛ, produksi S berubah menjadi seperti ini.</a:t>
            </a:r>
            <a:r>
              <a:rPr lang="id-ID" sz="2800" b="1" u="sng" dirty="0" smtClean="0"/>
              <a:t> S </a:t>
            </a:r>
            <a:r>
              <a:rPr lang="id-ID" sz="2800" b="1" u="sng" dirty="0" smtClean="0">
                <a:sym typeface="Wingdings" panose="05000000000000000000" pitchFamily="2" charset="2"/>
              </a:rPr>
              <a:t> AB | A | B</a:t>
            </a:r>
          </a:p>
          <a:p>
            <a:r>
              <a:rPr lang="id-ID" sz="2800" dirty="0" smtClean="0">
                <a:sym typeface="Wingdings" panose="05000000000000000000" pitchFamily="2" charset="2"/>
              </a:rPr>
              <a:t>Berikutnya produksi A  aAA, produksi ini juga nullable. Apabila A menjadi </a:t>
            </a:r>
            <a:r>
              <a:rPr lang="id-ID" sz="2800" dirty="0" smtClean="0"/>
              <a:t>ɛ, maka produksi A berubah menjadi </a:t>
            </a:r>
            <a:r>
              <a:rPr lang="id-ID" sz="2800" b="1" u="sng" dirty="0" smtClean="0"/>
              <a:t>A </a:t>
            </a:r>
            <a:r>
              <a:rPr lang="id-ID" sz="2800" b="1" u="sng" dirty="0" smtClean="0">
                <a:sym typeface="Wingdings" panose="05000000000000000000" pitchFamily="2" charset="2"/>
              </a:rPr>
              <a:t> aAA | aA | aA | a</a:t>
            </a:r>
            <a:r>
              <a:rPr lang="id-ID" sz="2800" dirty="0" smtClean="0">
                <a:sym typeface="Wingdings" panose="05000000000000000000" pitchFamily="2" charset="2"/>
              </a:rPr>
              <a:t>. 2 buah aA adalah hasil perubahan </a:t>
            </a:r>
            <a:r>
              <a:rPr lang="id-ID" sz="2800" dirty="0" smtClean="0"/>
              <a:t>ɛ dari A pertama dan kedua, namun dianggap sama hasilnya yaitu aA.</a:t>
            </a:r>
          </a:p>
          <a:p>
            <a:r>
              <a:rPr lang="id-ID" sz="2800" dirty="0" smtClean="0">
                <a:sym typeface="Wingdings" panose="05000000000000000000" pitchFamily="2" charset="2"/>
              </a:rPr>
              <a:t>Produksi B  bBB juga sama dengan aAA, yaitu nullable. Maka diubah menjadi </a:t>
            </a:r>
            <a:r>
              <a:rPr lang="id-ID" sz="2800" b="1" u="sng" dirty="0" smtClean="0">
                <a:sym typeface="Wingdings" panose="05000000000000000000" pitchFamily="2" charset="2"/>
              </a:rPr>
              <a:t>B  bBB | bB | b</a:t>
            </a:r>
            <a:r>
              <a:rPr lang="id-ID" sz="2800" dirty="0" smtClean="0">
                <a:sym typeface="Wingdings" panose="05000000000000000000" pitchFamily="2" charset="2"/>
              </a:rPr>
              <a:t/>
            </a:r>
            <a:br>
              <a:rPr lang="id-ID" sz="2800" dirty="0" smtClean="0">
                <a:sym typeface="Wingdings" panose="05000000000000000000" pitchFamily="2" charset="2"/>
              </a:rPr>
            </a:br>
            <a:r>
              <a:rPr lang="id-ID" sz="2800" dirty="0" smtClean="0">
                <a:sym typeface="Wingdings" panose="05000000000000000000" pitchFamily="2" charset="2"/>
              </a:rPr>
              <a:t> </a:t>
            </a:r>
            <a:r>
              <a:rPr lang="id-ID" sz="2800" dirty="0" smtClean="0"/>
              <a:t>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0481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84" y="0"/>
            <a:ext cx="8229600" cy="1143000"/>
          </a:xfrm>
        </p:spPr>
        <p:txBody>
          <a:bodyPr/>
          <a:lstStyle/>
          <a:p>
            <a:r>
              <a:rPr lang="id-ID"/>
              <a:t>Kuis http://bit.ly/automata10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Tunjukkan bahwa Grammar			  memiliki 2 pohon parsing untuk string aab!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Tentukan grammar yang ekuivalen dengan Grammar ini yang tanpa useless symbol</a:t>
            </a:r>
          </a:p>
          <a:p>
            <a:pPr marL="514350" indent="-514350">
              <a:buFont typeface="+mj-lt"/>
              <a:buAutoNum type="arabicPeriod"/>
            </a:pPr>
            <a:endParaRPr lang="id-ID" sz="2000" dirty="0"/>
          </a:p>
          <a:p>
            <a:pPr marL="514350" indent="-514350">
              <a:buFont typeface="+mj-lt"/>
              <a:buAutoNum type="arabicPeriod"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 3.  </a:t>
            </a:r>
            <a:r>
              <a:rPr lang="id-ID" sz="2000" dirty="0" smtClean="0">
                <a:sym typeface="Wingdings" panose="05000000000000000000" pitchFamily="2" charset="2"/>
              </a:rPr>
              <a:t>Hilangkan </a:t>
            </a:r>
            <a:r>
              <a:rPr lang="id-ID" sz="2000" dirty="0">
                <a:sym typeface="Wingdings" panose="05000000000000000000" pitchFamily="2" charset="2"/>
              </a:rPr>
              <a:t>left recursive dari produksi tersebut dan tuliskan seluruh aturan produksinya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sz="2000" dirty="0">
                <a:sym typeface="Wingdings" panose="05000000000000000000" pitchFamily="2" charset="2"/>
              </a:rPr>
              <a:t>				</a:t>
            </a:r>
            <a:r>
              <a:rPr lang="id-ID" sz="2000" dirty="0" smtClean="0"/>
              <a:t>L </a:t>
            </a:r>
            <a:r>
              <a:rPr lang="id-ID" sz="2000" dirty="0">
                <a:sym typeface="Wingdings" panose="05000000000000000000" pitchFamily="2" charset="2"/>
              </a:rPr>
              <a:t> Lu= | j | l | e | k</a:t>
            </a:r>
          </a:p>
          <a:p>
            <a:pPr algn="ctr">
              <a:buNone/>
            </a:pPr>
            <a:r>
              <a:rPr lang="id-ID" sz="2000" dirty="0" smtClean="0">
                <a:sym typeface="Wingdings" panose="05000000000000000000" pitchFamily="2" charset="2"/>
              </a:rPr>
              <a:t>   W </a:t>
            </a:r>
            <a:r>
              <a:rPr lang="id-ID" sz="2000" dirty="0">
                <a:sym typeface="Wingdings" panose="05000000000000000000" pitchFamily="2" charset="2"/>
              </a:rPr>
              <a:t> gW= | c | a | k | e | p</a:t>
            </a:r>
            <a:endParaRPr lang="id-ID" sz="2000" dirty="0" smtClean="0"/>
          </a:p>
          <a:p>
            <a:pPr marL="514350" indent="-514350">
              <a:buFont typeface="+mj-lt"/>
              <a:buAutoNum type="arabicPeriod"/>
            </a:pPr>
            <a:endParaRPr lang="id-ID" sz="2000" dirty="0"/>
          </a:p>
          <a:p>
            <a:pPr marL="514350" indent="-514350">
              <a:buFont typeface="+mj-lt"/>
              <a:buAutoNum type="arabicPeriod"/>
            </a:pPr>
            <a:endParaRPr lang="id-ID" sz="2000" dirty="0" smtClean="0"/>
          </a:p>
          <a:p>
            <a:pPr marL="514350" indent="-514350">
              <a:buFont typeface="+mj-lt"/>
              <a:buAutoNum type="arabicPeriod"/>
            </a:pPr>
            <a:endParaRPr lang="id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43000"/>
            <a:ext cx="2124075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204865"/>
            <a:ext cx="1800200" cy="1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 cover b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334"/>
            <a:ext cx="9144000" cy="683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</a:t>
            </a:r>
            <a:r>
              <a:rPr lang="en-US" dirty="0" smtClean="0"/>
              <a:t>10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Pertemuan </a:t>
            </a:r>
            <a:r>
              <a:rPr lang="en-US" dirty="0" smtClean="0"/>
              <a:t>10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xfrm>
            <a:off x="467544" y="126876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dirty="0" smtClean="0"/>
              <a:t>KEMAMPUAN AKHIR YANG DIHARAPKAN</a:t>
            </a:r>
            <a:endParaRPr lang="en-US" sz="3600" dirty="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67544" y="24208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/>
              <a:t>Mahasiswa mampu menjelaskan </a:t>
            </a:r>
            <a:r>
              <a:rPr lang="id-ID" i="1" dirty="0"/>
              <a:t>Regular Set, Context Free Grammar </a:t>
            </a:r>
            <a:r>
              <a:rPr lang="id-ID" dirty="0"/>
              <a:t>(CFG), dan </a:t>
            </a:r>
            <a:r>
              <a:rPr lang="id-ID" i="1" dirty="0"/>
              <a:t>Context Free Language </a:t>
            </a:r>
            <a:r>
              <a:rPr lang="id-ID" dirty="0"/>
              <a:t>(CFL)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M</a:t>
            </a:r>
            <a:r>
              <a:rPr lang="id-ID" dirty="0" smtClean="0"/>
              <a:t>ATERI</a:t>
            </a:r>
            <a:r>
              <a:rPr lang="en-US" dirty="0" smtClean="0"/>
              <a:t> P</a:t>
            </a:r>
            <a:r>
              <a:rPr lang="id-ID" dirty="0" smtClean="0"/>
              <a:t>OKOK</a:t>
            </a:r>
            <a:endParaRPr lang="en-US" dirty="0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2348880"/>
            <a:ext cx="8229600" cy="37772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id-ID" dirty="0"/>
              <a:t>•</a:t>
            </a:r>
            <a:r>
              <a:rPr lang="en-US" i="1" dirty="0" err="1"/>
              <a:t>Ambigous</a:t>
            </a:r>
            <a:r>
              <a:rPr lang="en-US" i="1" dirty="0"/>
              <a:t> Grammar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•</a:t>
            </a:r>
            <a:r>
              <a:rPr lang="en-US" dirty="0" err="1"/>
              <a:t>Eliminasi</a:t>
            </a:r>
            <a:r>
              <a:rPr lang="en-US" dirty="0"/>
              <a:t> </a:t>
            </a:r>
            <a:r>
              <a:rPr lang="en-US" i="1" dirty="0"/>
              <a:t>Useless Symbol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•</a:t>
            </a:r>
            <a:r>
              <a:rPr lang="en-US" dirty="0" err="1"/>
              <a:t>Eliminasi</a:t>
            </a:r>
            <a:r>
              <a:rPr lang="en-US" dirty="0"/>
              <a:t> </a:t>
            </a:r>
            <a:r>
              <a:rPr lang="en-US" i="1" dirty="0"/>
              <a:t>Left </a:t>
            </a:r>
            <a:r>
              <a:rPr lang="en-US" i="1" dirty="0" smtClean="0"/>
              <a:t>Recursive</a:t>
            </a:r>
            <a:endParaRPr lang="id-ID" i="1" dirty="0" smtClean="0"/>
          </a:p>
          <a:p>
            <a:pPr marL="0" indent="0">
              <a:buNone/>
            </a:pPr>
            <a:r>
              <a:rPr lang="id-ID" dirty="0"/>
              <a:t>•</a:t>
            </a:r>
            <a:r>
              <a:rPr lang="en-US" dirty="0" err="1"/>
              <a:t>Eliminasi</a:t>
            </a:r>
            <a:r>
              <a:rPr lang="en-US" dirty="0"/>
              <a:t> </a:t>
            </a:r>
            <a:r>
              <a:rPr lang="id-ID" i="1" dirty="0" smtClean="0"/>
              <a:t>empty string</a:t>
            </a:r>
            <a:endParaRPr lang="id-ID" i="1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467544" y="105273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132856"/>
            <a:ext cx="8229600" cy="399330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Xavier, S. P. (2005). </a:t>
            </a:r>
            <a:r>
              <a:rPr lang="en-US" sz="2400" i="1" dirty="0"/>
              <a:t>Theory of Automata, Formal Language, and Computation.</a:t>
            </a:r>
            <a:r>
              <a:rPr lang="en-US" sz="2400" dirty="0"/>
              <a:t> New Age International (P)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Gurari</a:t>
            </a:r>
            <a:r>
              <a:rPr lang="en-US" sz="2400" dirty="0"/>
              <a:t>, E. (1989). </a:t>
            </a:r>
            <a:r>
              <a:rPr lang="en-US" sz="2400" i="1" dirty="0"/>
              <a:t>An Introduction to the Theory of Compilation.</a:t>
            </a:r>
            <a:r>
              <a:rPr lang="en-US" sz="2400" dirty="0"/>
              <a:t> Computer Science Press.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Hopcroft, J. E., </a:t>
            </a:r>
            <a:r>
              <a:rPr lang="en-US" sz="2400" dirty="0" err="1"/>
              <a:t>Motwani</a:t>
            </a:r>
            <a:r>
              <a:rPr lang="en-US" sz="2400" dirty="0"/>
              <a:t>, R., &amp; Ullman, J. D. (2007). </a:t>
            </a:r>
            <a:r>
              <a:rPr lang="en-US" sz="2400" i="1" dirty="0"/>
              <a:t>Introduction to automata theory, languages, and computation.</a:t>
            </a:r>
            <a:r>
              <a:rPr lang="en-US" sz="2400" dirty="0"/>
              <a:t> Pearson/Addison Wesley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/>
              <a:t>Dirgantara, H. B. (2016). </a:t>
            </a:r>
            <a:r>
              <a:rPr lang="id-ID" sz="2400" i="1" dirty="0"/>
              <a:t>Pengantar Teori Bahasa dan Automata: Merancang Automaton dengan JFLAP.</a:t>
            </a:r>
            <a:r>
              <a:rPr lang="id-ID" sz="2400" dirty="0"/>
              <a:t> Yogyakarta: Teknosain.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</a:t>
            </a:r>
            <a:r>
              <a:rPr lang="en-US" dirty="0" err="1" smtClean="0"/>
              <a:t>Ambigu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i="1" dirty="0"/>
              <a:t>grammar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ambigu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CFG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 smtClean="0"/>
              <a:t>setidaknya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i="1" dirty="0"/>
              <a:t>string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L(G)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diturunkan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derivasi</a:t>
            </a:r>
            <a:r>
              <a:rPr lang="en-US" sz="2800" dirty="0"/>
              <a:t>. </a:t>
            </a:r>
            <a:r>
              <a:rPr lang="en-US" sz="2800" dirty="0" err="1"/>
              <a:t>Ambiguitas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i="1" dirty="0"/>
              <a:t>grammar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penerjemahan</a:t>
            </a:r>
            <a:r>
              <a:rPr lang="en-US" sz="2800" dirty="0"/>
              <a:t>,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membingungkan</a:t>
            </a:r>
            <a:r>
              <a:rPr lang="en-US" sz="2800" dirty="0"/>
              <a:t> </a:t>
            </a:r>
            <a:r>
              <a:rPr lang="en-US" sz="2800" i="1" dirty="0"/>
              <a:t>compiler, </a:t>
            </a:r>
            <a:r>
              <a:rPr lang="en-US" sz="2800" dirty="0" err="1"/>
              <a:t>karena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dihasilkan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derivasi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34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Terdapat</a:t>
            </a:r>
            <a:r>
              <a:rPr lang="en-US" sz="1800" dirty="0"/>
              <a:t> CFG G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</a:t>
            </a:r>
            <a:r>
              <a:rPr lang="en-US" sz="1800" dirty="0" err="1"/>
              <a:t>produksi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XY | Z</a:t>
            </a:r>
            <a:br>
              <a:rPr lang="en-US" sz="1800" dirty="0"/>
            </a:br>
            <a:r>
              <a:rPr lang="en-US" sz="1800" dirty="0"/>
              <a:t>X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err="1"/>
              <a:t>xXy</a:t>
            </a:r>
            <a:r>
              <a:rPr lang="en-US" sz="1800" dirty="0"/>
              <a:t> | </a:t>
            </a:r>
            <a:r>
              <a:rPr lang="en-US" sz="1800" dirty="0" err="1"/>
              <a:t>xy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 smtClean="0"/>
              <a:t>zYd</a:t>
            </a:r>
            <a:r>
              <a:rPr lang="en-US" sz="1800" dirty="0" smtClean="0"/>
              <a:t> </a:t>
            </a:r>
            <a:r>
              <a:rPr lang="en-US" sz="1800" dirty="0"/>
              <a:t>| </a:t>
            </a:r>
            <a:r>
              <a:rPr lang="en-US" sz="1800" dirty="0" err="1"/>
              <a:t>zd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Z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err="1"/>
              <a:t>xZd</a:t>
            </a:r>
            <a:r>
              <a:rPr lang="en-US" sz="1800" dirty="0"/>
              <a:t> | </a:t>
            </a:r>
            <a:r>
              <a:rPr lang="en-US" sz="1800" dirty="0" err="1"/>
              <a:t>xDd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D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err="1"/>
              <a:t>yDz</a:t>
            </a:r>
            <a:r>
              <a:rPr lang="en-US" sz="1800" dirty="0"/>
              <a:t> | </a:t>
            </a:r>
            <a:r>
              <a:rPr lang="en-US" sz="1800" dirty="0" err="1"/>
              <a:t>yz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i="1" dirty="0"/>
              <a:t>String </a:t>
            </a:r>
            <a:r>
              <a:rPr lang="en-US" sz="1800" dirty="0" err="1"/>
              <a:t>xxyyzzdd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derivasi</a:t>
            </a:r>
            <a:r>
              <a:rPr lang="en-US" sz="1800" dirty="0"/>
              <a:t>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 smtClean="0"/>
              <a:t>menimbulkan</a:t>
            </a:r>
            <a:r>
              <a:rPr lang="en-US" sz="1800" dirty="0" smtClean="0"/>
              <a:t> </a:t>
            </a:r>
            <a:r>
              <a:rPr lang="en-US" sz="1800" dirty="0" err="1"/>
              <a:t>ambiguitas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87060"/>
            <a:ext cx="4896544" cy="27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id-ID" dirty="0" smtClean="0"/>
              <a:t>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5214"/>
            <a:ext cx="8229600" cy="46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2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Rekursif</a:t>
            </a:r>
            <a:r>
              <a:rPr lang="en-US" dirty="0" smtClean="0"/>
              <a:t> Kiri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i="1" dirty="0"/>
              <a:t>grammar </a:t>
            </a:r>
            <a:r>
              <a:rPr lang="en-US" sz="2000" dirty="0"/>
              <a:t>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rekursif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dieliminasi</a:t>
            </a:r>
            <a:r>
              <a:rPr lang="en-US" sz="2000" dirty="0"/>
              <a:t>. </a:t>
            </a:r>
            <a:r>
              <a:rPr lang="en-US" sz="2000" dirty="0" err="1"/>
              <a:t>Rekursif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</a:t>
            </a:r>
            <a:r>
              <a:rPr lang="en-US" sz="2000" dirty="0" err="1"/>
              <a:t>derivasi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menerus</a:t>
            </a:r>
            <a:r>
              <a:rPr lang="en-US" sz="2000" dirty="0"/>
              <a:t> </a:t>
            </a:r>
            <a:r>
              <a:rPr lang="en-US" sz="2000" dirty="0" err="1"/>
              <a:t>turun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menghasilkan</a:t>
            </a:r>
            <a:r>
              <a:rPr lang="en-US" sz="2000" dirty="0"/>
              <a:t> terminal. </a:t>
            </a:r>
            <a:r>
              <a:rPr lang="en-US" sz="2000" i="1" dirty="0"/>
              <a:t>Grammar </a:t>
            </a:r>
            <a:r>
              <a:rPr lang="en-US" sz="2000" dirty="0"/>
              <a:t>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rekursif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grammar </a:t>
            </a:r>
            <a:r>
              <a:rPr lang="en-US" sz="2000" dirty="0"/>
              <a:t>yang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b="1" dirty="0"/>
              <a:t>minimal </a:t>
            </a:r>
            <a:r>
              <a:rPr lang="en-US" sz="2000" dirty="0"/>
              <a:t>1 </a:t>
            </a:r>
            <a:r>
              <a:rPr lang="el-GR" sz="2000" dirty="0" smtClean="0"/>
              <a:t>α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1 </a:t>
            </a:r>
            <a:r>
              <a:rPr lang="el-GR" sz="2000" dirty="0"/>
              <a:t>β</a:t>
            </a:r>
            <a:r>
              <a:rPr lang="en-US" sz="2000" dirty="0" smtClean="0"/>
              <a:t> </a:t>
            </a:r>
            <a:r>
              <a:rPr lang="en-US" sz="2000" dirty="0"/>
              <a:t>. </a:t>
            </a:r>
            <a:r>
              <a:rPr lang="en-US" sz="2000" dirty="0" err="1"/>
              <a:t>Notasi</a:t>
            </a:r>
            <a:r>
              <a:rPr lang="en-US" sz="2000" dirty="0"/>
              <a:t> </a:t>
            </a:r>
            <a:r>
              <a:rPr lang="en-US" sz="2000" i="1" dirty="0"/>
              <a:t>grammar </a:t>
            </a:r>
            <a:r>
              <a:rPr lang="el-GR" sz="2000" dirty="0"/>
              <a:t>α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l-GR" sz="2000" dirty="0"/>
              <a:t>β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grammar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rekursif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A</a:t>
            </a:r>
            <a:r>
              <a:rPr lang="el-GR" sz="2000" dirty="0" smtClean="0"/>
              <a:t>α</a:t>
            </a:r>
            <a:r>
              <a:rPr lang="en-US" sz="2000" dirty="0" smtClean="0"/>
              <a:t> |</a:t>
            </a:r>
            <a:r>
              <a:rPr lang="el-GR" sz="2000" dirty="0"/>
              <a:t> β</a:t>
            </a:r>
            <a:r>
              <a:rPr lang="en-US" sz="2000" dirty="0" smtClean="0"/>
              <a:t> 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l-GR" sz="2000" dirty="0" smtClean="0"/>
              <a:t>α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terminal yang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pemroduksinya</a:t>
            </a:r>
            <a:r>
              <a:rPr lang="en-US" sz="2000" dirty="0"/>
              <a:t>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l-GR" sz="2000" dirty="0"/>
              <a:t>β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terminal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mengandung</a:t>
            </a:r>
            <a:r>
              <a:rPr lang="en-US" sz="2000" dirty="0" smtClean="0"/>
              <a:t> </a:t>
            </a:r>
            <a:r>
              <a:rPr lang="en-US" sz="2000" dirty="0" err="1" smtClean="0"/>
              <a:t>alfabet</a:t>
            </a:r>
            <a:r>
              <a:rPr lang="en-US" sz="2000" dirty="0" smtClean="0"/>
              <a:t> </a:t>
            </a:r>
            <a:r>
              <a:rPr lang="en-US" sz="2000" dirty="0" err="1"/>
              <a:t>pemroduksi</a:t>
            </a:r>
            <a:r>
              <a:rPr lang="en-US" sz="2000" dirty="0"/>
              <a:t> di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kirinya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menghilangkan</a:t>
            </a:r>
            <a:r>
              <a:rPr lang="en-US" sz="2000" dirty="0"/>
              <a:t> </a:t>
            </a:r>
            <a:r>
              <a:rPr lang="en-US" sz="2000" dirty="0" err="1"/>
              <a:t>rekursif</a:t>
            </a:r>
            <a:r>
              <a:rPr lang="en-US" sz="2000" dirty="0"/>
              <a:t> </a:t>
            </a:r>
            <a:r>
              <a:rPr lang="en-US" sz="2000" dirty="0" err="1" smtClean="0"/>
              <a:t>kiri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l-GR" sz="2000" dirty="0"/>
              <a:t> </a:t>
            </a:r>
            <a:r>
              <a:rPr lang="el-GR" sz="2000" dirty="0" smtClean="0"/>
              <a:t>β</a:t>
            </a:r>
            <a:r>
              <a:rPr lang="en-US" sz="2000" dirty="0" smtClean="0"/>
              <a:t>A</a:t>
            </a:r>
            <a:r>
              <a:rPr lang="en-US" sz="2000" dirty="0"/>
              <a:t>`</a:t>
            </a:r>
            <a:br>
              <a:rPr lang="en-US" sz="2000" dirty="0"/>
            </a:br>
            <a:r>
              <a:rPr lang="en-US" sz="2000" dirty="0"/>
              <a:t>A`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l-GR" sz="2000" dirty="0" smtClean="0"/>
              <a:t>α</a:t>
            </a:r>
            <a:r>
              <a:rPr lang="en-US" sz="2000" dirty="0" smtClean="0"/>
              <a:t>A</a:t>
            </a:r>
            <a:r>
              <a:rPr lang="en-US" sz="2000" dirty="0"/>
              <a:t>` | </a:t>
            </a:r>
            <a:r>
              <a:rPr lang="en-US" sz="2000" dirty="0" smtClean="0"/>
              <a:t>ɛ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510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606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Minggu 10 Pertemuan 10 </vt:lpstr>
      <vt:lpstr>KEMAMPUAN AKHIR YANG DIHARAPKAN</vt:lpstr>
      <vt:lpstr>MATERI POKOK</vt:lpstr>
      <vt:lpstr>SUMBER PUSTAKA</vt:lpstr>
      <vt:lpstr>Grammar Ambigu</vt:lpstr>
      <vt:lpstr>Contoh 1</vt:lpstr>
      <vt:lpstr>Contoh 2</vt:lpstr>
      <vt:lpstr>Rekursif Kiri</vt:lpstr>
      <vt:lpstr>Contoh</vt:lpstr>
      <vt:lpstr>Eliminasi Useless Symbol</vt:lpstr>
      <vt:lpstr>Contoh 1</vt:lpstr>
      <vt:lpstr>Contoh 2 Useless Symbol</vt:lpstr>
      <vt:lpstr>Eliminasi ɛ string</vt:lpstr>
      <vt:lpstr>Lanjutan Contoh 1</vt:lpstr>
      <vt:lpstr>Kuis http://bit.ly/automata10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della</dc:creator>
  <cp:lastModifiedBy>Harya Bima</cp:lastModifiedBy>
  <cp:revision>103</cp:revision>
  <dcterms:created xsi:type="dcterms:W3CDTF">2014-12-02T03:41:18Z</dcterms:created>
  <dcterms:modified xsi:type="dcterms:W3CDTF">2018-12-03T01:06:54Z</dcterms:modified>
</cp:coreProperties>
</file>