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92" r:id="rId3"/>
    <p:sldId id="293" r:id="rId4"/>
    <p:sldId id="294" r:id="rId5"/>
    <p:sldId id="295" r:id="rId6"/>
    <p:sldId id="296" r:id="rId7"/>
    <p:sldId id="309" r:id="rId8"/>
    <p:sldId id="311" r:id="rId9"/>
    <p:sldId id="316" r:id="rId10"/>
    <p:sldId id="298" r:id="rId11"/>
    <p:sldId id="299" r:id="rId12"/>
    <p:sldId id="300" r:id="rId13"/>
    <p:sldId id="301" r:id="rId14"/>
    <p:sldId id="302" r:id="rId15"/>
    <p:sldId id="303" r:id="rId16"/>
    <p:sldId id="312" r:id="rId17"/>
    <p:sldId id="313" r:id="rId18"/>
    <p:sldId id="314" r:id="rId19"/>
    <p:sldId id="315" r:id="rId20"/>
    <p:sldId id="318" r:id="rId21"/>
    <p:sldId id="317" r:id="rId22"/>
    <p:sldId id="284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10/12/2018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10/12/2018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10/12/2018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MATA KULIAH	:  </a:t>
            </a:r>
            <a:r>
              <a:rPr lang="en-US" b="1" dirty="0" err="1" smtClean="0"/>
              <a:t>Teori</a:t>
            </a:r>
            <a:r>
              <a:rPr lang="en-US" b="1" dirty="0" smtClean="0"/>
              <a:t> Bahasa </a:t>
            </a:r>
            <a:r>
              <a:rPr lang="en-US" b="1" dirty="0" err="1" smtClean="0"/>
              <a:t>dan</a:t>
            </a:r>
            <a:r>
              <a:rPr lang="en-US" b="1" dirty="0" smtClean="0"/>
              <a:t> 	Automata</a:t>
            </a:r>
            <a:endParaRPr lang="id-ID" b="1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KODE </a:t>
            </a:r>
            <a:r>
              <a:rPr lang="id-ID" b="1" dirty="0">
                <a:latin typeface="+mn-lt"/>
              </a:rPr>
              <a:t>MATA KULIAH/SKS 	:  </a:t>
            </a:r>
            <a:r>
              <a:rPr lang="en-US" b="1" dirty="0" smtClean="0">
                <a:latin typeface="+mn-lt"/>
              </a:rPr>
              <a:t>TI0</a:t>
            </a:r>
            <a:r>
              <a:rPr lang="en-US" b="1" dirty="0" smtClean="0"/>
              <a:t>102</a:t>
            </a:r>
            <a:r>
              <a:rPr lang="id-ID" b="1" dirty="0" smtClean="0">
                <a:latin typeface="+mn-lt"/>
              </a:rPr>
              <a:t> / </a:t>
            </a:r>
            <a:r>
              <a:rPr lang="en-US" b="1" dirty="0" smtClean="0">
                <a:latin typeface="+mn-lt"/>
              </a:rPr>
              <a:t>2</a:t>
            </a:r>
            <a:r>
              <a:rPr lang="id-ID" b="1" dirty="0" smtClean="0">
                <a:latin typeface="+mn-lt"/>
              </a:rPr>
              <a:t> sks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KURIKULUM	:  201</a:t>
            </a:r>
            <a:r>
              <a:rPr lang="en-US" b="1" dirty="0" smtClean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/>
              <a:t>VERSI	</a:t>
            </a:r>
            <a:r>
              <a:rPr lang="id-ID" b="1" dirty="0" smtClean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7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400" b="1" i="1" dirty="0"/>
              <a:t>Bentuk normal </a:t>
            </a:r>
            <a:r>
              <a:rPr lang="id-ID" sz="2400" b="1" i="1" dirty="0" smtClean="0"/>
              <a:t>Chomsky</a:t>
            </a:r>
            <a:r>
              <a:rPr lang="id-ID" sz="2400" i="1" dirty="0" smtClean="0"/>
              <a:t>/ </a:t>
            </a:r>
            <a:r>
              <a:rPr lang="id-ID" sz="2400" i="1" dirty="0"/>
              <a:t>Chomsky Normal Form </a:t>
            </a:r>
            <a:r>
              <a:rPr lang="id-ID" sz="2400" dirty="0"/>
              <a:t> (CNF) merupakan salah satu bentuk normal yang sangat berguna untuk Context Free Grammar (CFG</a:t>
            </a:r>
            <a:r>
              <a:rPr lang="id-ID" sz="2400" dirty="0" smtClean="0"/>
              <a:t>).</a:t>
            </a:r>
            <a:r>
              <a:rPr lang="id-ID" sz="2400" dirty="0"/>
              <a:t> </a:t>
            </a:r>
            <a:r>
              <a:rPr lang="id-ID" sz="2400" i="1" dirty="0"/>
              <a:t>Bentuk normal Chomsky </a:t>
            </a:r>
            <a:r>
              <a:rPr lang="id-ID" sz="2400" dirty="0"/>
              <a:t>dapat dibuat dari sebuah tata bahasa bebas konteks yang telah mengalami penyederhanaan yaitu penghilangan produksi </a:t>
            </a:r>
            <a:r>
              <a:rPr lang="id-ID" sz="2400" i="1" dirty="0"/>
              <a:t>useless</a:t>
            </a:r>
            <a:r>
              <a:rPr lang="id-ID" sz="2400" dirty="0"/>
              <a:t>, satu variabel, dan </a:t>
            </a:r>
            <a:r>
              <a:rPr lang="el-GR" sz="2400" dirty="0"/>
              <a:t>ε. </a:t>
            </a:r>
            <a:r>
              <a:rPr lang="id-ID" sz="2400" dirty="0"/>
              <a:t>Dengan kata lain, suatu tata bahasa bebas konteks dapat dibuat menjadi </a:t>
            </a:r>
            <a:r>
              <a:rPr lang="id-ID" sz="2400" i="1" dirty="0"/>
              <a:t>bentuk normal Chomsky </a:t>
            </a:r>
            <a:r>
              <a:rPr lang="id-ID" sz="2400" dirty="0"/>
              <a:t>dengan syarat tata bahasa bebas kontesk tersebut:</a:t>
            </a:r>
          </a:p>
          <a:p>
            <a:pPr lvl="1"/>
            <a:r>
              <a:rPr lang="id-ID" sz="2000" dirty="0"/>
              <a:t>Tidak memiliki produksi </a:t>
            </a:r>
            <a:r>
              <a:rPr lang="id-ID" sz="2000" i="1" dirty="0"/>
              <a:t>useless</a:t>
            </a:r>
            <a:endParaRPr lang="id-ID" sz="2000" dirty="0"/>
          </a:p>
          <a:p>
            <a:pPr lvl="1"/>
            <a:r>
              <a:rPr lang="id-ID" sz="2000" dirty="0"/>
              <a:t>Tidak memiliki produksi satu variabel</a:t>
            </a:r>
          </a:p>
          <a:p>
            <a:pPr lvl="1"/>
            <a:r>
              <a:rPr lang="id-ID" sz="2000" dirty="0"/>
              <a:t>Tidak memiliki produksi </a:t>
            </a:r>
            <a:r>
              <a:rPr lang="el-GR" sz="2000" dirty="0"/>
              <a:t>ε</a:t>
            </a:r>
          </a:p>
          <a:p>
            <a:endParaRPr lang="id-ID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89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CNF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Contoh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	CFG G = ({S,A,B},{a,b},P,S)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	dimana P terdiri dari :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1. S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bA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2. S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aB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3.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bAA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4.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aS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5.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6. B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aBB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7. B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bS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8. B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b</a:t>
            </a:r>
          </a:p>
          <a:p>
            <a:r>
              <a:rPr lang="en-US" dirty="0" err="1" smtClean="0"/>
              <a:t>Produksi</a:t>
            </a:r>
            <a:r>
              <a:rPr lang="en-US" dirty="0" smtClean="0"/>
              <a:t> 5 </a:t>
            </a:r>
            <a:r>
              <a:rPr lang="en-US" dirty="0" err="1" smtClean="0"/>
              <a:t>dan</a:t>
            </a:r>
            <a:r>
              <a:rPr lang="en-US" dirty="0" smtClean="0"/>
              <a:t> 8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CNF,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48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Prosedur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CNF 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Introduksi</a:t>
            </a:r>
            <a:r>
              <a:rPr lang="en-US" sz="2800" dirty="0" smtClean="0"/>
              <a:t> non-terminal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terminal </a:t>
            </a:r>
            <a:endParaRPr lang="de-DE" sz="2800" dirty="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de-DE" sz="2800" dirty="0" smtClean="0"/>
              <a:t>	atau gabungan non-terminal sebagai berikut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de-DE" sz="2800" dirty="0" smtClean="0"/>
              <a:t>	secara bertahap :</a:t>
            </a:r>
            <a:endParaRPr lang="pt-BR" sz="2800" dirty="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pt-BR" sz="2800" dirty="0" smtClean="0"/>
              <a:t>	1. S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pt-BR" sz="2800" dirty="0" smtClean="0"/>
              <a:t> bA menjadi S   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pt-BR" sz="2800" dirty="0" smtClean="0"/>
              <a:t> C</a:t>
            </a:r>
            <a:r>
              <a:rPr lang="pt-BR" sz="2800" baseline="-25000" dirty="0" smtClean="0"/>
              <a:t>b</a:t>
            </a:r>
            <a:r>
              <a:rPr lang="pt-BR" sz="2800" dirty="0" smtClean="0"/>
              <a:t>A, Cb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pt-BR" sz="2800" dirty="0" smtClean="0"/>
              <a:t> b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pt-BR" sz="2800" dirty="0" smtClean="0"/>
              <a:t>	2. S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pt-BR" sz="2800" dirty="0" smtClean="0"/>
              <a:t> aB menjadi S   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pt-BR" sz="2800" dirty="0" smtClean="0"/>
              <a:t> C</a:t>
            </a:r>
            <a:r>
              <a:rPr lang="pt-BR" sz="2800" baseline="-25000" dirty="0" smtClean="0"/>
              <a:t>a</a:t>
            </a:r>
            <a:r>
              <a:rPr lang="pt-BR" sz="2800" dirty="0" smtClean="0"/>
              <a:t>B, Ca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pt-BR" sz="2800" dirty="0" smtClean="0"/>
              <a:t> a</a:t>
            </a:r>
            <a:endParaRPr lang="en-US" sz="2800" dirty="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smtClean="0"/>
              <a:t>	3. A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bAA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A 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b</a:t>
            </a:r>
            <a:r>
              <a:rPr lang="en-US" sz="2800" dirty="0" err="1" smtClean="0"/>
              <a:t>AA</a:t>
            </a:r>
            <a:endParaRPr lang="en-US" sz="2800" dirty="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smtClean="0"/>
              <a:t>	4. A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aS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A   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a</a:t>
            </a:r>
            <a:r>
              <a:rPr lang="en-US" sz="2800" dirty="0" err="1" smtClean="0"/>
              <a:t>S</a:t>
            </a:r>
            <a:endParaRPr lang="en-US" sz="2800" dirty="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smtClean="0"/>
              <a:t>	5. B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aBB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B 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a</a:t>
            </a:r>
            <a:r>
              <a:rPr lang="en-US" sz="2800" dirty="0" err="1" smtClean="0"/>
              <a:t>BB</a:t>
            </a:r>
            <a:endParaRPr lang="en-US" sz="2800" dirty="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smtClean="0"/>
              <a:t>	6. B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bS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B   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b</a:t>
            </a:r>
            <a:r>
              <a:rPr lang="en-US" sz="2800" dirty="0" err="1" smtClean="0"/>
              <a:t>S</a:t>
            </a:r>
            <a:endParaRPr lang="en-US" sz="2800" dirty="0" smtClean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224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Selanjutnya</a:t>
            </a:r>
            <a:r>
              <a:rPr lang="en-US" dirty="0" smtClean="0"/>
              <a:t> 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C</a:t>
            </a:r>
            <a:r>
              <a:rPr lang="en-US" baseline="-25000" dirty="0" smtClean="0"/>
              <a:t>b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</a:p>
          <a:p>
            <a:pPr>
              <a:buFontTx/>
              <a:buNone/>
            </a:pPr>
            <a:r>
              <a:rPr lang="en-US" dirty="0" smtClean="0"/>
              <a:t>					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AA</a:t>
            </a:r>
          </a:p>
          <a:p>
            <a:pPr>
              <a:buFontTx/>
              <a:buNone/>
            </a:pPr>
            <a:r>
              <a:rPr lang="en-US" dirty="0" smtClean="0"/>
              <a:t>  B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err="1" smtClean="0"/>
              <a:t>BB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B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C</a:t>
            </a:r>
            <a:r>
              <a:rPr lang="en-US" baseline="-25000" dirty="0" smtClean="0"/>
              <a:t>a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</a:p>
          <a:p>
            <a:pPr>
              <a:buFontTx/>
              <a:buNone/>
            </a:pPr>
            <a:r>
              <a:rPr lang="en-US" dirty="0" smtClean="0"/>
              <a:t>					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BB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22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 smtClean="0"/>
          </a:p>
          <a:p>
            <a:pPr marL="609600" indent="-609600">
              <a:buFontTx/>
              <a:buNone/>
            </a:pPr>
            <a:r>
              <a:rPr lang="en-US" dirty="0" smtClean="0"/>
              <a:t> CNF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1. S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err="1" smtClean="0"/>
              <a:t>A</a:t>
            </a:r>
            <a:endParaRPr lang="en-US" dirty="0" smtClean="0"/>
          </a:p>
          <a:p>
            <a:pPr marL="609600" indent="-609600">
              <a:buFontTx/>
              <a:buNone/>
            </a:pPr>
            <a:r>
              <a:rPr lang="en-US" dirty="0" smtClean="0"/>
              <a:t>	2.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b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3. S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err="1" smtClean="0"/>
              <a:t>B</a:t>
            </a:r>
            <a:endParaRPr lang="en-US" dirty="0" smtClean="0"/>
          </a:p>
          <a:p>
            <a:pPr marL="609600" indent="-609600">
              <a:buFontTx/>
              <a:buNone/>
            </a:pPr>
            <a:r>
              <a:rPr lang="en-US" dirty="0" smtClean="0"/>
              <a:t>	4. C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a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5.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C</a:t>
            </a:r>
            <a:r>
              <a:rPr lang="en-US" baseline="-25000" dirty="0" smtClean="0"/>
              <a:t>b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6. 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AA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35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/>
              <a:t>	7.  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err="1" smtClean="0"/>
              <a:t>S</a:t>
            </a:r>
            <a:endParaRPr lang="en-US" dirty="0" smtClean="0"/>
          </a:p>
          <a:p>
            <a:pPr marL="609600" indent="-609600">
              <a:buFontTx/>
              <a:buNone/>
            </a:pPr>
            <a:r>
              <a:rPr lang="en-US" dirty="0" smtClean="0"/>
              <a:t>	8.  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a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9.   B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C</a:t>
            </a:r>
            <a:r>
              <a:rPr lang="en-US" baseline="-25000" dirty="0" smtClean="0"/>
              <a:t>a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10. 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BB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11. B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err="1" smtClean="0"/>
              <a:t>S</a:t>
            </a:r>
            <a:endParaRPr lang="en-US" dirty="0" smtClean="0"/>
          </a:p>
          <a:p>
            <a:pPr marL="609600" indent="-609600">
              <a:buFontTx/>
              <a:buNone/>
            </a:pPr>
            <a:r>
              <a:rPr lang="en-US" dirty="0" smtClean="0"/>
              <a:t>	12. B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b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82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"/>
            <a:ext cx="8229600" cy="1143000"/>
          </a:xfrm>
        </p:spPr>
        <p:txBody>
          <a:bodyPr/>
          <a:lstStyle/>
          <a:p>
            <a:r>
              <a:rPr lang="id-ID" dirty="0" smtClean="0"/>
              <a:t>Contoh 2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33679"/>
            <a:ext cx="8229600" cy="213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73544"/>
            <a:ext cx="6048672" cy="35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9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"/>
            <a:ext cx="8229600" cy="1143000"/>
          </a:xfrm>
        </p:spPr>
        <p:txBody>
          <a:bodyPr/>
          <a:lstStyle/>
          <a:p>
            <a:r>
              <a:rPr lang="id-ID" dirty="0" smtClean="0"/>
              <a:t>Contoh 2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80728"/>
            <a:ext cx="3434507" cy="1805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52936"/>
            <a:ext cx="4752528" cy="35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6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"/>
            <a:ext cx="8229600" cy="1143000"/>
          </a:xfrm>
        </p:spPr>
        <p:txBody>
          <a:bodyPr/>
          <a:lstStyle/>
          <a:p>
            <a:r>
              <a:rPr lang="id-ID" dirty="0" smtClean="0"/>
              <a:t>Contoh 2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8" y="1268760"/>
            <a:ext cx="8763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"/>
            <a:ext cx="8229600" cy="1143000"/>
          </a:xfrm>
        </p:spPr>
        <p:txBody>
          <a:bodyPr/>
          <a:lstStyle/>
          <a:p>
            <a:r>
              <a:rPr lang="id-ID" dirty="0" smtClean="0"/>
              <a:t>Contoh 2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389266" cy="37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 smtClean="0"/>
              <a:t>11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11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066"/>
          </a:xfrm>
        </p:spPr>
        <p:txBody>
          <a:bodyPr/>
          <a:lstStyle/>
          <a:p>
            <a:r>
              <a:rPr lang="id-ID" sz="3200" dirty="0"/>
              <a:t>Kuis http://bit.ly/automata11</a:t>
            </a:r>
            <a:endParaRPr lang="id-ID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>
              <a:buNone/>
            </a:pPr>
            <a:r>
              <a:rPr lang="id-ID" sz="1800" dirty="0" smtClean="0"/>
              <a:t>1. Bentuk C</a:t>
            </a:r>
            <a:r>
              <a:rPr lang="en-US" sz="1800" dirty="0" smtClean="0"/>
              <a:t>NF</a:t>
            </a:r>
            <a:r>
              <a:rPr lang="id-ID" sz="1800" dirty="0" smtClean="0"/>
              <a:t> dari produksi</a:t>
            </a:r>
          </a:p>
          <a:p>
            <a:pPr>
              <a:buNone/>
            </a:pPr>
            <a:endParaRPr lang="id-ID" sz="24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id-ID" sz="1800" dirty="0" smtClean="0"/>
              <a:t>2. Bentuk C</a:t>
            </a:r>
            <a:r>
              <a:rPr lang="en-US" sz="1800" dirty="0" smtClean="0"/>
              <a:t>NF</a:t>
            </a:r>
            <a:r>
              <a:rPr lang="id-ID" sz="1800" dirty="0" smtClean="0"/>
              <a:t> dari produksi</a:t>
            </a:r>
            <a:endParaRPr lang="id-ID" sz="2400" dirty="0" smtClean="0"/>
          </a:p>
          <a:p>
            <a:pPr>
              <a:buNone/>
            </a:pPr>
            <a:r>
              <a:rPr lang="id-ID" sz="2000" dirty="0" smtClean="0"/>
              <a:t>		 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id-ID" sz="2000" dirty="0" smtClean="0"/>
              <a:t>			</a:t>
            </a:r>
            <a:r>
              <a:rPr lang="en-US" sz="2000" dirty="0" smtClean="0"/>
              <a:t>   </a:t>
            </a:r>
            <a:r>
              <a:rPr lang="id-ID" sz="2000" dirty="0" smtClean="0"/>
              <a:t>	</a:t>
            </a:r>
          </a:p>
          <a:p>
            <a:pPr>
              <a:buNone/>
            </a:pPr>
            <a:endParaRPr lang="id-ID" sz="2000" dirty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3. </a:t>
            </a:r>
            <a:r>
              <a:rPr lang="id-ID" sz="2000" dirty="0" smtClean="0"/>
              <a:t>Bentuklah CNF dari produksi ini</a:t>
            </a:r>
            <a:r>
              <a:rPr lang="en-US" sz="2000" dirty="0" smtClean="0"/>
              <a:t> 			</a:t>
            </a:r>
            <a:endParaRPr lang="id-ID" sz="2000" dirty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endParaRPr lang="id-ID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78" y="2612272"/>
            <a:ext cx="2035500" cy="1343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711" y="1126325"/>
            <a:ext cx="2433828" cy="1193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94" y="4451153"/>
            <a:ext cx="244608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id-ID" sz="4000" dirty="0"/>
              <a:t>Kuis http://bit.ly/automata11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012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cover 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 smtClean="0"/>
              <a:t>KEMAMPUAN AKHIR YANG DIHARAPKAN</a:t>
            </a:r>
            <a:endParaRPr lang="en-US" sz="3600" dirty="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/>
              <a:t>Mahasiswa mampu menjelaskan </a:t>
            </a:r>
            <a:r>
              <a:rPr lang="id-ID" i="1" dirty="0"/>
              <a:t>Regular Set, Context Free Grammar </a:t>
            </a:r>
            <a:r>
              <a:rPr lang="id-ID" dirty="0"/>
              <a:t>(CFG), dan </a:t>
            </a:r>
            <a:r>
              <a:rPr lang="id-ID" i="1" dirty="0"/>
              <a:t>Context Free Language </a:t>
            </a:r>
            <a:r>
              <a:rPr lang="id-ID" dirty="0"/>
              <a:t>(CFL)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</a:t>
            </a:r>
            <a:r>
              <a:rPr lang="id-ID" dirty="0" smtClean="0"/>
              <a:t>ATERI</a:t>
            </a:r>
            <a:r>
              <a:rPr lang="en-US" dirty="0" smtClean="0"/>
              <a:t> P</a:t>
            </a:r>
            <a:r>
              <a:rPr lang="id-ID" dirty="0" smtClean="0"/>
              <a:t>OKOK</a:t>
            </a:r>
            <a:endParaRPr lang="en-US" dirty="0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Chomsky Normal Form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/>
              <a:t>CFG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smtClean="0"/>
              <a:t>yang normal</a:t>
            </a:r>
            <a:r>
              <a:rPr lang="en-US" sz="2400" dirty="0"/>
              <a:t>.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normal </a:t>
            </a:r>
            <a:r>
              <a:rPr lang="en-US" sz="2400" dirty="0" err="1"/>
              <a:t>dari</a:t>
            </a:r>
            <a:r>
              <a:rPr lang="en-US" sz="2400" dirty="0"/>
              <a:t> CFG, </a:t>
            </a:r>
            <a:r>
              <a:rPr lang="en-US" sz="2400" dirty="0" err="1"/>
              <a:t>yaitu</a:t>
            </a:r>
            <a:r>
              <a:rPr lang="en-US" sz="2400" dirty="0"/>
              <a:t>: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normal </a:t>
            </a:r>
            <a:r>
              <a:rPr lang="en-US" sz="2400" i="1" dirty="0"/>
              <a:t>Chomsky </a:t>
            </a:r>
            <a:r>
              <a:rPr lang="en-US" sz="2400" dirty="0"/>
              <a:t>(CNF/</a:t>
            </a:r>
            <a:r>
              <a:rPr lang="en-US" sz="2400" i="1" dirty="0"/>
              <a:t>Chomsky Normal Form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smtClean="0"/>
              <a:t>normal </a:t>
            </a:r>
            <a:r>
              <a:rPr lang="en-US" sz="2400" i="1" dirty="0" err="1" smtClean="0"/>
              <a:t>Greibach</a:t>
            </a:r>
            <a:r>
              <a:rPr lang="en-US" sz="2400" i="1" dirty="0" smtClean="0"/>
              <a:t> </a:t>
            </a:r>
            <a:r>
              <a:rPr lang="en-US" sz="2400" dirty="0"/>
              <a:t>(GNF/</a:t>
            </a:r>
            <a:r>
              <a:rPr lang="en-US" sz="2400" i="1" dirty="0" err="1"/>
              <a:t>Greibach</a:t>
            </a:r>
            <a:r>
              <a:rPr lang="en-US" sz="2400" i="1" dirty="0"/>
              <a:t> Normal Form</a:t>
            </a:r>
            <a:r>
              <a:rPr lang="en-US" sz="2400" dirty="0"/>
              <a:t>). </a:t>
            </a:r>
            <a:r>
              <a:rPr lang="en-US" sz="2400" dirty="0" err="1"/>
              <a:t>Terkadang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i="1" dirty="0" smtClean="0"/>
              <a:t>grammar </a:t>
            </a:r>
            <a:r>
              <a:rPr lang="en-US" sz="2400" dirty="0"/>
              <a:t>GNF,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unit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smtClean="0"/>
              <a:t>ɛ, </a:t>
            </a:r>
            <a:r>
              <a:rPr lang="en-US" sz="2400" dirty="0"/>
              <a:t>unit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dihilangkan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64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6" y="1039790"/>
            <a:ext cx="8451714" cy="2724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64177"/>
            <a:ext cx="7836737" cy="26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-71454"/>
            <a:ext cx="8229600" cy="1143000"/>
          </a:xfrm>
        </p:spPr>
        <p:txBody>
          <a:bodyPr/>
          <a:lstStyle/>
          <a:p>
            <a:r>
              <a:rPr lang="id-ID" dirty="0" smtClean="0"/>
              <a:t>Chomsky Normal Form (CNF)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z="2400" dirty="0" smtClean="0"/>
          </a:p>
          <a:p>
            <a:endParaRPr lang="id-ID" sz="2400" dirty="0" smtClean="0"/>
          </a:p>
          <a:p>
            <a:endParaRPr lang="id-ID" sz="2400" dirty="0" smtClean="0"/>
          </a:p>
          <a:p>
            <a:endParaRPr lang="id-ID" sz="2400" dirty="0" smtClean="0"/>
          </a:p>
          <a:p>
            <a:endParaRPr lang="id-ID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Setiap</a:t>
            </a:r>
            <a:r>
              <a:rPr lang="en-US" sz="2400" dirty="0" smtClean="0"/>
              <a:t> CFG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b="1" i="1" dirty="0" smtClean="0">
                <a:sym typeface="Symbol" pitchFamily="18" charset="2"/>
              </a:rPr>
              <a:t>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 </a:t>
            </a:r>
            <a:endParaRPr lang="de-DE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	suatu grammar yang produksinya berbentuk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		</a:t>
            </a:r>
            <a:r>
              <a:rPr lang="pt-BR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pt-BR" sz="2400" dirty="0" smtClean="0"/>
              <a:t> BC atau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 smtClean="0"/>
              <a:t>		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pt-BR" sz="2400" dirty="0" smtClean="0"/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 smtClean="0"/>
              <a:t>	A,B,C	: non-terminal</a:t>
            </a:r>
            <a:r>
              <a:rPr lang="id-ID" sz="2400" dirty="0" smtClean="0"/>
              <a:t>/variabel</a:t>
            </a:r>
            <a:endParaRPr lang="pt-B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 smtClean="0"/>
              <a:t>	a   		: terminal</a:t>
            </a:r>
            <a:endParaRPr lang="en-US" sz="2400" dirty="0" smtClean="0"/>
          </a:p>
          <a:p>
            <a:endParaRPr lang="id-ID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188434" cy="228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36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-71454"/>
            <a:ext cx="8229600" cy="1143000"/>
          </a:xfrm>
        </p:spPr>
        <p:txBody>
          <a:bodyPr/>
          <a:lstStyle/>
          <a:p>
            <a:r>
              <a:rPr lang="id-ID" dirty="0" smtClean="0"/>
              <a:t>Chomsky Normal Form (CNF)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1" y="1556792"/>
            <a:ext cx="8397949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281</Words>
  <Application>Microsoft Office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Symbol</vt:lpstr>
      <vt:lpstr>Office Theme</vt:lpstr>
      <vt:lpstr>PowerPoint Presentation</vt:lpstr>
      <vt:lpstr>Minggu 11 Pertemuan 11 </vt:lpstr>
      <vt:lpstr>KEMAMPUAN AKHIR YANG DIHARAPKAN</vt:lpstr>
      <vt:lpstr>MATERI POKOK</vt:lpstr>
      <vt:lpstr>SUMBER PUSTAKA</vt:lpstr>
      <vt:lpstr>Pendahuluan</vt:lpstr>
      <vt:lpstr>Pendahuluan</vt:lpstr>
      <vt:lpstr>Chomsky Normal Form (CNF)</vt:lpstr>
      <vt:lpstr>Chomsky Normal Form (CNF)</vt:lpstr>
      <vt:lpstr>Chomsky Normal Form</vt:lpstr>
      <vt:lpstr>Contoh CNF</vt:lpstr>
      <vt:lpstr>PowerPoint Presentation</vt:lpstr>
      <vt:lpstr>PowerPoint Presentation</vt:lpstr>
      <vt:lpstr>PowerPoint Presentation</vt:lpstr>
      <vt:lpstr>PowerPoint Presentation</vt:lpstr>
      <vt:lpstr>Contoh 2</vt:lpstr>
      <vt:lpstr>Contoh 2</vt:lpstr>
      <vt:lpstr>Contoh 2</vt:lpstr>
      <vt:lpstr>Contoh 2</vt:lpstr>
      <vt:lpstr>Kuis http://bit.ly/automata11</vt:lpstr>
      <vt:lpstr>Kuis http://bit.ly/automata11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Harya Bima</cp:lastModifiedBy>
  <cp:revision>104</cp:revision>
  <dcterms:created xsi:type="dcterms:W3CDTF">2014-12-02T03:41:18Z</dcterms:created>
  <dcterms:modified xsi:type="dcterms:W3CDTF">2018-12-10T00:45:58Z</dcterms:modified>
</cp:coreProperties>
</file>