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92" r:id="rId3"/>
    <p:sldId id="293" r:id="rId4"/>
    <p:sldId id="294" r:id="rId5"/>
    <p:sldId id="295" r:id="rId6"/>
    <p:sldId id="296" r:id="rId7"/>
    <p:sldId id="305" r:id="rId8"/>
    <p:sldId id="297" r:id="rId9"/>
    <p:sldId id="298" r:id="rId10"/>
    <p:sldId id="299" r:id="rId11"/>
    <p:sldId id="306" r:id="rId12"/>
    <p:sldId id="307" r:id="rId13"/>
    <p:sldId id="308" r:id="rId14"/>
    <p:sldId id="300" r:id="rId15"/>
    <p:sldId id="301" r:id="rId16"/>
    <p:sldId id="302" r:id="rId17"/>
    <p:sldId id="309" r:id="rId18"/>
    <p:sldId id="284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17/12/2018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17/12/2018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17/12/2018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MATA KULIAH	:  </a:t>
            </a:r>
            <a:r>
              <a:rPr lang="en-US" b="1" dirty="0" err="1" smtClean="0"/>
              <a:t>Teori</a:t>
            </a:r>
            <a:r>
              <a:rPr lang="en-US" b="1" dirty="0" smtClean="0"/>
              <a:t> Bahasa </a:t>
            </a:r>
            <a:r>
              <a:rPr lang="en-US" b="1" dirty="0" err="1" smtClean="0"/>
              <a:t>dan</a:t>
            </a:r>
            <a:r>
              <a:rPr lang="en-US" b="1" dirty="0" smtClean="0"/>
              <a:t> 	Automata</a:t>
            </a:r>
            <a:endParaRPr lang="id-ID" b="1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KODE </a:t>
            </a:r>
            <a:r>
              <a:rPr lang="id-ID" b="1" dirty="0">
                <a:latin typeface="+mn-lt"/>
              </a:rPr>
              <a:t>MATA KULIAH/SKS 	:  </a:t>
            </a:r>
            <a:r>
              <a:rPr lang="en-US" b="1" dirty="0" smtClean="0">
                <a:latin typeface="+mn-lt"/>
              </a:rPr>
              <a:t>TI0</a:t>
            </a:r>
            <a:r>
              <a:rPr lang="en-US" b="1" dirty="0" smtClean="0"/>
              <a:t>102</a:t>
            </a:r>
            <a:r>
              <a:rPr lang="id-ID" b="1" dirty="0" smtClean="0">
                <a:latin typeface="+mn-lt"/>
              </a:rPr>
              <a:t> / </a:t>
            </a:r>
            <a:r>
              <a:rPr lang="en-US" b="1" dirty="0" smtClean="0">
                <a:latin typeface="+mn-lt"/>
              </a:rPr>
              <a:t>2</a:t>
            </a:r>
            <a:r>
              <a:rPr lang="id-ID" b="1" dirty="0" smtClean="0">
                <a:latin typeface="+mn-lt"/>
              </a:rPr>
              <a:t> sks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KURIKULUM	:  201</a:t>
            </a:r>
            <a:r>
              <a:rPr lang="en-US" b="1" dirty="0" smtClean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/>
              <a:t>VERSI	</a:t>
            </a:r>
            <a:r>
              <a:rPr lang="id-ID" b="1" dirty="0" smtClean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" y="1628800"/>
            <a:ext cx="7853949" cy="30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0480"/>
            <a:ext cx="8229600" cy="1143000"/>
          </a:xfrm>
        </p:spPr>
        <p:txBody>
          <a:bodyPr/>
          <a:lstStyle/>
          <a:p>
            <a:r>
              <a:rPr lang="en-US" sz="3200" dirty="0" smtClean="0"/>
              <a:t>E</a:t>
            </a:r>
            <a:r>
              <a:rPr lang="id-ID" sz="3200" dirty="0" smtClean="0"/>
              <a:t>liminasi langsung rekursif kiri sehingga tanpa </a:t>
            </a:r>
            <a:r>
              <a:rPr lang="en-US" sz="3200" dirty="0"/>
              <a:t>ɛ</a:t>
            </a:r>
            <a:r>
              <a:rPr lang="id-ID" sz="3200" dirty="0" smtClean="0"/>
              <a:t> 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/>
              <a:t>Before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err="1">
                <a:sym typeface="Symbol" panose="05050102010706020507" pitchFamily="18" charset="2"/>
              </a:rPr>
              <a:t>A</a:t>
            </a:r>
            <a:r>
              <a:rPr lang="en-US" i="1" u="sng" dirty="0" err="1">
                <a:sym typeface="Symbol" panose="05050102010706020507" pitchFamily="18" charset="2"/>
              </a:rPr>
              <a:t>a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b="1" i="1" dirty="0">
                <a:sym typeface="Symbol" panose="05050102010706020507" pitchFamily="18" charset="2"/>
              </a:rPr>
              <a:t>b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After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b="1" i="1" dirty="0" err="1">
                <a:sym typeface="Symbol" panose="05050102010706020507" pitchFamily="18" charset="2"/>
              </a:rPr>
              <a:t>b</a:t>
            </a:r>
            <a:r>
              <a:rPr lang="en-US" i="1" dirty="0" err="1">
                <a:sym typeface="Symbol" panose="05050102010706020507" pitchFamily="18" charset="2"/>
              </a:rPr>
              <a:t>Z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b="1" i="1" dirty="0">
                <a:sym typeface="Symbol" panose="05050102010706020507" pitchFamily="18" charset="2"/>
              </a:rPr>
              <a:t>b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i="1" dirty="0"/>
              <a:t>Z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u="sng" dirty="0" err="1">
                <a:sym typeface="Symbol" panose="05050102010706020507" pitchFamily="18" charset="2"/>
              </a:rPr>
              <a:t>a</a:t>
            </a:r>
            <a:r>
              <a:rPr lang="en-US" i="1" dirty="0" err="1">
                <a:sym typeface="Symbol" panose="05050102010706020507" pitchFamily="18" charset="2"/>
              </a:rPr>
              <a:t>Z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i="1" u="sng" dirty="0">
                <a:sym typeface="Symbol" panose="05050102010706020507" pitchFamily="18" charset="2"/>
              </a:rPr>
              <a:t>a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Remove the rule with direct left recursion, and create a new one with recursion on the right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1907704" y="198884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2450248" y="206504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90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68" y="0"/>
            <a:ext cx="8229600" cy="1143000"/>
          </a:xfrm>
        </p:spPr>
        <p:txBody>
          <a:bodyPr/>
          <a:lstStyle/>
          <a:p>
            <a:r>
              <a:rPr lang="en-US" sz="3200" dirty="0"/>
              <a:t>E</a:t>
            </a:r>
            <a:r>
              <a:rPr lang="id-ID" sz="3200" dirty="0"/>
              <a:t>liminasi langsung rekursif kiri sehingga tanpa </a:t>
            </a:r>
            <a:r>
              <a:rPr lang="en-US" sz="3200" dirty="0"/>
              <a:t>ɛ</a:t>
            </a:r>
            <a:r>
              <a:rPr lang="id-ID" sz="3200" dirty="0"/>
              <a:t> </a:t>
            </a:r>
            <a:endParaRPr lang="en-US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/>
              <a:t>Before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err="1">
                <a:sym typeface="Symbol" panose="05050102010706020507" pitchFamily="18" charset="2"/>
              </a:rPr>
              <a:t>A</a:t>
            </a:r>
            <a:r>
              <a:rPr lang="en-US" i="1" u="sng" dirty="0" err="1">
                <a:sym typeface="Symbol" panose="05050102010706020507" pitchFamily="18" charset="2"/>
              </a:rPr>
              <a:t>a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i="1" dirty="0" err="1">
                <a:sym typeface="Symbol" panose="05050102010706020507" pitchFamily="18" charset="2"/>
              </a:rPr>
              <a:t>A</a:t>
            </a:r>
            <a:r>
              <a:rPr lang="en-US" i="1" u="sng" dirty="0" err="1">
                <a:sym typeface="Symbol" panose="05050102010706020507" pitchFamily="18" charset="2"/>
              </a:rPr>
              <a:t>b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b="1" i="1" dirty="0">
                <a:sym typeface="Symbol" panose="05050102010706020507" pitchFamily="18" charset="2"/>
              </a:rPr>
              <a:t>b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b="1" i="1" dirty="0">
                <a:sym typeface="Symbol" panose="05050102010706020507" pitchFamily="18" charset="2"/>
              </a:rPr>
              <a:t>c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After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b="1" i="1" dirty="0" err="1">
                <a:sym typeface="Symbol" panose="05050102010706020507" pitchFamily="18" charset="2"/>
              </a:rPr>
              <a:t>b</a:t>
            </a:r>
            <a:r>
              <a:rPr lang="en-US" i="1" u="sng" dirty="0" err="1">
                <a:sym typeface="Symbol" panose="05050102010706020507" pitchFamily="18" charset="2"/>
              </a:rPr>
              <a:t>Z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b="1" i="1" dirty="0" err="1">
                <a:sym typeface="Symbol" panose="05050102010706020507" pitchFamily="18" charset="2"/>
              </a:rPr>
              <a:t>c</a:t>
            </a:r>
            <a:r>
              <a:rPr lang="en-US" i="1" u="sng" dirty="0" err="1">
                <a:sym typeface="Symbol" panose="05050102010706020507" pitchFamily="18" charset="2"/>
              </a:rPr>
              <a:t>Z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b="1" i="1" dirty="0">
                <a:sym typeface="Symbol" panose="05050102010706020507" pitchFamily="18" charset="2"/>
              </a:rPr>
              <a:t>b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b="1" i="1" dirty="0">
                <a:sym typeface="Symbol" panose="05050102010706020507" pitchFamily="18" charset="2"/>
              </a:rPr>
              <a:t>c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i="1" dirty="0"/>
              <a:t>Z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u="sng" dirty="0" err="1">
                <a:sym typeface="Symbol" panose="05050102010706020507" pitchFamily="18" charset="2"/>
              </a:rPr>
              <a:t>a</a:t>
            </a:r>
            <a:r>
              <a:rPr lang="en-US" i="1" dirty="0" err="1">
                <a:sym typeface="Symbol" panose="05050102010706020507" pitchFamily="18" charset="2"/>
              </a:rPr>
              <a:t>Z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i="1" u="sng" dirty="0" err="1">
                <a:sym typeface="Symbol" panose="05050102010706020507" pitchFamily="18" charset="2"/>
              </a:rPr>
              <a:t>b</a:t>
            </a:r>
            <a:r>
              <a:rPr lang="en-US" i="1" dirty="0" err="1">
                <a:sym typeface="Symbol" panose="05050102010706020507" pitchFamily="18" charset="2"/>
              </a:rPr>
              <a:t>Z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i="1" u="sng" dirty="0">
                <a:sym typeface="Symbol" panose="05050102010706020507" pitchFamily="18" charset="2"/>
              </a:rPr>
              <a:t>a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</a:t>
            </a:r>
            <a:r>
              <a:rPr lang="en-US" i="1" u="sng" dirty="0">
                <a:sym typeface="Symbol" panose="05050102010706020507" pitchFamily="18" charset="2"/>
              </a:rPr>
              <a:t>b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>
                <a:sym typeface="Symbol" panose="05050102010706020507" pitchFamily="18" charset="2"/>
              </a:rPr>
              <a:t>Remove the rules with direct left recursion, and create new ones with recursion on the right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1763688" y="2060848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2712740" y="2060848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3131840" y="206084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3630949" y="206084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73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/>
              <a:t>E</a:t>
            </a:r>
            <a:r>
              <a:rPr lang="id-ID" sz="3200" dirty="0"/>
              <a:t>liminasi langsung rekursif kiri sehingga tanpa </a:t>
            </a:r>
            <a:r>
              <a:rPr lang="en-US" sz="3200" dirty="0"/>
              <a:t>ɛ</a:t>
            </a:r>
            <a:r>
              <a:rPr lang="id-ID" sz="3200" dirty="0"/>
              <a:t> </a:t>
            </a:r>
            <a:endParaRPr lang="en-US" sz="3200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Before</a:t>
            </a:r>
          </a:p>
          <a:p>
            <a:pPr marL="990600" lvl="1" indent="-533400">
              <a:buFontTx/>
              <a:buNone/>
            </a:pPr>
            <a:r>
              <a:rPr lang="en-US" i="1"/>
              <a:t>A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A</a:t>
            </a:r>
            <a:r>
              <a:rPr lang="en-US" i="1" u="sng">
                <a:sym typeface="Symbol" panose="05050102010706020507" pitchFamily="18" charset="2"/>
              </a:rPr>
              <a:t>B</a:t>
            </a:r>
            <a:r>
              <a:rPr lang="en-US" i="1">
                <a:sym typeface="Symbol" panose="05050102010706020507" pitchFamily="18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b="1" i="1">
                <a:sym typeface="Symbol" panose="05050102010706020507" pitchFamily="18" charset="2"/>
              </a:rPr>
              <a:t>BA</a:t>
            </a:r>
            <a:r>
              <a:rPr lang="en-US" i="1">
                <a:sym typeface="Symbol" panose="05050102010706020507" pitchFamily="18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b="1" i="1">
                <a:sym typeface="Symbol" panose="05050102010706020507" pitchFamily="18" charset="2"/>
              </a:rPr>
              <a:t>a</a:t>
            </a:r>
          </a:p>
          <a:p>
            <a:pPr marL="990600" lvl="1" indent="-533400">
              <a:buFontTx/>
              <a:buNone/>
            </a:pPr>
            <a:r>
              <a:rPr lang="en-US" i="1"/>
              <a:t>B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b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i="1">
                <a:sym typeface="Symbol" panose="05050102010706020507" pitchFamily="18" charset="2"/>
              </a:rPr>
              <a:t>c</a:t>
            </a:r>
          </a:p>
          <a:p>
            <a:pPr marL="609600" indent="-609600"/>
            <a:r>
              <a:rPr lang="en-US">
                <a:sym typeface="Symbol" panose="05050102010706020507" pitchFamily="18" charset="2"/>
              </a:rPr>
              <a:t>After</a:t>
            </a:r>
          </a:p>
          <a:p>
            <a:pPr marL="990600" lvl="1" indent="-533400">
              <a:buFontTx/>
              <a:buNone/>
            </a:pPr>
            <a:r>
              <a:rPr lang="en-US" i="1"/>
              <a:t>A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 i="1">
                <a:sym typeface="Symbol" panose="05050102010706020507" pitchFamily="18" charset="2"/>
              </a:rPr>
              <a:t>BA</a:t>
            </a:r>
            <a:r>
              <a:rPr lang="en-US" i="1" u="sng">
                <a:sym typeface="Symbol" panose="05050102010706020507" pitchFamily="18" charset="2"/>
              </a:rPr>
              <a:t>Z</a:t>
            </a:r>
            <a:r>
              <a:rPr lang="en-US" i="1">
                <a:sym typeface="Symbol" panose="05050102010706020507" pitchFamily="18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b="1" i="1">
                <a:sym typeface="Symbol" panose="05050102010706020507" pitchFamily="18" charset="2"/>
              </a:rPr>
              <a:t>a</a:t>
            </a:r>
            <a:r>
              <a:rPr lang="en-US" i="1" u="sng">
                <a:sym typeface="Symbol" panose="05050102010706020507" pitchFamily="18" charset="2"/>
              </a:rPr>
              <a:t>Z</a:t>
            </a:r>
            <a:r>
              <a:rPr lang="en-US" i="1">
                <a:sym typeface="Symbol" panose="05050102010706020507" pitchFamily="18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b="1" i="1">
                <a:sym typeface="Symbol" panose="05050102010706020507" pitchFamily="18" charset="2"/>
              </a:rPr>
              <a:t>BA</a:t>
            </a:r>
            <a:r>
              <a:rPr lang="en-US" i="1">
                <a:sym typeface="Symbol" panose="05050102010706020507" pitchFamily="18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b="1" i="1">
                <a:sym typeface="Symbol" panose="05050102010706020507" pitchFamily="18" charset="2"/>
              </a:rPr>
              <a:t>a</a:t>
            </a:r>
          </a:p>
          <a:p>
            <a:pPr marL="990600" lvl="1" indent="-533400">
              <a:buFontTx/>
              <a:buNone/>
            </a:pPr>
            <a:r>
              <a:rPr lang="en-US" i="1"/>
              <a:t>Z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 u="sng">
                <a:sym typeface="Symbol" panose="05050102010706020507" pitchFamily="18" charset="2"/>
              </a:rPr>
              <a:t>B</a:t>
            </a:r>
            <a:r>
              <a:rPr lang="en-US" i="1">
                <a:sym typeface="Symbol" panose="05050102010706020507" pitchFamily="18" charset="2"/>
              </a:rPr>
              <a:t>Z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i="1" u="sng">
                <a:sym typeface="Symbol" panose="05050102010706020507" pitchFamily="18" charset="2"/>
              </a:rPr>
              <a:t>B</a:t>
            </a:r>
          </a:p>
          <a:p>
            <a:pPr marL="990600" lvl="1" indent="-533400">
              <a:buFontTx/>
              <a:buNone/>
            </a:pPr>
            <a:r>
              <a:rPr lang="en-US" i="1"/>
              <a:t>B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b </a:t>
            </a:r>
            <a:r>
              <a:rPr lang="en-US">
                <a:sym typeface="Symbol" panose="05050102010706020507" pitchFamily="18" charset="2"/>
              </a:rPr>
              <a:t>| </a:t>
            </a:r>
            <a:r>
              <a:rPr lang="en-US" i="1">
                <a:sym typeface="Symbol" panose="05050102010706020507" pitchFamily="18" charset="2"/>
              </a:rPr>
              <a:t>c</a:t>
            </a:r>
          </a:p>
        </p:txBody>
      </p:sp>
      <p:sp>
        <p:nvSpPr>
          <p:cNvPr id="10244" name="Line 1028"/>
          <p:cNvSpPr>
            <a:spLocks noChangeShapeType="1"/>
          </p:cNvSpPr>
          <p:nvPr/>
        </p:nvSpPr>
        <p:spPr bwMode="auto">
          <a:xfrm flipH="1">
            <a:off x="2022776" y="2178968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45" name="Line 1029"/>
          <p:cNvSpPr>
            <a:spLocks noChangeShapeType="1"/>
          </p:cNvSpPr>
          <p:nvPr/>
        </p:nvSpPr>
        <p:spPr bwMode="auto">
          <a:xfrm flipH="1">
            <a:off x="2818656" y="2153424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46" name="Line 1030"/>
          <p:cNvSpPr>
            <a:spLocks noChangeShapeType="1"/>
          </p:cNvSpPr>
          <p:nvPr/>
        </p:nvSpPr>
        <p:spPr bwMode="auto">
          <a:xfrm>
            <a:off x="2663612" y="2132856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47" name="Line 1031"/>
          <p:cNvSpPr>
            <a:spLocks noChangeShapeType="1"/>
          </p:cNvSpPr>
          <p:nvPr/>
        </p:nvSpPr>
        <p:spPr bwMode="auto">
          <a:xfrm>
            <a:off x="3320844" y="2095136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37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Konversikan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GNF:</a:t>
            </a:r>
            <a:br>
              <a:rPr lang="en-US" dirty="0"/>
            </a:br>
            <a:r>
              <a:rPr lang="en-US" dirty="0"/>
              <a:t>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CA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 | b</a:t>
            </a:r>
            <a:br>
              <a:rPr lang="en-US" dirty="0"/>
            </a:b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 | AC</a:t>
            </a:r>
            <a:br>
              <a:rPr lang="en-US" dirty="0"/>
            </a:br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BD | c</a:t>
            </a:r>
            <a:br>
              <a:rPr lang="en-US" dirty="0"/>
            </a:br>
            <a:r>
              <a:rPr lang="en-US" dirty="0"/>
              <a:t>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AB | 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43000"/>
            <a:ext cx="7931224" cy="51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3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6832"/>
            <a:ext cx="5381078" cy="23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30145"/>
            <a:ext cx="8229600" cy="395225"/>
          </a:xfrm>
        </p:spPr>
        <p:txBody>
          <a:bodyPr/>
          <a:lstStyle/>
          <a:p>
            <a:r>
              <a:rPr lang="id-ID" sz="2800" dirty="0"/>
              <a:t>Kuis (download di </a:t>
            </a:r>
            <a:r>
              <a:rPr lang="id-ID" sz="2800" dirty="0"/>
              <a:t>http://</a:t>
            </a:r>
            <a:r>
              <a:rPr lang="id-ID" sz="2800" dirty="0" smtClean="0"/>
              <a:t>bit.ly/automata12)</a:t>
            </a:r>
            <a:endParaRPr lang="id-ID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16728"/>
          </a:xfrm>
        </p:spPr>
        <p:txBody>
          <a:bodyPr/>
          <a:lstStyle/>
          <a:p>
            <a:pPr>
              <a:buNone/>
            </a:pPr>
            <a:r>
              <a:rPr lang="id-ID" sz="2000" dirty="0" smtClean="0"/>
              <a:t>Ubahlah CFG berikut ke dalam Greibach Normal Form (GNF)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1</a:t>
            </a:r>
            <a:r>
              <a:rPr lang="id-ID" sz="2000" dirty="0" smtClean="0"/>
              <a:t>.</a:t>
            </a:r>
            <a:endParaRPr lang="id-ID" sz="2800" dirty="0" smtClean="0"/>
          </a:p>
          <a:p>
            <a:pPr>
              <a:buNone/>
            </a:pPr>
            <a:endParaRPr lang="id-ID" sz="2800" dirty="0" smtClean="0"/>
          </a:p>
          <a:p>
            <a:pPr algn="ctr">
              <a:buNone/>
            </a:pPr>
            <a:endParaRPr lang="id-ID" sz="2800" dirty="0" smtClean="0"/>
          </a:p>
          <a:p>
            <a:pPr>
              <a:buNone/>
            </a:pPr>
            <a:endParaRPr lang="id-ID" sz="2800" dirty="0" smtClean="0"/>
          </a:p>
          <a:p>
            <a:pPr>
              <a:buNone/>
            </a:pPr>
            <a:endParaRPr lang="id-ID" sz="2800" dirty="0"/>
          </a:p>
          <a:p>
            <a:pPr>
              <a:buNone/>
            </a:pPr>
            <a:r>
              <a:rPr lang="id-ID" sz="2800" dirty="0" smtClean="0"/>
              <a:t>2</a:t>
            </a:r>
            <a:r>
              <a:rPr lang="id-ID" sz="28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id-ID" sz="2800" dirty="0">
              <a:sym typeface="Wingdings" pitchFamily="2" charset="2"/>
            </a:endParaRPr>
          </a:p>
          <a:p>
            <a:pPr>
              <a:buNone/>
            </a:pPr>
            <a:endParaRPr lang="id-ID" sz="2800" dirty="0" smtClean="0">
              <a:sym typeface="Wingdings" pitchFamily="2" charset="2"/>
            </a:endParaRPr>
          </a:p>
          <a:p>
            <a:pPr>
              <a:buNone/>
            </a:pPr>
            <a:endParaRPr lang="id-ID" sz="2800" dirty="0" smtClean="0">
              <a:sym typeface="Wingdings" pitchFamily="2" charset="2"/>
            </a:endParaRPr>
          </a:p>
          <a:p>
            <a:pPr>
              <a:buNone/>
            </a:pPr>
            <a:endParaRPr lang="id-ID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69539"/>
            <a:ext cx="1954047" cy="1302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61048"/>
            <a:ext cx="289214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cover 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 smtClean="0"/>
              <a:t>12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12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 smtClean="0"/>
              <a:t>KEMAMPUAN AKHIR YANG DIHARAPKAN</a:t>
            </a:r>
            <a:endParaRPr lang="en-US" sz="3600" dirty="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/>
              <a:t>Mahasiswa mampu menjelaskan </a:t>
            </a:r>
            <a:r>
              <a:rPr lang="id-ID" i="1" dirty="0"/>
              <a:t>Regular Set, Context Free Grammar </a:t>
            </a:r>
            <a:r>
              <a:rPr lang="id-ID" dirty="0"/>
              <a:t>(CFG), dan </a:t>
            </a:r>
            <a:r>
              <a:rPr lang="id-ID" i="1" dirty="0"/>
              <a:t>Context Free Language </a:t>
            </a:r>
            <a:r>
              <a:rPr lang="id-ID" dirty="0"/>
              <a:t>(CFL)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</a:t>
            </a:r>
            <a:r>
              <a:rPr lang="id-ID" dirty="0" smtClean="0"/>
              <a:t>ATERI</a:t>
            </a:r>
            <a:r>
              <a:rPr lang="en-US" dirty="0" smtClean="0"/>
              <a:t> P</a:t>
            </a:r>
            <a:r>
              <a:rPr lang="id-ID" dirty="0" smtClean="0"/>
              <a:t>OKOK</a:t>
            </a:r>
            <a:endParaRPr lang="en-US" dirty="0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err="1" smtClean="0"/>
              <a:t>Greibach</a:t>
            </a:r>
            <a:r>
              <a:rPr lang="en-US" dirty="0" smtClean="0"/>
              <a:t> Normal Form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8"/>
            <a:ext cx="8229600" cy="1143000"/>
          </a:xfrm>
        </p:spPr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sz="2400" dirty="0" err="1"/>
              <a:t>Bentuk</a:t>
            </a:r>
            <a:r>
              <a:rPr lang="en-US" sz="2400" dirty="0"/>
              <a:t> normal </a:t>
            </a:r>
            <a:r>
              <a:rPr lang="en-US" sz="2400" i="1" dirty="0" err="1"/>
              <a:t>Greibach</a:t>
            </a:r>
            <a:r>
              <a:rPr lang="en-US" sz="2400" i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/>
              <a:t>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automaton </a:t>
            </a:r>
            <a:r>
              <a:rPr lang="en-US" sz="2400" dirty="0"/>
              <a:t>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/>
              <a:t>pushdown automata</a:t>
            </a:r>
            <a:r>
              <a:rPr lang="en-US" sz="2400" dirty="0"/>
              <a:t>. </a:t>
            </a:r>
            <a:r>
              <a:rPr lang="en-US" sz="2400" i="1" dirty="0" err="1"/>
              <a:t>Greibach</a:t>
            </a:r>
            <a:r>
              <a:rPr lang="en-US" sz="2400" i="1" dirty="0"/>
              <a:t> Normal </a:t>
            </a:r>
            <a:r>
              <a:rPr lang="en-US" sz="2400" i="1" dirty="0" smtClean="0"/>
              <a:t>Form </a:t>
            </a:r>
            <a:r>
              <a:rPr lang="en-US" sz="2400" dirty="0" err="1" smtClean="0"/>
              <a:t>dikemukakan</a:t>
            </a:r>
            <a:r>
              <a:rPr lang="en-US" sz="2400" dirty="0" smtClean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i="1" dirty="0"/>
              <a:t>Sheila </a:t>
            </a:r>
            <a:r>
              <a:rPr lang="en-US" sz="2400" i="1" dirty="0" err="1"/>
              <a:t>Greibach</a:t>
            </a:r>
            <a:r>
              <a:rPr lang="en-US" sz="2400" i="1" dirty="0"/>
              <a:t>,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konsekuensi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menarik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92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28" y="-22816"/>
            <a:ext cx="8229600" cy="1143000"/>
          </a:xfrm>
        </p:spPr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GNF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i="1" dirty="0"/>
              <a:t>ax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a </a:t>
            </a:r>
            <a:r>
              <a:rPr lang="el-GR" sz="2400" dirty="0"/>
              <a:t>ϵ</a:t>
            </a:r>
            <a:r>
              <a:rPr lang="en-US" sz="2400" dirty="0"/>
              <a:t> T</a:t>
            </a:r>
            <a:br>
              <a:rPr lang="en-US" sz="2400" dirty="0"/>
            </a:br>
            <a:r>
              <a:rPr lang="en-US" sz="2400" dirty="0" err="1"/>
              <a:t>dan</a:t>
            </a:r>
            <a:r>
              <a:rPr lang="en-US" sz="2400" dirty="0"/>
              <a:t> x </a:t>
            </a:r>
            <a:r>
              <a:rPr lang="el-GR" sz="2400" dirty="0"/>
              <a:t>ϵ </a:t>
            </a:r>
            <a:r>
              <a:rPr lang="en-US" sz="2400" i="1" dirty="0"/>
              <a:t>V*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/>
              <a:t>GNF,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terminal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terminal </a:t>
            </a:r>
            <a:r>
              <a:rPr lang="en-US" sz="2400" dirty="0" err="1"/>
              <a:t>diikuti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GNF,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berbentuk</a:t>
            </a:r>
            <a:r>
              <a:rPr lang="en-US" sz="2400" b="1" dirty="0"/>
              <a:t> CNF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ɛ.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75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normal </a:t>
            </a:r>
            <a:r>
              <a:rPr lang="en-US" i="1" dirty="0" err="1"/>
              <a:t>Greibach</a:t>
            </a:r>
            <a:r>
              <a:rPr lang="en-US" i="1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automaton,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smtClean="0"/>
              <a:t>pushdown </a:t>
            </a:r>
            <a:r>
              <a:rPr lang="en-US" i="1" dirty="0"/>
              <a:t>automaton</a:t>
            </a:r>
            <a:r>
              <a:rPr lang="en-US" dirty="0"/>
              <a:t>.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i="1" dirty="0"/>
              <a:t>grammar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/>
              <a:t>GNF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pushdown </a:t>
            </a:r>
            <a:r>
              <a:rPr lang="en-US" i="1" dirty="0"/>
              <a:t>automaton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301106"/>
            <a:ext cx="7560840" cy="49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403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Office Theme</vt:lpstr>
      <vt:lpstr>PowerPoint Presentation</vt:lpstr>
      <vt:lpstr>Minggu 12 Pertemuan 12 </vt:lpstr>
      <vt:lpstr>KEMAMPUAN AKHIR YANG DIHARAPKAN</vt:lpstr>
      <vt:lpstr>MATERI POKOK</vt:lpstr>
      <vt:lpstr>SUMBER PUSTAKA</vt:lpstr>
      <vt:lpstr>Pendahuluan</vt:lpstr>
      <vt:lpstr>Pendahuluan</vt:lpstr>
      <vt:lpstr>Pendahuluan</vt:lpstr>
      <vt:lpstr>Algoritma Pembentuk GNF</vt:lpstr>
      <vt:lpstr>Algoritma Pembentuk GNF</vt:lpstr>
      <vt:lpstr>Eliminasi langsung rekursif kiri sehingga tanpa ɛ </vt:lpstr>
      <vt:lpstr>Eliminasi langsung rekursif kiri sehingga tanpa ɛ </vt:lpstr>
      <vt:lpstr>Eliminasi langsung rekursif kiri sehingga tanpa ɛ </vt:lpstr>
      <vt:lpstr>Contoh</vt:lpstr>
      <vt:lpstr>Solusi</vt:lpstr>
      <vt:lpstr>Bentuk Akhir contoh 1</vt:lpstr>
      <vt:lpstr>Kuis (download di http://bit.ly/automata12)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Harya Bima</cp:lastModifiedBy>
  <cp:revision>106</cp:revision>
  <dcterms:created xsi:type="dcterms:W3CDTF">2014-12-02T03:41:18Z</dcterms:created>
  <dcterms:modified xsi:type="dcterms:W3CDTF">2018-12-17T03:55:16Z</dcterms:modified>
</cp:coreProperties>
</file>