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5" r:id="rId12"/>
    <p:sldId id="306" r:id="rId13"/>
    <p:sldId id="307" r:id="rId14"/>
    <p:sldId id="308" r:id="rId15"/>
    <p:sldId id="309" r:id="rId16"/>
    <p:sldId id="301" r:id="rId17"/>
    <p:sldId id="302" r:id="rId18"/>
    <p:sldId id="310" r:id="rId19"/>
    <p:sldId id="28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07/01/2019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07/01/2019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5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Eksekusi</a:t>
            </a:r>
            <a:r>
              <a:rPr lang="en-US" dirty="0" smtClean="0"/>
              <a:t>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Pushdown automata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dieksekusi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 smtClean="0"/>
              <a:t>pelacakan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/>
              <a:t>transisi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konsumsi</a:t>
            </a:r>
            <a:r>
              <a:rPr lang="en-US" sz="2800" dirty="0"/>
              <a:t> input. </a:t>
            </a:r>
            <a:r>
              <a:rPr lang="en-US" sz="2800" dirty="0" err="1"/>
              <a:t>jika</a:t>
            </a:r>
            <a:r>
              <a:rPr lang="en-US" sz="2800" dirty="0"/>
              <a:t> input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tumpukan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 smtClean="0"/>
              <a:t>habis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/>
              <a:t>input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diterima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44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id-ID" dirty="0" smtClean="0"/>
              <a:t>Contoh Mekanisme PDA 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215238" cy="473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34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6320" y="32048"/>
            <a:ext cx="8229600" cy="1143000"/>
          </a:xfrm>
        </p:spPr>
        <p:txBody>
          <a:bodyPr/>
          <a:lstStyle/>
          <a:p>
            <a:r>
              <a:rPr lang="id-ID" dirty="0" smtClean="0"/>
              <a:t>PDA dengan empty stack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/>
              <a:t>Tentukan langkah-langkah PDA untuk string </a:t>
            </a:r>
            <a:r>
              <a:rPr lang="en-US" sz="2000" dirty="0" smtClean="0"/>
              <a:t>input : 001c100</a:t>
            </a:r>
            <a:r>
              <a:rPr lang="id-ID" sz="2000" dirty="0" smtClean="0"/>
              <a:t> dengan fungsi transisi sbb jika dimulai dari stack M</a:t>
            </a: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1.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0, M) = {(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BM)}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2.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0, B) = {(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BB)}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3.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0, H) = {(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BH)}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4.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c, M) = {(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M)}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5.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c, B) = {(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B)}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6.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c, H) = {(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H)}</a:t>
            </a:r>
            <a:endParaRPr lang="id-ID" sz="2000" dirty="0" smtClean="0"/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7.  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0, B) = {(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pitchFamily="18" charset="2"/>
              </a:rPr>
              <a:t></a:t>
            </a:r>
            <a:r>
              <a:rPr lang="en-US" sz="2000" dirty="0" smtClean="0"/>
              <a:t>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8.  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pitchFamily="18" charset="2"/>
              </a:rPr>
              <a:t></a:t>
            </a:r>
            <a:r>
              <a:rPr lang="en-US" sz="2000" dirty="0" smtClean="0"/>
              <a:t>, M) = {(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pitchFamily="18" charset="2"/>
              </a:rPr>
              <a:t></a:t>
            </a:r>
            <a:r>
              <a:rPr lang="en-US" sz="2000" dirty="0" smtClean="0"/>
              <a:t>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9.  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1, M) = {(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HM)}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10.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1, B) = {(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HB)}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11.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1, H) = {(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HH)}</a:t>
            </a:r>
            <a:endParaRPr lang="en-US" sz="2000" dirty="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ym typeface="Symbol" pitchFamily="18" charset="2"/>
              </a:rPr>
              <a:t>12. </a:t>
            </a:r>
            <a:r>
              <a:rPr lang="en-US" sz="2000" dirty="0" smtClean="0"/>
              <a:t>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1, H) = {(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pitchFamily="18" charset="2"/>
              </a:rPr>
              <a:t></a:t>
            </a:r>
            <a:r>
              <a:rPr lang="en-US" sz="2000" dirty="0" smtClean="0"/>
              <a:t>)}</a:t>
            </a:r>
            <a:endParaRPr lang="en-US" altLang="zh-CN" sz="2000" dirty="0" smtClean="0">
              <a:ea typeface="宋体" charset="-122"/>
            </a:endParaRPr>
          </a:p>
          <a:p>
            <a:pPr marL="609600" indent="-609600">
              <a:buFontTx/>
              <a:buNone/>
            </a:pPr>
            <a:endParaRPr lang="en-US" sz="2000" dirty="0" smtClean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9224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/>
              <a:t>Langkah-langkah</a:t>
            </a:r>
            <a:r>
              <a:rPr lang="en-US" dirty="0" smtClean="0"/>
              <a:t> PDA :</a:t>
            </a:r>
          </a:p>
          <a:p>
            <a:pPr>
              <a:buFontTx/>
              <a:buNone/>
            </a:pP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 smtClean="0"/>
              <a:t>, 001c100, M)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1</a:t>
            </a:r>
            <a:r>
              <a:rPr lang="en-US" dirty="0" smtClean="0"/>
              <a:t>, 01c100, BM)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1</a:t>
            </a:r>
            <a:r>
              <a:rPr lang="en-US" dirty="0" smtClean="0"/>
              <a:t>, 1c100, BBM)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1</a:t>
            </a:r>
            <a:r>
              <a:rPr lang="en-US" dirty="0" smtClean="0"/>
              <a:t>, c100, HBBM) 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2</a:t>
            </a:r>
            <a:r>
              <a:rPr lang="en-US" dirty="0" smtClean="0"/>
              <a:t>, 100, HBBM)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2</a:t>
            </a:r>
            <a:r>
              <a:rPr lang="en-US" dirty="0" smtClean="0"/>
              <a:t>, 00, BBM)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2</a:t>
            </a:r>
            <a:r>
              <a:rPr lang="en-US" dirty="0" smtClean="0"/>
              <a:t>, 0, BM)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, M)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(q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)</a:t>
            </a: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accept</a:t>
            </a:r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122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PDA (2)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142984"/>
            <a:ext cx="825014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296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5429288" cy="31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449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88" y="4616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PDA A </a:t>
            </a:r>
            <a:r>
              <a:rPr lang="en-US" dirty="0" err="1"/>
              <a:t>dengan</a:t>
            </a:r>
            <a:r>
              <a:rPr lang="en-US" dirty="0"/>
              <a:t> 7-tuple = ({q0, q1, q2}, {a, b}, {B, M}, t</a:t>
            </a:r>
            <a:r>
              <a:rPr lang="en-US" dirty="0" smtClean="0"/>
              <a:t> </a:t>
            </a:r>
            <a:r>
              <a:rPr lang="en-US" b="1" dirty="0" smtClean="0"/>
              <a:t>, </a:t>
            </a:r>
            <a:r>
              <a:rPr lang="en-US" dirty="0" smtClean="0"/>
              <a:t>q0</a:t>
            </a:r>
            <a:r>
              <a:rPr lang="en-US" dirty="0"/>
              <a:t>, B, q2).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string </a:t>
            </a:r>
            <a:r>
              <a:rPr lang="en-US" dirty="0" err="1"/>
              <a:t>aabb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708920"/>
            <a:ext cx="3168352" cy="36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980728"/>
            <a:ext cx="7889318" cy="53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4942"/>
          </a:xfrm>
        </p:spPr>
        <p:txBody>
          <a:bodyPr/>
          <a:lstStyle/>
          <a:p>
            <a:r>
              <a:rPr lang="id-ID"/>
              <a:t>Kuis http://bit.ly/automata-13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/>
              <a:t>Tentukan langkah-langkah PDA stack dengan start state q1 untuk string </a:t>
            </a:r>
            <a:r>
              <a:rPr lang="en-US" sz="1800" dirty="0"/>
              <a:t>input </a:t>
            </a:r>
            <a:r>
              <a:rPr lang="id-ID" sz="1800" dirty="0"/>
              <a:t>di bawah ini (diterima/tidak) dengan fungsi transisi sbb. Stack dimulai dari M dan input awal 0, state q1</a:t>
            </a:r>
          </a:p>
          <a:p>
            <a:pPr marL="1009650" lvl="1" indent="-609600"/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1,</a:t>
            </a:r>
            <a:r>
              <a:rPr lang="en-US" sz="1800" dirty="0"/>
              <a:t> 0, M) = {( q</a:t>
            </a:r>
            <a:r>
              <a:rPr lang="en-US" sz="1800" baseline="-25000" dirty="0"/>
              <a:t>1</a:t>
            </a:r>
            <a:r>
              <a:rPr lang="en-US" sz="1800" dirty="0"/>
              <a:t>, BM)}</a:t>
            </a:r>
            <a:r>
              <a:rPr lang="id-ID" sz="1800" dirty="0"/>
              <a:t>		--</a:t>
            </a:r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c, H) = {( q</a:t>
            </a:r>
            <a:r>
              <a:rPr lang="en-US" sz="1800" baseline="-25000" dirty="0"/>
              <a:t>2</a:t>
            </a:r>
            <a:r>
              <a:rPr lang="en-US" sz="1800" dirty="0"/>
              <a:t>, H)}</a:t>
            </a:r>
            <a:endParaRPr lang="id-ID" sz="1800" dirty="0"/>
          </a:p>
          <a:p>
            <a:pPr marL="1009650" lvl="1" indent="-609600"/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0, B) = {( q</a:t>
            </a:r>
            <a:r>
              <a:rPr lang="en-US" sz="1800" baseline="-25000" dirty="0"/>
              <a:t>1</a:t>
            </a:r>
            <a:r>
              <a:rPr lang="en-US" sz="1800" dirty="0"/>
              <a:t>, BB)}</a:t>
            </a:r>
            <a:r>
              <a:rPr lang="id-ID" sz="1800" dirty="0"/>
              <a:t>		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id-ID" sz="1800" dirty="0">
                <a:sym typeface="Symbol" pitchFamily="18" charset="2"/>
              </a:rPr>
              <a:t>--</a:t>
            </a:r>
            <a:r>
              <a:rPr lang="en-US" sz="1800" dirty="0">
                <a:sym typeface="Symbol" pitchFamily="18" charset="2"/>
              </a:rPr>
              <a:t>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0, H) = {( q</a:t>
            </a:r>
            <a:r>
              <a:rPr lang="en-US" sz="1800" baseline="-25000" dirty="0"/>
              <a:t>1</a:t>
            </a:r>
            <a:r>
              <a:rPr lang="en-US" sz="1800" dirty="0"/>
              <a:t>, BH)}</a:t>
            </a:r>
            <a:endParaRPr lang="en-US" sz="1800" dirty="0">
              <a:sym typeface="Symbol" pitchFamily="18" charset="2"/>
            </a:endParaRPr>
          </a:p>
          <a:p>
            <a:pPr marL="1009650" lvl="1" indent="-609600"/>
            <a:r>
              <a:rPr lang="en-US" sz="1800" dirty="0">
                <a:sym typeface="Symbol" pitchFamily="18" charset="2"/>
              </a:rPr>
              <a:t>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c, M) = {( q</a:t>
            </a:r>
            <a:r>
              <a:rPr lang="en-US" sz="1800" baseline="-25000" dirty="0"/>
              <a:t>2</a:t>
            </a:r>
            <a:r>
              <a:rPr lang="en-US" sz="1800" dirty="0"/>
              <a:t>, M)}</a:t>
            </a:r>
            <a:r>
              <a:rPr lang="id-ID" sz="1800" dirty="0"/>
              <a:t>		--</a:t>
            </a:r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c, B) = {( q</a:t>
            </a:r>
            <a:r>
              <a:rPr lang="en-US" sz="1800" baseline="-25000" dirty="0"/>
              <a:t>2</a:t>
            </a:r>
            <a:r>
              <a:rPr lang="en-US" sz="1800" dirty="0"/>
              <a:t>, B)}</a:t>
            </a:r>
            <a:endParaRPr lang="en-US" sz="1800" dirty="0">
              <a:sym typeface="Symbol" pitchFamily="18" charset="2"/>
            </a:endParaRPr>
          </a:p>
          <a:p>
            <a:pPr marL="1009650" lvl="1" indent="-609600"/>
            <a:r>
              <a:rPr lang="en-US" sz="1800" dirty="0">
                <a:sym typeface="Symbol" pitchFamily="18" charset="2"/>
              </a:rPr>
              <a:t></a:t>
            </a:r>
            <a:r>
              <a:rPr lang="en-US" sz="1800" dirty="0"/>
              <a:t>( q</a:t>
            </a:r>
            <a:r>
              <a:rPr lang="en-US" sz="1800" baseline="-25000" dirty="0"/>
              <a:t>2</a:t>
            </a:r>
            <a:r>
              <a:rPr lang="en-US" sz="1800" dirty="0"/>
              <a:t>, 0, B) = {( q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)}</a:t>
            </a:r>
            <a:r>
              <a:rPr lang="id-ID" sz="1800" dirty="0"/>
              <a:t>		--</a:t>
            </a:r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, M) = {( q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)}</a:t>
            </a:r>
            <a:endParaRPr lang="en-US" sz="1800" dirty="0">
              <a:sym typeface="Symbol" pitchFamily="18" charset="2"/>
            </a:endParaRPr>
          </a:p>
          <a:p>
            <a:pPr marL="1009650" lvl="1" indent="-609600"/>
            <a:r>
              <a:rPr lang="en-US" sz="1800" dirty="0">
                <a:sym typeface="Symbol" pitchFamily="18" charset="2"/>
              </a:rPr>
              <a:t>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1, M) = {( q</a:t>
            </a:r>
            <a:r>
              <a:rPr lang="en-US" sz="1800" baseline="-25000" dirty="0"/>
              <a:t>1</a:t>
            </a:r>
            <a:r>
              <a:rPr lang="en-US" sz="1800" dirty="0"/>
              <a:t>, HM)}</a:t>
            </a:r>
            <a:r>
              <a:rPr lang="id-ID" sz="1800" dirty="0"/>
              <a:t>		--</a:t>
            </a:r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1, B) = {( q</a:t>
            </a:r>
            <a:r>
              <a:rPr lang="en-US" sz="1800" baseline="-25000" dirty="0"/>
              <a:t>1</a:t>
            </a:r>
            <a:r>
              <a:rPr lang="en-US" sz="1800" dirty="0"/>
              <a:t>, HB)}</a:t>
            </a:r>
            <a:endParaRPr lang="en-US" sz="1800" dirty="0">
              <a:sym typeface="Symbol" pitchFamily="18" charset="2"/>
            </a:endParaRPr>
          </a:p>
          <a:p>
            <a:pPr marL="1009650" lvl="1" indent="-609600"/>
            <a:r>
              <a:rPr lang="en-US" sz="1800" dirty="0">
                <a:sym typeface="Symbol" pitchFamily="18" charset="2"/>
              </a:rPr>
              <a:t> </a:t>
            </a:r>
            <a:r>
              <a:rPr lang="en-US" sz="1800" dirty="0"/>
              <a:t>( q</a:t>
            </a:r>
            <a:r>
              <a:rPr lang="en-US" sz="1800" baseline="-25000" dirty="0"/>
              <a:t>1</a:t>
            </a:r>
            <a:r>
              <a:rPr lang="en-US" sz="1800" dirty="0"/>
              <a:t>, 1, H) = {( q</a:t>
            </a:r>
            <a:r>
              <a:rPr lang="en-US" sz="1800" baseline="-25000" dirty="0"/>
              <a:t>1</a:t>
            </a:r>
            <a:r>
              <a:rPr lang="en-US" sz="1800" dirty="0"/>
              <a:t>, HH)}</a:t>
            </a:r>
            <a:r>
              <a:rPr lang="id-ID" sz="1800" dirty="0"/>
              <a:t>		--</a:t>
            </a:r>
            <a:r>
              <a:rPr lang="en-US" sz="1800" dirty="0">
                <a:sym typeface="Symbol" pitchFamily="18" charset="2"/>
              </a:rPr>
              <a:t></a:t>
            </a:r>
            <a:r>
              <a:rPr lang="en-US" sz="1800" dirty="0"/>
              <a:t>( q</a:t>
            </a:r>
            <a:r>
              <a:rPr lang="en-US" sz="1800" baseline="-25000" dirty="0"/>
              <a:t>2</a:t>
            </a:r>
            <a:r>
              <a:rPr lang="en-US" sz="1800" dirty="0"/>
              <a:t>, 1, H) = {( q</a:t>
            </a:r>
            <a:r>
              <a:rPr lang="en-US" sz="1800" baseline="-25000" dirty="0"/>
              <a:t>2</a:t>
            </a:r>
            <a:r>
              <a:rPr lang="en-US" sz="1800" dirty="0"/>
              <a:t>,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 smtClean="0"/>
              <a:t>)}</a:t>
            </a:r>
            <a:endParaRPr lang="id-ID" sz="1800" dirty="0" smtClean="0"/>
          </a:p>
          <a:p>
            <a:pPr marL="400050" lvl="1" indent="0">
              <a:buNone/>
            </a:pPr>
            <a:endParaRPr lang="id-ID" sz="1800" dirty="0" smtClean="0"/>
          </a:p>
          <a:p>
            <a:pPr lvl="1" indent="-342900">
              <a:buAutoNum type="arabicPeriod"/>
            </a:pPr>
            <a:r>
              <a:rPr lang="id-ID" sz="1800" dirty="0" smtClean="0"/>
              <a:t>01</a:t>
            </a:r>
            <a:r>
              <a:rPr lang="en-US" sz="1800" dirty="0"/>
              <a:t>01c100</a:t>
            </a:r>
            <a:r>
              <a:rPr lang="id-ID" sz="1800" dirty="0"/>
              <a:t> 	</a:t>
            </a:r>
            <a:endParaRPr lang="id-ID" sz="1800" dirty="0" smtClean="0"/>
          </a:p>
          <a:p>
            <a:pPr lvl="1" indent="-342900">
              <a:buAutoNum type="arabicPeriod"/>
            </a:pPr>
            <a:r>
              <a:rPr lang="id-ID" sz="1800" dirty="0" smtClean="0"/>
              <a:t>000c</a:t>
            </a:r>
            <a:r>
              <a:rPr lang="en-US" sz="1800" dirty="0"/>
              <a:t>0</a:t>
            </a:r>
            <a:r>
              <a:rPr lang="id-ID" sz="1800" dirty="0"/>
              <a:t>0</a:t>
            </a:r>
            <a:r>
              <a:rPr lang="en-US" sz="1800" dirty="0"/>
              <a:t>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110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13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13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id-ID" i="1" dirty="0"/>
              <a:t>Push Down Automata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id-ID" dirty="0"/>
              <a:t>•PDA dengan </a:t>
            </a:r>
            <a:r>
              <a:rPr lang="id-ID" i="1" dirty="0"/>
              <a:t>Final State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•PDA dengan </a:t>
            </a:r>
            <a:r>
              <a:rPr lang="id-ID" i="1" dirty="0"/>
              <a:t>Stack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•PDA dengan</a:t>
            </a:r>
            <a:r>
              <a:rPr lang="id-ID" i="1" dirty="0"/>
              <a:t> input</a:t>
            </a:r>
            <a:r>
              <a:rPr lang="id-ID" dirty="0"/>
              <a:t> string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Pushdown </a:t>
            </a:r>
            <a:r>
              <a:rPr lang="en-US" sz="2000" dirty="0"/>
              <a:t>automata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context free language.</a:t>
            </a:r>
            <a:br>
              <a:rPr lang="en-US" sz="2000" dirty="0"/>
            </a:br>
            <a:r>
              <a:rPr lang="en-US" sz="2000" dirty="0"/>
              <a:t>Pushdown automata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perpanjangan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nondeterministic </a:t>
            </a:r>
            <a:r>
              <a:rPr lang="en-US" sz="2000" dirty="0"/>
              <a:t>finite automata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tumpukan</a:t>
            </a:r>
            <a:r>
              <a:rPr lang="en-US" sz="2000" dirty="0" smtClean="0"/>
              <a:t> </a:t>
            </a:r>
            <a:r>
              <a:rPr lang="en-US" sz="2000" dirty="0"/>
              <a:t>(stack)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tumpukan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smtClean="0"/>
              <a:t>data. </a:t>
            </a:r>
            <a:r>
              <a:rPr lang="en-US" sz="2000" dirty="0" err="1" smtClean="0"/>
              <a:t>Tumpukan</a:t>
            </a:r>
            <a:r>
              <a:rPr lang="en-US" sz="2000" dirty="0" smtClean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dibaca</a:t>
            </a:r>
            <a:r>
              <a:rPr lang="en-US" sz="2000" dirty="0"/>
              <a:t>, </a:t>
            </a:r>
            <a:r>
              <a:rPr lang="en-US" sz="2000" dirty="0" err="1"/>
              <a:t>ditambah</a:t>
            </a:r>
            <a:r>
              <a:rPr lang="en-US" sz="2000" dirty="0"/>
              <a:t> (push),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dibuang</a:t>
            </a:r>
            <a:r>
              <a:rPr lang="en-US" sz="2000" dirty="0"/>
              <a:t> (pop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Pushdown </a:t>
            </a:r>
            <a:r>
              <a:rPr lang="en-US" sz="2000" dirty="0"/>
              <a:t>automata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string </a:t>
            </a:r>
            <a:r>
              <a:rPr lang="en-US" sz="2000" dirty="0" err="1"/>
              <a:t>dengan</a:t>
            </a:r>
            <a:r>
              <a:rPr lang="en-US" sz="2000" dirty="0"/>
              <a:t> 2 </a:t>
            </a:r>
            <a:r>
              <a:rPr lang="en-US" sz="2000" dirty="0" err="1"/>
              <a:t>cara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 Pushdown automata yang </a:t>
            </a:r>
            <a:r>
              <a:rPr lang="en-US" sz="2000" dirty="0" err="1"/>
              <a:t>menerima</a:t>
            </a:r>
            <a:r>
              <a:rPr lang="en-US" sz="2000" dirty="0"/>
              <a:t> string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 di final state,</a:t>
            </a:r>
            <a:br>
              <a:rPr lang="en-US" sz="2000" dirty="0"/>
            </a:br>
            <a:r>
              <a:rPr lang="en-US" sz="2000" dirty="0" err="1"/>
              <a:t>seperti</a:t>
            </a:r>
            <a:r>
              <a:rPr lang="en-US" sz="2000" dirty="0"/>
              <a:t> finite automata.</a:t>
            </a:r>
            <a:br>
              <a:rPr lang="en-US" sz="2000" dirty="0"/>
            </a:br>
            <a:r>
              <a:rPr lang="en-US" sz="2000" dirty="0"/>
              <a:t> Pushdown automata yang </a:t>
            </a:r>
            <a:r>
              <a:rPr lang="en-US" sz="2000" dirty="0" err="1"/>
              <a:t>menerima</a:t>
            </a:r>
            <a:r>
              <a:rPr lang="en-US" sz="2000" dirty="0"/>
              <a:t> string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input </a:t>
            </a:r>
            <a:r>
              <a:rPr lang="en-US" sz="2000" dirty="0" err="1"/>
              <a:t>dan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tumpukannya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habis</a:t>
            </a:r>
            <a:r>
              <a:rPr lang="en-US" sz="2000" dirty="0"/>
              <a:t>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memedulikan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input </a:t>
            </a:r>
            <a:r>
              <a:rPr lang="en-US" sz="2000" dirty="0" err="1"/>
              <a:t>berhenti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di final state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01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transisi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pushdown </a:t>
            </a:r>
            <a:r>
              <a:rPr lang="en-US" sz="2400" dirty="0" smtClean="0"/>
              <a:t>automata:</a:t>
            </a:r>
            <a:endParaRPr lang="id-ID" sz="24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Memakan</a:t>
            </a:r>
            <a:r>
              <a:rPr lang="en-US" sz="2000" dirty="0"/>
              <a:t>” </a:t>
            </a:r>
            <a:r>
              <a:rPr lang="en-US" sz="2000" dirty="0" err="1"/>
              <a:t>satu</a:t>
            </a:r>
            <a:r>
              <a:rPr lang="en-US" sz="2000" dirty="0"/>
              <a:t> per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input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transisi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input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habis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pergerakan</a:t>
            </a:r>
            <a:r>
              <a:rPr lang="en-US" sz="2000" dirty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.</a:t>
            </a:r>
            <a:endParaRPr lang="id-ID" sz="2000" dirty="0"/>
          </a:p>
          <a:p>
            <a:pPr lvl="1"/>
            <a:r>
              <a:rPr lang="en-US" sz="2000" dirty="0" err="1" smtClean="0"/>
              <a:t>Berpindah</a:t>
            </a:r>
            <a:r>
              <a:rPr lang="en-US" sz="2000" dirty="0" smtClean="0"/>
              <a:t> </a:t>
            </a:r>
            <a:r>
              <a:rPr lang="en-US" sz="2000" dirty="0" err="1"/>
              <a:t>ke</a:t>
            </a:r>
            <a:r>
              <a:rPr lang="en-US" sz="2000" dirty="0"/>
              <a:t> state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state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1"/>
            <a:r>
              <a:rPr lang="en-US" sz="2000" dirty="0" err="1" smtClean="0"/>
              <a:t>Mengganti</a:t>
            </a:r>
            <a:r>
              <a:rPr lang="en-US" sz="2000" dirty="0" smtClean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tumpukan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string lain, </a:t>
            </a:r>
            <a:r>
              <a:rPr lang="en-US" sz="2000" dirty="0" err="1"/>
              <a:t>stringnya</a:t>
            </a:r>
            <a:r>
              <a:rPr lang="en-US" sz="2000" dirty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smtClean="0"/>
              <a:t>ɛ </a:t>
            </a:r>
            <a:r>
              <a:rPr lang="en-US" sz="2000" dirty="0"/>
              <a:t>yang </a:t>
            </a:r>
            <a:r>
              <a:rPr lang="en-US" sz="2000" dirty="0" err="1"/>
              <a:t>menandakan</a:t>
            </a:r>
            <a:r>
              <a:rPr lang="en-US" sz="2000" dirty="0"/>
              <a:t> </a:t>
            </a:r>
            <a:r>
              <a:rPr lang="en-US" sz="2000" dirty="0" err="1"/>
              <a:t>tumpukan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dibuang</a:t>
            </a:r>
            <a:r>
              <a:rPr lang="en-US" sz="2000" dirty="0"/>
              <a:t> (pop).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49080"/>
            <a:ext cx="3581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40455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pushdown automata </a:t>
            </a:r>
            <a:r>
              <a:rPr lang="en-US" dirty="0" err="1"/>
              <a:t>dengan</a:t>
            </a:r>
            <a:r>
              <a:rPr lang="en-US" dirty="0"/>
              <a:t> 7-tuple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66" y="1844824"/>
            <a:ext cx="6437458" cy="309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708920"/>
            <a:ext cx="4032448" cy="33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640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Symbol</vt:lpstr>
      <vt:lpstr>Office Theme</vt:lpstr>
      <vt:lpstr>PowerPoint Presentation</vt:lpstr>
      <vt:lpstr>Minggu 13 Pertemuan 13 </vt:lpstr>
      <vt:lpstr>KEMAMPUAN AKHIR YANG DIHARAPKAN</vt:lpstr>
      <vt:lpstr>MATERI POKOK</vt:lpstr>
      <vt:lpstr>SUMBER PUSTAKA</vt:lpstr>
      <vt:lpstr>Pushdown Automata</vt:lpstr>
      <vt:lpstr>Pushdown Automata</vt:lpstr>
      <vt:lpstr>Definisi PDA</vt:lpstr>
      <vt:lpstr>Menggambar PDA</vt:lpstr>
      <vt:lpstr>Eksekusi PDA</vt:lpstr>
      <vt:lpstr>Contoh Mekanisme PDA </vt:lpstr>
      <vt:lpstr>PDA dengan empty stack</vt:lpstr>
      <vt:lpstr>PowerPoint Presentation</vt:lpstr>
      <vt:lpstr>Contoh PDA (2)</vt:lpstr>
      <vt:lpstr>PowerPoint Presentation</vt:lpstr>
      <vt:lpstr>Contoh 3 </vt:lpstr>
      <vt:lpstr>PowerPoint Presentation</vt:lpstr>
      <vt:lpstr>Kuis http://bit.ly/automata-13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Harya Bima</cp:lastModifiedBy>
  <cp:revision>111</cp:revision>
  <dcterms:created xsi:type="dcterms:W3CDTF">2014-12-02T03:41:18Z</dcterms:created>
  <dcterms:modified xsi:type="dcterms:W3CDTF">2019-01-07T00:44:44Z</dcterms:modified>
</cp:coreProperties>
</file>