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01" r:id="rId10"/>
    <p:sldId id="302" r:id="rId11"/>
    <p:sldId id="303" r:id="rId12"/>
    <p:sldId id="304" r:id="rId13"/>
    <p:sldId id="305" r:id="rId14"/>
    <p:sldId id="306" r:id="rId15"/>
    <p:sldId id="284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MATA KULIAH	:  </a:t>
            </a:r>
            <a:r>
              <a:rPr lang="en-US" b="1" dirty="0" err="1" smtClean="0"/>
              <a:t>Teori</a:t>
            </a:r>
            <a:r>
              <a:rPr lang="en-US" b="1" dirty="0" smtClean="0"/>
              <a:t> Bahasa </a:t>
            </a:r>
            <a:r>
              <a:rPr lang="en-US" b="1" dirty="0" err="1" smtClean="0"/>
              <a:t>dan</a:t>
            </a:r>
            <a:r>
              <a:rPr lang="en-US" b="1" dirty="0" smtClean="0"/>
              <a:t> 	Automata</a:t>
            </a:r>
            <a:endParaRPr lang="id-ID" b="1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KODE </a:t>
            </a:r>
            <a:r>
              <a:rPr lang="id-ID" b="1" dirty="0">
                <a:latin typeface="+mn-lt"/>
              </a:rPr>
              <a:t>MATA KULIAH/SKS 	:  </a:t>
            </a:r>
            <a:r>
              <a:rPr lang="en-US" b="1" dirty="0" smtClean="0">
                <a:latin typeface="+mn-lt"/>
              </a:rPr>
              <a:t>TI0</a:t>
            </a:r>
            <a:r>
              <a:rPr lang="en-US" b="1" dirty="0" smtClean="0"/>
              <a:t>102</a:t>
            </a:r>
            <a:r>
              <a:rPr lang="id-ID" b="1" dirty="0" smtClean="0">
                <a:latin typeface="+mn-lt"/>
              </a:rPr>
              <a:t> / </a:t>
            </a:r>
            <a:r>
              <a:rPr lang="en-US" b="1" dirty="0" smtClean="0">
                <a:latin typeface="+mn-lt"/>
              </a:rPr>
              <a:t>2</a:t>
            </a:r>
            <a:r>
              <a:rPr lang="id-ID" b="1" dirty="0" smtClean="0">
                <a:latin typeface="+mn-lt"/>
              </a:rPr>
              <a:t> sks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KURIKULUM	:  201</a:t>
            </a:r>
            <a:r>
              <a:rPr lang="en-US" b="1" dirty="0" smtClean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/>
              <a:t>VERSI	</a:t>
            </a:r>
            <a:r>
              <a:rPr lang="id-ID" b="1" dirty="0" smtClean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8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36" y="0"/>
            <a:ext cx="8229600" cy="1143000"/>
          </a:xfrm>
        </p:spPr>
        <p:txBody>
          <a:bodyPr/>
          <a:lstStyle/>
          <a:p>
            <a:r>
              <a:rPr lang="id-ID" dirty="0" smtClean="0"/>
              <a:t>Contoh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" y="1700808"/>
            <a:ext cx="8462913" cy="32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4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36" y="0"/>
            <a:ext cx="8229600" cy="1143000"/>
          </a:xfrm>
        </p:spPr>
        <p:txBody>
          <a:bodyPr/>
          <a:lstStyle/>
          <a:p>
            <a:r>
              <a:rPr lang="id-ID" dirty="0" smtClean="0"/>
              <a:t>Contoh 3 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343025"/>
            <a:ext cx="7591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5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36" y="0"/>
            <a:ext cx="8229600" cy="1143000"/>
          </a:xfrm>
        </p:spPr>
        <p:txBody>
          <a:bodyPr/>
          <a:lstStyle/>
          <a:p>
            <a:r>
              <a:rPr lang="id-ID" dirty="0" smtClean="0"/>
              <a:t>Contoh 3 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untuk memproses input string aabb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247900"/>
            <a:ext cx="3876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dirty="0" smtClean="0"/>
              <a:t>Kisi2 UAS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Regular expression</a:t>
            </a:r>
          </a:p>
          <a:p>
            <a:r>
              <a:rPr lang="id-ID" dirty="0" smtClean="0"/>
              <a:t>Pohon derivasi</a:t>
            </a:r>
          </a:p>
          <a:p>
            <a:r>
              <a:rPr lang="id-ID" dirty="0" smtClean="0"/>
              <a:t>CNF </a:t>
            </a:r>
          </a:p>
          <a:p>
            <a:r>
              <a:rPr lang="id-ID" dirty="0" smtClean="0"/>
              <a:t>GNF</a:t>
            </a:r>
          </a:p>
          <a:p>
            <a:r>
              <a:rPr lang="id-ID" dirty="0" smtClean="0"/>
              <a:t>PDA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092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50"/>
            <a:ext cx="8229600" cy="1143000"/>
          </a:xfrm>
        </p:spPr>
        <p:txBody>
          <a:bodyPr/>
          <a:lstStyle/>
          <a:p>
            <a:r>
              <a:rPr lang="id-ID" sz="4000" dirty="0"/>
              <a:t>Kuis http://bit.ly/automata-14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4497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400" dirty="0" smtClean="0"/>
              <a:t>Bentuklah CFG dari PDA di bawah ini kemudian tentukan apakah input 00110 diterima/ditolak oleh PDA?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/>
              <a:t>S </a:t>
            </a:r>
            <a:r>
              <a:rPr lang="id-ID" sz="2400" dirty="0" smtClean="0">
                <a:sym typeface="Wingdings" panose="05000000000000000000" pitchFamily="2" charset="2"/>
              </a:rPr>
              <a:t> 0BB		B  0S | 1S  | 0</a:t>
            </a:r>
          </a:p>
          <a:p>
            <a:pPr marL="0" indent="0">
              <a:buNone/>
            </a:pPr>
            <a:endParaRPr lang="id-ID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2400" dirty="0" smtClean="0"/>
              <a:t>2. Bentuklah </a:t>
            </a:r>
            <a:r>
              <a:rPr lang="id-ID" sz="2400" dirty="0"/>
              <a:t>CFG dari PDA di bawah ini kemudian tentukan apakah input </a:t>
            </a:r>
            <a:r>
              <a:rPr lang="id-ID" sz="2400" dirty="0" smtClean="0"/>
              <a:t>adab </a:t>
            </a:r>
            <a:r>
              <a:rPr lang="id-ID" sz="2400" dirty="0"/>
              <a:t>diterima/ditolak oleh PDA</a:t>
            </a:r>
            <a:r>
              <a:rPr lang="id-ID" sz="2400" dirty="0" smtClean="0"/>
              <a:t>?</a:t>
            </a:r>
          </a:p>
          <a:p>
            <a:pPr marL="0" indent="0">
              <a:buNone/>
            </a:pPr>
            <a:r>
              <a:rPr lang="id-ID" sz="2400" dirty="0" smtClean="0"/>
              <a:t>   S </a:t>
            </a:r>
            <a:r>
              <a:rPr lang="id-ID" sz="2400" dirty="0" smtClean="0">
                <a:sym typeface="Wingdings" panose="05000000000000000000" pitchFamily="2" charset="2"/>
              </a:rPr>
              <a:t> aBDA  |  dBDA	,   </a:t>
            </a:r>
            <a:r>
              <a:rPr lang="id-ID" sz="2400" dirty="0">
                <a:sym typeface="Wingdings" panose="05000000000000000000" pitchFamily="2" charset="2"/>
              </a:rPr>
              <a:t>A  a | </a:t>
            </a:r>
            <a:r>
              <a:rPr lang="id-ID" sz="2400" dirty="0" smtClean="0">
                <a:sym typeface="Wingdings" panose="05000000000000000000" pitchFamily="2" charset="2"/>
              </a:rPr>
              <a:t>d   ,  B  b   , C  aBD | dBD  , D  a</a:t>
            </a:r>
          </a:p>
          <a:p>
            <a:pPr marL="0" indent="0">
              <a:buNone/>
            </a:pPr>
            <a:r>
              <a:rPr lang="id-ID" sz="2400" dirty="0">
                <a:sym typeface="Wingdings" panose="05000000000000000000" pitchFamily="2" charset="2"/>
              </a:rPr>
              <a:t>	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65355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cover 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 smtClean="0"/>
              <a:t>14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14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 smtClean="0"/>
              <a:t>KEMAMPUAN AKHIR YANG DIHARAPKAN</a:t>
            </a:r>
            <a:endParaRPr lang="en-US" sz="3600" dirty="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id-ID" i="1" dirty="0"/>
              <a:t>Push Down Automata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</a:t>
            </a:r>
            <a:r>
              <a:rPr lang="id-ID" dirty="0" smtClean="0"/>
              <a:t>ATERI</a:t>
            </a:r>
            <a:r>
              <a:rPr lang="en-US" dirty="0" smtClean="0"/>
              <a:t> P</a:t>
            </a:r>
            <a:r>
              <a:rPr lang="id-ID" dirty="0" smtClean="0"/>
              <a:t>OKOK</a:t>
            </a:r>
            <a:endParaRPr lang="en-US" dirty="0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id-ID" dirty="0"/>
              <a:t>•CFG menjadi PDA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•</a:t>
            </a:r>
            <a:r>
              <a:rPr lang="en-US" dirty="0"/>
              <a:t>PDA </a:t>
            </a:r>
            <a:r>
              <a:rPr lang="en-US" dirty="0" err="1"/>
              <a:t>menjadi</a:t>
            </a:r>
            <a:r>
              <a:rPr lang="en-US" dirty="0"/>
              <a:t> CFG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</a:t>
            </a:r>
            <a:r>
              <a:rPr lang="en-US" dirty="0" err="1" smtClean="0"/>
              <a:t>menjadi</a:t>
            </a:r>
            <a:r>
              <a:rPr lang="en-US" dirty="0" smtClean="0"/>
              <a:t>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Sebuah</a:t>
            </a:r>
            <a:r>
              <a:rPr lang="en-US" sz="2400" dirty="0"/>
              <a:t> context free grammar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GNF,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dikonversi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pushdown automata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memproses</a:t>
            </a:r>
            <a:r>
              <a:rPr lang="en-US" sz="2400" dirty="0" smtClean="0"/>
              <a:t> </a:t>
            </a:r>
            <a:r>
              <a:rPr lang="en-US" sz="2400" dirty="0"/>
              <a:t>input string.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konversi</a:t>
            </a:r>
            <a:r>
              <a:rPr lang="en-US" sz="2400" dirty="0"/>
              <a:t> CFG </a:t>
            </a:r>
            <a:r>
              <a:rPr lang="en-US" sz="2400" dirty="0" err="1"/>
              <a:t>ke</a:t>
            </a:r>
            <a:r>
              <a:rPr lang="en-US" sz="2400" dirty="0"/>
              <a:t> PDA (Xavier, 2005)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52936"/>
            <a:ext cx="8139283" cy="25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Konversikan</a:t>
            </a:r>
            <a:r>
              <a:rPr lang="en-US" dirty="0"/>
              <a:t> CFG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 | </a:t>
            </a:r>
            <a:r>
              <a:rPr lang="en-US" dirty="0" err="1"/>
              <a:t>cXYZ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bXY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string </a:t>
            </a:r>
            <a:r>
              <a:rPr lang="en-US" dirty="0" err="1"/>
              <a:t>baacd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S?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0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0729"/>
            <a:ext cx="5184576" cy="3384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15" y="4404446"/>
            <a:ext cx="6617197" cy="14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0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0" y="0"/>
            <a:ext cx="8229600" cy="1143000"/>
          </a:xfrm>
        </p:spPr>
        <p:txBody>
          <a:bodyPr/>
          <a:lstStyle/>
          <a:p>
            <a:r>
              <a:rPr lang="id-ID" dirty="0" smtClean="0"/>
              <a:t>Contoh 2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43000"/>
            <a:ext cx="51530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20888"/>
            <a:ext cx="32480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217</Words>
  <Application>Microsoft Office PowerPoint</Application>
  <PresentationFormat>On-screen Show 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Minggu 14 Pertemuan 14 </vt:lpstr>
      <vt:lpstr>KEMAMPUAN AKHIR YANG DIHARAPKAN</vt:lpstr>
      <vt:lpstr>MATERI POKOK</vt:lpstr>
      <vt:lpstr>SUMBER PUSTAKA</vt:lpstr>
      <vt:lpstr>CFG menjadi PDA</vt:lpstr>
      <vt:lpstr>Contoh 1</vt:lpstr>
      <vt:lpstr>Solusi</vt:lpstr>
      <vt:lpstr>Contoh 2</vt:lpstr>
      <vt:lpstr>Contoh 3</vt:lpstr>
      <vt:lpstr>Contoh 3 lanjutan</vt:lpstr>
      <vt:lpstr>Contoh 3 lanjutan</vt:lpstr>
      <vt:lpstr>Kisi2 UAS</vt:lpstr>
      <vt:lpstr>Kuis http://bit.ly/automata-14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Harya Bima</cp:lastModifiedBy>
  <cp:revision>116</cp:revision>
  <dcterms:created xsi:type="dcterms:W3CDTF">2014-12-02T03:41:18Z</dcterms:created>
  <dcterms:modified xsi:type="dcterms:W3CDTF">2019-01-14T00:45:57Z</dcterms:modified>
</cp:coreProperties>
</file>