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9" r:id="rId3"/>
    <p:sldMasterId id="2147483667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63" r:id="rId7"/>
    <p:sldId id="262" r:id="rId8"/>
    <p:sldId id="264" r:id="rId9"/>
    <p:sldId id="304" r:id="rId10"/>
    <p:sldId id="301" r:id="rId11"/>
    <p:sldId id="293" r:id="rId12"/>
    <p:sldId id="302" r:id="rId13"/>
    <p:sldId id="303" r:id="rId14"/>
    <p:sldId id="310" r:id="rId15"/>
    <p:sldId id="311" r:id="rId16"/>
    <p:sldId id="312" r:id="rId17"/>
    <p:sldId id="313" r:id="rId18"/>
    <p:sldId id="308" r:id="rId19"/>
  </p:sldIdLst>
  <p:sldSz cx="9144000" cy="6858000" type="screen4x3"/>
  <p:notesSz cx="6858000" cy="9144000"/>
  <p:defaultTextStyle>
    <a:defPPr>
      <a:defRPr lang="id-ID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94542" autoAdjust="0"/>
  </p:normalViewPr>
  <p:slideViewPr>
    <p:cSldViewPr>
      <p:cViewPr varScale="1">
        <p:scale>
          <a:sx n="83" d="100"/>
          <a:sy n="83" d="100"/>
        </p:scale>
        <p:origin x="-14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45F8E8E-A17F-4E4F-8798-BEB05CB63FAA}" type="datetimeFigureOut">
              <a:rPr lang="en-US"/>
              <a:pPr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4FA0618-8F99-46FD-A9B3-CCED4D5CEB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0849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7A44523F-3A7F-43C4-AECB-B08F99754189}" type="datetimeFigureOut">
              <a:rPr lang="en-US"/>
              <a:pPr/>
              <a:t>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7730E3EB-590A-4DD5-BBFC-0325DC97C3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74569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44BF0B00-14DA-42C9-BAF5-26BBE65C52CE}" type="datetimeFigureOut">
              <a:rPr lang="id-ID"/>
              <a:pPr/>
              <a:t>28/02/2018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2ECBD5BC-84DA-4BBC-B83F-7A1F09358685}" type="slidenum">
              <a:rPr lang="id-ID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F60B52C1-A381-4829-BC8D-93AA0205570B}" type="datetimeFigureOut">
              <a:rPr lang="id-ID"/>
              <a:pPr/>
              <a:t>28/02/2018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65E2179B-605D-42A5-BFE4-D85DB5FCE4BB}" type="slidenum">
              <a:rPr lang="id-ID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D54779DD-BB3B-4DDF-8A1C-46BBCF34E590}" type="datetimeFigureOut">
              <a:rPr lang="id-ID"/>
              <a:pPr/>
              <a:t>28/02/2018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65D7C08D-364C-44AF-A68E-5301A4C1E4CC}" type="slidenum">
              <a:rPr lang="id-ID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7E6A053E-E15B-4FE9-8507-B405CFA86C13}" type="datetimeFigureOut">
              <a:rPr lang="id-ID"/>
              <a:pPr/>
              <a:t>28/02/2018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B4422330-48AB-4A03-BF9F-9A42BA2B79F4}" type="slidenum">
              <a:rPr lang="id-ID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912768" cy="730002"/>
          </a:xfrm>
          <a:prstGeom prst="rect">
            <a:avLst/>
          </a:prstGeom>
        </p:spPr>
        <p:txBody>
          <a:bodyPr anchor="b"/>
          <a:lstStyle>
            <a:lvl1pPr algn="l">
              <a:defRPr lang="id-ID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12776"/>
            <a:ext cx="5111750" cy="47133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38EE3987-87DC-48C5-AD24-0FC77494F061}" type="datetimeFigureOut">
              <a:rPr lang="id-ID"/>
              <a:pPr/>
              <a:t>28/02/2018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40EB53AB-1C5C-40B3-92D5-9A027205B0F9}" type="slidenum">
              <a:rPr lang="id-ID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id-ID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6"/>
          <p:cNvGrpSpPr>
            <a:grpSpLocks/>
          </p:cNvGrpSpPr>
          <p:nvPr/>
        </p:nvGrpSpPr>
        <p:grpSpPr bwMode="auto">
          <a:xfrm>
            <a:off x="468313" y="5341938"/>
            <a:ext cx="8064500" cy="1111250"/>
            <a:chOff x="467544" y="4333335"/>
            <a:chExt cx="8064896" cy="1111889"/>
          </a:xfrm>
        </p:grpSpPr>
        <p:pic>
          <p:nvPicPr>
            <p:cNvPr id="106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7544" y="4333335"/>
              <a:ext cx="4320480" cy="1111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9" name="Straight Connector 8"/>
            <p:cNvCxnSpPr/>
            <p:nvPr/>
          </p:nvCxnSpPr>
          <p:spPr>
            <a:xfrm>
              <a:off x="5147724" y="4725672"/>
              <a:ext cx="0" cy="50352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435075" y="4797152"/>
              <a:ext cx="3097365" cy="3701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EDUCATION FOR A BETTER LIFE</a:t>
              </a:r>
            </a:p>
          </p:txBody>
        </p:sp>
      </p:grpSp>
      <p:grpSp>
        <p:nvGrpSpPr>
          <p:cNvPr id="1027" name="Group 13"/>
          <p:cNvGrpSpPr>
            <a:grpSpLocks/>
          </p:cNvGrpSpPr>
          <p:nvPr/>
        </p:nvGrpSpPr>
        <p:grpSpPr bwMode="auto">
          <a:xfrm>
            <a:off x="0" y="0"/>
            <a:ext cx="2484438" cy="2924175"/>
            <a:chOff x="3131840" y="692696"/>
            <a:chExt cx="2736304" cy="3303612"/>
          </a:xfrm>
        </p:grpSpPr>
        <p:sp>
          <p:nvSpPr>
            <p:cNvPr id="15" name="Flowchart: Connector 14"/>
            <p:cNvSpPr/>
            <p:nvPr/>
          </p:nvSpPr>
          <p:spPr>
            <a:xfrm>
              <a:off x="3420333" y="1485419"/>
              <a:ext cx="431863" cy="432232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3420333" y="2997334"/>
              <a:ext cx="431863" cy="432231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3420333" y="1989391"/>
              <a:ext cx="431863" cy="432231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3420333" y="2493362"/>
              <a:ext cx="431863" cy="432232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20333" y="3501304"/>
              <a:ext cx="431863" cy="432232"/>
            </a:xfrm>
            <a:prstGeom prst="flowChartConnector">
              <a:avLst/>
            </a:prstGeom>
            <a:solidFill>
              <a:srgbClr val="92D05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3420333" y="990416"/>
              <a:ext cx="431863" cy="432232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3923882" y="2997334"/>
              <a:ext cx="431863" cy="432231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3923882" y="3501304"/>
              <a:ext cx="431863" cy="432232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3923882" y="981449"/>
              <a:ext cx="431863" cy="430438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3923882" y="1510528"/>
              <a:ext cx="431863" cy="432232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5" name="Flowchart: Connector 24"/>
            <p:cNvSpPr/>
            <p:nvPr/>
          </p:nvSpPr>
          <p:spPr>
            <a:xfrm>
              <a:off x="3923882" y="1989391"/>
              <a:ext cx="431863" cy="432231"/>
            </a:xfrm>
            <a:prstGeom prst="flowChartConnector">
              <a:avLst/>
            </a:prstGeom>
            <a:solidFill>
              <a:srgbClr val="92D050">
                <a:alpha val="3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3923882" y="2493362"/>
              <a:ext cx="431863" cy="432232"/>
            </a:xfrm>
            <a:prstGeom prst="flowChartConnector">
              <a:avLst/>
            </a:prstGeom>
            <a:solidFill>
              <a:srgbClr val="92D050">
                <a:alpha val="3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4427432" y="2997334"/>
              <a:ext cx="431863" cy="432231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4427432" y="1485419"/>
              <a:ext cx="431863" cy="432232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4427432" y="1962488"/>
              <a:ext cx="431863" cy="432232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4427432" y="2466460"/>
              <a:ext cx="431863" cy="432231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31" name="Flowchart: Connector 30"/>
            <p:cNvSpPr/>
            <p:nvPr/>
          </p:nvSpPr>
          <p:spPr>
            <a:xfrm>
              <a:off x="4427432" y="981449"/>
              <a:ext cx="431863" cy="430438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4932730" y="1485419"/>
              <a:ext cx="431864" cy="432232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4932730" y="1962488"/>
              <a:ext cx="431864" cy="432232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34" name="Flowchart: Connector 33"/>
            <p:cNvSpPr/>
            <p:nvPr/>
          </p:nvSpPr>
          <p:spPr>
            <a:xfrm>
              <a:off x="4932730" y="2466460"/>
              <a:ext cx="431864" cy="432231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35" name="Flowchart: Connector 34"/>
            <p:cNvSpPr/>
            <p:nvPr/>
          </p:nvSpPr>
          <p:spPr>
            <a:xfrm>
              <a:off x="4932730" y="981449"/>
              <a:ext cx="431864" cy="430438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36" name="Flowchart: Connector 35"/>
            <p:cNvSpPr/>
            <p:nvPr/>
          </p:nvSpPr>
          <p:spPr>
            <a:xfrm>
              <a:off x="4932730" y="2997334"/>
              <a:ext cx="431864" cy="432231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5436280" y="3004508"/>
              <a:ext cx="431864" cy="432231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pic>
          <p:nvPicPr>
            <p:cNvPr id="1052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3131840" y="3501008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3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3131840" y="989484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4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3131840" y="1493540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5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3131840" y="1997596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3131840" y="2988196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7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3131840" y="2492896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8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5400000">
              <a:off x="4033466" y="583159"/>
              <a:ext cx="228600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9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5400000">
              <a:off x="3513782" y="583159"/>
              <a:ext cx="228600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131840" y="692696"/>
              <a:ext cx="2381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8" name="TextBox 47"/>
          <p:cNvSpPr txBox="1"/>
          <p:nvPr/>
        </p:nvSpPr>
        <p:spPr>
          <a:xfrm>
            <a:off x="395288" y="2925763"/>
            <a:ext cx="6624637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d-ID" b="1" dirty="0">
                <a:latin typeface="+mn-lt"/>
              </a:rPr>
              <a:t>MATA KULIAH	          	:  </a:t>
            </a: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d-ID" b="1" dirty="0">
                <a:latin typeface="+mn-lt"/>
              </a:rPr>
              <a:t>KODE MATA KULIAH/SKS  	:  	  /</a:t>
            </a: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d-ID" b="1" dirty="0">
                <a:latin typeface="+mn-lt"/>
              </a:rPr>
              <a:t>KURIKULUM	          	:  2012</a:t>
            </a: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d-ID" b="1" dirty="0">
                <a:latin typeface="+mn-lt"/>
              </a:rPr>
              <a:t>VERSI		          	:  0.0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6"/>
          <p:cNvGrpSpPr>
            <a:grpSpLocks/>
          </p:cNvGrpSpPr>
          <p:nvPr/>
        </p:nvGrpSpPr>
        <p:grpSpPr bwMode="auto">
          <a:xfrm>
            <a:off x="0" y="0"/>
            <a:ext cx="1116013" cy="1268413"/>
            <a:chOff x="3131840" y="692696"/>
            <a:chExt cx="2736304" cy="3303612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1486555"/>
              <a:ext cx="432049" cy="430007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3419872" y="2995715"/>
              <a:ext cx="432049" cy="43414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3419872" y="1986853"/>
              <a:ext cx="432049" cy="43414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3419872" y="2491284"/>
              <a:ext cx="432049" cy="43414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3419872" y="3500146"/>
              <a:ext cx="432049" cy="434140"/>
            </a:xfrm>
            <a:prstGeom prst="flowChartConnector">
              <a:avLst/>
            </a:prstGeom>
            <a:solidFill>
              <a:srgbClr val="92D05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3419872" y="990393"/>
              <a:ext cx="432049" cy="434143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3925874" y="2995715"/>
              <a:ext cx="432049" cy="43414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3925874" y="3500146"/>
              <a:ext cx="432049" cy="43414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3925874" y="982124"/>
              <a:ext cx="432049" cy="430007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3925874" y="1511363"/>
              <a:ext cx="432049" cy="434143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3925874" y="1986853"/>
              <a:ext cx="432049" cy="434140"/>
            </a:xfrm>
            <a:prstGeom prst="flowChartConnector">
              <a:avLst/>
            </a:prstGeom>
            <a:solidFill>
              <a:srgbClr val="92D050">
                <a:alpha val="3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925874" y="2491284"/>
              <a:ext cx="432049" cy="434140"/>
            </a:xfrm>
            <a:prstGeom prst="flowChartConnector">
              <a:avLst/>
            </a:prstGeom>
            <a:solidFill>
              <a:srgbClr val="92D050">
                <a:alpha val="3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427985" y="2995715"/>
              <a:ext cx="432047" cy="43414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4427985" y="1486555"/>
              <a:ext cx="432047" cy="430007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4427985" y="1962045"/>
              <a:ext cx="432047" cy="43414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4427985" y="2466476"/>
              <a:ext cx="432047" cy="430007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4427985" y="982124"/>
              <a:ext cx="432047" cy="430007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5" name="Flowchart: Connector 24"/>
            <p:cNvSpPr/>
            <p:nvPr/>
          </p:nvSpPr>
          <p:spPr>
            <a:xfrm>
              <a:off x="4933987" y="1486555"/>
              <a:ext cx="432047" cy="430007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4933987" y="1962045"/>
              <a:ext cx="432047" cy="43414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4933987" y="2466476"/>
              <a:ext cx="432047" cy="430007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4933987" y="982124"/>
              <a:ext cx="432047" cy="430007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4933987" y="2995715"/>
              <a:ext cx="432047" cy="43414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5436095" y="3003984"/>
              <a:ext cx="432049" cy="43414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pic>
          <p:nvPicPr>
            <p:cNvPr id="2077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3131840" y="3501008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78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3131840" y="989484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79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3131840" y="1493540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80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3131840" y="1997596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81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3131840" y="2988196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82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3131840" y="2492896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83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rot="5400000">
              <a:off x="4033466" y="583159"/>
              <a:ext cx="228600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84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rot="5400000">
              <a:off x="3513782" y="583159"/>
              <a:ext cx="228600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85" name="Picture 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131840" y="692696"/>
              <a:ext cx="2381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292725" y="6153150"/>
            <a:ext cx="1871663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6" name="Straight Connector 45"/>
          <p:cNvCxnSpPr/>
          <p:nvPr/>
        </p:nvCxnSpPr>
        <p:spPr>
          <a:xfrm>
            <a:off x="7308850" y="6308725"/>
            <a:ext cx="0" cy="2159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380288" y="6324600"/>
            <a:ext cx="147955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800" dirty="0">
                <a:latin typeface="+mn-lt"/>
              </a:rPr>
              <a:t>EDUCATION FOR A BETTER LIFE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1" r:id="rId3"/>
    <p:sldLayoutId id="2147483922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6"/>
          <p:cNvGrpSpPr>
            <a:grpSpLocks/>
          </p:cNvGrpSpPr>
          <p:nvPr/>
        </p:nvGrpSpPr>
        <p:grpSpPr bwMode="auto">
          <a:xfrm>
            <a:off x="0" y="0"/>
            <a:ext cx="1116013" cy="1268413"/>
            <a:chOff x="3131840" y="692696"/>
            <a:chExt cx="2736304" cy="3303612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1486555"/>
              <a:ext cx="432049" cy="430007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3419872" y="2995715"/>
              <a:ext cx="432049" cy="43414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3419872" y="1986853"/>
              <a:ext cx="432049" cy="43414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3419872" y="2491284"/>
              <a:ext cx="432049" cy="43414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3419872" y="3500146"/>
              <a:ext cx="432049" cy="434140"/>
            </a:xfrm>
            <a:prstGeom prst="flowChartConnector">
              <a:avLst/>
            </a:prstGeom>
            <a:solidFill>
              <a:srgbClr val="92D05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3419872" y="990393"/>
              <a:ext cx="432049" cy="434143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3925874" y="2995715"/>
              <a:ext cx="432049" cy="43414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3925874" y="3500146"/>
              <a:ext cx="432049" cy="43414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3925874" y="982124"/>
              <a:ext cx="432049" cy="430007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3925874" y="1511363"/>
              <a:ext cx="432049" cy="434143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3925874" y="1986853"/>
              <a:ext cx="432049" cy="434140"/>
            </a:xfrm>
            <a:prstGeom prst="flowChartConnector">
              <a:avLst/>
            </a:prstGeom>
            <a:solidFill>
              <a:srgbClr val="92D050">
                <a:alpha val="3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925874" y="2491284"/>
              <a:ext cx="432049" cy="434140"/>
            </a:xfrm>
            <a:prstGeom prst="flowChartConnector">
              <a:avLst/>
            </a:prstGeom>
            <a:solidFill>
              <a:srgbClr val="92D050">
                <a:alpha val="3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427985" y="2995715"/>
              <a:ext cx="432047" cy="43414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4427985" y="1486555"/>
              <a:ext cx="432047" cy="430007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4427985" y="1962045"/>
              <a:ext cx="432047" cy="43414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4427985" y="2466476"/>
              <a:ext cx="432047" cy="430007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4427985" y="982124"/>
              <a:ext cx="432047" cy="430007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5" name="Flowchart: Connector 24"/>
            <p:cNvSpPr/>
            <p:nvPr/>
          </p:nvSpPr>
          <p:spPr>
            <a:xfrm>
              <a:off x="4933987" y="1486555"/>
              <a:ext cx="432047" cy="430007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4933987" y="1962045"/>
              <a:ext cx="432047" cy="43414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4933987" y="2466476"/>
              <a:ext cx="432047" cy="430007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4933987" y="982124"/>
              <a:ext cx="432047" cy="430007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4933987" y="2995715"/>
              <a:ext cx="432047" cy="43414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5436095" y="3003984"/>
              <a:ext cx="432049" cy="43414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pic>
          <p:nvPicPr>
            <p:cNvPr id="3102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3131840" y="3501008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3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3131840" y="989484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4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3131840" y="1493540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5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3131840" y="1997596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3131840" y="2988196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7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3131840" y="2492896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8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rot="5400000">
              <a:off x="4033466" y="583159"/>
              <a:ext cx="228600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9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rot="5400000">
              <a:off x="3513782" y="583159"/>
              <a:ext cx="228600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10" name="Picture 4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131840" y="692696"/>
              <a:ext cx="2381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92725" y="6153150"/>
            <a:ext cx="1871663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6" name="Straight Connector 45"/>
          <p:cNvCxnSpPr/>
          <p:nvPr/>
        </p:nvCxnSpPr>
        <p:spPr>
          <a:xfrm>
            <a:off x="7308850" y="6308725"/>
            <a:ext cx="0" cy="2159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380288" y="6324600"/>
            <a:ext cx="147955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800" dirty="0">
                <a:latin typeface="+mn-lt"/>
              </a:rPr>
              <a:t>EDUCATION FOR A BETTER LIFE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928688" y="1000125"/>
            <a:ext cx="727392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3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6"/>
          <p:cNvGrpSpPr>
            <a:grpSpLocks/>
          </p:cNvGrpSpPr>
          <p:nvPr/>
        </p:nvGrpSpPr>
        <p:grpSpPr bwMode="auto">
          <a:xfrm>
            <a:off x="0" y="2708275"/>
            <a:ext cx="1116013" cy="1270000"/>
            <a:chOff x="3131840" y="692696"/>
            <a:chExt cx="2736304" cy="3303612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1485563"/>
              <a:ext cx="432049" cy="42947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3419872" y="2996965"/>
              <a:ext cx="432049" cy="43360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3419872" y="1989364"/>
              <a:ext cx="432049" cy="42947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3419872" y="2493165"/>
              <a:ext cx="432049" cy="43360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3419872" y="3500766"/>
              <a:ext cx="432049" cy="433600"/>
            </a:xfrm>
            <a:prstGeom prst="flowChartConnector">
              <a:avLst/>
            </a:prstGeom>
            <a:solidFill>
              <a:srgbClr val="92D05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3419872" y="990021"/>
              <a:ext cx="432049" cy="43360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3925874" y="2996965"/>
              <a:ext cx="432049" cy="43360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3925874" y="3500766"/>
              <a:ext cx="432049" cy="43360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3925874" y="981762"/>
              <a:ext cx="432049" cy="42947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3925874" y="1510340"/>
              <a:ext cx="432049" cy="43360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3925874" y="1989364"/>
              <a:ext cx="432049" cy="429470"/>
            </a:xfrm>
            <a:prstGeom prst="flowChartConnector">
              <a:avLst/>
            </a:prstGeom>
            <a:solidFill>
              <a:srgbClr val="92D050">
                <a:alpha val="3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925874" y="2493165"/>
              <a:ext cx="432049" cy="433600"/>
            </a:xfrm>
            <a:prstGeom prst="flowChartConnector">
              <a:avLst/>
            </a:prstGeom>
            <a:solidFill>
              <a:srgbClr val="92D050">
                <a:alpha val="3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427985" y="2996965"/>
              <a:ext cx="432047" cy="43360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4427985" y="1485563"/>
              <a:ext cx="432047" cy="42947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4427985" y="1960458"/>
              <a:ext cx="432047" cy="433598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4427985" y="2464259"/>
              <a:ext cx="432047" cy="433598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4427985" y="981762"/>
              <a:ext cx="432047" cy="42947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5" name="Flowchart: Connector 24"/>
            <p:cNvSpPr/>
            <p:nvPr/>
          </p:nvSpPr>
          <p:spPr>
            <a:xfrm>
              <a:off x="4933987" y="1485563"/>
              <a:ext cx="432047" cy="42947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4933987" y="1960458"/>
              <a:ext cx="432047" cy="433598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4933987" y="2464259"/>
              <a:ext cx="432047" cy="433598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4933987" y="981762"/>
              <a:ext cx="432047" cy="42947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4933987" y="2996965"/>
              <a:ext cx="432047" cy="43360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5436095" y="3005224"/>
              <a:ext cx="432049" cy="43360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pic>
          <p:nvPicPr>
            <p:cNvPr id="412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3131840" y="3501008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27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3131840" y="989484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2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3131840" y="1493540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29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3131840" y="1997596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3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3131840" y="2988196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31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3131840" y="2492896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32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5400000">
              <a:off x="4033466" y="583159"/>
              <a:ext cx="228600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33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5400000">
              <a:off x="3513782" y="583159"/>
              <a:ext cx="228600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34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131840" y="692696"/>
              <a:ext cx="2381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099" name="Group 39"/>
          <p:cNvGrpSpPr>
            <a:grpSpLocks/>
          </p:cNvGrpSpPr>
          <p:nvPr/>
        </p:nvGrpSpPr>
        <p:grpSpPr bwMode="auto">
          <a:xfrm>
            <a:off x="1476375" y="2924175"/>
            <a:ext cx="6767513" cy="792163"/>
            <a:chOff x="467544" y="4333335"/>
            <a:chExt cx="8064896" cy="1111889"/>
          </a:xfrm>
        </p:grpSpPr>
        <p:pic>
          <p:nvPicPr>
            <p:cNvPr id="4100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67544" y="4333335"/>
              <a:ext cx="4320480" cy="1111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2" name="Straight Connector 41"/>
            <p:cNvCxnSpPr/>
            <p:nvPr/>
          </p:nvCxnSpPr>
          <p:spPr>
            <a:xfrm>
              <a:off x="5147945" y="4725504"/>
              <a:ext cx="0" cy="503581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433613" y="4796807"/>
              <a:ext cx="3098827" cy="369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EDUCATION FOR A BETTER LIFE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30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/>
          <p:cNvSpPr txBox="1">
            <a:spLocks noChangeArrowheads="1"/>
          </p:cNvSpPr>
          <p:nvPr/>
        </p:nvSpPr>
        <p:spPr bwMode="auto">
          <a:xfrm>
            <a:off x="3284538" y="3132138"/>
            <a:ext cx="28158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id-ID" b="1" dirty="0" smtClean="0">
                <a:latin typeface="+mj-lt"/>
              </a:rPr>
              <a:t>Teori Bahasa dan Automata</a:t>
            </a:r>
            <a:endParaRPr lang="id-ID" b="1" dirty="0">
              <a:latin typeface="+mj-lt"/>
            </a:endParaRPr>
          </a:p>
        </p:txBody>
      </p:sp>
      <p:sp>
        <p:nvSpPr>
          <p:cNvPr id="10243" name="TextBox 4"/>
          <p:cNvSpPr txBox="1">
            <a:spLocks noChangeArrowheads="1"/>
          </p:cNvSpPr>
          <p:nvPr/>
        </p:nvSpPr>
        <p:spPr bwMode="auto">
          <a:xfrm>
            <a:off x="3286125" y="3643313"/>
            <a:ext cx="8274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id-ID" b="1" dirty="0" smtClean="0">
                <a:latin typeface="+mn-lt"/>
              </a:rPr>
              <a:t>TI0033</a:t>
            </a:r>
            <a:endParaRPr lang="id-ID" b="1" dirty="0">
              <a:latin typeface="+mn-lt"/>
            </a:endParaRPr>
          </a:p>
        </p:txBody>
      </p:sp>
      <p:sp>
        <p:nvSpPr>
          <p:cNvPr id="11268" name="TextBox 5"/>
          <p:cNvSpPr txBox="1">
            <a:spLocks noChangeArrowheads="1"/>
          </p:cNvSpPr>
          <p:nvPr/>
        </p:nvSpPr>
        <p:spPr bwMode="auto">
          <a:xfrm>
            <a:off x="4357688" y="3643313"/>
            <a:ext cx="6969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b="1" dirty="0">
                <a:latin typeface="Calibri" pitchFamily="34" charset="0"/>
              </a:rPr>
              <a:t>3 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Contoh DFA</a:t>
            </a:r>
            <a:endParaRPr lang="id-ID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285859"/>
            <a:ext cx="8001056" cy="482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DFA (2)</a:t>
            </a:r>
            <a:endParaRPr lang="id-ID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142984"/>
            <a:ext cx="8658778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2571743"/>
            <a:ext cx="5214974" cy="3374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142984"/>
            <a:ext cx="7112128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DFA (3)</a:t>
            </a:r>
            <a:endParaRPr lang="id-ID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142984"/>
            <a:ext cx="7929618" cy="371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142983"/>
            <a:ext cx="7786742" cy="3954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5" y="5214950"/>
            <a:ext cx="8143933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1143000"/>
          </a:xfrm>
        </p:spPr>
        <p:txBody>
          <a:bodyPr/>
          <a:lstStyle/>
          <a:p>
            <a:r>
              <a:rPr smtClean="0"/>
              <a:t>Latihan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43000"/>
            <a:ext cx="8928992" cy="5598368"/>
          </a:xfrm>
        </p:spPr>
        <p:txBody>
          <a:bodyPr/>
          <a:lstStyle/>
          <a:p>
            <a:pPr>
              <a:buAutoNum type="arabicPeriod"/>
            </a:pPr>
            <a:r>
              <a:rPr lang="id-ID" sz="1800" dirty="0" smtClean="0"/>
              <a:t>Untuk ∑ = {a,b}, rancanglah DFA yang menerima himpunan string berikut :</a:t>
            </a:r>
          </a:p>
          <a:p>
            <a:pPr marL="800100" lvl="1" indent="-342900">
              <a:buAutoNum type="alphaLcPeriod"/>
            </a:pPr>
            <a:r>
              <a:rPr lang="id-ID" sz="1800" dirty="0" smtClean="0"/>
              <a:t>Semua string dengan </a:t>
            </a:r>
            <a:r>
              <a:rPr lang="id-ID" sz="1800" b="1" dirty="0" smtClean="0"/>
              <a:t>HANYA SATU</a:t>
            </a:r>
            <a:r>
              <a:rPr lang="id-ID" sz="1800" dirty="0" smtClean="0"/>
              <a:t> huruf a</a:t>
            </a:r>
            <a:endParaRPr lang="en-US" sz="1800" dirty="0" smtClean="0"/>
          </a:p>
          <a:p>
            <a:pPr marL="800100" lvl="1" indent="-342900">
              <a:buAutoNum type="alphaLcPeriod"/>
            </a:pPr>
            <a:r>
              <a:rPr lang="id-ID" sz="1800" dirty="0" smtClean="0"/>
              <a:t>Semua string dengan </a:t>
            </a:r>
            <a:r>
              <a:rPr lang="id-ID" sz="1800" b="1" dirty="0" smtClean="0"/>
              <a:t>TIDAK LEBIH DARI </a:t>
            </a:r>
            <a:r>
              <a:rPr lang="id-ID" sz="1800" dirty="0" smtClean="0"/>
              <a:t>tiga huruf a</a:t>
            </a:r>
          </a:p>
          <a:p>
            <a:pPr marL="800100" lvl="1" indent="-342900">
              <a:buAutoNum type="alphaLcPeriod"/>
            </a:pPr>
            <a:r>
              <a:rPr lang="id-ID" sz="1800" dirty="0" smtClean="0"/>
              <a:t>Semua string dengan </a:t>
            </a:r>
            <a:r>
              <a:rPr lang="id-ID" sz="1800" b="1" dirty="0" smtClean="0"/>
              <a:t>MINIMAL </a:t>
            </a:r>
            <a:r>
              <a:rPr lang="id-ID" sz="1800" dirty="0" smtClean="0"/>
              <a:t>satu huruf a dan </a:t>
            </a:r>
            <a:r>
              <a:rPr lang="en-US" sz="1800" b="1" dirty="0" smtClean="0"/>
              <a:t>HANYA </a:t>
            </a:r>
            <a:r>
              <a:rPr lang="id-ID" sz="1800" b="1" dirty="0" smtClean="0"/>
              <a:t>DUA </a:t>
            </a:r>
            <a:r>
              <a:rPr lang="id-ID" sz="1800" dirty="0" smtClean="0"/>
              <a:t>huruf b</a:t>
            </a:r>
          </a:p>
          <a:p>
            <a:pPr>
              <a:buNone/>
            </a:pPr>
            <a:r>
              <a:rPr lang="en-US" sz="1800" dirty="0" smtClean="0"/>
              <a:t>	  d. 	</a:t>
            </a:r>
            <a:r>
              <a:rPr lang="en-US" sz="1800" dirty="0" err="1" smtClean="0"/>
              <a:t>semua</a:t>
            </a:r>
            <a:r>
              <a:rPr lang="en-US" sz="1800" dirty="0" smtClean="0"/>
              <a:t> string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b="1" dirty="0" smtClean="0"/>
              <a:t>HANYA 2 </a:t>
            </a:r>
            <a:r>
              <a:rPr lang="en-US" sz="1800" dirty="0" err="1" smtClean="0"/>
              <a:t>huruf</a:t>
            </a:r>
            <a:r>
              <a:rPr lang="en-US" sz="1800" dirty="0" smtClean="0"/>
              <a:t> b</a:t>
            </a:r>
            <a:endParaRPr lang="id-ID" sz="1800" dirty="0" smtClean="0"/>
          </a:p>
          <a:p>
            <a:pPr>
              <a:buNone/>
            </a:pPr>
            <a:r>
              <a:rPr lang="id-ID" sz="1800" dirty="0" smtClean="0"/>
              <a:t>2. Gambar suatu DFA yang menerima bahasa </a:t>
            </a:r>
            <a:r>
              <a:rPr lang="id-ID" sz="1800" b="1" dirty="0" smtClean="0"/>
              <a:t>L(0*110*1*) </a:t>
            </a:r>
            <a:r>
              <a:rPr lang="id-ID" sz="1800" dirty="0" smtClean="0"/>
              <a:t>dan tuliskan 5 string yang diterima DFA tersebut</a:t>
            </a:r>
          </a:p>
          <a:p>
            <a:pPr>
              <a:buNone/>
            </a:pPr>
            <a:endParaRPr lang="id-ID" sz="1800" dirty="0" smtClean="0"/>
          </a:p>
          <a:p>
            <a:pPr>
              <a:buAutoNum type="arabicPeriod" startAt="3"/>
            </a:pPr>
            <a:r>
              <a:rPr lang="id-ID" sz="1800" dirty="0" smtClean="0"/>
              <a:t>Gambar suatu DFA yang menerima semua string dengan akhiran 011</a:t>
            </a:r>
            <a:endParaRPr lang="en-US" sz="1800" dirty="0" smtClean="0"/>
          </a:p>
          <a:p>
            <a:pPr>
              <a:buFont typeface="Arial" charset="0"/>
              <a:buAutoNum type="arabicPeriod" startAt="3"/>
            </a:pPr>
            <a:r>
              <a:rPr lang="id-ID" sz="1800" dirty="0"/>
              <a:t>Gambar suatu DFA yang menerima semua string dengan akhiran </a:t>
            </a:r>
            <a:r>
              <a:rPr lang="en-US" sz="1800" dirty="0" smtClean="0"/>
              <a:t>1011</a:t>
            </a:r>
          </a:p>
          <a:p>
            <a:pPr>
              <a:buAutoNum type="arabicPeriod" startAt="3"/>
            </a:pPr>
            <a:endParaRPr lang="en-US" sz="1800" dirty="0"/>
          </a:p>
          <a:p>
            <a:pPr marL="0" indent="0">
              <a:buNone/>
            </a:pPr>
            <a:r>
              <a:rPr lang="en-US" sz="2800" dirty="0"/>
              <a:t>Link slide: 	</a:t>
            </a:r>
            <a:r>
              <a:rPr lang="en-US" sz="2800" dirty="0" smtClean="0"/>
              <a:t> http://bit.ly/automata2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Link </a:t>
            </a:r>
            <a:r>
              <a:rPr lang="en-US" sz="2800" dirty="0" err="1" smtClean="0"/>
              <a:t>ebook</a:t>
            </a:r>
            <a:r>
              <a:rPr lang="en-US" sz="2800" dirty="0"/>
              <a:t>:	</a:t>
            </a:r>
            <a:r>
              <a:rPr lang="en-US" sz="2800" dirty="0" smtClean="0"/>
              <a:t> http://bit.ly/ebookautomata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 bwMode="auto">
          <a:xfrm>
            <a:off x="685800" y="2822575"/>
            <a:ext cx="7772400" cy="14700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id-ID" dirty="0" smtClean="0"/>
              <a:t>Minggu </a:t>
            </a:r>
            <a:r>
              <a:rPr lang="en-US" dirty="0" smtClean="0"/>
              <a:t>2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>Pertemuan </a:t>
            </a:r>
            <a:r>
              <a:rPr lang="en-US" dirty="0" smtClean="0"/>
              <a:t>2</a:t>
            </a:r>
            <a:r>
              <a:rPr lang="id-ID" dirty="0" smtClean="0"/>
              <a:t/>
            </a:r>
            <a:br>
              <a:rPr lang="id-ID" dirty="0" smtClean="0"/>
            </a:br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9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d-ID" sz="3600" smtClean="0"/>
              <a:t>KEMAMPUAN AKHIR YANG DIHARAPKAN</a:t>
            </a:r>
            <a:endParaRPr lang="en-US" sz="3600" smtClean="0"/>
          </a:p>
        </p:txBody>
      </p:sp>
      <p:sp>
        <p:nvSpPr>
          <p:cNvPr id="13315" name="Content Placeholder 10"/>
          <p:cNvSpPr>
            <a:spLocks noGrp="1"/>
          </p:cNvSpPr>
          <p:nvPr>
            <p:ph idx="1"/>
          </p:nvPr>
        </p:nvSpPr>
        <p:spPr bwMode="auto">
          <a:xfrm>
            <a:off x="428596" y="1714488"/>
            <a:ext cx="8229600" cy="28575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id-ID" dirty="0" smtClean="0"/>
              <a:t>	Mahasiswa mampu menjelaskan </a:t>
            </a:r>
            <a:r>
              <a:rPr lang="id-ID" i="1" dirty="0" smtClean="0"/>
              <a:t>Finite Automata </a:t>
            </a:r>
            <a:r>
              <a:rPr lang="id-ID" dirty="0" smtClean="0"/>
              <a:t>beserta komponen dan jenisnya</a:t>
            </a:r>
          </a:p>
          <a:p>
            <a:pPr>
              <a:buNone/>
            </a:pPr>
            <a:r>
              <a:rPr lang="id-ID" dirty="0" smtClean="0"/>
              <a:t>.</a:t>
            </a:r>
          </a:p>
          <a:p>
            <a:pPr>
              <a:buFont typeface="Arial" charset="0"/>
              <a:buNone/>
            </a:pPr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6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M</a:t>
            </a:r>
            <a:r>
              <a:rPr lang="id-ID" smtClean="0"/>
              <a:t>ATERI</a:t>
            </a:r>
            <a:r>
              <a:rPr lang="en-US" smtClean="0"/>
              <a:t> P</a:t>
            </a:r>
            <a:r>
              <a:rPr lang="id-ID" smtClean="0"/>
              <a:t>OKOK</a:t>
            </a:r>
            <a:endParaRPr lang="en-US" smtClean="0"/>
          </a:p>
        </p:txBody>
      </p:sp>
      <p:sp>
        <p:nvSpPr>
          <p:cNvPr id="14339" name="Content Placeholder 7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d-ID" i="1" dirty="0" smtClean="0"/>
              <a:t>Deterministic Finite automata </a:t>
            </a:r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d-ID" smtClean="0"/>
              <a:t>SUMBER PUSTAKA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 algn="just">
              <a:buFont typeface="Calibri" pitchFamily="34" charset="0"/>
              <a:buAutoNum type="arabicPeriod"/>
            </a:pPr>
            <a:r>
              <a:rPr lang="en-US" dirty="0" smtClean="0"/>
              <a:t>Xavier, S. P. (2005). </a:t>
            </a:r>
            <a:r>
              <a:rPr lang="en-US" i="1" dirty="0" smtClean="0"/>
              <a:t>Theory of Automata, Formal Language, and Computation.</a:t>
            </a:r>
            <a:r>
              <a:rPr lang="en-US" dirty="0" smtClean="0"/>
              <a:t> New Age International (P)</a:t>
            </a:r>
            <a:endParaRPr lang="id-ID" dirty="0" smtClean="0"/>
          </a:p>
          <a:p>
            <a:pPr marL="514350" lvl="0" indent="-514350" algn="just">
              <a:buFont typeface="Calibri" pitchFamily="34" charset="0"/>
              <a:buAutoNum type="arabicPeriod"/>
            </a:pPr>
            <a:r>
              <a:rPr lang="en-US" dirty="0" err="1" smtClean="0"/>
              <a:t>Halfeld</a:t>
            </a:r>
            <a:r>
              <a:rPr lang="en-US" dirty="0" smtClean="0"/>
              <a:t>-Ferrari, M. </a:t>
            </a:r>
            <a:r>
              <a:rPr lang="en-US" i="1" dirty="0" smtClean="0"/>
              <a:t>Automata Theory and Languages.</a:t>
            </a:r>
            <a:endParaRPr lang="id-ID" dirty="0" smtClean="0"/>
          </a:p>
          <a:p>
            <a:pPr marL="514350" indent="-514350" algn="just">
              <a:buFont typeface="Calibri" pitchFamily="34" charset="0"/>
              <a:buAutoNum type="arabicPeriod"/>
            </a:pPr>
            <a:r>
              <a:rPr lang="en-US" dirty="0" err="1" smtClean="0"/>
              <a:t>Hopcroft</a:t>
            </a:r>
            <a:r>
              <a:rPr lang="en-US" dirty="0" smtClean="0"/>
              <a:t>, J. E., </a:t>
            </a:r>
            <a:r>
              <a:rPr lang="en-US" dirty="0" err="1" smtClean="0"/>
              <a:t>Motwani</a:t>
            </a:r>
            <a:r>
              <a:rPr lang="en-US" dirty="0" smtClean="0"/>
              <a:t>, R., &amp; </a:t>
            </a:r>
            <a:r>
              <a:rPr lang="en-US" dirty="0" err="1" smtClean="0"/>
              <a:t>Ullman</a:t>
            </a:r>
            <a:r>
              <a:rPr lang="en-US" dirty="0" smtClean="0"/>
              <a:t>, J. D. (2007). </a:t>
            </a:r>
            <a:r>
              <a:rPr lang="en-US" i="1" dirty="0" smtClean="0"/>
              <a:t>Introduction to automata theory, languages, and computation.</a:t>
            </a:r>
            <a:r>
              <a:rPr lang="en-US" dirty="0" smtClean="0"/>
              <a:t> Pearson/Addison Wesley</a:t>
            </a:r>
            <a:r>
              <a:rPr lang="id-ID" dirty="0" smtClean="0"/>
              <a:t>	 	</a:t>
            </a:r>
          </a:p>
          <a:p>
            <a:pPr marL="514350" indent="-514350">
              <a:buFont typeface="Calibri" pitchFamily="34" charset="0"/>
              <a:buAutoNum type="arabicPeriod"/>
            </a:pPr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Finite Automata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472386" cy="4691063"/>
          </a:xfrm>
        </p:spPr>
        <p:txBody>
          <a:bodyPr/>
          <a:lstStyle/>
          <a:p>
            <a:endParaRPr lang="id-ID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285860"/>
            <a:ext cx="8429684" cy="4862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Jenis Finite Automata</a:t>
            </a:r>
            <a:endParaRPr lang="id-ID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6937" y="2000240"/>
            <a:ext cx="8026928" cy="2052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32656"/>
            <a:ext cx="8501122" cy="730002"/>
          </a:xfrm>
        </p:spPr>
        <p:txBody>
          <a:bodyPr/>
          <a:lstStyle/>
          <a:p>
            <a:r>
              <a:rPr smtClean="0"/>
              <a:t>Deterministic Finite Automata (DFA)</a:t>
            </a:r>
            <a:endParaRPr lang="id-ID" dirty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424946"/>
            <a:ext cx="8501122" cy="4504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DFA (lanjutan)</a:t>
            </a:r>
            <a:endParaRPr lang="id-ID" dirty="0"/>
          </a:p>
        </p:txBody>
      </p:sp>
      <p:pic>
        <p:nvPicPr>
          <p:cNvPr id="471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3" y="1428736"/>
            <a:ext cx="8253451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</Template>
  <TotalTime>440</TotalTime>
  <Words>158</Words>
  <Application>Microsoft Office PowerPoint</Application>
  <PresentationFormat>On-screen Show (4:3)</PresentationFormat>
  <Paragraphs>33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Temp</vt:lpstr>
      <vt:lpstr>Custom Design</vt:lpstr>
      <vt:lpstr>2_Custom Design</vt:lpstr>
      <vt:lpstr>1_Custom Design</vt:lpstr>
      <vt:lpstr>Slide 1</vt:lpstr>
      <vt:lpstr>Minggu 2 Pertemuan 2 </vt:lpstr>
      <vt:lpstr>KEMAMPUAN AKHIR YANG DIHARAPKAN</vt:lpstr>
      <vt:lpstr>MATERI POKOK</vt:lpstr>
      <vt:lpstr>SUMBER PUSTAKA</vt:lpstr>
      <vt:lpstr>Finite Automata</vt:lpstr>
      <vt:lpstr>Jenis Finite Automata</vt:lpstr>
      <vt:lpstr>Deterministic Finite Automata (DFA)</vt:lpstr>
      <vt:lpstr>DFA (lanjutan)</vt:lpstr>
      <vt:lpstr>Contoh DFA</vt:lpstr>
      <vt:lpstr>Contoh DFA (2)</vt:lpstr>
      <vt:lpstr>Slide 12</vt:lpstr>
      <vt:lpstr>Contoh DFA (3)</vt:lpstr>
      <vt:lpstr>Slide 14</vt:lpstr>
      <vt:lpstr>Latihan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Harya Bima</cp:lastModifiedBy>
  <cp:revision>49</cp:revision>
  <dcterms:created xsi:type="dcterms:W3CDTF">2012-08-07T02:10:28Z</dcterms:created>
  <dcterms:modified xsi:type="dcterms:W3CDTF">2018-02-28T05:24:04Z</dcterms:modified>
</cp:coreProperties>
</file>