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6" r:id="rId15"/>
    <p:sldId id="307" r:id="rId16"/>
    <p:sldId id="308" r:id="rId17"/>
    <p:sldId id="309" r:id="rId18"/>
    <p:sldId id="310" r:id="rId19"/>
    <p:sldId id="311" r:id="rId2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4F01"/>
    <a:srgbClr val="129E2D"/>
    <a:srgbClr val="5FA3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358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2D9A34-D63A-455E-9D84-8C45A73CD4FF}" type="datetimeFigureOut">
              <a:rPr lang="id-ID" smtClean="0"/>
              <a:pPr/>
              <a:t>07/10/2018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2D9A34-D63A-455E-9D84-8C45A73CD4FF}" type="datetimeFigureOut">
              <a:rPr lang="id-ID" smtClean="0"/>
              <a:pPr/>
              <a:t>07/10/2018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2D9A34-D63A-455E-9D84-8C45A73CD4FF}" type="datetimeFigureOut">
              <a:rPr lang="id-ID" smtClean="0"/>
              <a:pPr/>
              <a:t>07/10/2018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F60B52C1-A381-4829-BC8D-93AA0205570B}" type="datetimeFigureOut">
              <a:rPr lang="id-ID"/>
              <a:pPr/>
              <a:t>07/10/2018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65E2179B-605D-42A5-BFE4-D85DB5FCE4BB}" type="slidenum">
              <a:rPr lang="id-ID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7E6A053E-E15B-4FE9-8507-B405CFA86C13}" type="datetimeFigureOut">
              <a:rPr lang="id-ID"/>
              <a:pPr/>
              <a:t>07/10/2018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B4422330-48AB-4A03-BF9F-9A42BA2B79F4}" type="slidenum">
              <a:rPr lang="id-ID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1625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2D9A34-D63A-455E-9D84-8C45A73CD4FF}" type="datetimeFigureOut">
              <a:rPr lang="id-ID" smtClean="0"/>
              <a:pPr/>
              <a:t>07/10/2018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2D9A34-D63A-455E-9D84-8C45A73CD4FF}" type="datetimeFigureOut">
              <a:rPr lang="id-ID" smtClean="0"/>
              <a:pPr/>
              <a:t>07/10/2018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2D9A34-D63A-455E-9D84-8C45A73CD4FF}" type="datetimeFigureOut">
              <a:rPr lang="id-ID" smtClean="0"/>
              <a:pPr/>
              <a:t>07/10/2018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2D9A34-D63A-455E-9D84-8C45A73CD4FF}" type="datetimeFigureOut">
              <a:rPr lang="id-ID" smtClean="0"/>
              <a:pPr/>
              <a:t>07/10/2018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2D9A34-D63A-455E-9D84-8C45A73CD4FF}" type="datetimeFigureOut">
              <a:rPr lang="id-ID" smtClean="0"/>
              <a:pPr/>
              <a:t>07/10/2018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2D9A34-D63A-455E-9D84-8C45A73CD4FF}" type="datetimeFigureOut">
              <a:rPr lang="id-ID" smtClean="0"/>
              <a:pPr/>
              <a:t>07/10/2018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KALBIS primer FC bg White.pn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-1" y="-24"/>
            <a:ext cx="6500827" cy="1321885"/>
          </a:xfrm>
          <a:prstGeom prst="rect">
            <a:avLst/>
          </a:prstGeom>
        </p:spPr>
      </p:pic>
      <p:pic>
        <p:nvPicPr>
          <p:cNvPr id="14" name="Picture 13" descr="amplop kalbis.pn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0" y="3000372"/>
            <a:ext cx="9144000" cy="38576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pic>
        <p:nvPicPr>
          <p:cNvPr id="4" name="Picture 3" descr="ppt cov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6334"/>
            <a:ext cx="9144000" cy="68316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35896" y="3068960"/>
            <a:ext cx="5256485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398713" algn="l"/>
              </a:tabLst>
              <a:defRPr/>
            </a:pPr>
            <a:r>
              <a:rPr lang="id-ID" b="1" dirty="0" smtClean="0">
                <a:latin typeface="+mn-lt"/>
              </a:rPr>
              <a:t>MATA KULIAH	:  </a:t>
            </a:r>
            <a:r>
              <a:rPr lang="en-US" b="1" dirty="0" err="1" smtClean="0"/>
              <a:t>Teori</a:t>
            </a:r>
            <a:r>
              <a:rPr lang="en-US" b="1" dirty="0" smtClean="0"/>
              <a:t> Bahasa </a:t>
            </a:r>
            <a:r>
              <a:rPr lang="en-US" b="1" dirty="0" err="1" smtClean="0"/>
              <a:t>dan</a:t>
            </a:r>
            <a:r>
              <a:rPr lang="en-US" b="1" dirty="0" smtClean="0"/>
              <a:t> 	Automata</a:t>
            </a:r>
            <a:endParaRPr lang="id-ID" b="1" dirty="0" smtClean="0"/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398713" algn="l"/>
              </a:tabLst>
              <a:defRPr/>
            </a:pPr>
            <a:r>
              <a:rPr lang="id-ID" b="1" dirty="0" smtClean="0">
                <a:latin typeface="+mn-lt"/>
              </a:rPr>
              <a:t>KODE </a:t>
            </a:r>
            <a:r>
              <a:rPr lang="id-ID" b="1" dirty="0">
                <a:latin typeface="+mn-lt"/>
              </a:rPr>
              <a:t>MATA KULIAH/SKS 	:  </a:t>
            </a:r>
            <a:r>
              <a:rPr lang="en-US" b="1" dirty="0" smtClean="0">
                <a:latin typeface="+mn-lt"/>
              </a:rPr>
              <a:t>TI0</a:t>
            </a:r>
            <a:r>
              <a:rPr lang="en-US" b="1" dirty="0" smtClean="0"/>
              <a:t>102</a:t>
            </a:r>
            <a:r>
              <a:rPr lang="id-ID" b="1" dirty="0" smtClean="0">
                <a:latin typeface="+mn-lt"/>
              </a:rPr>
              <a:t> / </a:t>
            </a:r>
            <a:r>
              <a:rPr lang="en-US" b="1" dirty="0" smtClean="0">
                <a:latin typeface="+mn-lt"/>
              </a:rPr>
              <a:t>2</a:t>
            </a:r>
            <a:r>
              <a:rPr lang="id-ID" b="1" dirty="0" smtClean="0">
                <a:latin typeface="+mn-lt"/>
              </a:rPr>
              <a:t> sks</a:t>
            </a:r>
            <a:endParaRPr lang="id-ID" b="1" dirty="0">
              <a:latin typeface="+mn-lt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398713" algn="l"/>
              </a:tabLst>
              <a:defRPr/>
            </a:pPr>
            <a:r>
              <a:rPr lang="id-ID" b="1" dirty="0" smtClean="0">
                <a:latin typeface="+mn-lt"/>
              </a:rPr>
              <a:t>KURIKULUM	:  201</a:t>
            </a:r>
            <a:r>
              <a:rPr lang="en-US" b="1" dirty="0" smtClean="0">
                <a:latin typeface="+mn-lt"/>
              </a:rPr>
              <a:t>7</a:t>
            </a:r>
            <a:endParaRPr lang="id-ID" b="1" dirty="0">
              <a:latin typeface="+mn-lt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398713" algn="l"/>
              </a:tabLst>
              <a:defRPr/>
            </a:pPr>
            <a:r>
              <a:rPr lang="id-ID" b="1" dirty="0" smtClean="0"/>
              <a:t>VERSI	</a:t>
            </a:r>
            <a:r>
              <a:rPr lang="id-ID" b="1" dirty="0" smtClean="0">
                <a:latin typeface="+mn-lt"/>
              </a:rPr>
              <a:t>:  0.</a:t>
            </a:r>
            <a:r>
              <a:rPr lang="en-US" b="1" dirty="0"/>
              <a:t>1</a:t>
            </a:r>
            <a:endParaRPr lang="id-ID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08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Rancanglah</a:t>
            </a:r>
            <a:r>
              <a:rPr lang="en-US" dirty="0"/>
              <a:t> NFA M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definisi</a:t>
            </a:r>
            <a:r>
              <a:rPr lang="en-US" dirty="0"/>
              <a:t> ({q0, q1, q2, q3}, {0, 1}, δ</a:t>
            </a:r>
            <a:r>
              <a:rPr lang="en-US" dirty="0" smtClean="0"/>
              <a:t>, </a:t>
            </a:r>
            <a:r>
              <a:rPr lang="en-US" dirty="0"/>
              <a:t>q0, q3)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492896"/>
            <a:ext cx="3456384" cy="272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15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340768"/>
            <a:ext cx="5542611" cy="411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54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Rancanglah</a:t>
            </a:r>
            <a:r>
              <a:rPr lang="en-US" sz="2400" dirty="0"/>
              <a:t> NFA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mesin</a:t>
            </a:r>
            <a:r>
              <a:rPr lang="en-US" sz="2400" dirty="0"/>
              <a:t> </a:t>
            </a:r>
            <a:r>
              <a:rPr lang="en-US" sz="2400" dirty="0" err="1"/>
              <a:t>penjual</a:t>
            </a:r>
            <a:r>
              <a:rPr lang="en-US" sz="2400" dirty="0"/>
              <a:t> </a:t>
            </a:r>
            <a:r>
              <a:rPr lang="en-US" sz="2400" dirty="0" err="1"/>
              <a:t>minuman</a:t>
            </a:r>
            <a:r>
              <a:rPr lang="en-US" sz="2400" dirty="0"/>
              <a:t> yang </a:t>
            </a:r>
            <a:r>
              <a:rPr lang="en-US" sz="2400" dirty="0" err="1"/>
              <a:t>menerima</a:t>
            </a:r>
            <a:r>
              <a:rPr lang="en-US" sz="2400" dirty="0"/>
              <a:t> </a:t>
            </a:r>
            <a:r>
              <a:rPr lang="en-US" sz="2400" i="1" dirty="0" smtClean="0"/>
              <a:t>input </a:t>
            </a:r>
            <a:r>
              <a:rPr lang="en-US" sz="2400" dirty="0" err="1" smtClean="0"/>
              <a:t>uang</a:t>
            </a:r>
            <a:r>
              <a:rPr lang="en-US" sz="2400" dirty="0" smtClean="0"/>
              <a:t> </a:t>
            </a:r>
            <a:r>
              <a:rPr lang="en-US" sz="2400" dirty="0"/>
              <a:t>nominal 2$ </a:t>
            </a:r>
            <a:r>
              <a:rPr lang="en-US" sz="2400" dirty="0" err="1"/>
              <a:t>dan</a:t>
            </a:r>
            <a:r>
              <a:rPr lang="en-US" sz="2400" dirty="0"/>
              <a:t> 5$. </a:t>
            </a:r>
            <a:r>
              <a:rPr lang="en-US" sz="2400" dirty="0" err="1"/>
              <a:t>Harga</a:t>
            </a:r>
            <a:r>
              <a:rPr lang="en-US" sz="2400" dirty="0"/>
              <a:t> </a:t>
            </a:r>
            <a:r>
              <a:rPr lang="en-US" sz="2400" dirty="0" err="1"/>
              <a:t>minuman</a:t>
            </a:r>
            <a:r>
              <a:rPr lang="en-US" sz="2400" dirty="0"/>
              <a:t> </a:t>
            </a:r>
            <a:r>
              <a:rPr lang="en-US" sz="2400" dirty="0" err="1"/>
              <a:t>bervarisasi</a:t>
            </a:r>
            <a:r>
              <a:rPr lang="en-US" sz="2400" dirty="0"/>
              <a:t> </a:t>
            </a:r>
            <a:r>
              <a:rPr lang="en-US" sz="2400" dirty="0" err="1"/>
              <a:t>mulai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5$, 7$ </a:t>
            </a:r>
            <a:r>
              <a:rPr lang="en-US" sz="2400" dirty="0" err="1" smtClean="0"/>
              <a:t>dan</a:t>
            </a:r>
            <a:r>
              <a:rPr lang="en-US" sz="2400" dirty="0" smtClean="0"/>
              <a:t> 9</a:t>
            </a:r>
            <a:r>
              <a:rPr lang="en-US" sz="2400" dirty="0"/>
              <a:t>$.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urutan</a:t>
            </a:r>
            <a:r>
              <a:rPr lang="en-US" sz="2400" dirty="0"/>
              <a:t> </a:t>
            </a:r>
            <a:r>
              <a:rPr lang="en-US" sz="2400" i="1" dirty="0"/>
              <a:t>input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memungkinkan</a:t>
            </a:r>
            <a:r>
              <a:rPr lang="en-US" sz="2400" dirty="0"/>
              <a:t> </a:t>
            </a:r>
            <a:r>
              <a:rPr lang="en-US" sz="2400" dirty="0" err="1"/>
              <a:t>pembeli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 smtClean="0"/>
              <a:t>mendapatkan</a:t>
            </a:r>
            <a:r>
              <a:rPr lang="en-US" sz="2400" dirty="0" smtClean="0"/>
              <a:t> </a:t>
            </a:r>
            <a:r>
              <a:rPr lang="en-US" sz="2400" dirty="0" err="1" smtClean="0"/>
              <a:t>minuman</a:t>
            </a:r>
            <a:r>
              <a:rPr lang="en-US" sz="2400" dirty="0"/>
              <a:t>. 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924944"/>
            <a:ext cx="4176464" cy="304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82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556792"/>
            <a:ext cx="6122461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3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id-ID" dirty="0" smtClean="0"/>
              <a:t>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sz="2800" dirty="0" smtClean="0"/>
              <a:t>Rancanglah NFA yang menerima semua string dari input alfabet {0, 1} yang memiliki suffix 1 namun tidak memiliki substring 00.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068960"/>
            <a:ext cx="4583466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979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id-ID" dirty="0" smtClean="0"/>
              <a:t>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sz="2800" dirty="0" smtClean="0"/>
              <a:t>Rancanglah NFA yang didefinisikan sebagai berikut.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916832"/>
            <a:ext cx="62579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73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id-ID" dirty="0" smtClean="0"/>
              <a:t>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sz="2800" dirty="0" smtClean="0"/>
              <a:t>Rancanglah NFA yang didefinisikan sebagai berikut.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916832"/>
            <a:ext cx="5976664" cy="433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659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id-ID" dirty="0"/>
              <a:t>6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sz="2800" dirty="0" smtClean="0"/>
              <a:t>Rancanglah NFA yang menerima bahasa L. </a:t>
            </a:r>
            <a:r>
              <a:rPr lang="id-ID" sz="2800" dirty="0"/>
              <a:t/>
            </a:r>
            <a:br>
              <a:rPr lang="id-ID" sz="2800" dirty="0"/>
            </a:br>
            <a:r>
              <a:rPr lang="id-ID" sz="2800" dirty="0" smtClean="0"/>
              <a:t>L = { </a:t>
            </a:r>
            <a:r>
              <a:rPr lang="id-ID" sz="2800" i="1" dirty="0" smtClean="0"/>
              <a:t>x    </a:t>
            </a:r>
            <a:r>
              <a:rPr lang="id-ID" sz="2800" dirty="0" smtClean="0"/>
              <a:t>{a,b}* : |</a:t>
            </a:r>
            <a:r>
              <a:rPr lang="id-ID" sz="2800" i="1" dirty="0" smtClean="0"/>
              <a:t>x</a:t>
            </a:r>
            <a:r>
              <a:rPr lang="id-ID" sz="2800" dirty="0" smtClean="0"/>
              <a:t>| &gt; 2 DAN alfabet ketiga dari string </a:t>
            </a:r>
            <a:r>
              <a:rPr lang="id-ID" sz="2800" i="1" dirty="0" smtClean="0"/>
              <a:t>x </a:t>
            </a:r>
            <a:r>
              <a:rPr lang="id-ID" sz="2800" dirty="0" smtClean="0"/>
              <a:t>adalah ‘a’}</a:t>
            </a:r>
          </a:p>
          <a:p>
            <a:pPr algn="just"/>
            <a:r>
              <a:rPr lang="id-ID" sz="2800" i="1" dirty="0" smtClean="0"/>
              <a:t>Kondisi:</a:t>
            </a:r>
          </a:p>
          <a:p>
            <a:pPr lvl="1" algn="just"/>
            <a:r>
              <a:rPr lang="id-ID" sz="2400" dirty="0" smtClean="0"/>
              <a:t>2 alfabet terakhir bisa ‘a’ atau ‘b’</a:t>
            </a:r>
          </a:p>
          <a:p>
            <a:pPr lvl="1" algn="just"/>
            <a:r>
              <a:rPr lang="id-ID" sz="2400" i="1" dirty="0" smtClean="0"/>
              <a:t>Alfabet </a:t>
            </a:r>
            <a:r>
              <a:rPr lang="id-ID" sz="2400" dirty="0" smtClean="0"/>
              <a:t>ketiga dari kanan adalah ‘a’</a:t>
            </a:r>
          </a:p>
          <a:p>
            <a:pPr marL="457200" lvl="1" indent="0" algn="just">
              <a:buNone/>
            </a:pPr>
            <a:r>
              <a:rPr lang="id-ID" sz="2400" i="1" dirty="0" smtClean="0"/>
              <a:t>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772816"/>
            <a:ext cx="200025" cy="200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221088"/>
            <a:ext cx="65627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002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id-ID" dirty="0" smtClean="0"/>
              <a:t>7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sz="2000" dirty="0" smtClean="0"/>
              <a:t>Rancanglah NFA yang menerima bahasa berikut ini</a:t>
            </a:r>
          </a:p>
          <a:p>
            <a:pPr algn="just"/>
            <a:endParaRPr lang="id-ID" sz="2000" dirty="0"/>
          </a:p>
          <a:p>
            <a:pPr algn="just"/>
            <a:endParaRPr lang="id-ID" sz="2000" dirty="0" smtClean="0"/>
          </a:p>
          <a:p>
            <a:pPr algn="just"/>
            <a:endParaRPr lang="id-ID" sz="2000" dirty="0"/>
          </a:p>
          <a:p>
            <a:pPr algn="just"/>
            <a:endParaRPr lang="id-ID" sz="2000" dirty="0" smtClean="0"/>
          </a:p>
          <a:p>
            <a:pPr algn="just"/>
            <a:endParaRPr lang="id-ID" sz="2000" dirty="0"/>
          </a:p>
          <a:p>
            <a:pPr algn="just"/>
            <a:endParaRPr lang="id-ID" sz="2000" dirty="0" smtClean="0"/>
          </a:p>
          <a:p>
            <a:pPr algn="just"/>
            <a:endParaRPr lang="id-ID" sz="2000" dirty="0"/>
          </a:p>
          <a:p>
            <a:pPr algn="just"/>
            <a:endParaRPr lang="id-ID" sz="2000" dirty="0" smtClean="0"/>
          </a:p>
          <a:p>
            <a:pPr algn="just"/>
            <a:endParaRPr lang="id-ID" sz="2000" dirty="0"/>
          </a:p>
          <a:p>
            <a:pPr algn="just"/>
            <a:r>
              <a:rPr lang="id-ID" sz="2000" dirty="0" smtClean="0"/>
              <a:t>Q2 untuk kasus ketika string </a:t>
            </a:r>
            <a:r>
              <a:rPr lang="id-ID" sz="2000" i="1" dirty="0" smtClean="0"/>
              <a:t>ab </a:t>
            </a:r>
          </a:p>
          <a:p>
            <a:pPr algn="just"/>
            <a:r>
              <a:rPr lang="id-ID" sz="2000" dirty="0" smtClean="0"/>
              <a:t>Q3 untuk kasus </a:t>
            </a:r>
            <a:r>
              <a:rPr lang="id-ID" sz="2000" i="1" dirty="0" smtClean="0"/>
              <a:t>abab</a:t>
            </a:r>
            <a:r>
              <a:rPr lang="id-ID" sz="2000" i="1" baseline="30000" dirty="0" smtClean="0"/>
              <a:t>n</a:t>
            </a:r>
          </a:p>
          <a:p>
            <a:pPr algn="just"/>
            <a:r>
              <a:rPr lang="id-ID" sz="2000" i="1" dirty="0" smtClean="0"/>
              <a:t>Q4 </a:t>
            </a:r>
            <a:r>
              <a:rPr lang="id-ID" sz="2000" dirty="0" smtClean="0"/>
              <a:t>untuk kasus aba</a:t>
            </a:r>
            <a:r>
              <a:rPr lang="id-ID" sz="2000" baseline="30000" dirty="0" smtClean="0"/>
              <a:t>n</a:t>
            </a:r>
            <a:endParaRPr lang="id-ID" sz="2000" i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562566"/>
            <a:ext cx="4162425" cy="476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988840"/>
            <a:ext cx="7515225" cy="2895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4884440"/>
            <a:ext cx="1512168" cy="2422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9935" y="5197817"/>
            <a:ext cx="1924050" cy="2857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2357" y="5582642"/>
            <a:ext cx="173355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19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848" y="30798"/>
            <a:ext cx="8229600" cy="1143000"/>
          </a:xfrm>
        </p:spPr>
        <p:txBody>
          <a:bodyPr/>
          <a:lstStyle/>
          <a:p>
            <a:r>
              <a:rPr lang="id-ID" sz="4000" dirty="0"/>
              <a:t>Kuis http://bit.ly/automata3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d-ID" sz="2000" dirty="0" smtClean="0"/>
              <a:t>Rancanglah NFA yang menerima bahasa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000" dirty="0" smtClean="0"/>
              <a:t>Rancanglah NFA dengan fungsi transisi berikut ini dan berikan 3 contoh string yang diterima NFA tersebut! </a:t>
            </a:r>
          </a:p>
          <a:p>
            <a:pPr marL="457200" indent="-457200">
              <a:buFont typeface="+mj-lt"/>
              <a:buAutoNum type="arabicPeriod"/>
            </a:pPr>
            <a:endParaRPr lang="id-ID" sz="2000" dirty="0"/>
          </a:p>
          <a:p>
            <a:pPr marL="457200" indent="-457200">
              <a:buFont typeface="+mj-lt"/>
              <a:buAutoNum type="arabicPeriod"/>
            </a:pPr>
            <a:endParaRPr lang="id-ID" sz="2000" dirty="0" smtClean="0"/>
          </a:p>
          <a:p>
            <a:pPr marL="457200" indent="-457200">
              <a:buFont typeface="+mj-lt"/>
              <a:buAutoNum type="arabicPeriod"/>
            </a:pPr>
            <a:endParaRPr lang="id-ID" sz="2000" dirty="0"/>
          </a:p>
          <a:p>
            <a:pPr marL="457200" indent="-457200">
              <a:buFont typeface="+mj-lt"/>
              <a:buAutoNum type="arabicPeriod"/>
            </a:pPr>
            <a:endParaRPr lang="id-ID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id-ID" sz="2000" dirty="0" smtClean="0"/>
              <a:t>Tentukan bahasa yang diterima oleh NFA berikut. Bahasa boleh berupa notasi atau deskripsi</a:t>
            </a:r>
            <a:endParaRPr lang="id-ID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45" y="1052736"/>
            <a:ext cx="2438400" cy="428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772816"/>
            <a:ext cx="4397426" cy="1872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4077072"/>
            <a:ext cx="5337314" cy="234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791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 bwMode="auto">
          <a:xfrm>
            <a:off x="685800" y="2822575"/>
            <a:ext cx="7772400" cy="14700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id-ID" dirty="0" smtClean="0"/>
              <a:t>Minggu </a:t>
            </a:r>
            <a:r>
              <a:rPr lang="en-US" dirty="0"/>
              <a:t>3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>Pertemuan </a:t>
            </a:r>
            <a:r>
              <a:rPr lang="en-US" dirty="0" smtClean="0"/>
              <a:t>3</a:t>
            </a:r>
            <a:r>
              <a:rPr lang="id-ID" dirty="0" smtClean="0"/>
              <a:t/>
            </a:r>
            <a:br>
              <a:rPr lang="id-ID" dirty="0" smtClean="0"/>
            </a:br>
            <a:endParaRPr lang="id-ID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9"/>
          <p:cNvSpPr>
            <a:spLocks noGrp="1"/>
          </p:cNvSpPr>
          <p:nvPr>
            <p:ph type="title"/>
          </p:nvPr>
        </p:nvSpPr>
        <p:spPr bwMode="auto">
          <a:xfrm>
            <a:off x="467544" y="126876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d-ID" sz="3600" dirty="0" smtClean="0"/>
              <a:t>KEMAMPUAN AKHIR YANG DIHARAPKAN</a:t>
            </a:r>
            <a:endParaRPr lang="en-US" sz="3600" dirty="0" smtClean="0"/>
          </a:p>
        </p:txBody>
      </p:sp>
      <p:sp>
        <p:nvSpPr>
          <p:cNvPr id="13315" name="Content Placeholder 10"/>
          <p:cNvSpPr>
            <a:spLocks noGrp="1"/>
          </p:cNvSpPr>
          <p:nvPr>
            <p:ph idx="1"/>
          </p:nvPr>
        </p:nvSpPr>
        <p:spPr bwMode="auto">
          <a:xfrm>
            <a:off x="467544" y="2420888"/>
            <a:ext cx="8229600" cy="28575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d-ID" dirty="0"/>
              <a:t>Mahasiswa mampu menjelaskan </a:t>
            </a:r>
            <a:r>
              <a:rPr lang="id-ID" i="1" dirty="0"/>
              <a:t>Finite Automata </a:t>
            </a:r>
            <a:r>
              <a:rPr lang="id-ID" dirty="0"/>
              <a:t>beserta komponen dan jenisnya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7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6"/>
          <p:cNvSpPr>
            <a:spLocks noGrp="1"/>
          </p:cNvSpPr>
          <p:nvPr>
            <p:ph type="title"/>
          </p:nvPr>
        </p:nvSpPr>
        <p:spPr bwMode="auto">
          <a:xfrm>
            <a:off x="467544" y="1052736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M</a:t>
            </a:r>
            <a:r>
              <a:rPr lang="id-ID" dirty="0" smtClean="0"/>
              <a:t>ATERI</a:t>
            </a:r>
            <a:r>
              <a:rPr lang="en-US" dirty="0" smtClean="0"/>
              <a:t> P</a:t>
            </a:r>
            <a:r>
              <a:rPr lang="id-ID" dirty="0" smtClean="0"/>
              <a:t>OKOK</a:t>
            </a:r>
            <a:endParaRPr lang="en-US" dirty="0" smtClean="0"/>
          </a:p>
        </p:txBody>
      </p:sp>
      <p:sp>
        <p:nvSpPr>
          <p:cNvPr id="14339" name="Content Placeholder 7"/>
          <p:cNvSpPr>
            <a:spLocks noGrp="1"/>
          </p:cNvSpPr>
          <p:nvPr>
            <p:ph idx="1"/>
          </p:nvPr>
        </p:nvSpPr>
        <p:spPr bwMode="auto">
          <a:xfrm>
            <a:off x="457200" y="2348880"/>
            <a:ext cx="8229600" cy="377728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id-ID" dirty="0"/>
              <a:t>• </a:t>
            </a:r>
            <a:r>
              <a:rPr lang="en-US" i="1" dirty="0" smtClean="0"/>
              <a:t>Non-</a:t>
            </a:r>
            <a:r>
              <a:rPr lang="id-ID" i="1" dirty="0" smtClean="0"/>
              <a:t>Deterministic </a:t>
            </a:r>
            <a:r>
              <a:rPr lang="id-ID" i="1" dirty="0"/>
              <a:t>Finite </a:t>
            </a:r>
            <a:r>
              <a:rPr lang="id-ID" i="1" dirty="0" smtClean="0"/>
              <a:t>automata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73198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 bwMode="auto">
          <a:xfrm>
            <a:off x="467544" y="1052736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d-ID" dirty="0" smtClean="0"/>
              <a:t>SUMBER PUSTAKA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2132856"/>
            <a:ext cx="8229600" cy="399330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Xavier, S. P. (2005). </a:t>
            </a:r>
            <a:r>
              <a:rPr lang="en-US" sz="2400" i="1" dirty="0"/>
              <a:t>Theory of Automata, Formal Language, and Computation.</a:t>
            </a:r>
            <a:r>
              <a:rPr lang="en-US" sz="2400" dirty="0"/>
              <a:t> New Age International (P)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err="1"/>
              <a:t>Gurari</a:t>
            </a:r>
            <a:r>
              <a:rPr lang="en-US" sz="2400" dirty="0"/>
              <a:t>, E. (1989). </a:t>
            </a:r>
            <a:r>
              <a:rPr lang="en-US" sz="2400" i="1" dirty="0"/>
              <a:t>An Introduction to the Theory of Compilation.</a:t>
            </a:r>
            <a:r>
              <a:rPr lang="en-US" sz="2400" dirty="0"/>
              <a:t> Computer Science Press.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Hopcroft, J. E., </a:t>
            </a:r>
            <a:r>
              <a:rPr lang="en-US" sz="2400" dirty="0" err="1"/>
              <a:t>Motwani</a:t>
            </a:r>
            <a:r>
              <a:rPr lang="en-US" sz="2400" dirty="0"/>
              <a:t>, R., &amp; Ullman, J. D. (2007). </a:t>
            </a:r>
            <a:r>
              <a:rPr lang="en-US" sz="2400" i="1" dirty="0"/>
              <a:t>Introduction to automata theory, languages, and computation.</a:t>
            </a:r>
            <a:r>
              <a:rPr lang="en-US" sz="2400" dirty="0"/>
              <a:t> Pearson/Addison Wesley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/>
              <a:t>Dirgantara, H. B. (2016). </a:t>
            </a:r>
            <a:r>
              <a:rPr lang="id-ID" sz="2400" i="1" dirty="0"/>
              <a:t>Pengantar Teori Bahasa dan Automata: Merancang Automaton dengan JFLAP.</a:t>
            </a:r>
            <a:r>
              <a:rPr lang="id-ID" sz="2400" dirty="0"/>
              <a:t> Yogyakarta: Teknosain.</a:t>
            </a:r>
            <a:endParaRPr lang="en-US" sz="2400" dirty="0"/>
          </a:p>
          <a:p>
            <a:pPr marL="0" lv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5158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Pendahuluan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NFA </a:t>
            </a:r>
            <a:r>
              <a:rPr lang="en-US" sz="2400" dirty="0" err="1"/>
              <a:t>seperti</a:t>
            </a:r>
            <a:r>
              <a:rPr lang="en-US" sz="2400" dirty="0"/>
              <a:t> DFA,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i="1" dirty="0"/>
              <a:t>state </a:t>
            </a:r>
            <a:r>
              <a:rPr lang="en-US" sz="2400" dirty="0"/>
              <a:t>yang </a:t>
            </a:r>
            <a:r>
              <a:rPr lang="en-US" sz="2400" dirty="0" err="1"/>
              <a:t>terbatas</a:t>
            </a:r>
            <a:r>
              <a:rPr lang="en-US" sz="2400" dirty="0"/>
              <a:t>, </a:t>
            </a:r>
            <a:r>
              <a:rPr lang="en-US" sz="2400" dirty="0" err="1"/>
              <a:t>sekumpulan</a:t>
            </a:r>
            <a:r>
              <a:rPr lang="en-US" sz="2400" dirty="0"/>
              <a:t> </a:t>
            </a:r>
            <a:r>
              <a:rPr lang="en-US" sz="2400" dirty="0" err="1" smtClean="0"/>
              <a:t>alfabet</a:t>
            </a:r>
            <a:r>
              <a:rPr lang="en-US" sz="2400" dirty="0" smtClean="0"/>
              <a:t> </a:t>
            </a:r>
            <a:r>
              <a:rPr lang="en-US" sz="2400" i="1" dirty="0" smtClean="0"/>
              <a:t>input</a:t>
            </a:r>
            <a:r>
              <a:rPr lang="en-US" sz="2400" dirty="0"/>
              <a:t>,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i="1" dirty="0"/>
              <a:t>state </a:t>
            </a:r>
            <a:r>
              <a:rPr lang="en-US" sz="2400" dirty="0" err="1"/>
              <a:t>awal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i="1" dirty="0"/>
              <a:t>state </a:t>
            </a:r>
            <a:r>
              <a:rPr lang="en-US" sz="2400" dirty="0" err="1"/>
              <a:t>akhir</a:t>
            </a:r>
            <a:r>
              <a:rPr lang="en-US" sz="2400" dirty="0"/>
              <a:t>. NFA juga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transisi</a:t>
            </a:r>
            <a:r>
              <a:rPr lang="en-US" sz="2400" dirty="0"/>
              <a:t>. </a:t>
            </a:r>
            <a:r>
              <a:rPr lang="en-US" sz="2400" dirty="0" err="1"/>
              <a:t>Namun</a:t>
            </a:r>
            <a:r>
              <a:rPr lang="en-US" sz="2400" dirty="0"/>
              <a:t> NFA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sederhana</a:t>
            </a:r>
            <a:r>
              <a:rPr lang="en-US" sz="2400" dirty="0"/>
              <a:t> </a:t>
            </a:r>
            <a:r>
              <a:rPr lang="en-US" sz="2400" dirty="0" err="1"/>
              <a:t>dibandingkan</a:t>
            </a:r>
            <a:r>
              <a:rPr lang="en-US" sz="2400" dirty="0"/>
              <a:t> DFA,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smtClean="0"/>
              <a:t>NFA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/>
              <a:t>berupa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satu-satu</a:t>
            </a:r>
            <a:r>
              <a:rPr lang="en-US" sz="2400" dirty="0"/>
              <a:t> yang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i="1" dirty="0"/>
              <a:t>input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tujuan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/>
              <a:t>NFA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tujuan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i="1" dirty="0"/>
              <a:t>input </a:t>
            </a:r>
            <a:r>
              <a:rPr lang="en-US" sz="2400" dirty="0" err="1"/>
              <a:t>tertentu</a:t>
            </a:r>
            <a:r>
              <a:rPr lang="en-US" sz="2400" dirty="0"/>
              <a:t>,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i="1" dirty="0" smtClean="0"/>
              <a:t>input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tujuan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6243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Perbedaan</a:t>
            </a:r>
            <a:r>
              <a:rPr lang="en-US" dirty="0" smtClean="0"/>
              <a:t> DFA </a:t>
            </a:r>
            <a:r>
              <a:rPr lang="en-US" dirty="0" err="1" smtClean="0"/>
              <a:t>dan</a:t>
            </a:r>
            <a:r>
              <a:rPr lang="en-US" dirty="0" smtClean="0"/>
              <a:t> NFA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556792"/>
            <a:ext cx="7789145" cy="244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775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NFA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smtClean="0"/>
              <a:t>5-</a:t>
            </a:r>
            <a:r>
              <a:rPr lang="en-US" i="1" dirty="0" smtClean="0"/>
              <a:t>tuple</a:t>
            </a:r>
          </a:p>
          <a:p>
            <a:pPr marL="0" indent="0">
              <a:buNone/>
            </a:pPr>
            <a:r>
              <a:rPr lang="en-US" dirty="0" smtClean="0"/>
              <a:t>	Q </a:t>
            </a:r>
            <a:r>
              <a:rPr lang="en-US" dirty="0"/>
              <a:t>=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 </a:t>
            </a:r>
            <a:r>
              <a:rPr lang="en-US" i="1" dirty="0"/>
              <a:t>state</a:t>
            </a:r>
            <a:br>
              <a:rPr lang="en-US" i="1" dirty="0"/>
            </a:br>
            <a:r>
              <a:rPr lang="en-US" i="1" dirty="0"/>
              <a:t>	</a:t>
            </a:r>
            <a:r>
              <a:rPr lang="en-US" dirty="0"/>
              <a:t>∑ =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alfabet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l-GR" dirty="0"/>
              <a:t>δ</a:t>
            </a:r>
            <a:r>
              <a:rPr lang="en-US" dirty="0"/>
              <a:t> =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transisi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proses  </a:t>
            </a:r>
            <a:r>
              <a:rPr lang="en-US" dirty="0" err="1"/>
              <a:t>perpindahan</a:t>
            </a:r>
            <a:r>
              <a:rPr lang="en-US" dirty="0"/>
              <a:t> </a:t>
            </a:r>
            <a:r>
              <a:rPr lang="en-US" i="1" dirty="0"/>
              <a:t>state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i="1" dirty="0"/>
              <a:t>state </a:t>
            </a:r>
            <a:r>
              <a:rPr lang="en-US" dirty="0"/>
              <a:t>lain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i="1" dirty="0"/>
              <a:t>input</a:t>
            </a:r>
            <a:r>
              <a:rPr lang="en-US" dirty="0"/>
              <a:t>.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juga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notasi</a:t>
            </a:r>
            <a:r>
              <a:rPr lang="en-US" dirty="0"/>
              <a:t>: (</a:t>
            </a:r>
            <a:r>
              <a:rPr lang="en-US" i="1" dirty="0"/>
              <a:t>state</a:t>
            </a:r>
            <a:r>
              <a:rPr lang="en-US" dirty="0"/>
              <a:t>, </a:t>
            </a:r>
            <a:r>
              <a:rPr lang="en-US" i="1" dirty="0"/>
              <a:t>input</a:t>
            </a:r>
            <a:r>
              <a:rPr lang="en-US" dirty="0"/>
              <a:t>) = </a:t>
            </a:r>
            <a:r>
              <a:rPr lang="en-US" i="1" dirty="0"/>
              <a:t>state </a:t>
            </a:r>
            <a:r>
              <a:rPr lang="en-US" dirty="0" err="1"/>
              <a:t>tujuan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q0 = </a:t>
            </a:r>
            <a:r>
              <a:rPr lang="en-US" i="1" dirty="0"/>
              <a:t>state </a:t>
            </a:r>
            <a:r>
              <a:rPr lang="en-US" dirty="0" err="1"/>
              <a:t>awal</a:t>
            </a:r>
            <a:r>
              <a:rPr lang="en-US" dirty="0"/>
              <a:t> (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); q0 </a:t>
            </a:r>
            <a:r>
              <a:rPr lang="el-GR" dirty="0"/>
              <a:t>ϵ</a:t>
            </a:r>
            <a:r>
              <a:rPr lang="en-US" dirty="0"/>
              <a:t>Q</a:t>
            </a:r>
            <a:br>
              <a:rPr lang="en-US" dirty="0"/>
            </a:br>
            <a:r>
              <a:rPr lang="en-US" dirty="0"/>
              <a:t>	F = </a:t>
            </a:r>
            <a:r>
              <a:rPr lang="en-US" i="1" dirty="0"/>
              <a:t>state </a:t>
            </a:r>
            <a:r>
              <a:rPr lang="en-US" dirty="0" err="1"/>
              <a:t>akhir</a:t>
            </a:r>
            <a:r>
              <a:rPr lang="en-US" dirty="0"/>
              <a:t> (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); F </a:t>
            </a:r>
            <a:r>
              <a:rPr lang="en-US" dirty="0" err="1"/>
              <a:t>adalah</a:t>
            </a:r>
            <a:r>
              <a:rPr lang="en-US" dirty="0"/>
              <a:t> 	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Q </a:t>
            </a:r>
            <a:br>
              <a:rPr lang="en-US" dirty="0"/>
            </a:br>
            <a:r>
              <a:rPr lang="en-US" i="1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1143000"/>
            <a:ext cx="2664296" cy="4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069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NFA </a:t>
            </a:r>
            <a:r>
              <a:rPr lang="en-US" dirty="0" err="1" smtClean="0"/>
              <a:t>sederhana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417638"/>
            <a:ext cx="36766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12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396</Words>
  <Application>Microsoft Office PowerPoint</Application>
  <PresentationFormat>On-screen Show (4:3)</PresentationFormat>
  <Paragraphs>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PowerPoint Presentation</vt:lpstr>
      <vt:lpstr>Minggu 3 Pertemuan 3 </vt:lpstr>
      <vt:lpstr>KEMAMPUAN AKHIR YANG DIHARAPKAN</vt:lpstr>
      <vt:lpstr>MATERI POKOK</vt:lpstr>
      <vt:lpstr>SUMBER PUSTAKA</vt:lpstr>
      <vt:lpstr>Pendahuluan</vt:lpstr>
      <vt:lpstr>Perbedaan DFA dan NFA</vt:lpstr>
      <vt:lpstr>NFA</vt:lpstr>
      <vt:lpstr>Contoh NFA sederhana</vt:lpstr>
      <vt:lpstr>Contoh (2)</vt:lpstr>
      <vt:lpstr>Contoh (2)</vt:lpstr>
      <vt:lpstr>Contoh (3)</vt:lpstr>
      <vt:lpstr>Contoh (3)</vt:lpstr>
      <vt:lpstr>Contoh (4)</vt:lpstr>
      <vt:lpstr>Contoh (5)</vt:lpstr>
      <vt:lpstr>Contoh (5)</vt:lpstr>
      <vt:lpstr>Contoh (6)</vt:lpstr>
      <vt:lpstr>Contoh (7)</vt:lpstr>
      <vt:lpstr>Kuis http://bit.ly/automata3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della</dc:creator>
  <cp:lastModifiedBy>Bima-PC</cp:lastModifiedBy>
  <cp:revision>80</cp:revision>
  <dcterms:created xsi:type="dcterms:W3CDTF">2014-12-02T03:41:18Z</dcterms:created>
  <dcterms:modified xsi:type="dcterms:W3CDTF">2018-10-07T12:24:11Z</dcterms:modified>
</cp:coreProperties>
</file>