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9" r:id="rId3"/>
    <p:sldMasterId id="2147483667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75" r:id="rId25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542" autoAdjust="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5F8E8E-A17F-4E4F-8798-BEB05CB63FAA}" type="datetimeFigureOut">
              <a:rPr lang="en-US"/>
              <a:pPr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FA0618-8F99-46FD-A9B3-CCED4D5CEB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2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A44523F-3A7F-43C4-AECB-B08F99754189}" type="datetimeFigureOut">
              <a:rPr lang="en-US"/>
              <a:pPr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730E3EB-590A-4DD5-BBFC-0325DC97C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0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44BF0B00-14DA-42C9-BAF5-26BBE65C52CE}" type="datetimeFigureOut">
              <a:rPr lang="id-ID"/>
              <a:pPr/>
              <a:t>14/03/2018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2ECBD5BC-84DA-4BBC-B83F-7A1F09358685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F60B52C1-A381-4829-BC8D-93AA0205570B}" type="datetimeFigureOut">
              <a:rPr lang="id-ID"/>
              <a:pPr/>
              <a:t>14/03/2018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E2179B-605D-42A5-BFE4-D85DB5FCE4BB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D54779DD-BB3B-4DDF-8A1C-46BBCF34E590}" type="datetimeFigureOut">
              <a:rPr lang="id-ID"/>
              <a:pPr/>
              <a:t>14/03/2018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D7C08D-364C-44AF-A68E-5301A4C1E4CC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7E6A053E-E15B-4FE9-8507-B405CFA86C13}" type="datetimeFigureOut">
              <a:rPr lang="id-ID"/>
              <a:pPr/>
              <a:t>14/03/2018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4422330-48AB-4A03-BF9F-9A42BA2B79F4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912768" cy="730002"/>
          </a:xfrm>
          <a:prstGeom prst="rect">
            <a:avLst/>
          </a:prstGeom>
        </p:spPr>
        <p:txBody>
          <a:bodyPr anchor="b"/>
          <a:lstStyle>
            <a:lvl1pPr algn="l">
              <a:defRPr lang="id-ID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38EE3987-87DC-48C5-AD24-0FC77494F061}" type="datetimeFigureOut">
              <a:rPr lang="id-ID"/>
              <a:pPr/>
              <a:t>14/03/2018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40EB53AB-1C5C-40B3-92D5-9A027205B0F9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6"/>
          <p:cNvGrpSpPr>
            <a:grpSpLocks/>
          </p:cNvGrpSpPr>
          <p:nvPr/>
        </p:nvGrpSpPr>
        <p:grpSpPr bwMode="auto">
          <a:xfrm>
            <a:off x="468313" y="5341938"/>
            <a:ext cx="8064500" cy="1111250"/>
            <a:chOff x="467544" y="4333335"/>
            <a:chExt cx="8064896" cy="1111889"/>
          </a:xfrm>
        </p:grpSpPr>
        <p:pic>
          <p:nvPicPr>
            <p:cNvPr id="106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7544" y="4333335"/>
              <a:ext cx="4320480" cy="1111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>
            <a:xfrm>
              <a:off x="5147724" y="4725672"/>
              <a:ext cx="0" cy="50352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35075" y="4797152"/>
              <a:ext cx="3097365" cy="3701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EDUCATION FOR A BETTER LIFE</a:t>
              </a:r>
            </a:p>
          </p:txBody>
        </p:sp>
      </p:grpSp>
      <p:grpSp>
        <p:nvGrpSpPr>
          <p:cNvPr id="1027" name="Group 13"/>
          <p:cNvGrpSpPr>
            <a:grpSpLocks/>
          </p:cNvGrpSpPr>
          <p:nvPr/>
        </p:nvGrpSpPr>
        <p:grpSpPr bwMode="auto">
          <a:xfrm>
            <a:off x="0" y="0"/>
            <a:ext cx="2484438" cy="2924175"/>
            <a:chOff x="3131840" y="692696"/>
            <a:chExt cx="2736304" cy="3303612"/>
          </a:xfrm>
        </p:grpSpPr>
        <p:sp>
          <p:nvSpPr>
            <p:cNvPr id="15" name="Flowchart: Connector 14"/>
            <p:cNvSpPr/>
            <p:nvPr/>
          </p:nvSpPr>
          <p:spPr>
            <a:xfrm>
              <a:off x="3420333" y="1485419"/>
              <a:ext cx="431863" cy="432232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420333" y="2997334"/>
              <a:ext cx="431863" cy="432231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420333" y="1989391"/>
              <a:ext cx="431863" cy="432231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420333" y="2493362"/>
              <a:ext cx="431863" cy="432232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20333" y="3501304"/>
              <a:ext cx="431863" cy="432232"/>
            </a:xfrm>
            <a:prstGeom prst="flowChartConnector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3420333" y="990416"/>
              <a:ext cx="431863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3923882" y="2997334"/>
              <a:ext cx="431863" cy="432231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3923882" y="3501304"/>
              <a:ext cx="431863" cy="432232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3923882" y="981449"/>
              <a:ext cx="431863" cy="43043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3923882" y="1510528"/>
              <a:ext cx="431863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3923882" y="1989391"/>
              <a:ext cx="431863" cy="432231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923882" y="2493362"/>
              <a:ext cx="431863" cy="432232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427432" y="2997334"/>
              <a:ext cx="431863" cy="432231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427432" y="1485419"/>
              <a:ext cx="431863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427432" y="1962488"/>
              <a:ext cx="431863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427432" y="2466460"/>
              <a:ext cx="431863" cy="432231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4427432" y="981449"/>
              <a:ext cx="431863" cy="43043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4932730" y="1485419"/>
              <a:ext cx="431864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4932730" y="1962488"/>
              <a:ext cx="431864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4932730" y="2466460"/>
              <a:ext cx="431864" cy="432231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4932730" y="981449"/>
              <a:ext cx="431864" cy="43043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4932730" y="2997334"/>
              <a:ext cx="431864" cy="432231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5436280" y="3004508"/>
              <a:ext cx="431864" cy="432231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pic>
          <p:nvPicPr>
            <p:cNvPr id="1052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131840" y="3501008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3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131840" y="989484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4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131840" y="1493540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131840" y="19975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131840" y="29881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7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131840" y="24928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8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033466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9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3513782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131840" y="692696"/>
              <a:ext cx="238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8" name="TextBox 47"/>
          <p:cNvSpPr txBox="1"/>
          <p:nvPr/>
        </p:nvSpPr>
        <p:spPr>
          <a:xfrm>
            <a:off x="395288" y="2925763"/>
            <a:ext cx="6624637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latin typeface="+mn-lt"/>
              </a:rPr>
              <a:t>MATA KULIAH	          	:  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latin typeface="+mn-lt"/>
              </a:rPr>
              <a:t>KODE MATA KULIAH/SKS  	:  	  /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latin typeface="+mn-lt"/>
              </a:rPr>
              <a:t>KURIKULUM	          	:  2012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latin typeface="+mn-lt"/>
              </a:rPr>
              <a:t>VERSI		          	:  0.0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"/>
          <p:cNvGrpSpPr>
            <a:grpSpLocks/>
          </p:cNvGrpSpPr>
          <p:nvPr/>
        </p:nvGrpSpPr>
        <p:grpSpPr bwMode="auto">
          <a:xfrm>
            <a:off x="0" y="0"/>
            <a:ext cx="1116013" cy="1268413"/>
            <a:chOff x="3131840" y="692696"/>
            <a:chExt cx="2736304" cy="3303612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1486555"/>
              <a:ext cx="432049" cy="430007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419872" y="2995715"/>
              <a:ext cx="432049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419872" y="1986853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419872" y="2491284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419872" y="3500146"/>
              <a:ext cx="432049" cy="434140"/>
            </a:xfrm>
            <a:prstGeom prst="flowChartConnector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419872" y="990393"/>
              <a:ext cx="432049" cy="434143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925874" y="2995715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925874" y="3500146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925874" y="982124"/>
              <a:ext cx="432049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925874" y="1511363"/>
              <a:ext cx="432049" cy="434143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925874" y="1986853"/>
              <a:ext cx="432049" cy="43414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925874" y="2491284"/>
              <a:ext cx="432049" cy="43414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427985" y="2995715"/>
              <a:ext cx="432047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427985" y="1486555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427985" y="196204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4427985" y="2466476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427985" y="982124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4933987" y="1486555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933987" y="196204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933987" y="2466476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933987" y="982124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933987" y="299571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436095" y="3003984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pic>
          <p:nvPicPr>
            <p:cNvPr id="2077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3131840" y="3501008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8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3131840" y="989484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9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3131840" y="1493540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0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3131840" y="19975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1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3131840" y="29881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2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3131840" y="24928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3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5400000">
              <a:off x="4033466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4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5400000">
              <a:off x="3513782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5" name="Picture 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131840" y="692696"/>
              <a:ext cx="238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92725" y="6153150"/>
            <a:ext cx="187166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7308850" y="6308725"/>
            <a:ext cx="0" cy="2159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80288" y="6324600"/>
            <a:ext cx="14795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800" dirty="0">
                <a:latin typeface="+mn-lt"/>
              </a:rPr>
              <a:t>EDUCATION FOR A BETTER LIFE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1" r:id="rId3"/>
    <p:sldLayoutId id="214748392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6"/>
          <p:cNvGrpSpPr>
            <a:grpSpLocks/>
          </p:cNvGrpSpPr>
          <p:nvPr/>
        </p:nvGrpSpPr>
        <p:grpSpPr bwMode="auto">
          <a:xfrm>
            <a:off x="0" y="0"/>
            <a:ext cx="1116013" cy="1268413"/>
            <a:chOff x="3131840" y="692696"/>
            <a:chExt cx="2736304" cy="3303612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1486555"/>
              <a:ext cx="432049" cy="430007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419872" y="2995715"/>
              <a:ext cx="432049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419872" y="1986853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419872" y="2491284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419872" y="3500146"/>
              <a:ext cx="432049" cy="434140"/>
            </a:xfrm>
            <a:prstGeom prst="flowChartConnector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419872" y="990393"/>
              <a:ext cx="432049" cy="434143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925874" y="2995715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925874" y="3500146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925874" y="982124"/>
              <a:ext cx="432049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925874" y="1511363"/>
              <a:ext cx="432049" cy="434143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925874" y="1986853"/>
              <a:ext cx="432049" cy="43414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925874" y="2491284"/>
              <a:ext cx="432049" cy="43414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427985" y="2995715"/>
              <a:ext cx="432047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427985" y="1486555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427985" y="196204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4427985" y="2466476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427985" y="982124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4933987" y="1486555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933987" y="196204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933987" y="2466476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933987" y="982124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933987" y="299571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436095" y="3003984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pic>
          <p:nvPicPr>
            <p:cNvPr id="3102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3131840" y="3501008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3131840" y="989484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4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3131840" y="1493540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5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3131840" y="19975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3131840" y="29881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7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3131840" y="24928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8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rot="5400000">
              <a:off x="4033466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9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rot="5400000">
              <a:off x="3513782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10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131840" y="692696"/>
              <a:ext cx="238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92725" y="6153150"/>
            <a:ext cx="187166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7308850" y="6308725"/>
            <a:ext cx="0" cy="2159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80288" y="6324600"/>
            <a:ext cx="14795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800" dirty="0">
                <a:latin typeface="+mn-lt"/>
              </a:rPr>
              <a:t>EDUCATION FOR A BETTER LIFE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928688" y="1000125"/>
            <a:ext cx="727392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6"/>
          <p:cNvGrpSpPr>
            <a:grpSpLocks/>
          </p:cNvGrpSpPr>
          <p:nvPr/>
        </p:nvGrpSpPr>
        <p:grpSpPr bwMode="auto">
          <a:xfrm>
            <a:off x="0" y="2708275"/>
            <a:ext cx="1116013" cy="1270000"/>
            <a:chOff x="3131840" y="692696"/>
            <a:chExt cx="2736304" cy="3303612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1485563"/>
              <a:ext cx="432049" cy="42947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419872" y="2996965"/>
              <a:ext cx="432049" cy="43360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419872" y="1989364"/>
              <a:ext cx="432049" cy="42947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419872" y="2493165"/>
              <a:ext cx="432049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419872" y="3500766"/>
              <a:ext cx="432049" cy="433600"/>
            </a:xfrm>
            <a:prstGeom prst="flowChartConnector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419872" y="990021"/>
              <a:ext cx="432049" cy="43360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925874" y="2996965"/>
              <a:ext cx="432049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925874" y="3500766"/>
              <a:ext cx="432049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925874" y="981762"/>
              <a:ext cx="432049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925874" y="1510340"/>
              <a:ext cx="432049" cy="43360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925874" y="1989364"/>
              <a:ext cx="432049" cy="42947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925874" y="2493165"/>
              <a:ext cx="432049" cy="43360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427985" y="2996965"/>
              <a:ext cx="432047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427985" y="1485563"/>
              <a:ext cx="432047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427985" y="1960458"/>
              <a:ext cx="432047" cy="43359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4427985" y="2464259"/>
              <a:ext cx="432047" cy="43359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427985" y="981762"/>
              <a:ext cx="432047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4933987" y="1485563"/>
              <a:ext cx="432047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933987" y="1960458"/>
              <a:ext cx="432047" cy="43359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933987" y="2464259"/>
              <a:ext cx="432047" cy="43359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933987" y="981762"/>
              <a:ext cx="432047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933987" y="2996965"/>
              <a:ext cx="432047" cy="43360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436095" y="3005224"/>
              <a:ext cx="432049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pic>
          <p:nvPicPr>
            <p:cNvPr id="41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131840" y="3501008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7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131840" y="989484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8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131840" y="1493540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9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131840" y="19975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131840" y="29881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131840" y="24928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2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033466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3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3513782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4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131840" y="692696"/>
              <a:ext cx="238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99" name="Group 39"/>
          <p:cNvGrpSpPr>
            <a:grpSpLocks/>
          </p:cNvGrpSpPr>
          <p:nvPr/>
        </p:nvGrpSpPr>
        <p:grpSpPr bwMode="auto">
          <a:xfrm>
            <a:off x="1476375" y="2924175"/>
            <a:ext cx="6767513" cy="792163"/>
            <a:chOff x="467544" y="4333335"/>
            <a:chExt cx="8064896" cy="1111889"/>
          </a:xfrm>
        </p:grpSpPr>
        <p:pic>
          <p:nvPicPr>
            <p:cNvPr id="4100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67544" y="4333335"/>
              <a:ext cx="4320480" cy="1111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2" name="Straight Connector 41"/>
            <p:cNvCxnSpPr/>
            <p:nvPr/>
          </p:nvCxnSpPr>
          <p:spPr>
            <a:xfrm>
              <a:off x="5147945" y="4725504"/>
              <a:ext cx="0" cy="50358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433613" y="4796807"/>
              <a:ext cx="3098827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EDUCATION FOR A BETTER LIFE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3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3284538" y="3132138"/>
            <a:ext cx="28158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b="1" dirty="0" smtClean="0">
                <a:latin typeface="+mj-lt"/>
              </a:rPr>
              <a:t>Teori Bahasa dan Automata</a:t>
            </a:r>
            <a:endParaRPr lang="id-ID" b="1" dirty="0">
              <a:latin typeface="+mj-lt"/>
            </a:endParaRP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3286125" y="3643313"/>
            <a:ext cx="8274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b="1" dirty="0" smtClean="0">
                <a:latin typeface="+mn-lt"/>
              </a:rPr>
              <a:t>TI0033</a:t>
            </a:r>
            <a:endParaRPr lang="id-ID" b="1" dirty="0">
              <a:latin typeface="+mn-lt"/>
            </a:endParaRP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4357688" y="3643313"/>
            <a:ext cx="6969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 dirty="0">
                <a:latin typeface="Calibri" pitchFamily="34" charset="0"/>
              </a:rPr>
              <a:t>3 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96752"/>
            <a:ext cx="66960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9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57" y="1412776"/>
            <a:ext cx="4933950" cy="2676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247431"/>
            <a:ext cx="35528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0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204912"/>
            <a:ext cx="80676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7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76672"/>
            <a:ext cx="7416824" cy="58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9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28" y="1064946"/>
            <a:ext cx="6848475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28" y="2145840"/>
            <a:ext cx="60579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5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633537"/>
            <a:ext cx="73056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35732"/>
            <a:ext cx="6238875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0" y="1610744"/>
            <a:ext cx="8338716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5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28" y="65026"/>
            <a:ext cx="7161228" cy="4732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832552"/>
            <a:ext cx="6081325" cy="183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1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85317"/>
            <a:ext cx="5762625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44824"/>
            <a:ext cx="6305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31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74771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0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 bwMode="auto">
          <a:xfrm>
            <a:off x="685800" y="2822575"/>
            <a:ext cx="7772400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id-ID" dirty="0" smtClean="0"/>
              <a:t>Minggu </a:t>
            </a:r>
            <a:r>
              <a:rPr lang="en-US" dirty="0" smtClean="0"/>
              <a:t>4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Pertemuan </a:t>
            </a:r>
            <a:r>
              <a:rPr lang="en-US" dirty="0" smtClean="0"/>
              <a:t>4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957387"/>
            <a:ext cx="7792541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11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4942"/>
          </a:xfrm>
        </p:spPr>
        <p:txBody>
          <a:bodyPr/>
          <a:lstStyle/>
          <a:p>
            <a:r>
              <a:rPr lang="en-US" sz="3200" dirty="0" err="1" smtClean="0"/>
              <a:t>Kuis</a:t>
            </a:r>
            <a:r>
              <a:rPr lang="en-US" sz="3200"/>
              <a:t> </a:t>
            </a:r>
            <a:r>
              <a:rPr lang="en-US" sz="3200"/>
              <a:t>(http://bit.ly/automata4)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496" y="692696"/>
            <a:ext cx="9108504" cy="616530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 err="1" smtClean="0"/>
              <a:t>Gabungkan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konkatenasikan</a:t>
            </a:r>
            <a:r>
              <a:rPr lang="en-US" sz="2000" dirty="0" smtClean="0"/>
              <a:t> 2 NFA </a:t>
            </a:r>
            <a:r>
              <a:rPr lang="en-US" sz="2000" dirty="0" err="1" smtClean="0"/>
              <a:t>berikut</a:t>
            </a: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err="1" smtClean="0"/>
              <a:t>Hilangkan</a:t>
            </a:r>
            <a:r>
              <a:rPr lang="en-US" sz="2000" dirty="0" smtClean="0"/>
              <a:t> input string </a:t>
            </a:r>
            <a:r>
              <a:rPr lang="en-US" sz="2000" dirty="0" err="1" smtClean="0"/>
              <a:t>kosong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NFA </a:t>
            </a:r>
            <a:r>
              <a:rPr lang="en-US" sz="2000" dirty="0" err="1" smtClean="0"/>
              <a:t>berikut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1600" dirty="0" smtClean="0"/>
              <a:t>a.				       b.</a:t>
            </a:r>
          </a:p>
          <a:p>
            <a:pPr marL="400050" lvl="1" indent="0">
              <a:buNone/>
            </a:pPr>
            <a:r>
              <a:rPr lang="en-US" sz="1600" dirty="0" smtClean="0"/>
              <a:t>  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					c. </a:t>
            </a: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45438"/>
            <a:ext cx="2368550" cy="177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97520"/>
            <a:ext cx="2375535" cy="8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8" y="3617404"/>
            <a:ext cx="3715450" cy="247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84984"/>
            <a:ext cx="2499231" cy="228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92" y="4653136"/>
            <a:ext cx="2397312" cy="2072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14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z="3600" smtClean="0"/>
              <a:t>KEMAMPUAN AKHIR YANG DIHARAPKAN</a:t>
            </a:r>
            <a:endParaRPr lang="en-US" sz="3600" smtClean="0"/>
          </a:p>
        </p:txBody>
      </p:sp>
      <p:sp>
        <p:nvSpPr>
          <p:cNvPr id="13315" name="Content Placeholder 10"/>
          <p:cNvSpPr>
            <a:spLocks noGrp="1"/>
          </p:cNvSpPr>
          <p:nvPr>
            <p:ph idx="1"/>
          </p:nvPr>
        </p:nvSpPr>
        <p:spPr bwMode="auto">
          <a:xfrm>
            <a:off x="428596" y="1714488"/>
            <a:ext cx="8229600" cy="2857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id-ID" dirty="0" smtClean="0"/>
              <a:t>	Mahasiswa mampu menjelaskan </a:t>
            </a:r>
            <a:r>
              <a:rPr lang="id-ID" i="1" dirty="0" smtClean="0"/>
              <a:t>Finite Automata </a:t>
            </a:r>
            <a:r>
              <a:rPr lang="id-ID" dirty="0" smtClean="0"/>
              <a:t>beserta komponen dan jenisnya</a:t>
            </a:r>
          </a:p>
          <a:p>
            <a:pPr>
              <a:buNone/>
            </a:pPr>
            <a:r>
              <a:rPr lang="id-ID" dirty="0" smtClean="0"/>
              <a:t>.</a:t>
            </a:r>
          </a:p>
          <a:p>
            <a:pPr>
              <a:buFont typeface="Arial" charset="0"/>
              <a:buNone/>
            </a:pPr>
            <a:endParaRPr lang="id-ID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</a:t>
            </a:r>
            <a:r>
              <a:rPr lang="id-ID" smtClean="0"/>
              <a:t>ATERI</a:t>
            </a:r>
            <a:r>
              <a:rPr lang="en-US" smtClean="0"/>
              <a:t> P</a:t>
            </a:r>
            <a:r>
              <a:rPr lang="id-ID" smtClean="0"/>
              <a:t>OKOK</a:t>
            </a:r>
            <a:endParaRPr lang="en-US" smtClean="0"/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Konversi NFA </a:t>
            </a:r>
            <a:r>
              <a:rPr lang="en-US" dirty="0" smtClean="0">
                <a:sym typeface="Symbol" panose="05050102010706020507" pitchFamily="18" charset="2"/>
              </a:rPr>
              <a:t></a:t>
            </a:r>
            <a:r>
              <a:rPr lang="id-ID" dirty="0" smtClean="0">
                <a:sym typeface="Symbol" panose="05050102010706020507" pitchFamily="18" charset="2"/>
              </a:rPr>
              <a:t> move</a:t>
            </a:r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menjadi NFA tanpa </a:t>
            </a:r>
            <a:r>
              <a:rPr lang="en-US" dirty="0" smtClean="0">
                <a:sym typeface="Symbol" panose="05050102010706020507" pitchFamily="18" charset="2"/>
              </a:rPr>
              <a:t></a:t>
            </a:r>
            <a:r>
              <a:rPr lang="id-ID" dirty="0" smtClean="0">
                <a:sym typeface="Symbol" panose="05050102010706020507" pitchFamily="18" charset="2"/>
              </a:rPr>
              <a:t> move</a:t>
            </a:r>
            <a:endParaRPr lang="id-ID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Penggabungan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 NFA</a:t>
            </a:r>
            <a:endParaRPr lang="id-ID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mtClean="0"/>
              <a:t>SUMBER PUSTAKA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 algn="just">
              <a:buFont typeface="Calibri" pitchFamily="34" charset="0"/>
              <a:buAutoNum type="arabicPeriod"/>
            </a:pPr>
            <a:r>
              <a:rPr lang="en-US" dirty="0" smtClean="0"/>
              <a:t>Xavier, S. P. (2005). </a:t>
            </a:r>
            <a:r>
              <a:rPr lang="en-US" i="1" dirty="0" smtClean="0"/>
              <a:t>Theory of Automata, Formal Language, and Computation.</a:t>
            </a:r>
            <a:r>
              <a:rPr lang="en-US" dirty="0" smtClean="0"/>
              <a:t> New Age International (P)</a:t>
            </a:r>
            <a:endParaRPr lang="id-ID" dirty="0" smtClean="0"/>
          </a:p>
          <a:p>
            <a:pPr marL="514350" lvl="0" indent="-514350" algn="just">
              <a:buFont typeface="Calibri" pitchFamily="34" charset="0"/>
              <a:buAutoNum type="arabicPeriod"/>
            </a:pPr>
            <a:r>
              <a:rPr lang="en-US" dirty="0" err="1" smtClean="0"/>
              <a:t>Halfeld</a:t>
            </a:r>
            <a:r>
              <a:rPr lang="en-US" dirty="0" smtClean="0"/>
              <a:t>-Ferrari, M. </a:t>
            </a:r>
            <a:r>
              <a:rPr lang="en-US" i="1" dirty="0" smtClean="0"/>
              <a:t>Automata Theory and Languages.</a:t>
            </a:r>
            <a:endParaRPr lang="id-ID" dirty="0" smtClean="0"/>
          </a:p>
          <a:p>
            <a:pPr marL="514350" indent="-514350" algn="just">
              <a:buFont typeface="Calibri" pitchFamily="34" charset="0"/>
              <a:buAutoNum type="arabicPeriod"/>
            </a:pPr>
            <a:r>
              <a:rPr lang="en-US" dirty="0" err="1" smtClean="0"/>
              <a:t>Hopcroft</a:t>
            </a:r>
            <a:r>
              <a:rPr lang="en-US" dirty="0" smtClean="0"/>
              <a:t>, J. E., </a:t>
            </a:r>
            <a:r>
              <a:rPr lang="en-US" dirty="0" err="1" smtClean="0"/>
              <a:t>Motwani</a:t>
            </a:r>
            <a:r>
              <a:rPr lang="en-US" dirty="0" smtClean="0"/>
              <a:t>, R., &amp; </a:t>
            </a:r>
            <a:r>
              <a:rPr lang="en-US" dirty="0" err="1" smtClean="0"/>
              <a:t>Ullman</a:t>
            </a:r>
            <a:r>
              <a:rPr lang="en-US" dirty="0" smtClean="0"/>
              <a:t>, J. D. (2007). </a:t>
            </a:r>
            <a:r>
              <a:rPr lang="en-US" i="1" dirty="0" smtClean="0"/>
              <a:t>Introduction to automata theory, languages, and computation.</a:t>
            </a:r>
            <a:r>
              <a:rPr lang="en-US" dirty="0" smtClean="0"/>
              <a:t> Pearson/Addison Wesley</a:t>
            </a:r>
            <a:r>
              <a:rPr lang="id-ID" dirty="0" smtClean="0"/>
              <a:t>	 	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id-ID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</a:t>
            </a:r>
            <a:r>
              <a:rPr lang="en-US" dirty="0" err="1" smtClean="0"/>
              <a:t>dengan</a:t>
            </a:r>
            <a:r>
              <a:rPr lang="en-US" dirty="0" smtClean="0"/>
              <a:t> string </a:t>
            </a:r>
            <a:r>
              <a:rPr lang="en-US" dirty="0" err="1" smtClean="0"/>
              <a:t>kosong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09945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5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5090"/>
            <a:ext cx="8068486" cy="4680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76" y="5178789"/>
            <a:ext cx="65151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58" y="836712"/>
            <a:ext cx="78295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80664"/>
            <a:ext cx="7762875" cy="352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59669"/>
            <a:ext cx="886581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02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</Template>
  <TotalTime>486</TotalTime>
  <Words>122</Words>
  <Application>Microsoft Office PowerPoint</Application>
  <PresentationFormat>On-screen Show (4:3)</PresentationFormat>
  <Paragraphs>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Symbol</vt:lpstr>
      <vt:lpstr>Temp</vt:lpstr>
      <vt:lpstr>Custom Design</vt:lpstr>
      <vt:lpstr>2_Custom Design</vt:lpstr>
      <vt:lpstr>1_Custom Design</vt:lpstr>
      <vt:lpstr>PowerPoint Presentation</vt:lpstr>
      <vt:lpstr>Minggu 4 Pertemuan 4 </vt:lpstr>
      <vt:lpstr>KEMAMPUAN AKHIR YANG DIHARAPKAN</vt:lpstr>
      <vt:lpstr>MATERI POKOK</vt:lpstr>
      <vt:lpstr>SUMBER PUSTAKA</vt:lpstr>
      <vt:lpstr>NFA dengan string kosong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Kuis (http://bit.ly/automata4)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Harya Bima</cp:lastModifiedBy>
  <cp:revision>58</cp:revision>
  <dcterms:created xsi:type="dcterms:W3CDTF">2012-08-07T02:10:28Z</dcterms:created>
  <dcterms:modified xsi:type="dcterms:W3CDTF">2018-03-14T04:51:30Z</dcterms:modified>
</cp:coreProperties>
</file>