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9" r:id="rId3"/>
    <p:sldMasterId id="2147483667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63" r:id="rId7"/>
    <p:sldId id="262" r:id="rId8"/>
    <p:sldId id="264" r:id="rId9"/>
    <p:sldId id="304" r:id="rId10"/>
    <p:sldId id="325" r:id="rId11"/>
    <p:sldId id="301" r:id="rId12"/>
    <p:sldId id="324" r:id="rId13"/>
    <p:sldId id="309" r:id="rId14"/>
    <p:sldId id="310" r:id="rId15"/>
    <p:sldId id="311" r:id="rId16"/>
    <p:sldId id="312" r:id="rId17"/>
    <p:sldId id="313" r:id="rId18"/>
    <p:sldId id="326" r:id="rId19"/>
    <p:sldId id="327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14" r:id="rId30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42" autoAdjust="0"/>
  </p:normalViewPr>
  <p:slideViewPr>
    <p:cSldViewPr>
      <p:cViewPr varScale="1">
        <p:scale>
          <a:sx n="83" d="100"/>
          <a:sy n="83" d="100"/>
        </p:scale>
        <p:origin x="-1416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5F8E8E-A17F-4E4F-8798-BEB05CB63FAA}" type="datetimeFigureOut">
              <a:rPr lang="en-US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FA0618-8F99-46FD-A9B3-CCED4D5CE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42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A44523F-3A7F-43C4-AECB-B08F99754189}" type="datetimeFigureOut">
              <a:rPr lang="en-US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30E3EB-590A-4DD5-BBFC-0325DC97C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960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4BF0B00-14DA-42C9-BAF5-26BBE65C52CE}" type="datetimeFigureOut">
              <a:rPr lang="id-ID"/>
              <a:pPr/>
              <a:t>21/03/2018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2ECBD5BC-84DA-4BBC-B83F-7A1F09358685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F60B52C1-A381-4829-BC8D-93AA0205570B}" type="datetimeFigureOut">
              <a:rPr lang="id-ID"/>
              <a:pPr/>
              <a:t>21/03/2018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E2179B-605D-42A5-BFE4-D85DB5FCE4BB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54779DD-BB3B-4DDF-8A1C-46BBCF34E590}" type="datetimeFigureOut">
              <a:rPr lang="id-ID"/>
              <a:pPr/>
              <a:t>21/03/2018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D7C08D-364C-44AF-A68E-5301A4C1E4CC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7E6A053E-E15B-4FE9-8507-B405CFA86C13}" type="datetimeFigureOut">
              <a:rPr lang="id-ID"/>
              <a:pPr/>
              <a:t>21/03/2018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4422330-48AB-4A03-BF9F-9A42BA2B79F4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912768" cy="730002"/>
          </a:xfrm>
          <a:prstGeom prst="rect">
            <a:avLst/>
          </a:prstGeom>
        </p:spPr>
        <p:txBody>
          <a:bodyPr anchor="b"/>
          <a:lstStyle>
            <a:lvl1pPr algn="l">
              <a:defRPr lang="id-ID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8EE3987-87DC-48C5-AD24-0FC77494F061}" type="datetimeFigureOut">
              <a:rPr lang="id-ID"/>
              <a:pPr/>
              <a:t>21/03/2018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40EB53AB-1C5C-40B3-92D5-9A027205B0F9}" type="slidenum">
              <a:rPr lang="id-ID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6"/>
          <p:cNvGrpSpPr>
            <a:grpSpLocks/>
          </p:cNvGrpSpPr>
          <p:nvPr/>
        </p:nvGrpSpPr>
        <p:grpSpPr bwMode="auto">
          <a:xfrm>
            <a:off x="468313" y="5341938"/>
            <a:ext cx="8064500" cy="1111250"/>
            <a:chOff x="467544" y="4333335"/>
            <a:chExt cx="8064896" cy="1111889"/>
          </a:xfrm>
        </p:grpSpPr>
        <p:pic>
          <p:nvPicPr>
            <p:cNvPr id="106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Connector 8"/>
            <p:cNvCxnSpPr/>
            <p:nvPr/>
          </p:nvCxnSpPr>
          <p:spPr>
            <a:xfrm>
              <a:off x="5147724" y="4725672"/>
              <a:ext cx="0" cy="50352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35075" y="4797152"/>
              <a:ext cx="3097365" cy="3701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  <p:grpSp>
        <p:nvGrpSpPr>
          <p:cNvPr id="1027" name="Group 13"/>
          <p:cNvGrpSpPr>
            <a:grpSpLocks/>
          </p:cNvGrpSpPr>
          <p:nvPr/>
        </p:nvGrpSpPr>
        <p:grpSpPr bwMode="auto">
          <a:xfrm>
            <a:off x="0" y="0"/>
            <a:ext cx="2484438" cy="2924175"/>
            <a:chOff x="3131840" y="692696"/>
            <a:chExt cx="2736304" cy="3303612"/>
          </a:xfrm>
        </p:grpSpPr>
        <p:sp>
          <p:nvSpPr>
            <p:cNvPr id="15" name="Flowchart: Connector 14"/>
            <p:cNvSpPr/>
            <p:nvPr/>
          </p:nvSpPr>
          <p:spPr>
            <a:xfrm>
              <a:off x="3420333" y="1485419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420333" y="2997334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420333" y="1989391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420333" y="2493362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420333" y="3501304"/>
              <a:ext cx="431863" cy="432232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3420333" y="990416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92388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923882" y="3501304"/>
              <a:ext cx="431863" cy="432232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92388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3923882" y="151052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3923882" y="1989391"/>
              <a:ext cx="431863" cy="432231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923882" y="2493362"/>
              <a:ext cx="431863" cy="432232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427432" y="2997334"/>
              <a:ext cx="431863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427432" y="1485419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427432" y="1962488"/>
              <a:ext cx="431863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427432" y="2466460"/>
              <a:ext cx="431863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4427432" y="981449"/>
              <a:ext cx="431863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4932730" y="1485419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4932730" y="1962488"/>
              <a:ext cx="431864" cy="432232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4932730" y="2466460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4932730" y="981449"/>
              <a:ext cx="431864" cy="43043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932730" y="2997334"/>
              <a:ext cx="431864" cy="432231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5436280" y="3004508"/>
              <a:ext cx="431864" cy="432231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105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" name="TextBox 47"/>
          <p:cNvSpPr txBox="1"/>
          <p:nvPr/>
        </p:nvSpPr>
        <p:spPr>
          <a:xfrm>
            <a:off x="395288" y="2925763"/>
            <a:ext cx="662463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MATA KULIAH	          	:  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KODE MATA KULIAH/SKS  	:  	  /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KURIKULUM	          	:  2012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b="1" dirty="0">
                <a:latin typeface="+mn-lt"/>
              </a:rPr>
              <a:t>VERSI		          	:  0.0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207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8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3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4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85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1" r:id="rId3"/>
    <p:sldLayoutId id="214748392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>
            <a:grpSpLocks/>
          </p:cNvGrpSpPr>
          <p:nvPr/>
        </p:nvGrpSpPr>
        <p:grpSpPr bwMode="auto">
          <a:xfrm>
            <a:off x="0" y="0"/>
            <a:ext cx="1116013" cy="1268413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6555"/>
              <a:ext cx="432049" cy="430007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5715"/>
              <a:ext cx="432049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6853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12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146"/>
              <a:ext cx="432049" cy="43414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39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5715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146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2124"/>
              <a:ext cx="432049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1363"/>
              <a:ext cx="432049" cy="434143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6853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1284"/>
              <a:ext cx="432049" cy="43414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5715"/>
              <a:ext cx="432047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6555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204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6476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2124"/>
              <a:ext cx="432047" cy="430007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5715"/>
              <a:ext cx="432047" cy="43414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3984"/>
              <a:ext cx="432049" cy="43414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310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8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10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725" y="6153150"/>
            <a:ext cx="187166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Straight Connector 45"/>
          <p:cNvCxnSpPr/>
          <p:nvPr/>
        </p:nvCxnSpPr>
        <p:spPr>
          <a:xfrm>
            <a:off x="7308850" y="6308725"/>
            <a:ext cx="0" cy="2159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80288" y="6324600"/>
            <a:ext cx="14795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800" dirty="0">
                <a:latin typeface="+mn-lt"/>
              </a:rPr>
              <a:t>EDUCATION FOR A BETTER LIFE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28688" y="1000125"/>
            <a:ext cx="72739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/>
          <p:cNvGrpSpPr>
            <a:grpSpLocks/>
          </p:cNvGrpSpPr>
          <p:nvPr/>
        </p:nvGrpSpPr>
        <p:grpSpPr bwMode="auto">
          <a:xfrm>
            <a:off x="0" y="2708275"/>
            <a:ext cx="1116013" cy="1270000"/>
            <a:chOff x="3131840" y="692696"/>
            <a:chExt cx="2736304" cy="3303612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1485563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419872" y="2996965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419872" y="1989364"/>
              <a:ext cx="432049" cy="42947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419872" y="24931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419872" y="3500766"/>
              <a:ext cx="432049" cy="433600"/>
            </a:xfrm>
            <a:prstGeom prst="flowChartConnector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419872" y="990021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3925874" y="2996965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3925874" y="3500766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3925874" y="981762"/>
              <a:ext cx="432049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925874" y="1510340"/>
              <a:ext cx="432049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3925874" y="1989364"/>
              <a:ext cx="432049" cy="42947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3925874" y="2493165"/>
              <a:ext cx="432049" cy="433600"/>
            </a:xfrm>
            <a:prstGeom prst="flowChartConnector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4427985" y="2996965"/>
              <a:ext cx="432047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427985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427985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4427985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427985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4933987" y="1485563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933987" y="1960458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933987" y="2464259"/>
              <a:ext cx="432047" cy="433598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933987" y="981762"/>
              <a:ext cx="432047" cy="42947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933987" y="2996965"/>
              <a:ext cx="432047" cy="433600"/>
            </a:xfrm>
            <a:prstGeom prst="flowChartConnector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36095" y="3005224"/>
              <a:ext cx="432049" cy="433600"/>
            </a:xfrm>
            <a:prstGeom prst="flowChartConnector">
              <a:avLst/>
            </a:prstGeom>
            <a:solidFill>
              <a:srgbClr val="75B430">
                <a:alpha val="7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id-ID">
                <a:solidFill>
                  <a:srgbClr val="FFFFFF"/>
                </a:solidFill>
              </a:endParaRPr>
            </a:p>
          </p:txBody>
        </p:sp>
        <p:pic>
          <p:nvPicPr>
            <p:cNvPr id="41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3501008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989484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493540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19975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9881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131840" y="2492896"/>
              <a:ext cx="247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033466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3513782" y="583159"/>
              <a:ext cx="228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4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31840" y="692696"/>
              <a:ext cx="23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99" name="Group 39"/>
          <p:cNvGrpSpPr>
            <a:grpSpLocks/>
          </p:cNvGrpSpPr>
          <p:nvPr/>
        </p:nvGrpSpPr>
        <p:grpSpPr bwMode="auto">
          <a:xfrm>
            <a:off x="1476375" y="2924175"/>
            <a:ext cx="6767513" cy="792163"/>
            <a:chOff x="467544" y="4333335"/>
            <a:chExt cx="8064896" cy="1111889"/>
          </a:xfrm>
        </p:grpSpPr>
        <p:pic>
          <p:nvPicPr>
            <p:cNvPr id="4100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7544" y="4333335"/>
              <a:ext cx="4320480" cy="1111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" name="Straight Connector 41"/>
            <p:cNvCxnSpPr/>
            <p:nvPr/>
          </p:nvCxnSpPr>
          <p:spPr>
            <a:xfrm>
              <a:off x="5147945" y="4725504"/>
              <a:ext cx="0" cy="50358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33613" y="4796807"/>
              <a:ext cx="3098827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EDUCATION FOR A BETTER LIFE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3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3284538" y="3132138"/>
            <a:ext cx="2815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j-lt"/>
              </a:rPr>
              <a:t>Teori Bahasa dan Automata</a:t>
            </a:r>
            <a:endParaRPr lang="id-ID" b="1" dirty="0">
              <a:latin typeface="+mj-lt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3286125" y="3643313"/>
            <a:ext cx="827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 smtClean="0">
                <a:latin typeface="+mn-lt"/>
              </a:rPr>
              <a:t>TI0033</a:t>
            </a:r>
            <a:endParaRPr lang="id-ID" b="1" dirty="0">
              <a:latin typeface="+mn-lt"/>
            </a:endParaRP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357688" y="3643313"/>
            <a:ext cx="696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latin typeface="Calibri" pitchFamily="34" charset="0"/>
              </a:rPr>
              <a:t>3 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Konversi NFA menjadi DFA (1)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686700" cy="4691063"/>
          </a:xfrm>
        </p:spPr>
        <p:txBody>
          <a:bodyPr/>
          <a:lstStyle/>
          <a:p>
            <a:r>
              <a:rPr lang="id-ID" sz="2800" dirty="0" smtClean="0"/>
              <a:t>Tentukan DFA dari NFA berikut</a:t>
            </a:r>
            <a:endParaRPr lang="id-ID" sz="28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143116"/>
            <a:ext cx="7215238" cy="28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71546"/>
            <a:ext cx="812607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Hasil Konversi</a:t>
            </a:r>
            <a:endParaRPr lang="id-ID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979" y="1643050"/>
            <a:ext cx="73180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Konversi NFA menjadi DFA (</a:t>
            </a:r>
            <a:r>
              <a:rPr smtClean="0"/>
              <a:t>2</a:t>
            </a:r>
            <a:r>
              <a:rPr lang="it-IT" dirty="0" smtClean="0"/>
              <a:t>)</a:t>
            </a:r>
            <a:endParaRPr lang="id-ID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67806"/>
            <a:ext cx="6500858" cy="41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14356"/>
            <a:ext cx="4357718" cy="280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643314"/>
            <a:ext cx="792961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Konversi NFA menjadi DFA (3)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State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A,B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786058"/>
            <a:ext cx="471884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 AB</a:t>
                      </a:r>
                      <a:r>
                        <a:rPr lang="id-ID" baseline="0" dirty="0" smtClean="0"/>
                        <a:t> }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u="sng" dirty="0" smtClean="0"/>
                        <a:t>{AB}</a:t>
                      </a:r>
                      <a:endParaRPr lang="id-ID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{AB}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{BC}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u="sng" dirty="0" smtClean="0"/>
                        <a:t>{BC}</a:t>
                      </a:r>
                      <a:endParaRPr lang="id-ID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{ABC}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{AC}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u="sng" dirty="0" smtClean="0"/>
                        <a:t>{AC}</a:t>
                      </a:r>
                      <a:endParaRPr lang="id-ID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{AC}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{AB}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u="sng" dirty="0" smtClean="0"/>
                        <a:t>{ABC}</a:t>
                      </a:r>
                      <a:endParaRPr lang="id-ID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{ABC}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{ABC}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Minimasi DFA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Mengapa diperlukan?</a:t>
            </a:r>
          </a:p>
          <a:p>
            <a:r>
              <a:rPr lang="id-ID" dirty="0" smtClean="0"/>
              <a:t>Kapan diperlukan?</a:t>
            </a:r>
          </a:p>
          <a:p>
            <a:r>
              <a:rPr lang="id-ID" dirty="0" smtClean="0"/>
              <a:t>Keuntungan?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Kapan Diperlukan minimasi?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algn="just"/>
            <a:r>
              <a:rPr lang="en-US" sz="2400" dirty="0" err="1" smtClean="0"/>
              <a:t>Unnecessarly</a:t>
            </a:r>
            <a:r>
              <a:rPr lang="en-US" sz="2400" dirty="0" smtClean="0"/>
              <a:t> big Finite State Machines resulting from transforming a NFA into a DFA</a:t>
            </a:r>
          </a:p>
          <a:p>
            <a:pPr algn="just"/>
            <a:r>
              <a:rPr lang="en-US" sz="2400" dirty="0" smtClean="0"/>
              <a:t>Finite State Machines with equivalent</a:t>
            </a:r>
            <a:r>
              <a:rPr lang="id-ID" sz="2400" dirty="0" smtClean="0"/>
              <a:t> </a:t>
            </a:r>
            <a:r>
              <a:rPr lang="en-US" sz="2400" dirty="0" smtClean="0"/>
              <a:t>states resulting from the compilation of automata from dictionaries</a:t>
            </a:r>
            <a:endParaRPr lang="id-ID" sz="2400" dirty="0" smtClean="0"/>
          </a:p>
          <a:p>
            <a:pPr algn="just"/>
            <a:r>
              <a:rPr lang="en-US" sz="2400" dirty="0" smtClean="0"/>
              <a:t>The Complexity of Finite State Machines is related to their number of states and transitions</a:t>
            </a:r>
          </a:p>
          <a:p>
            <a:pPr algn="just"/>
            <a:r>
              <a:rPr lang="en-US" sz="2400" dirty="0" smtClean="0"/>
              <a:t>Minimize states and transitions </a:t>
            </a:r>
            <a:r>
              <a:rPr lang="en-US" sz="2400" dirty="0" err="1" smtClean="0"/>
              <a:t>bymerging</a:t>
            </a:r>
            <a:r>
              <a:rPr lang="en-US" sz="2400" dirty="0" smtClean="0"/>
              <a:t> equivalent states</a:t>
            </a:r>
          </a:p>
          <a:p>
            <a:pPr algn="just"/>
            <a:r>
              <a:rPr lang="en-US" sz="2400" dirty="0" smtClean="0"/>
              <a:t>Delete unreachable states</a:t>
            </a:r>
            <a:endParaRPr lang="id-ID" sz="2400" dirty="0" smtClean="0"/>
          </a:p>
          <a:p>
            <a:pPr algn="just"/>
            <a:r>
              <a:rPr lang="en-US" sz="2400" dirty="0" smtClean="0"/>
              <a:t>A Finite State Machine is minimized</a:t>
            </a:r>
            <a:r>
              <a:rPr lang="id-ID" sz="2400" dirty="0" smtClean="0"/>
              <a:t> </a:t>
            </a:r>
            <a:r>
              <a:rPr lang="en-US" sz="2400" dirty="0" smtClean="0"/>
              <a:t>when there is no other automaton which:</a:t>
            </a:r>
          </a:p>
          <a:p>
            <a:pPr algn="just"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→</a:t>
            </a:r>
            <a:r>
              <a:rPr lang="id-ID" sz="2400" dirty="0" smtClean="0"/>
              <a:t> </a:t>
            </a:r>
            <a:r>
              <a:rPr lang="en-US" sz="2400" dirty="0" smtClean="0"/>
              <a:t>recognizes the same language</a:t>
            </a:r>
          </a:p>
          <a:p>
            <a:pPr algn="just">
              <a:buNone/>
            </a:pPr>
            <a:r>
              <a:rPr lang="id-ID" sz="2400" dirty="0" smtClean="0"/>
              <a:t>	</a:t>
            </a:r>
            <a:r>
              <a:rPr lang="en-US" sz="2400" dirty="0" smtClean="0"/>
              <a:t>→</a:t>
            </a:r>
            <a:r>
              <a:rPr lang="id-ID" sz="2400" dirty="0" smtClean="0"/>
              <a:t> </a:t>
            </a:r>
            <a:r>
              <a:rPr lang="en-US" sz="2400" dirty="0" smtClean="0"/>
              <a:t>has fewer states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Keuntungan Minimasi 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time for recognition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less memory usage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 bwMode="auto">
          <a:xfrm>
            <a:off x="685800" y="2822575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d-ID" dirty="0" smtClean="0"/>
              <a:t>Minggu 5</a:t>
            </a:r>
            <a:br>
              <a:rPr lang="id-ID" dirty="0" smtClean="0"/>
            </a:br>
            <a:r>
              <a:rPr lang="id-ID" dirty="0" smtClean="0"/>
              <a:t>Pertemuan 5</a:t>
            </a:r>
            <a:br>
              <a:rPr lang="id-ID" dirty="0" smtClean="0"/>
            </a:b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Myhill-Nerode Theorem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59"/>
            <a:ext cx="7786742" cy="434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Algoritma Minimization DFA Myhill-Nerode</a:t>
            </a:r>
            <a:endParaRPr lang="id-ID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59"/>
            <a:ext cx="7358114" cy="425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Contoh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8305800" cy="3598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transisi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State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u="sng" dirty="0" smtClean="0"/>
                        <a:t>F</a:t>
                      </a:r>
                      <a:endParaRPr lang="id-ID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1" u="sng" dirty="0" smtClean="0"/>
                        <a:t>G</a:t>
                      </a:r>
                      <a:endParaRPr lang="id-ID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yang sama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F,G</a:t>
            </a:r>
          </a:p>
          <a:p>
            <a:r>
              <a:rPr lang="id-ID" dirty="0" smtClean="0"/>
              <a:t>C,D</a:t>
            </a:r>
          </a:p>
          <a:p>
            <a:r>
              <a:rPr lang="id-ID" dirty="0" smtClean="0"/>
              <a:t>A,B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equivalent states for minimized DFA:</a:t>
            </a:r>
          </a:p>
          <a:p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87091"/>
            <a:ext cx="7620000" cy="3478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6912768" cy="357214"/>
          </a:xfrm>
        </p:spPr>
        <p:txBody>
          <a:bodyPr/>
          <a:lstStyle/>
          <a:p>
            <a:r>
              <a:rPr sz="2000" dirty="0" smtClean="0"/>
              <a:t>Kuis (Slide download </a:t>
            </a:r>
            <a:r>
              <a:rPr sz="2000" dirty="0" err="1" smtClean="0"/>
              <a:t>di</a:t>
            </a:r>
            <a:r>
              <a:rPr sz="2000" dirty="0" smtClean="0"/>
              <a:t> </a:t>
            </a:r>
            <a:r>
              <a:rPr lang="id-ID" sz="2400" dirty="0" smtClean="0"/>
              <a:t>http://bit.ly/automata5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214"/>
            <a:ext cx="9144000" cy="6500786"/>
          </a:xfrm>
        </p:spPr>
        <p:txBody>
          <a:bodyPr/>
          <a:lstStyle/>
          <a:p>
            <a:pPr>
              <a:buNone/>
            </a:pPr>
            <a:r>
              <a:rPr lang="id-ID" sz="1600" dirty="0" smtClean="0"/>
              <a:t>1. Konversi NFA menjadi DFA dan tuliskan </a:t>
            </a:r>
            <a:r>
              <a:rPr lang="en-US" sz="1600" dirty="0"/>
              <a:t>3</a:t>
            </a:r>
            <a:r>
              <a:rPr lang="en-US" sz="1600" dirty="0" smtClean="0"/>
              <a:t> string yang </a:t>
            </a:r>
            <a:r>
              <a:rPr lang="en-US" sz="1600" dirty="0" err="1" smtClean="0"/>
              <a:t>diterima</a:t>
            </a:r>
            <a:r>
              <a:rPr lang="id-ID" sz="1600" dirty="0" smtClean="0"/>
              <a:t>	</a:t>
            </a:r>
          </a:p>
          <a:p>
            <a:pPr>
              <a:buNone/>
            </a:pPr>
            <a:r>
              <a:rPr lang="id-ID" sz="1600" dirty="0" smtClean="0"/>
              <a:t>a.					</a:t>
            </a:r>
            <a:r>
              <a:rPr lang="id-ID" sz="1600" dirty="0"/>
              <a:t> </a:t>
            </a:r>
            <a:r>
              <a:rPr lang="id-ID" sz="1600" dirty="0" smtClean="0"/>
              <a:t> 	</a:t>
            </a:r>
            <a:r>
              <a:rPr lang="en-US" sz="1600" dirty="0" smtClean="0"/>
              <a:t>B.</a:t>
            </a:r>
            <a:endParaRPr lang="id-ID" sz="1600" dirty="0" smtClean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r>
              <a:rPr lang="id-ID" sz="1600" dirty="0" smtClean="0"/>
              <a:t>					        	   </a:t>
            </a:r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r>
              <a:rPr lang="id-ID" sz="1600" dirty="0" smtClean="0"/>
              <a:t>2. Minimalkan DFA 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tuliskan</a:t>
            </a:r>
            <a:r>
              <a:rPr lang="en-US" sz="1600" dirty="0" smtClean="0"/>
              <a:t> 3 string yang </a:t>
            </a:r>
            <a:r>
              <a:rPr lang="en-US" sz="1600" dirty="0" err="1" smtClean="0"/>
              <a:t>diterima</a:t>
            </a:r>
            <a:endParaRPr lang="id-ID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id-ID" sz="1600" dirty="0" smtClean="0"/>
              <a:t> </a:t>
            </a:r>
          </a:p>
          <a:p>
            <a:pPr>
              <a:buNone/>
            </a:pPr>
            <a:endParaRPr lang="id-ID" sz="1600" dirty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endParaRPr lang="id-ID" sz="1600" dirty="0"/>
          </a:p>
          <a:p>
            <a:pPr>
              <a:buNone/>
            </a:pPr>
            <a:endParaRPr lang="id-ID" sz="1600" dirty="0" smtClean="0"/>
          </a:p>
          <a:p>
            <a:pPr>
              <a:buNone/>
            </a:pPr>
            <a:endParaRPr lang="id-ID" sz="1600" dirty="0"/>
          </a:p>
          <a:p>
            <a:pPr>
              <a:buNone/>
            </a:pPr>
            <a:r>
              <a:rPr lang="id-ID" sz="1600" dirty="0" smtClean="0"/>
              <a:t>					             				 </a:t>
            </a:r>
            <a:endParaRPr lang="id-ID" sz="1600" dirty="0"/>
          </a:p>
          <a:p>
            <a:pPr>
              <a:buNone/>
            </a:pPr>
            <a:r>
              <a:rPr lang="id-ID" sz="1600" dirty="0" smtClean="0"/>
              <a:t>  	</a:t>
            </a:r>
            <a:r>
              <a:rPr lang="id-ID" dirty="0" smtClean="0"/>
              <a:t> 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670037"/>
            <a:ext cx="2808312" cy="2010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3" y="737855"/>
            <a:ext cx="3264581" cy="2115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690554"/>
            <a:ext cx="4608512" cy="2416317"/>
          </a:xfrm>
          <a:prstGeom prst="rect">
            <a:avLst/>
          </a:prstGeom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9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z="3600" smtClean="0"/>
              <a:t>KEMAMPUAN AKHIR YANG DIHARAPKAN</a:t>
            </a:r>
            <a:endParaRPr lang="en-US" sz="3600" smtClean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 bwMode="auto">
          <a:xfrm>
            <a:off x="428596" y="1714488"/>
            <a:ext cx="8229600" cy="2857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id-ID" dirty="0" smtClean="0"/>
              <a:t>	Mahasiswa mampu menjelaskan </a:t>
            </a:r>
            <a:r>
              <a:rPr lang="id-ID" i="1" dirty="0" smtClean="0"/>
              <a:t>Finite Automata </a:t>
            </a:r>
            <a:r>
              <a:rPr lang="id-ID" dirty="0" smtClean="0"/>
              <a:t>beserta komponen dan jenisnya</a:t>
            </a:r>
          </a:p>
          <a:p>
            <a:pPr>
              <a:buNone/>
            </a:pPr>
            <a:r>
              <a:rPr lang="id-ID" dirty="0" smtClean="0"/>
              <a:t>.</a:t>
            </a:r>
          </a:p>
          <a:p>
            <a:pPr>
              <a:buFont typeface="Arial" charset="0"/>
              <a:buNone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</a:t>
            </a:r>
            <a:r>
              <a:rPr lang="id-ID" smtClean="0"/>
              <a:t>ATERI</a:t>
            </a:r>
            <a:r>
              <a:rPr lang="en-US" smtClean="0"/>
              <a:t> P</a:t>
            </a:r>
            <a:r>
              <a:rPr lang="id-ID" smtClean="0"/>
              <a:t>OKOK</a:t>
            </a:r>
            <a:endParaRPr lang="en-US" smtClean="0"/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Konversi NFA menjadi DFA</a:t>
            </a:r>
          </a:p>
          <a:p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Minimasi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smtClean="0"/>
              <a:t>SUMBER PUSTAKA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smtClean="0"/>
              <a:t>Xavier, S. P. (2005). </a:t>
            </a:r>
            <a:r>
              <a:rPr lang="en-US" i="1" dirty="0" smtClean="0"/>
              <a:t>Theory of Automata, Formal Language, and Computation.</a:t>
            </a:r>
            <a:r>
              <a:rPr lang="en-US" dirty="0" smtClean="0"/>
              <a:t> New Age International (P)</a:t>
            </a:r>
            <a:endParaRPr lang="id-ID" dirty="0" smtClean="0"/>
          </a:p>
          <a:p>
            <a:pPr marL="514350" lvl="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Halfeld</a:t>
            </a:r>
            <a:r>
              <a:rPr lang="en-US" dirty="0" smtClean="0"/>
              <a:t>-Ferrari, M. </a:t>
            </a:r>
            <a:r>
              <a:rPr lang="en-US" i="1" dirty="0" smtClean="0"/>
              <a:t>Automata Theory and Languages.</a:t>
            </a:r>
            <a:endParaRPr lang="id-ID" dirty="0" smtClean="0"/>
          </a:p>
          <a:p>
            <a:pPr marL="514350" indent="-514350" algn="just">
              <a:buFont typeface="Calibri" pitchFamily="34" charset="0"/>
              <a:buAutoNum type="arabicPeriod"/>
            </a:pPr>
            <a:r>
              <a:rPr lang="en-US" dirty="0" err="1" smtClean="0"/>
              <a:t>Hopcroft</a:t>
            </a:r>
            <a:r>
              <a:rPr lang="en-US" dirty="0" smtClean="0"/>
              <a:t>, J. E., </a:t>
            </a:r>
            <a:r>
              <a:rPr lang="en-US" dirty="0" err="1" smtClean="0"/>
              <a:t>Motwani</a:t>
            </a:r>
            <a:r>
              <a:rPr lang="en-US" dirty="0" smtClean="0"/>
              <a:t>, R., &amp; </a:t>
            </a:r>
            <a:r>
              <a:rPr lang="en-US" dirty="0" err="1" smtClean="0"/>
              <a:t>Ullman</a:t>
            </a:r>
            <a:r>
              <a:rPr lang="en-US" dirty="0" smtClean="0"/>
              <a:t>, J. D. (2007). </a:t>
            </a:r>
            <a:r>
              <a:rPr lang="en-US" i="1" dirty="0" smtClean="0"/>
              <a:t>Introduction to automata theory, languages, and computation.</a:t>
            </a:r>
            <a:r>
              <a:rPr lang="en-US" dirty="0" smtClean="0"/>
              <a:t> Pearson/Addison Wesley</a:t>
            </a:r>
            <a:r>
              <a:rPr lang="id-ID" dirty="0" smtClean="0"/>
              <a:t>	 	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Konversi NFA menjadi DFA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7472386" cy="4691063"/>
          </a:xfrm>
        </p:spPr>
        <p:txBody>
          <a:bodyPr/>
          <a:lstStyle/>
          <a:p>
            <a:r>
              <a:rPr lang="fi-FI" sz="3600" dirty="0" smtClean="0"/>
              <a:t>Optimisasi state dalam DFA yang dihasilkan 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Aturan</a:t>
            </a:r>
            <a:r>
              <a:rPr lang="en-US" sz="3600" dirty="0" smtClean="0"/>
              <a:t>	: State-state yang </a:t>
            </a:r>
            <a:r>
              <a:rPr lang="en-US" sz="3600" dirty="0" err="1" smtClean="0"/>
              <a:t>tak</a:t>
            </a:r>
            <a:r>
              <a:rPr lang="en-US" sz="3600" dirty="0" smtClean="0"/>
              <a:t> </a:t>
            </a:r>
            <a:r>
              <a:rPr lang="en-US" sz="3600" dirty="0" err="1" smtClean="0"/>
              <a:t>pernah</a:t>
            </a:r>
            <a:r>
              <a:rPr lang="en-US" sz="3600" dirty="0" smtClean="0"/>
              <a:t> </a:t>
            </a:r>
            <a:r>
              <a:rPr lang="en-US" sz="3600" dirty="0" err="1" smtClean="0"/>
              <a:t>dilalui</a:t>
            </a:r>
            <a:r>
              <a:rPr lang="en-US" sz="3600" dirty="0" smtClean="0"/>
              <a:t>  </a:t>
            </a:r>
            <a:r>
              <a:rPr lang="en-US" sz="3600" dirty="0" err="1" smtClean="0"/>
              <a:t>dari</a:t>
            </a:r>
            <a:r>
              <a:rPr lang="en-US" sz="3600" dirty="0" smtClean="0"/>
              <a:t> start state,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dihilangkan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perlu Konversi?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didesain</a:t>
            </a:r>
            <a:r>
              <a:rPr lang="en-US" dirty="0" smtClean="0"/>
              <a:t>, </a:t>
            </a:r>
            <a:r>
              <a:rPr lang="en-US" dirty="0" err="1" smtClean="0"/>
              <a:t>dibanding</a:t>
            </a:r>
            <a:r>
              <a:rPr lang="en-US" dirty="0" smtClean="0"/>
              <a:t> DFA.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prakteknya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DFA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lebih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mudah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diaplikasikan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pada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komputer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mic Sans MS" pitchFamily="66" charset="0"/>
              </a:rPr>
              <a:t>dibanding</a:t>
            </a:r>
            <a:r>
              <a:rPr lang="en-US" dirty="0" smtClean="0">
                <a:solidFill>
                  <a:srgbClr val="0070C0"/>
                </a:solidFill>
                <a:latin typeface="Comic Sans MS" pitchFamily="66" charset="0"/>
              </a:rPr>
              <a:t> NFA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DFA,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1 input yang </a:t>
            </a:r>
            <a:r>
              <a:rPr lang="en-US" dirty="0" err="1" smtClean="0"/>
              <a:t>diberikan</a:t>
            </a:r>
            <a:r>
              <a:rPr lang="en-US" dirty="0" smtClean="0"/>
              <a:t>,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 </a:t>
            </a:r>
            <a:r>
              <a:rPr lang="en-US" dirty="0" err="1" smtClean="0"/>
              <a:t>kemungkinan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‘</a:t>
            </a:r>
            <a:r>
              <a:rPr lang="en-US" dirty="0" err="1" smtClean="0"/>
              <a:t>ctrl’+’alt’+’del</a:t>
            </a:r>
            <a:r>
              <a:rPr lang="en-US" dirty="0" smtClean="0"/>
              <a:t>’,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‘Task Manager’.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Equivalence NFA dan DFA</a:t>
            </a:r>
            <a:endParaRPr lang="id-ID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34" y="1714488"/>
            <a:ext cx="836177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Formulasi Konversi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Dengan ketentuan :</a:t>
            </a:r>
          </a:p>
          <a:p>
            <a:pPr>
              <a:buNone/>
            </a:pPr>
            <a:r>
              <a:rPr lang="id-ID" sz="2000" dirty="0" smtClean="0"/>
              <a:t>TEORI BAHASA OTOMATA</a:t>
            </a:r>
          </a:p>
          <a:p>
            <a:pPr>
              <a:buNone/>
            </a:pPr>
            <a:r>
              <a:rPr lang="id-ID" sz="2000" dirty="0" smtClean="0"/>
              <a:t>3</a:t>
            </a:r>
          </a:p>
          <a:p>
            <a:pPr>
              <a:buNone/>
            </a:pPr>
            <a:r>
              <a:rPr lang="id-ID" sz="2000" dirty="0" smtClean="0"/>
              <a:t>1. Qd C 2Qn setiap elemen Qd dapat dituliskan sebagai</a:t>
            </a:r>
          </a:p>
          <a:p>
            <a:pPr>
              <a:buNone/>
            </a:pPr>
            <a:r>
              <a:rPr lang="id-ID" sz="2000" dirty="0" smtClean="0"/>
              <a:t>qi1, qi2, qi3…qis dengan s = |Qn|</a:t>
            </a:r>
          </a:p>
          <a:p>
            <a:pPr>
              <a:buNone/>
            </a:pPr>
            <a:r>
              <a:rPr lang="id-ID" sz="2000" dirty="0" smtClean="0"/>
              <a:t>2. Fd = {qi1, qi2, qi3…qis | paling sedikit adalah satu ip</a:t>
            </a:r>
          </a:p>
          <a:p>
            <a:pPr>
              <a:buNone/>
            </a:pPr>
            <a:r>
              <a:rPr lang="id-ID" sz="2000" dirty="0" smtClean="0"/>
              <a:t>sehingga qip e Fn}</a:t>
            </a:r>
          </a:p>
          <a:p>
            <a:pPr>
              <a:buNone/>
            </a:pPr>
            <a:r>
              <a:rPr lang="id-ID" sz="2000" dirty="0" smtClean="0"/>
              <a:t>3. d(qi1, qi2, qi3…qis) = rj1, rj2, rj3, … rjs dengan rjp</a:t>
            </a:r>
          </a:p>
          <a:p>
            <a:pPr>
              <a:buNone/>
            </a:pPr>
            <a:endParaRPr lang="id-ID" sz="2000" dirty="0"/>
          </a:p>
        </p:txBody>
      </p:sp>
      <p:sp>
        <p:nvSpPr>
          <p:cNvPr id="7" name="Rectangle 6"/>
          <p:cNvSpPr/>
          <p:nvPr/>
        </p:nvSpPr>
        <p:spPr>
          <a:xfrm>
            <a:off x="357158" y="1214422"/>
            <a:ext cx="5000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Mengubah NFA Mn = (Qn, ∑n, n, q0n,Fn)</a:t>
            </a:r>
          </a:p>
          <a:p>
            <a:r>
              <a:rPr lang="id-ID" sz="2000" dirty="0" smtClean="0"/>
              <a:t>Diubah menjadi</a:t>
            </a:r>
          </a:p>
          <a:p>
            <a:r>
              <a:rPr lang="id-ID" sz="2000" dirty="0" smtClean="0"/>
              <a:t>DFA Md = (Qd, ∑d, d, q0d,Fd)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567</TotalTime>
  <Words>523</Words>
  <Application>Microsoft Office PowerPoint</Application>
  <PresentationFormat>On-screen Show 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Temp</vt:lpstr>
      <vt:lpstr>Custom Design</vt:lpstr>
      <vt:lpstr>2_Custom Design</vt:lpstr>
      <vt:lpstr>1_Custom Design</vt:lpstr>
      <vt:lpstr>Slide 1</vt:lpstr>
      <vt:lpstr>Minggu 5 Pertemuan 5 </vt:lpstr>
      <vt:lpstr>KEMAMPUAN AKHIR YANG DIHARAPKAN</vt:lpstr>
      <vt:lpstr>MATERI POKOK</vt:lpstr>
      <vt:lpstr>SUMBER PUSTAKA</vt:lpstr>
      <vt:lpstr>Konversi NFA menjadi DFA</vt:lpstr>
      <vt:lpstr>Mengapa perlu Konversi?</vt:lpstr>
      <vt:lpstr>Equivalence NFA dan DFA</vt:lpstr>
      <vt:lpstr>Formulasi Konversi</vt:lpstr>
      <vt:lpstr>Konversi NFA menjadi DFA (1)</vt:lpstr>
      <vt:lpstr>Slide 11</vt:lpstr>
      <vt:lpstr>Hasil Konversi</vt:lpstr>
      <vt:lpstr>Konversi NFA menjadi DFA (2)</vt:lpstr>
      <vt:lpstr>Slide 14</vt:lpstr>
      <vt:lpstr>Konversi NFA menjadi DFA (3)</vt:lpstr>
      <vt:lpstr>Slide 16</vt:lpstr>
      <vt:lpstr>Minimasi DFA</vt:lpstr>
      <vt:lpstr>Kapan Diperlukan minimasi?</vt:lpstr>
      <vt:lpstr>Keuntungan Minimasi </vt:lpstr>
      <vt:lpstr>Myhill-Nerode Theorem</vt:lpstr>
      <vt:lpstr>Algoritma Minimization DFA Myhill-Nerode</vt:lpstr>
      <vt:lpstr>Contoh</vt:lpstr>
      <vt:lpstr>Fungsi transisi</vt:lpstr>
      <vt:lpstr>State yang sama</vt:lpstr>
      <vt:lpstr>Slide 25</vt:lpstr>
      <vt:lpstr>Kuis (Slide download di http://bit.ly/automata5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Harya Bima</cp:lastModifiedBy>
  <cp:revision>59</cp:revision>
  <dcterms:created xsi:type="dcterms:W3CDTF">2012-08-07T02:10:28Z</dcterms:created>
  <dcterms:modified xsi:type="dcterms:W3CDTF">2018-03-21T01:24:14Z</dcterms:modified>
</cp:coreProperties>
</file>