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9" r:id="rId3"/>
    <p:sldMasterId id="2147483667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542" autoAdjust="0"/>
  </p:normalViewPr>
  <p:slideViewPr>
    <p:cSldViewPr>
      <p:cViewPr varScale="1">
        <p:scale>
          <a:sx n="83" d="100"/>
          <a:sy n="83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5F8E8E-A17F-4E4F-8798-BEB05CB63FAA}" type="datetimeFigureOut">
              <a:rPr lang="en-US"/>
              <a:pPr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FA0618-8F99-46FD-A9B3-CCED4D5CEB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0898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A44523F-3A7F-43C4-AECB-B08F99754189}" type="datetimeFigureOut">
              <a:rPr lang="en-US"/>
              <a:pPr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730E3EB-590A-4DD5-BBFC-0325DC97C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1487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44BF0B00-14DA-42C9-BAF5-26BBE65C52CE}" type="datetimeFigureOut">
              <a:rPr lang="id-ID"/>
              <a:pPr/>
              <a:t>28/03/2018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2ECBD5BC-84DA-4BBC-B83F-7A1F09358685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F60B52C1-A381-4829-BC8D-93AA0205570B}" type="datetimeFigureOut">
              <a:rPr lang="id-ID"/>
              <a:pPr/>
              <a:t>28/03/2018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5E2179B-605D-42A5-BFE4-D85DB5FCE4BB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D54779DD-BB3B-4DDF-8A1C-46BBCF34E590}" type="datetimeFigureOut">
              <a:rPr lang="id-ID"/>
              <a:pPr/>
              <a:t>28/03/2018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5D7C08D-364C-44AF-A68E-5301A4C1E4CC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7E6A053E-E15B-4FE9-8507-B405CFA86C13}" type="datetimeFigureOut">
              <a:rPr lang="id-ID"/>
              <a:pPr/>
              <a:t>28/03/2018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B4422330-48AB-4A03-BF9F-9A42BA2B79F4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912768" cy="730002"/>
          </a:xfrm>
          <a:prstGeom prst="rect">
            <a:avLst/>
          </a:prstGeom>
        </p:spPr>
        <p:txBody>
          <a:bodyPr anchor="b"/>
          <a:lstStyle>
            <a:lvl1pPr algn="l">
              <a:defRPr lang="id-ID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38EE3987-87DC-48C5-AD24-0FC77494F061}" type="datetimeFigureOut">
              <a:rPr lang="id-ID"/>
              <a:pPr/>
              <a:t>28/03/2018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40EB53AB-1C5C-40B3-92D5-9A027205B0F9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6"/>
          <p:cNvGrpSpPr>
            <a:grpSpLocks/>
          </p:cNvGrpSpPr>
          <p:nvPr/>
        </p:nvGrpSpPr>
        <p:grpSpPr bwMode="auto">
          <a:xfrm>
            <a:off x="468313" y="5341938"/>
            <a:ext cx="8064500" cy="1111250"/>
            <a:chOff x="467544" y="4333335"/>
            <a:chExt cx="8064896" cy="1111889"/>
          </a:xfrm>
        </p:grpSpPr>
        <p:pic>
          <p:nvPicPr>
            <p:cNvPr id="106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4333335"/>
              <a:ext cx="4320480" cy="1111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/>
            <p:nvPr/>
          </p:nvCxnSpPr>
          <p:spPr>
            <a:xfrm>
              <a:off x="5147724" y="4725672"/>
              <a:ext cx="0" cy="50352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35075" y="4797152"/>
              <a:ext cx="3097365" cy="3701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EDUCATION FOR A BETTER LIFE</a:t>
              </a:r>
            </a:p>
          </p:txBody>
        </p:sp>
      </p:grpSp>
      <p:grpSp>
        <p:nvGrpSpPr>
          <p:cNvPr id="1027" name="Group 13"/>
          <p:cNvGrpSpPr>
            <a:grpSpLocks/>
          </p:cNvGrpSpPr>
          <p:nvPr/>
        </p:nvGrpSpPr>
        <p:grpSpPr bwMode="auto">
          <a:xfrm>
            <a:off x="0" y="0"/>
            <a:ext cx="2484438" cy="2924175"/>
            <a:chOff x="3131840" y="692696"/>
            <a:chExt cx="2736304" cy="3303612"/>
          </a:xfrm>
        </p:grpSpPr>
        <p:sp>
          <p:nvSpPr>
            <p:cNvPr id="15" name="Flowchart: Connector 14"/>
            <p:cNvSpPr/>
            <p:nvPr/>
          </p:nvSpPr>
          <p:spPr>
            <a:xfrm>
              <a:off x="3420333" y="1485419"/>
              <a:ext cx="431863" cy="432232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420333" y="2997334"/>
              <a:ext cx="431863" cy="432231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420333" y="1989391"/>
              <a:ext cx="431863" cy="432231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3420333" y="2493362"/>
              <a:ext cx="431863" cy="432232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20333" y="3501304"/>
              <a:ext cx="431863" cy="432232"/>
            </a:xfrm>
            <a:prstGeom prst="flowChartConnector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3420333" y="990416"/>
              <a:ext cx="431863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3923882" y="2997334"/>
              <a:ext cx="431863" cy="432231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3923882" y="3501304"/>
              <a:ext cx="431863" cy="432232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3923882" y="981449"/>
              <a:ext cx="431863" cy="43043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3923882" y="1510528"/>
              <a:ext cx="431863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3923882" y="1989391"/>
              <a:ext cx="431863" cy="432231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3923882" y="2493362"/>
              <a:ext cx="431863" cy="432232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427432" y="2997334"/>
              <a:ext cx="431863" cy="432231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427432" y="1485419"/>
              <a:ext cx="431863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4427432" y="1962488"/>
              <a:ext cx="431863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427432" y="2466460"/>
              <a:ext cx="431863" cy="432231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4427432" y="981449"/>
              <a:ext cx="431863" cy="43043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4932730" y="1485419"/>
              <a:ext cx="431864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4932730" y="1962488"/>
              <a:ext cx="431864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4932730" y="2466460"/>
              <a:ext cx="431864" cy="432231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4932730" y="981449"/>
              <a:ext cx="431864" cy="43043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4932730" y="2997334"/>
              <a:ext cx="431864" cy="432231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5436280" y="3004508"/>
              <a:ext cx="431864" cy="432231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pic>
          <p:nvPicPr>
            <p:cNvPr id="105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3501008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989484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1493540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19975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29881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24928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8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>
              <a:off x="4033466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>
              <a:off x="3513782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31840" y="692696"/>
              <a:ext cx="2381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8" name="TextBox 47"/>
          <p:cNvSpPr txBox="1"/>
          <p:nvPr/>
        </p:nvSpPr>
        <p:spPr>
          <a:xfrm>
            <a:off x="395288" y="2925763"/>
            <a:ext cx="6624637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b="1" dirty="0">
                <a:latin typeface="+mn-lt"/>
              </a:rPr>
              <a:t>MATA KULIAH	          	:  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b="1" dirty="0">
                <a:latin typeface="+mn-lt"/>
              </a:rPr>
              <a:t>KODE MATA KULIAH/SKS  	:  	  /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b="1" dirty="0">
                <a:latin typeface="+mn-lt"/>
              </a:rPr>
              <a:t>KURIKULUM	          	:  2012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b="1" dirty="0">
                <a:latin typeface="+mn-lt"/>
              </a:rPr>
              <a:t>VERSI		          	:  0.0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6"/>
          <p:cNvGrpSpPr>
            <a:grpSpLocks/>
          </p:cNvGrpSpPr>
          <p:nvPr/>
        </p:nvGrpSpPr>
        <p:grpSpPr bwMode="auto">
          <a:xfrm>
            <a:off x="0" y="0"/>
            <a:ext cx="1116013" cy="1268413"/>
            <a:chOff x="3131840" y="692696"/>
            <a:chExt cx="2736304" cy="3303612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1486555"/>
              <a:ext cx="432049" cy="430007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419872" y="2995715"/>
              <a:ext cx="432049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419872" y="1986853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419872" y="2491284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419872" y="3500146"/>
              <a:ext cx="432049" cy="434140"/>
            </a:xfrm>
            <a:prstGeom prst="flowChartConnector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419872" y="990393"/>
              <a:ext cx="432049" cy="434143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3925874" y="2995715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925874" y="3500146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925874" y="982124"/>
              <a:ext cx="432049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925874" y="1511363"/>
              <a:ext cx="432049" cy="434143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3925874" y="1986853"/>
              <a:ext cx="432049" cy="43414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925874" y="2491284"/>
              <a:ext cx="432049" cy="43414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427985" y="2995715"/>
              <a:ext cx="432047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427985" y="1486555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427985" y="196204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4427985" y="2466476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4427985" y="982124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4933987" y="1486555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4933987" y="196204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933987" y="2466476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933987" y="982124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4933987" y="299571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436095" y="3003984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pic>
          <p:nvPicPr>
            <p:cNvPr id="2077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3131840" y="3501008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8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3131840" y="989484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3131840" y="1493540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3131840" y="19975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3131840" y="29881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3131840" y="24928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3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5400000">
              <a:off x="4033466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4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5400000">
              <a:off x="3513782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5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131840" y="692696"/>
              <a:ext cx="2381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725" y="6153150"/>
            <a:ext cx="187166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Connector 45"/>
          <p:cNvCxnSpPr/>
          <p:nvPr/>
        </p:nvCxnSpPr>
        <p:spPr>
          <a:xfrm>
            <a:off x="7308850" y="6308725"/>
            <a:ext cx="0" cy="2159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80288" y="6324600"/>
            <a:ext cx="14795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800" dirty="0">
                <a:latin typeface="+mn-lt"/>
              </a:rPr>
              <a:t>EDUCATION FOR A BETTER LIFE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1" r:id="rId3"/>
    <p:sldLayoutId id="2147483922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6"/>
          <p:cNvGrpSpPr>
            <a:grpSpLocks/>
          </p:cNvGrpSpPr>
          <p:nvPr/>
        </p:nvGrpSpPr>
        <p:grpSpPr bwMode="auto">
          <a:xfrm>
            <a:off x="0" y="0"/>
            <a:ext cx="1116013" cy="1268413"/>
            <a:chOff x="3131840" y="692696"/>
            <a:chExt cx="2736304" cy="3303612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1486555"/>
              <a:ext cx="432049" cy="430007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419872" y="2995715"/>
              <a:ext cx="432049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419872" y="1986853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419872" y="2491284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419872" y="3500146"/>
              <a:ext cx="432049" cy="434140"/>
            </a:xfrm>
            <a:prstGeom prst="flowChartConnector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419872" y="990393"/>
              <a:ext cx="432049" cy="434143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3925874" y="2995715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925874" y="3500146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925874" y="982124"/>
              <a:ext cx="432049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925874" y="1511363"/>
              <a:ext cx="432049" cy="434143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3925874" y="1986853"/>
              <a:ext cx="432049" cy="43414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925874" y="2491284"/>
              <a:ext cx="432049" cy="43414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427985" y="2995715"/>
              <a:ext cx="432047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427985" y="1486555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427985" y="196204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4427985" y="2466476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4427985" y="982124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4933987" y="1486555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4933987" y="196204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933987" y="2466476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933987" y="982124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4933987" y="299571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436095" y="3003984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pic>
          <p:nvPicPr>
            <p:cNvPr id="310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131840" y="3501008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131840" y="989484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131840" y="1493540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5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131840" y="19975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131840" y="29881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131840" y="24928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8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5400000">
              <a:off x="4033466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9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5400000">
              <a:off x="3513782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10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131840" y="692696"/>
              <a:ext cx="2381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725" y="6153150"/>
            <a:ext cx="187166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Connector 45"/>
          <p:cNvCxnSpPr/>
          <p:nvPr/>
        </p:nvCxnSpPr>
        <p:spPr>
          <a:xfrm>
            <a:off x="7308850" y="6308725"/>
            <a:ext cx="0" cy="2159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80288" y="6324600"/>
            <a:ext cx="14795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800" dirty="0">
                <a:latin typeface="+mn-lt"/>
              </a:rPr>
              <a:t>EDUCATION FOR A BETTER LIFE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928688" y="1000125"/>
            <a:ext cx="727392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6"/>
          <p:cNvGrpSpPr>
            <a:grpSpLocks/>
          </p:cNvGrpSpPr>
          <p:nvPr/>
        </p:nvGrpSpPr>
        <p:grpSpPr bwMode="auto">
          <a:xfrm>
            <a:off x="0" y="2708275"/>
            <a:ext cx="1116013" cy="1270000"/>
            <a:chOff x="3131840" y="692696"/>
            <a:chExt cx="2736304" cy="3303612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1485563"/>
              <a:ext cx="432049" cy="42947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419872" y="2996965"/>
              <a:ext cx="432049" cy="43360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419872" y="1989364"/>
              <a:ext cx="432049" cy="42947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419872" y="2493165"/>
              <a:ext cx="432049" cy="43360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419872" y="3500766"/>
              <a:ext cx="432049" cy="433600"/>
            </a:xfrm>
            <a:prstGeom prst="flowChartConnector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419872" y="990021"/>
              <a:ext cx="432049" cy="43360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3925874" y="2996965"/>
              <a:ext cx="432049" cy="43360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925874" y="3500766"/>
              <a:ext cx="432049" cy="43360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925874" y="981762"/>
              <a:ext cx="432049" cy="42947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925874" y="1510340"/>
              <a:ext cx="432049" cy="43360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3925874" y="1989364"/>
              <a:ext cx="432049" cy="42947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925874" y="2493165"/>
              <a:ext cx="432049" cy="43360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427985" y="2996965"/>
              <a:ext cx="432047" cy="43360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427985" y="1485563"/>
              <a:ext cx="432047" cy="42947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427985" y="1960458"/>
              <a:ext cx="432047" cy="43359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4427985" y="2464259"/>
              <a:ext cx="432047" cy="43359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4427985" y="981762"/>
              <a:ext cx="432047" cy="42947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4933987" y="1485563"/>
              <a:ext cx="432047" cy="42947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4933987" y="1960458"/>
              <a:ext cx="432047" cy="43359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933987" y="2464259"/>
              <a:ext cx="432047" cy="43359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933987" y="981762"/>
              <a:ext cx="432047" cy="42947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4933987" y="2996965"/>
              <a:ext cx="432047" cy="43360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436095" y="3005224"/>
              <a:ext cx="432049" cy="43360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pic>
          <p:nvPicPr>
            <p:cNvPr id="41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3501008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989484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1493540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19975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29881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24928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2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>
              <a:off x="4033466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3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>
              <a:off x="3513782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4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31840" y="692696"/>
              <a:ext cx="2381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99" name="Group 39"/>
          <p:cNvGrpSpPr>
            <a:grpSpLocks/>
          </p:cNvGrpSpPr>
          <p:nvPr/>
        </p:nvGrpSpPr>
        <p:grpSpPr bwMode="auto">
          <a:xfrm>
            <a:off x="1476375" y="2924175"/>
            <a:ext cx="6767513" cy="792163"/>
            <a:chOff x="467544" y="4333335"/>
            <a:chExt cx="8064896" cy="1111889"/>
          </a:xfrm>
        </p:grpSpPr>
        <p:pic>
          <p:nvPicPr>
            <p:cNvPr id="4100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7544" y="4333335"/>
              <a:ext cx="4320480" cy="1111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2" name="Straight Connector 41"/>
            <p:cNvCxnSpPr/>
            <p:nvPr/>
          </p:nvCxnSpPr>
          <p:spPr>
            <a:xfrm>
              <a:off x="5147945" y="4725504"/>
              <a:ext cx="0" cy="50358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433613" y="4796807"/>
              <a:ext cx="3098827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EDUCATION FOR A BETTER LIFE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3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3284538" y="3132138"/>
            <a:ext cx="28158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b="1" dirty="0" smtClean="0">
                <a:latin typeface="+mj-lt"/>
              </a:rPr>
              <a:t>Teori Bahasa dan Automata</a:t>
            </a:r>
            <a:endParaRPr lang="id-ID" b="1" dirty="0">
              <a:latin typeface="+mj-lt"/>
            </a:endParaRP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3286125" y="3643313"/>
            <a:ext cx="8274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b="1" dirty="0" smtClean="0">
                <a:latin typeface="+mn-lt"/>
              </a:rPr>
              <a:t>TI0033</a:t>
            </a:r>
            <a:endParaRPr lang="id-ID" b="1" dirty="0">
              <a:latin typeface="+mn-lt"/>
            </a:endParaRP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4357688" y="3643313"/>
            <a:ext cx="6969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b="1" dirty="0">
                <a:latin typeface="Calibri" pitchFamily="34" charset="0"/>
              </a:rPr>
              <a:t>3 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Moore Machine</a:t>
            </a:r>
            <a:endParaRPr lang="id-ID" dirty="0"/>
          </a:p>
        </p:txBody>
      </p:sp>
      <p:pic>
        <p:nvPicPr>
          <p:cNvPr id="757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85860"/>
            <a:ext cx="8001056" cy="174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3143248"/>
            <a:ext cx="5500726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 smtClean="0"/>
              <a:t>M = ( Q, </a:t>
            </a:r>
            <a:r>
              <a:rPr lang="en-US" sz="2400" dirty="0" smtClean="0">
                <a:sym typeface="Symbol" pitchFamily="18" charset="2"/>
              </a:rPr>
              <a:t>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 pitchFamily="18" charset="2"/>
              </a:rPr>
              <a:t>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 pitchFamily="18" charset="2"/>
              </a:rPr>
              <a:t>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 pitchFamily="18" charset="2"/>
              </a:rPr>
              <a:t></a:t>
            </a:r>
            <a:r>
              <a:rPr lang="en-US" sz="2400" dirty="0" smtClean="0"/>
              <a:t>, 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 smtClean="0"/>
              <a:t>	Q, </a:t>
            </a:r>
            <a:r>
              <a:rPr lang="en-US" sz="2400" dirty="0" smtClean="0">
                <a:sym typeface="Symbol" pitchFamily="18" charset="2"/>
              </a:rPr>
              <a:t>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 pitchFamily="18" charset="2"/>
              </a:rPr>
              <a:t>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DFA</a:t>
            </a:r>
            <a:endParaRPr lang="en-US" sz="2400" dirty="0" smtClean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	</a:t>
            </a:r>
            <a:r>
              <a:rPr lang="en-US" sz="2400" dirty="0" smtClean="0"/>
              <a:t>  :  alphabet output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 smtClean="0"/>
              <a:t>	 </a:t>
            </a:r>
            <a:r>
              <a:rPr lang="en-US" sz="2400" dirty="0" smtClean="0">
                <a:sym typeface="Symbol" pitchFamily="18" charset="2"/>
              </a:rPr>
              <a:t></a:t>
            </a:r>
            <a:r>
              <a:rPr lang="he-IL" sz="2400" dirty="0" smtClean="0">
                <a:cs typeface="Arial" charset="0"/>
              </a:rPr>
              <a:t> </a:t>
            </a:r>
            <a:r>
              <a:rPr lang="en-US" sz="2400" dirty="0" smtClean="0"/>
              <a:t>:  Q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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Bila</a:t>
            </a:r>
            <a:r>
              <a:rPr lang="en-US" sz="2400" dirty="0" smtClean="0"/>
              <a:t> input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, n </a:t>
            </a:r>
            <a:r>
              <a:rPr lang="en-US" sz="2400" dirty="0" smtClean="0">
                <a:sym typeface="Symbol" pitchFamily="18" charset="2"/>
              </a:rPr>
              <a:t></a:t>
            </a:r>
            <a:r>
              <a:rPr lang="en-US" sz="2400" dirty="0" smtClean="0"/>
              <a:t> 0, </a:t>
            </a:r>
            <a:r>
              <a:rPr lang="en-US" sz="2400" dirty="0" err="1" smtClean="0"/>
              <a:t>maka</a:t>
            </a:r>
            <a:r>
              <a:rPr lang="en-US" sz="2400" dirty="0" smtClean="0"/>
              <a:t> output : </a:t>
            </a:r>
            <a:r>
              <a:rPr lang="en-US" sz="2400" dirty="0" smtClean="0">
                <a:sym typeface="Symbol" pitchFamily="18" charset="2"/>
              </a:rPr>
              <a:t></a:t>
            </a:r>
            <a:r>
              <a:rPr lang="en-US" sz="2400" dirty="0" smtClean="0"/>
              <a:t>(q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), </a:t>
            </a:r>
            <a:r>
              <a:rPr lang="en-US" sz="2400" dirty="0" smtClean="0">
                <a:sym typeface="Symbol" pitchFamily="18" charset="2"/>
              </a:rPr>
              <a:t></a:t>
            </a:r>
            <a:r>
              <a:rPr lang="en-US" sz="2400" dirty="0" smtClean="0"/>
              <a:t>(q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), …, </a:t>
            </a:r>
            <a:r>
              <a:rPr lang="en-US" sz="2400" dirty="0" smtClean="0">
                <a:sym typeface="Symbol" pitchFamily="18" charset="2"/>
              </a:rPr>
              <a:t></a:t>
            </a:r>
            <a:r>
              <a:rPr lang="en-US" sz="2400" dirty="0" smtClean="0"/>
              <a:t>(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), 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: state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</a:t>
            </a:r>
            <a:r>
              <a:rPr lang="en-US" sz="2400" dirty="0" smtClean="0"/>
              <a:t>(q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-1,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 =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  1 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</a:t>
            </a:r>
            <a:r>
              <a:rPr lang="en-US" sz="2400" dirty="0" smtClean="0"/>
              <a:t> n.</a:t>
            </a:r>
          </a:p>
          <a:p>
            <a:endParaRPr lang="id-ID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Contoh Moore Machine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12776"/>
            <a:ext cx="8329642" cy="4713387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Mesin</a:t>
            </a:r>
            <a:r>
              <a:rPr lang="en-US" dirty="0" smtClean="0"/>
              <a:t> Moore </a:t>
            </a:r>
            <a:r>
              <a:rPr lang="en-US" dirty="0" err="1" smtClean="0"/>
              <a:t>untuk</a:t>
            </a:r>
            <a:r>
              <a:rPr lang="en-US" dirty="0" smtClean="0"/>
              <a:t> modulus 3 :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</a:t>
            </a:r>
            <a:r>
              <a:rPr lang="en-US" dirty="0" smtClean="0"/>
              <a:t>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</a:t>
            </a:r>
            <a:r>
              <a:rPr lang="en-US" dirty="0" smtClean="0"/>
              <a:t>) = j,  j = 0, 1, </a:t>
            </a:r>
            <a:r>
              <a:rPr lang="en-US" dirty="0" err="1" smtClean="0"/>
              <a:t>dan</a:t>
            </a:r>
            <a:r>
              <a:rPr lang="en-US" dirty="0" smtClean="0"/>
              <a:t> 2.</a:t>
            </a:r>
          </a:p>
          <a:p>
            <a:pPr>
              <a:buNone/>
            </a:pPr>
            <a:endParaRPr lang="id-ID" dirty="0"/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285720" y="2071678"/>
          <a:ext cx="7696200" cy="2955925"/>
        </p:xfrm>
        <a:graphic>
          <a:graphicData uri="http://schemas.openxmlformats.org/presentationml/2006/ole">
            <p:oleObj spid="_x0000_s76823" name="Visio" r:id="rId3" imgW="5056632" imgH="1944624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12776"/>
            <a:ext cx="8258204" cy="471338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Input				:  1010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State yang </a:t>
            </a:r>
            <a:r>
              <a:rPr lang="en-US" dirty="0" err="1" smtClean="0"/>
              <a:t>dimasuki</a:t>
            </a:r>
            <a:r>
              <a:rPr lang="en-US" dirty="0" smtClean="0"/>
              <a:t> : q</a:t>
            </a:r>
            <a:r>
              <a:rPr lang="en-US" baseline="-25000" dirty="0" smtClean="0"/>
              <a:t>0</a:t>
            </a:r>
            <a:r>
              <a:rPr lang="en-US" dirty="0" smtClean="0"/>
              <a:t>, q</a:t>
            </a:r>
            <a:r>
              <a:rPr lang="en-US" baseline="-25000" dirty="0" smtClean="0"/>
              <a:t>1</a:t>
            </a:r>
            <a:r>
              <a:rPr lang="en-US" dirty="0" smtClean="0"/>
              <a:t>, q</a:t>
            </a:r>
            <a:r>
              <a:rPr lang="en-US" baseline="-25000" dirty="0" smtClean="0"/>
              <a:t>2</a:t>
            </a:r>
            <a:r>
              <a:rPr lang="en-US" dirty="0" smtClean="0"/>
              <a:t>, q</a:t>
            </a:r>
            <a:r>
              <a:rPr lang="en-US" baseline="-25000" dirty="0" smtClean="0"/>
              <a:t>2</a:t>
            </a:r>
            <a:r>
              <a:rPr lang="en-US" dirty="0" smtClean="0"/>
              <a:t>, q</a:t>
            </a:r>
            <a:r>
              <a:rPr lang="en-US" baseline="-25000" dirty="0" smtClean="0"/>
              <a:t>1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Output			 :  01221</a:t>
            </a:r>
          </a:p>
          <a:p>
            <a:pPr>
              <a:buFontTx/>
              <a:buNone/>
            </a:pPr>
            <a:r>
              <a:rPr lang="en-US" dirty="0" smtClean="0"/>
              <a:t>		1010</a:t>
            </a:r>
            <a:r>
              <a:rPr lang="en-US" baseline="-25000" dirty="0" smtClean="0"/>
              <a:t>2</a:t>
            </a:r>
            <a:r>
              <a:rPr lang="en-US" dirty="0" smtClean="0"/>
              <a:t>  mod  3  =  1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Contoh lain</a:t>
            </a:r>
            <a:endParaRPr lang="id-ID" dirty="0"/>
          </a:p>
        </p:txBody>
      </p:sp>
      <p:pic>
        <p:nvPicPr>
          <p:cNvPr id="77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142984"/>
            <a:ext cx="801931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931" y="1412776"/>
            <a:ext cx="875978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64690"/>
            <a:ext cx="8127214" cy="397346"/>
          </a:xfrm>
        </p:spPr>
        <p:txBody>
          <a:bodyPr/>
          <a:lstStyle/>
          <a:p>
            <a:r>
              <a:rPr sz="2000" dirty="0" smtClean="0"/>
              <a:t>Kuis (download slide </a:t>
            </a:r>
            <a:r>
              <a:rPr sz="2000" dirty="0" err="1" smtClean="0"/>
              <a:t>di</a:t>
            </a:r>
            <a:r>
              <a:rPr sz="2000" dirty="0" smtClean="0"/>
              <a:t> </a:t>
            </a:r>
            <a:r>
              <a:rPr lang="id-ID" sz="2000" smtClean="0"/>
              <a:t>http://bit.ly/automata6)</a:t>
            </a:r>
            <a:endParaRPr lang="id-ID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8640"/>
            <a:ext cx="9036496" cy="6669360"/>
          </a:xfrm>
        </p:spPr>
        <p:txBody>
          <a:bodyPr/>
          <a:lstStyle/>
          <a:p>
            <a:pPr>
              <a:buAutoNum type="arabicPeriod"/>
            </a:pPr>
            <a:r>
              <a:rPr lang="en-US" sz="1400" dirty="0" smtClean="0"/>
              <a:t>a. </a:t>
            </a:r>
            <a:r>
              <a:rPr lang="id-ID" sz="1400" dirty="0" smtClean="0"/>
              <a:t>Rancang Mesin Mealy dengan fungsi transisi berikut</a:t>
            </a:r>
          </a:p>
          <a:p>
            <a:pPr marL="0" indent="0">
              <a:buNone/>
            </a:pPr>
            <a:r>
              <a:rPr lang="id-ID" sz="1400" dirty="0" smtClean="0"/>
              <a:t>	start state adalah s0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smtClean="0"/>
              <a:t>b. 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ada</a:t>
            </a:r>
            <a:r>
              <a:rPr lang="en-US" sz="1400" dirty="0" smtClean="0"/>
              <a:t> input 0101011 </a:t>
            </a:r>
            <a:r>
              <a:rPr lang="en-US" sz="1400" dirty="0" err="1" smtClean="0"/>
              <a:t>apa</a:t>
            </a:r>
            <a:r>
              <a:rPr lang="en-US" sz="1400" dirty="0" smtClean="0"/>
              <a:t> </a:t>
            </a:r>
            <a:r>
              <a:rPr lang="en-US" sz="1400" dirty="0" err="1" smtClean="0"/>
              <a:t>outputnya</a:t>
            </a:r>
            <a:r>
              <a:rPr lang="en-US" sz="1400" dirty="0" smtClean="0"/>
              <a:t>?</a:t>
            </a:r>
            <a:endParaRPr lang="id-ID" sz="1400" dirty="0" smtClean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id-ID" sz="1400" dirty="0"/>
          </a:p>
          <a:p>
            <a:pPr>
              <a:buNone/>
            </a:pPr>
            <a:endParaRPr lang="id-ID" sz="1400" dirty="0" smtClean="0"/>
          </a:p>
          <a:p>
            <a:pPr>
              <a:buNone/>
            </a:pPr>
            <a:r>
              <a:rPr lang="en-US" sz="1400" dirty="0" smtClean="0"/>
              <a:t>2. </a:t>
            </a:r>
            <a:r>
              <a:rPr lang="en-US" sz="1400" dirty="0" err="1" smtClean="0"/>
              <a:t>Terdapat</a:t>
            </a:r>
            <a:r>
              <a:rPr lang="en-US" sz="1400" dirty="0" smtClean="0"/>
              <a:t> </a:t>
            </a:r>
            <a:r>
              <a:rPr lang="en-US" sz="1400" dirty="0" err="1" smtClean="0"/>
              <a:t>mesin</a:t>
            </a:r>
            <a:r>
              <a:rPr lang="en-US" sz="1400" dirty="0" smtClean="0"/>
              <a:t> mealy </a:t>
            </a:r>
            <a:r>
              <a:rPr lang="en-US" sz="1400" dirty="0" err="1" smtClean="0"/>
              <a:t>sebagai</a:t>
            </a:r>
            <a:r>
              <a:rPr lang="en-US" sz="1400" dirty="0" smtClean="0"/>
              <a:t> </a:t>
            </a:r>
            <a:r>
              <a:rPr lang="en-US" sz="1400" dirty="0" err="1" smtClean="0"/>
              <a:t>berikut</a:t>
            </a:r>
            <a:r>
              <a:rPr lang="en-US" sz="1400" dirty="0" smtClean="0"/>
              <a:t>. </a:t>
            </a:r>
            <a:r>
              <a:rPr lang="en-US" sz="1400" dirty="0" err="1" smtClean="0"/>
              <a:t>Tentukan</a:t>
            </a:r>
            <a:r>
              <a:rPr lang="en-US" sz="1400" dirty="0" smtClean="0"/>
              <a:t> </a:t>
            </a:r>
            <a:r>
              <a:rPr lang="en-US" sz="1400" dirty="0" err="1" smtClean="0"/>
              <a:t>outputnya</a:t>
            </a:r>
            <a:r>
              <a:rPr lang="en-US" sz="1400" dirty="0" smtClean="0"/>
              <a:t> 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terdapat</a:t>
            </a:r>
            <a:r>
              <a:rPr lang="en-US" sz="1400" dirty="0" smtClean="0"/>
              <a:t> input string:</a:t>
            </a:r>
          </a:p>
          <a:p>
            <a:pPr>
              <a:buNone/>
            </a:pPr>
            <a:r>
              <a:rPr lang="en-US" sz="1400" dirty="0" smtClean="0"/>
              <a:t>	a. 1101011</a:t>
            </a:r>
          </a:p>
          <a:p>
            <a:pPr>
              <a:buNone/>
            </a:pPr>
            <a:r>
              <a:rPr lang="en-US" sz="1400" dirty="0" smtClean="0"/>
              <a:t>	b. 000110</a:t>
            </a:r>
            <a:endParaRPr lang="en-US" sz="1400" dirty="0"/>
          </a:p>
          <a:p>
            <a:pPr>
              <a:buNone/>
            </a:pPr>
            <a:r>
              <a:rPr lang="en-US" sz="1400" dirty="0" smtClean="0"/>
              <a:t>	c. 101110</a:t>
            </a:r>
          </a:p>
          <a:p>
            <a:pPr>
              <a:buNone/>
            </a:pPr>
            <a:r>
              <a:rPr lang="en-US" sz="1400" dirty="0" smtClean="0"/>
              <a:t>	d. 110011101</a:t>
            </a:r>
            <a:endParaRPr lang="en-US" sz="1400" dirty="0"/>
          </a:p>
          <a:p>
            <a:pPr>
              <a:buNone/>
            </a:pPr>
            <a:r>
              <a:rPr lang="en-US" sz="1400" dirty="0" smtClean="0"/>
              <a:t>	e. 11001011000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id-ID" sz="1400" dirty="0" smtClean="0"/>
              <a:t>3. Diketahui mesin Moore</a:t>
            </a:r>
            <a:r>
              <a:rPr lang="id-ID" sz="1400" dirty="0"/>
              <a:t> </a:t>
            </a:r>
            <a:r>
              <a:rPr lang="id-ID" sz="1400" dirty="0" smtClean="0"/>
              <a:t>dengan </a:t>
            </a:r>
            <a:r>
              <a:rPr lang="id-ID" sz="1400" dirty="0"/>
              <a:t>Q = (</a:t>
            </a:r>
            <a:r>
              <a:rPr lang="id-ID" sz="1400" dirty="0" smtClean="0"/>
              <a:t>q0,q1,q2,q3,q4,q5), </a:t>
            </a:r>
            <a:r>
              <a:rPr lang="id-ID" sz="1400" dirty="0">
                <a:sym typeface="Symbol" panose="05050102010706020507" pitchFamily="18" charset="2"/>
              </a:rPr>
              <a:t></a:t>
            </a:r>
            <a:r>
              <a:rPr lang="id-ID" sz="1400" dirty="0"/>
              <a:t> = </a:t>
            </a:r>
            <a:r>
              <a:rPr lang="id-ID" sz="1400" dirty="0" smtClean="0"/>
              <a:t>{Esc,F1,F2,A,B} </a:t>
            </a:r>
          </a:p>
          <a:p>
            <a:pPr>
              <a:buNone/>
            </a:pPr>
            <a:r>
              <a:rPr lang="id-ID" sz="1400" dirty="0" smtClean="0">
                <a:sym typeface="Symbol" panose="05050102010706020507" pitchFamily="18" charset="2"/>
              </a:rPr>
              <a:t></a:t>
            </a:r>
            <a:r>
              <a:rPr lang="id-ID" sz="1400" dirty="0" smtClean="0"/>
              <a:t> = {play, option, graphic, control, exit, main menu} dengan ketentuan sebagai berikut:</a:t>
            </a:r>
          </a:p>
          <a:p>
            <a:pPr>
              <a:buNone/>
            </a:pPr>
            <a:r>
              <a:rPr lang="id-ID" sz="1400" dirty="0"/>
              <a:t>	</a:t>
            </a:r>
            <a:r>
              <a:rPr lang="id-ID" sz="1400" dirty="0" smtClean="0"/>
              <a:t>--</a:t>
            </a:r>
            <a:r>
              <a:rPr lang="id-ID" sz="1400" dirty="0">
                <a:sym typeface="Symbol" panose="05050102010706020507" pitchFamily="18" charset="2"/>
              </a:rPr>
              <a:t></a:t>
            </a:r>
            <a:r>
              <a:rPr lang="id-ID" sz="1400" dirty="0"/>
              <a:t>(q0) </a:t>
            </a:r>
            <a:r>
              <a:rPr lang="id-ID" sz="1400" dirty="0" smtClean="0"/>
              <a:t>= play,  </a:t>
            </a:r>
            <a:r>
              <a:rPr lang="id-ID" sz="1400" dirty="0" smtClean="0">
                <a:sym typeface="Symbol" panose="05050102010706020507" pitchFamily="18" charset="2"/>
              </a:rPr>
              <a:t></a:t>
            </a:r>
            <a:r>
              <a:rPr lang="id-ID" sz="1400" dirty="0"/>
              <a:t>(</a:t>
            </a:r>
            <a:r>
              <a:rPr lang="id-ID" sz="1400" dirty="0" smtClean="0"/>
              <a:t>q1) = option, </a:t>
            </a:r>
            <a:r>
              <a:rPr lang="id-ID" sz="1400" dirty="0">
                <a:sym typeface="Symbol" panose="05050102010706020507" pitchFamily="18" charset="2"/>
              </a:rPr>
              <a:t></a:t>
            </a:r>
            <a:r>
              <a:rPr lang="id-ID" sz="1400" dirty="0"/>
              <a:t>(</a:t>
            </a:r>
            <a:r>
              <a:rPr lang="id-ID" sz="1400" dirty="0" smtClean="0"/>
              <a:t>q2) = graphic, </a:t>
            </a:r>
            <a:r>
              <a:rPr lang="id-ID" sz="1400" dirty="0">
                <a:sym typeface="Symbol" panose="05050102010706020507" pitchFamily="18" charset="2"/>
              </a:rPr>
              <a:t></a:t>
            </a:r>
            <a:r>
              <a:rPr lang="id-ID" sz="1400" dirty="0"/>
              <a:t>(</a:t>
            </a:r>
            <a:r>
              <a:rPr lang="id-ID" sz="1400" dirty="0" smtClean="0"/>
              <a:t>q3) = control, </a:t>
            </a:r>
            <a:r>
              <a:rPr lang="id-ID" sz="1400" dirty="0">
                <a:sym typeface="Symbol" panose="05050102010706020507" pitchFamily="18" charset="2"/>
              </a:rPr>
              <a:t></a:t>
            </a:r>
            <a:r>
              <a:rPr lang="id-ID" sz="1400" dirty="0"/>
              <a:t>(</a:t>
            </a:r>
            <a:r>
              <a:rPr lang="id-ID" sz="1400" dirty="0" smtClean="0"/>
              <a:t>q4) = exit, </a:t>
            </a:r>
            <a:r>
              <a:rPr lang="id-ID" sz="1400" dirty="0">
                <a:sym typeface="Symbol" panose="05050102010706020507" pitchFamily="18" charset="2"/>
              </a:rPr>
              <a:t></a:t>
            </a:r>
            <a:r>
              <a:rPr lang="id-ID" sz="1400" dirty="0"/>
              <a:t>(</a:t>
            </a:r>
            <a:r>
              <a:rPr lang="id-ID" sz="1400" dirty="0" smtClean="0"/>
              <a:t>q5) = main menu</a:t>
            </a:r>
          </a:p>
          <a:p>
            <a:pPr>
              <a:buNone/>
            </a:pPr>
            <a:r>
              <a:rPr lang="id-ID" sz="1400" dirty="0"/>
              <a:t>	</a:t>
            </a:r>
            <a:r>
              <a:rPr lang="id-ID" sz="1400" dirty="0" smtClean="0"/>
              <a:t>-- untuk dapat masuk ke graphic dan control</a:t>
            </a:r>
            <a:r>
              <a:rPr lang="id-ID" sz="1400" b="1" dirty="0" smtClean="0"/>
              <a:t>, harus melalui option dulu</a:t>
            </a:r>
          </a:p>
          <a:p>
            <a:pPr>
              <a:buNone/>
            </a:pPr>
            <a:r>
              <a:rPr lang="id-ID" sz="1400" dirty="0" smtClean="0"/>
              <a:t>	-- hanya bisa exit jika pada state main </a:t>
            </a:r>
            <a:r>
              <a:rPr lang="id-ID" sz="1400" dirty="0"/>
              <a:t>menu, </a:t>
            </a:r>
            <a:r>
              <a:rPr lang="id-ID" sz="1400" dirty="0" smtClean="0"/>
              <a:t>state </a:t>
            </a:r>
            <a:r>
              <a:rPr lang="id-ID" sz="1400" dirty="0"/>
              <a:t>awal adalah </a:t>
            </a:r>
            <a:r>
              <a:rPr lang="id-ID" sz="1400" dirty="0" smtClean="0"/>
              <a:t>q5</a:t>
            </a:r>
          </a:p>
          <a:p>
            <a:pPr>
              <a:buNone/>
            </a:pPr>
            <a:r>
              <a:rPr lang="id-ID" sz="1400" dirty="0"/>
              <a:t>	</a:t>
            </a:r>
            <a:r>
              <a:rPr lang="id-ID" sz="1400" dirty="0" smtClean="0"/>
              <a:t>-- dari main menu bisa play dan option. </a:t>
            </a:r>
            <a:r>
              <a:rPr lang="id-ID" sz="1400" b="1" dirty="0" smtClean="0"/>
              <a:t>Dari play bisa ke option dan sebaliknya</a:t>
            </a:r>
          </a:p>
          <a:p>
            <a:pPr>
              <a:buNone/>
            </a:pPr>
            <a:r>
              <a:rPr lang="id-ID" sz="1400" dirty="0" smtClean="0"/>
              <a:t>	--input F1 untuk play, F2 untuk option, A untuk graphic, B untuk control, Esc untuk </a:t>
            </a:r>
            <a:r>
              <a:rPr lang="id-ID" sz="1400" b="1" dirty="0" smtClean="0"/>
              <a:t>kembali</a:t>
            </a:r>
            <a:r>
              <a:rPr lang="id-ID" sz="1400" dirty="0" smtClean="0"/>
              <a:t>/keluar</a:t>
            </a:r>
          </a:p>
          <a:p>
            <a:pPr>
              <a:buNone/>
            </a:pPr>
            <a:r>
              <a:rPr lang="id-ID" sz="1400" dirty="0" smtClean="0"/>
              <a:t> rancanglah SATU mesin moore dan tuliskan input string serta urutan perpindahan state untuk</a:t>
            </a:r>
            <a:r>
              <a:rPr lang="en-US" sz="1400" dirty="0" smtClean="0"/>
              <a:t>. Start state = q5</a:t>
            </a:r>
            <a:r>
              <a:rPr lang="id-ID" sz="1400" dirty="0" smtClean="0"/>
              <a:t>:</a:t>
            </a:r>
          </a:p>
          <a:p>
            <a:pPr>
              <a:buNone/>
            </a:pPr>
            <a:r>
              <a:rPr lang="id-ID" sz="1400" dirty="0"/>
              <a:t>	</a:t>
            </a:r>
            <a:r>
              <a:rPr lang="id-ID" sz="1400" dirty="0" smtClean="0"/>
              <a:t>a. Seseorang yang ingin bermain kemudian keluar </a:t>
            </a:r>
            <a:r>
              <a:rPr lang="id-ID" sz="1400" dirty="0"/>
              <a:t>	</a:t>
            </a:r>
            <a:endParaRPr lang="id-ID" sz="1400" dirty="0" smtClean="0"/>
          </a:p>
          <a:p>
            <a:pPr>
              <a:buNone/>
            </a:pPr>
            <a:r>
              <a:rPr lang="id-ID" sz="1400" dirty="0"/>
              <a:t>	</a:t>
            </a:r>
            <a:r>
              <a:rPr lang="id-ID" sz="1400" dirty="0" smtClean="0"/>
              <a:t>b. Seseorang ingin mengubah graphic dan control, kemudian main dan keluar</a:t>
            </a:r>
          </a:p>
          <a:p>
            <a:pPr>
              <a:buNone/>
            </a:pPr>
            <a:r>
              <a:rPr lang="id-ID" sz="1400" dirty="0"/>
              <a:t>	</a:t>
            </a:r>
            <a:r>
              <a:rPr lang="id-ID" sz="1400" dirty="0" smtClean="0"/>
              <a:t>c. Seseorang bermain, kemudian mengubah graphic, lanjut main dan keluar</a:t>
            </a:r>
          </a:p>
          <a:p>
            <a:pPr>
              <a:buNone/>
            </a:pPr>
            <a:r>
              <a:rPr lang="id-ID" sz="1400" dirty="0"/>
              <a:t>	</a:t>
            </a:r>
            <a:r>
              <a:rPr lang="id-ID" sz="1400" dirty="0" smtClean="0"/>
              <a:t>d. Tuliskan fungsi transisi mesin Moore tersebut</a:t>
            </a:r>
            <a:endParaRPr lang="id-ID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-171400"/>
            <a:ext cx="3642216" cy="21602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76" y="1967128"/>
            <a:ext cx="2570532" cy="1978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 bwMode="auto">
          <a:xfrm>
            <a:off x="685800" y="2822575"/>
            <a:ext cx="7772400" cy="1470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id-ID" dirty="0" smtClean="0"/>
              <a:t>Minggu 6</a:t>
            </a:r>
            <a:br>
              <a:rPr lang="id-ID" dirty="0" smtClean="0"/>
            </a:br>
            <a:r>
              <a:rPr lang="id-ID" dirty="0" smtClean="0"/>
              <a:t>Pertemuan 6</a:t>
            </a:r>
            <a:br>
              <a:rPr lang="id-ID" dirty="0" smtClean="0"/>
            </a:b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9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sz="3600" smtClean="0"/>
              <a:t>KEMAMPUAN AKHIR YANG DIHARAPKAN</a:t>
            </a:r>
            <a:endParaRPr lang="en-US" sz="3600" smtClean="0"/>
          </a:p>
        </p:txBody>
      </p:sp>
      <p:sp>
        <p:nvSpPr>
          <p:cNvPr id="13315" name="Content Placeholder 10"/>
          <p:cNvSpPr>
            <a:spLocks noGrp="1"/>
          </p:cNvSpPr>
          <p:nvPr>
            <p:ph idx="1"/>
          </p:nvPr>
        </p:nvSpPr>
        <p:spPr bwMode="auto">
          <a:xfrm>
            <a:off x="428596" y="1714488"/>
            <a:ext cx="8229600" cy="2857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id-ID" dirty="0" smtClean="0"/>
              <a:t>	Mahasiswa mampu menjelaskan </a:t>
            </a:r>
            <a:r>
              <a:rPr lang="id-ID" i="1" dirty="0" smtClean="0"/>
              <a:t>Finite Automata </a:t>
            </a:r>
            <a:r>
              <a:rPr lang="id-ID" dirty="0" smtClean="0"/>
              <a:t>beserta komponen dan jenisnya</a:t>
            </a:r>
          </a:p>
          <a:p>
            <a:pPr>
              <a:buNone/>
            </a:pPr>
            <a:endParaRPr lang="id-ID" dirty="0" smtClean="0"/>
          </a:p>
          <a:p>
            <a:pPr>
              <a:buFont typeface="Arial" charset="0"/>
              <a:buNone/>
            </a:pPr>
            <a:endParaRPr lang="id-ID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</a:t>
            </a:r>
            <a:r>
              <a:rPr lang="id-ID" smtClean="0"/>
              <a:t>ATERI</a:t>
            </a:r>
            <a:r>
              <a:rPr lang="en-US" smtClean="0"/>
              <a:t> P</a:t>
            </a:r>
            <a:r>
              <a:rPr lang="id-ID" smtClean="0"/>
              <a:t>OKOK</a:t>
            </a:r>
            <a:endParaRPr lang="en-US" smtClean="0"/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Finite Automata dengan Output</a:t>
            </a:r>
          </a:p>
          <a:p>
            <a: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Mealy Machine</a:t>
            </a:r>
          </a:p>
          <a:p>
            <a: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Moor Machine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smtClean="0"/>
              <a:t>SUMBER PUSTAKA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 algn="just">
              <a:buFont typeface="Calibri" pitchFamily="34" charset="0"/>
              <a:buAutoNum type="arabicPeriod"/>
            </a:pPr>
            <a:r>
              <a:rPr lang="en-US" dirty="0" smtClean="0"/>
              <a:t>Xavier, S. P. (2005). </a:t>
            </a:r>
            <a:r>
              <a:rPr lang="en-US" i="1" dirty="0" smtClean="0"/>
              <a:t>Theory of Automata, Formal Language, and Computation.</a:t>
            </a:r>
            <a:r>
              <a:rPr lang="en-US" dirty="0" smtClean="0"/>
              <a:t> New Age International (P)</a:t>
            </a:r>
            <a:endParaRPr lang="id-ID" dirty="0" smtClean="0"/>
          </a:p>
          <a:p>
            <a:pPr marL="514350" lvl="0" indent="-514350" algn="just">
              <a:buFont typeface="Calibri" pitchFamily="34" charset="0"/>
              <a:buAutoNum type="arabicPeriod"/>
            </a:pPr>
            <a:r>
              <a:rPr lang="en-US" dirty="0" err="1" smtClean="0"/>
              <a:t>Halfeld</a:t>
            </a:r>
            <a:r>
              <a:rPr lang="en-US" dirty="0" smtClean="0"/>
              <a:t>-Ferrari, M. </a:t>
            </a:r>
            <a:r>
              <a:rPr lang="en-US" i="1" dirty="0" smtClean="0"/>
              <a:t>Automata Theory and Languages.</a:t>
            </a:r>
            <a:endParaRPr lang="id-ID" dirty="0" smtClean="0"/>
          </a:p>
          <a:p>
            <a:pPr marL="514350" indent="-514350" algn="just">
              <a:buFont typeface="Calibri" pitchFamily="34" charset="0"/>
              <a:buAutoNum type="arabicPeriod"/>
            </a:pPr>
            <a:r>
              <a:rPr lang="en-US" dirty="0" err="1" smtClean="0"/>
              <a:t>Hopcroft</a:t>
            </a:r>
            <a:r>
              <a:rPr lang="en-US" dirty="0" smtClean="0"/>
              <a:t>, J. E., </a:t>
            </a:r>
            <a:r>
              <a:rPr lang="en-US" dirty="0" err="1" smtClean="0"/>
              <a:t>Motwani</a:t>
            </a:r>
            <a:r>
              <a:rPr lang="en-US" dirty="0" smtClean="0"/>
              <a:t>, R., &amp; </a:t>
            </a:r>
            <a:r>
              <a:rPr lang="en-US" dirty="0" err="1" smtClean="0"/>
              <a:t>Ullman</a:t>
            </a:r>
            <a:r>
              <a:rPr lang="en-US" dirty="0" smtClean="0"/>
              <a:t>, J. D. (2007). </a:t>
            </a:r>
            <a:r>
              <a:rPr lang="en-US" i="1" dirty="0" smtClean="0"/>
              <a:t>Introduction to automata theory, languages, and computation.</a:t>
            </a:r>
            <a:r>
              <a:rPr lang="en-US" dirty="0" smtClean="0"/>
              <a:t> Pearson/Addison Wesley</a:t>
            </a:r>
            <a:r>
              <a:rPr lang="id-ID" dirty="0" smtClean="0"/>
              <a:t>	 	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id-ID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smtClean="0"/>
              <a:t>Definisi Finite Automata dengan Output</a:t>
            </a:r>
            <a:endParaRPr lang="id-ID" sz="3200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357298"/>
            <a:ext cx="876640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Mealey Machine</a:t>
            </a:r>
            <a:endParaRPr lang="id-ID" dirty="0"/>
          </a:p>
        </p:txBody>
      </p:sp>
      <p:pic>
        <p:nvPicPr>
          <p:cNvPr id="737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6742"/>
            <a:ext cx="7338469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348" y="4357694"/>
            <a:ext cx="4572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 dirty="0" smtClean="0"/>
              <a:t>M =  ( Q, </a:t>
            </a:r>
            <a:r>
              <a:rPr lang="en-US" sz="2800" dirty="0" smtClean="0">
                <a:sym typeface="Symbol" pitchFamily="18" charset="2"/>
              </a:rPr>
              <a:t></a:t>
            </a:r>
            <a:r>
              <a:rPr lang="en-US" sz="2800" dirty="0" smtClean="0"/>
              <a:t>, </a:t>
            </a:r>
            <a:r>
              <a:rPr lang="en-US" sz="2800" dirty="0" smtClean="0">
                <a:sym typeface="Symbol" pitchFamily="18" charset="2"/>
              </a:rPr>
              <a:t></a:t>
            </a:r>
            <a:r>
              <a:rPr lang="en-US" sz="2800" dirty="0" smtClean="0"/>
              <a:t>, </a:t>
            </a:r>
            <a:r>
              <a:rPr lang="en-US" sz="2800" dirty="0" smtClean="0">
                <a:sym typeface="Symbol" pitchFamily="18" charset="2"/>
              </a:rPr>
              <a:t></a:t>
            </a:r>
            <a:r>
              <a:rPr lang="en-US" sz="2800" dirty="0" smtClean="0"/>
              <a:t>, </a:t>
            </a:r>
            <a:r>
              <a:rPr lang="en-US" sz="2800" dirty="0" smtClean="0">
                <a:sym typeface="Symbol" pitchFamily="18" charset="2"/>
              </a:rPr>
              <a:t></a:t>
            </a:r>
            <a:r>
              <a:rPr lang="en-US" sz="2800" dirty="0" smtClean="0"/>
              <a:t>, q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 dirty="0" smtClean="0"/>
              <a:t>	Q, </a:t>
            </a:r>
            <a:r>
              <a:rPr lang="en-US" sz="2800" dirty="0" smtClean="0">
                <a:sym typeface="Symbol" pitchFamily="18" charset="2"/>
              </a:rPr>
              <a:t></a:t>
            </a:r>
            <a:r>
              <a:rPr lang="en-US" sz="2800" dirty="0" smtClean="0"/>
              <a:t>, </a:t>
            </a:r>
            <a:r>
              <a:rPr lang="en-US" sz="2800" dirty="0" smtClean="0">
                <a:sym typeface="Symbol" pitchFamily="18" charset="2"/>
              </a:rPr>
              <a:t>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q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: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DFA</a:t>
            </a:r>
            <a:endParaRPr lang="en-US" sz="2800" dirty="0" smtClean="0">
              <a:sym typeface="Symbol" pitchFamily="18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 dirty="0" smtClean="0">
                <a:sym typeface="Symbol" pitchFamily="18" charset="2"/>
              </a:rPr>
              <a:t>	</a:t>
            </a:r>
            <a:r>
              <a:rPr lang="en-US" sz="2800" dirty="0" smtClean="0"/>
              <a:t>  :  alphabet output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ym typeface="Symbol" pitchFamily="18" charset="2"/>
              </a:rPr>
              <a:t></a:t>
            </a:r>
            <a:r>
              <a:rPr lang="en-US" sz="2800" dirty="0" smtClean="0"/>
              <a:t>  :  Q </a:t>
            </a:r>
            <a:r>
              <a:rPr lang="en-US" sz="2800" dirty="0" smtClean="0">
                <a:sym typeface="Symbol" pitchFamily="18" charset="2"/>
              </a:rPr>
              <a:t>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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</a:t>
            </a:r>
            <a:endParaRPr lang="id-ID" sz="2800" dirty="0" smtClean="0"/>
          </a:p>
          <a:p>
            <a:endParaRPr lang="id-ID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Contoh Mealey Machine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12776"/>
            <a:ext cx="8258204" cy="47133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err="1" smtClean="0"/>
              <a:t>Mesin</a:t>
            </a:r>
            <a:r>
              <a:rPr lang="en-US" dirty="0" smtClean="0"/>
              <a:t> Mealy yang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input yang </a:t>
            </a:r>
            <a:r>
              <a:rPr lang="en-US" dirty="0" err="1" smtClean="0"/>
              <a:t>berdekatan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Output	: ”y”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  “n</a:t>
            </a:r>
            <a:r>
              <a:rPr lang="en-US" smtClean="0"/>
              <a:t>” 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M = ({q</a:t>
            </a:r>
            <a:r>
              <a:rPr lang="en-US" baseline="-25000" dirty="0" smtClean="0"/>
              <a:t>0</a:t>
            </a:r>
            <a:r>
              <a:rPr lang="en-US" dirty="0" smtClean="0"/>
              <a:t>, p</a:t>
            </a:r>
            <a:r>
              <a:rPr lang="en-US" baseline="-25000" dirty="0" smtClean="0"/>
              <a:t>0</a:t>
            </a:r>
            <a:r>
              <a:rPr lang="en-US" dirty="0" smtClean="0"/>
              <a:t>, p</a:t>
            </a:r>
            <a:r>
              <a:rPr lang="en-US" baseline="-25000" dirty="0" smtClean="0"/>
              <a:t>1</a:t>
            </a:r>
            <a:r>
              <a:rPr lang="en-US" dirty="0" smtClean="0"/>
              <a:t>}, {0, 1}, {y, n}, </a:t>
            </a:r>
            <a:r>
              <a:rPr lang="en-US" dirty="0" smtClean="0">
                <a:sym typeface="Symbol" pitchFamily="18" charset="2"/>
              </a:rPr>
              <a:t></a:t>
            </a:r>
            <a:r>
              <a:rPr lang="en-US" dirty="0" smtClean="0"/>
              <a:t>, </a:t>
            </a:r>
            <a:r>
              <a:rPr lang="en-US" dirty="0" smtClean="0">
                <a:sym typeface="Symbol" pitchFamily="18" charset="2"/>
              </a:rPr>
              <a:t></a:t>
            </a:r>
            <a:r>
              <a:rPr lang="en-US" dirty="0" smtClean="0"/>
              <a:t>, q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Label a/b </a:t>
            </a:r>
            <a:r>
              <a:rPr lang="en-US" dirty="0" err="1" smtClean="0"/>
              <a:t>artinya</a:t>
            </a:r>
            <a:r>
              <a:rPr lang="en-US" dirty="0" smtClean="0"/>
              <a:t> :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</a:t>
            </a:r>
            <a:r>
              <a:rPr lang="en-US" altLang="zh-CN" dirty="0" smtClean="0">
                <a:ea typeface="宋体" charset="-122"/>
              </a:rPr>
              <a:t>(p, a) = q </a:t>
            </a:r>
            <a:r>
              <a:rPr lang="en-US" altLang="zh-CN" dirty="0" err="1" smtClean="0">
                <a:ea typeface="宋体" charset="-122"/>
              </a:rPr>
              <a:t>dan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</a:t>
            </a:r>
            <a:r>
              <a:rPr lang="en-US" altLang="zh-CN" dirty="0" smtClean="0">
                <a:ea typeface="宋体" charset="-122"/>
              </a:rPr>
              <a:t>(p, a) = b </a:t>
            </a:r>
            <a:endParaRPr lang="en-US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1000100" y="1071546"/>
          <a:ext cx="6705600" cy="4103688"/>
        </p:xfrm>
        <a:graphic>
          <a:graphicData uri="http://schemas.openxmlformats.org/presentationml/2006/ole">
            <p:oleObj spid="_x0000_s74774" name="Visio" r:id="rId3" imgW="5056632" imgH="3096768" progId="VisioViewer.Viewer.1">
              <p:embed/>
            </p:oleObj>
          </a:graphicData>
        </a:graphic>
      </p:graphicFrame>
      <p:sp>
        <p:nvSpPr>
          <p:cNvPr id="6" name="Text Placeholder 3"/>
          <p:cNvSpPr>
            <a:spLocks noGrp="1"/>
          </p:cNvSpPr>
          <p:nvPr>
            <p:ph idx="1"/>
          </p:nvPr>
        </p:nvSpPr>
        <p:spPr>
          <a:xfrm>
            <a:off x="928662" y="4786322"/>
            <a:ext cx="7758112" cy="183991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Input		:  0 1 1 0 0</a:t>
            </a:r>
          </a:p>
          <a:p>
            <a:pPr>
              <a:buFontTx/>
              <a:buNone/>
            </a:pPr>
            <a:r>
              <a:rPr lang="en-US" dirty="0" smtClean="0"/>
              <a:t>		Output	:  n </a:t>
            </a:r>
            <a:r>
              <a:rPr lang="en-US" dirty="0" err="1" smtClean="0"/>
              <a:t>n</a:t>
            </a:r>
            <a:r>
              <a:rPr lang="en-US" dirty="0" smtClean="0"/>
              <a:t> y n y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</Template>
  <TotalTime>967</TotalTime>
  <Words>191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Temp</vt:lpstr>
      <vt:lpstr>Custom Design</vt:lpstr>
      <vt:lpstr>2_Custom Design</vt:lpstr>
      <vt:lpstr>1_Custom Design</vt:lpstr>
      <vt:lpstr>Visio</vt:lpstr>
      <vt:lpstr>Slide 1</vt:lpstr>
      <vt:lpstr>Minggu 6 Pertemuan 6 </vt:lpstr>
      <vt:lpstr>KEMAMPUAN AKHIR YANG DIHARAPKAN</vt:lpstr>
      <vt:lpstr>MATERI POKOK</vt:lpstr>
      <vt:lpstr>SUMBER PUSTAKA</vt:lpstr>
      <vt:lpstr>Definisi Finite Automata dengan Output</vt:lpstr>
      <vt:lpstr>Mealey Machine</vt:lpstr>
      <vt:lpstr>Contoh Mealey Machine</vt:lpstr>
      <vt:lpstr>Slide 9</vt:lpstr>
      <vt:lpstr>Moore Machine</vt:lpstr>
      <vt:lpstr>Contoh Moore Machine</vt:lpstr>
      <vt:lpstr>Slide 12</vt:lpstr>
      <vt:lpstr>Contoh lain</vt:lpstr>
      <vt:lpstr>Slide 14</vt:lpstr>
      <vt:lpstr>Kuis (download slide di http://bit.ly/automata6)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Harya Bima</cp:lastModifiedBy>
  <cp:revision>62</cp:revision>
  <dcterms:created xsi:type="dcterms:W3CDTF">2012-08-07T02:10:28Z</dcterms:created>
  <dcterms:modified xsi:type="dcterms:W3CDTF">2018-03-28T07:58:05Z</dcterms:modified>
</cp:coreProperties>
</file>