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5" r:id="rId14"/>
    <p:sldId id="307" r:id="rId15"/>
    <p:sldId id="308" r:id="rId16"/>
    <p:sldId id="306" r:id="rId17"/>
    <p:sldId id="309" r:id="rId18"/>
    <p:sldId id="310" r:id="rId19"/>
    <p:sldId id="311" r:id="rId20"/>
    <p:sldId id="284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>
                <a:latin typeface="+mn-lt"/>
              </a:rPr>
              <a:t>MATA KULIAH	:  </a:t>
            </a:r>
            <a:r>
              <a:rPr lang="en-US" b="1" dirty="0" err="1"/>
              <a:t>Teori</a:t>
            </a:r>
            <a:r>
              <a:rPr lang="en-US" b="1" dirty="0"/>
              <a:t> Bahasa </a:t>
            </a:r>
            <a:r>
              <a:rPr lang="en-US" b="1" dirty="0" err="1"/>
              <a:t>dan</a:t>
            </a:r>
            <a:r>
              <a:rPr lang="en-US" b="1" dirty="0"/>
              <a:t> 	Automata</a:t>
            </a:r>
            <a:endParaRPr lang="id-ID" b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>
                <a:latin typeface="+mn-lt"/>
              </a:rPr>
              <a:t>KODE MATA KULIAH/SKS 	:  </a:t>
            </a:r>
            <a:r>
              <a:rPr lang="en-US" b="1" dirty="0">
                <a:latin typeface="+mn-lt"/>
              </a:rPr>
              <a:t>TI0</a:t>
            </a:r>
            <a:r>
              <a:rPr lang="en-US" b="1" dirty="0"/>
              <a:t>102</a:t>
            </a:r>
            <a:r>
              <a:rPr lang="id-ID" b="1" dirty="0">
                <a:latin typeface="+mn-lt"/>
              </a:rPr>
              <a:t> / </a:t>
            </a:r>
            <a:r>
              <a:rPr lang="en-US" b="1" dirty="0">
                <a:latin typeface="+mn-lt"/>
              </a:rPr>
              <a:t>2</a:t>
            </a:r>
            <a:r>
              <a:rPr lang="id-ID" b="1" dirty="0">
                <a:latin typeface="+mn-lt"/>
              </a:rPr>
              <a:t> sks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>
                <a:latin typeface="+mn-lt"/>
              </a:rPr>
              <a:t>KURIKULUM	:  201</a:t>
            </a:r>
            <a:r>
              <a:rPr lang="en-US" b="1" dirty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/>
              <a:t>VERSI	</a:t>
            </a:r>
            <a:r>
              <a:rPr lang="id-ID" b="1" dirty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135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4528"/>
            <a:ext cx="8229600" cy="1143000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Ekspresi</a:t>
            </a:r>
            <a:r>
              <a:rPr lang="en-US" dirty="0"/>
              <a:t>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3. Closure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dengan</a:t>
            </a:r>
            <a:r>
              <a:rPr lang="en-US" sz="2000" dirty="0"/>
              <a:t> Kleene*,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br>
              <a:rPr lang="en-US" sz="2000" dirty="0"/>
            </a:b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L*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/>
              <a:t>yang </a:t>
            </a:r>
            <a:r>
              <a:rPr lang="en-US" sz="2000" dirty="0" err="1"/>
              <a:t>dapat</a:t>
            </a:r>
            <a:br>
              <a:rPr lang="en-US" sz="2000" dirty="0"/>
            </a:b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L, </a:t>
            </a:r>
            <a:r>
              <a:rPr lang="en-US" sz="2000" dirty="0" err="1"/>
              <a:t>kemungkinan</a:t>
            </a:r>
            <a:r>
              <a:rPr lang="en-US" sz="2000" dirty="0"/>
              <a:t> juga</a:t>
            </a:r>
            <a:br>
              <a:rPr lang="en-US" sz="2000" dirty="0"/>
            </a:b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(</a:t>
            </a:r>
            <a:r>
              <a:rPr lang="en-US" sz="2000" dirty="0" err="1"/>
              <a:t>repetisi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b="1" dirty="0" err="1"/>
              <a:t>Contoh</a:t>
            </a:r>
            <a:r>
              <a:rPr lang="en-US" sz="2000" b="1" dirty="0"/>
              <a:t>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/>
              <a:t>= {</a:t>
            </a:r>
            <a:r>
              <a:rPr lang="el-GR" sz="2000" dirty="0"/>
              <a:t>λ, </a:t>
            </a:r>
            <a:r>
              <a:rPr lang="en-US" sz="2000" dirty="0"/>
              <a:t>ab, aba, bb}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i="1" dirty="0"/>
              <a:t>L* </a:t>
            </a:r>
            <a:r>
              <a:rPr lang="en-US" sz="2000" dirty="0" err="1"/>
              <a:t>dapat</a:t>
            </a:r>
            <a:br>
              <a:rPr lang="en-US" sz="2000" dirty="0"/>
            </a:b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/>
              <a:t>{ab, </a:t>
            </a:r>
            <a:r>
              <a:rPr lang="en-US" sz="2000" dirty="0" err="1"/>
              <a:t>abab</a:t>
            </a:r>
            <a:r>
              <a:rPr lang="en-US" sz="2000" dirty="0"/>
              <a:t>, </a:t>
            </a:r>
            <a:r>
              <a:rPr lang="en-US" sz="2000" dirty="0" err="1"/>
              <a:t>abbb</a:t>
            </a:r>
            <a:r>
              <a:rPr lang="en-US" sz="2000" dirty="0"/>
              <a:t>, </a:t>
            </a:r>
            <a:r>
              <a:rPr lang="en-US" sz="2000" dirty="0" err="1"/>
              <a:t>ababb</a:t>
            </a:r>
            <a:r>
              <a:rPr lang="en-US" sz="2000" dirty="0"/>
              <a:t>, …. }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19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960"/>
            <a:ext cx="8229600" cy="1143000"/>
          </a:xfrm>
        </p:spPr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Pumping lemma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Indonesia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pemompaan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membuktikan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regular.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i="1" dirty="0"/>
              <a:t>pumping lemma </a:t>
            </a:r>
            <a:r>
              <a:rPr lang="en-US" sz="2400" dirty="0" err="1"/>
              <a:t>menurut</a:t>
            </a:r>
            <a:r>
              <a:rPr lang="en-US" sz="2400" dirty="0"/>
              <a:t> Hopcroft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regular,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i="1" dirty="0"/>
              <a:t>n </a:t>
            </a:r>
            <a:r>
              <a:rPr lang="en-US" sz="2400" dirty="0"/>
              <a:t>yang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rupa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i="1" dirty="0"/>
              <a:t>string w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/>
              <a:t>yang </a:t>
            </a:r>
            <a:r>
              <a:rPr lang="en-US" sz="2400" dirty="0" err="1"/>
              <a:t>panjangnya</a:t>
            </a:r>
            <a:r>
              <a:rPr lang="en-US" sz="2400" dirty="0"/>
              <a:t> ≥ </a:t>
            </a:r>
            <a:r>
              <a:rPr lang="en-US" sz="2400" i="1" dirty="0"/>
              <a:t>n, string w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, </a:t>
            </a:r>
            <a:r>
              <a:rPr lang="en-US" sz="2400" i="1" dirty="0"/>
              <a:t>w </a:t>
            </a:r>
            <a:r>
              <a:rPr lang="en-US" sz="2400" dirty="0"/>
              <a:t>= </a:t>
            </a:r>
            <a:r>
              <a:rPr lang="en-US" sz="2400" i="1" dirty="0"/>
              <a:t>xyz”</a:t>
            </a:r>
            <a:r>
              <a:rPr lang="en-US" sz="2400" dirty="0"/>
              <a:t>. </a:t>
            </a:r>
            <a:endParaRPr lang="id-ID" sz="2400" dirty="0"/>
          </a:p>
          <a:p>
            <a:pPr mar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id-ID" sz="2400" dirty="0"/>
              <a:t>1. </a:t>
            </a:r>
            <a:r>
              <a:rPr lang="en-US" sz="2400" dirty="0"/>
              <a:t>y ≠ </a:t>
            </a:r>
            <a:r>
              <a:rPr lang="el-GR" sz="2400" dirty="0"/>
              <a:t>ε</a:t>
            </a:r>
            <a:br>
              <a:rPr lang="el-GR" sz="2400" dirty="0"/>
            </a:br>
            <a:r>
              <a:rPr lang="el-GR" sz="2400" dirty="0"/>
              <a:t> </a:t>
            </a:r>
            <a:r>
              <a:rPr lang="id-ID" sz="2400" dirty="0"/>
              <a:t>2. </a:t>
            </a:r>
            <a:r>
              <a:rPr lang="el-GR" sz="2400" dirty="0"/>
              <a:t>|</a:t>
            </a:r>
            <a:r>
              <a:rPr lang="en-US" sz="2400" dirty="0" err="1"/>
              <a:t>xy</a:t>
            </a:r>
            <a:r>
              <a:rPr lang="en-US" sz="2400" dirty="0"/>
              <a:t>| ≤ 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id-ID" sz="2400" dirty="0"/>
              <a:t>3.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k ≥ 0, string </a:t>
            </a:r>
            <a:r>
              <a:rPr lang="en-US" sz="2400" dirty="0" err="1"/>
              <a:t>xy</a:t>
            </a:r>
            <a:r>
              <a:rPr lang="en-US" sz="2400" baseline="30000" dirty="0" err="1"/>
              <a:t>k</a:t>
            </a:r>
            <a:r>
              <a:rPr lang="en-US" sz="2400" dirty="0" err="1"/>
              <a:t>z</a:t>
            </a:r>
            <a:r>
              <a:rPr lang="en-US" sz="2400" dirty="0"/>
              <a:t> juga </a:t>
            </a:r>
            <a:r>
              <a:rPr lang="en-US" sz="2400" dirty="0" err="1"/>
              <a:t>merupakan</a:t>
            </a:r>
            <a:r>
              <a:rPr lang="en-US" sz="2400" dirty="0"/>
              <a:t> string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L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0" y="0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id-ID" dirty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454351"/>
          </a:xfrm>
        </p:spPr>
        <p:txBody>
          <a:bodyPr/>
          <a:lstStyle/>
          <a:p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/>
              <a:t>= {</a:t>
            </a:r>
            <a:r>
              <a:rPr lang="en-US" sz="2400" dirty="0" err="1"/>
              <a:t>abn</a:t>
            </a:r>
            <a:r>
              <a:rPr lang="en-US" sz="2400" dirty="0"/>
              <a:t> ; n &gt; 0}.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regular? </a:t>
            </a:r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pumping lemma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dibuktikan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 err="1"/>
              <a:t>bahasa</a:t>
            </a:r>
            <a:r>
              <a:rPr lang="en-US" sz="2400" dirty="0"/>
              <a:t> regular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. 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i="1" dirty="0"/>
              <a:t>w = xyz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string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/>
              <a:t>yang </a:t>
            </a:r>
            <a:r>
              <a:rPr lang="en-US" sz="2400" dirty="0" err="1"/>
              <a:t>panjangnya</a:t>
            </a:r>
            <a:r>
              <a:rPr lang="en-US" sz="2400" dirty="0"/>
              <a:t> 3 </a:t>
            </a:r>
            <a:r>
              <a:rPr lang="en-US" sz="2400" dirty="0" err="1"/>
              <a:t>dan</a:t>
            </a:r>
            <a:br>
              <a:rPr lang="en-US" sz="2400" dirty="0"/>
            </a:br>
            <a:r>
              <a:rPr lang="en-US" sz="2400" dirty="0" err="1"/>
              <a:t>diuraikan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x = a, y = b, z = b.</a:t>
            </a:r>
            <a:endParaRPr lang="id-ID" sz="2400" dirty="0"/>
          </a:p>
          <a:p>
            <a:r>
              <a:rPr lang="en-US" sz="2400" dirty="0" err="1"/>
              <a:t>ketentuan</a:t>
            </a:r>
            <a:r>
              <a:rPr lang="en-US" sz="2400" dirty="0"/>
              <a:t> 1: </a:t>
            </a:r>
            <a:r>
              <a:rPr lang="en-US" sz="2400" i="1" dirty="0"/>
              <a:t>y </a:t>
            </a:r>
            <a:r>
              <a:rPr lang="en-US" sz="2400" dirty="0"/>
              <a:t>≠ </a:t>
            </a:r>
            <a:r>
              <a:rPr lang="el-GR" sz="2400" dirty="0"/>
              <a:t>ε, </a:t>
            </a:r>
            <a:r>
              <a:rPr lang="en-US" sz="2400" dirty="0" err="1"/>
              <a:t>terpenuhi</a:t>
            </a:r>
            <a:br>
              <a:rPr lang="en-US" sz="2400" dirty="0"/>
            </a:br>
            <a:r>
              <a:rPr lang="en-US" sz="2400" dirty="0" err="1"/>
              <a:t>ketentuan</a:t>
            </a:r>
            <a:r>
              <a:rPr lang="en-US" sz="2400" dirty="0"/>
              <a:t> 2: |</a:t>
            </a:r>
            <a:r>
              <a:rPr lang="en-US" sz="2400" i="1" dirty="0" err="1"/>
              <a:t>xy</a:t>
            </a:r>
            <a:r>
              <a:rPr lang="en-US" sz="2400" dirty="0"/>
              <a:t>| = |</a:t>
            </a:r>
            <a:r>
              <a:rPr lang="en-US" sz="2400" i="1" dirty="0"/>
              <a:t>ab</a:t>
            </a:r>
            <a:r>
              <a:rPr lang="en-US" sz="2400" dirty="0"/>
              <a:t>| ≤ 3, </a:t>
            </a:r>
            <a:r>
              <a:rPr lang="en-US" sz="2400" dirty="0" err="1"/>
              <a:t>terpenuhi</a:t>
            </a:r>
            <a:br>
              <a:rPr lang="en-US" sz="2400" dirty="0"/>
            </a:br>
            <a:r>
              <a:rPr lang="en-US" sz="2400" dirty="0" err="1"/>
              <a:t>ketentuan</a:t>
            </a:r>
            <a:r>
              <a:rPr lang="en-US" sz="2400" dirty="0"/>
              <a:t> 3: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k ≥ 0, </a:t>
            </a:r>
            <a:r>
              <a:rPr lang="en-US" sz="2400" i="1" dirty="0"/>
              <a:t>string </a:t>
            </a:r>
            <a:r>
              <a:rPr lang="en-US" sz="2400" i="1" dirty="0" err="1"/>
              <a:t>xykz</a:t>
            </a:r>
            <a:r>
              <a:rPr lang="en-US" sz="2400" i="1" dirty="0"/>
              <a:t> </a:t>
            </a:r>
            <a:r>
              <a:rPr lang="en-US" sz="2400" dirty="0"/>
              <a:t>juga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i="1" dirty="0"/>
              <a:t>string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br>
              <a:rPr lang="en-US" sz="2400" i="1" dirty="0"/>
            </a:br>
            <a:r>
              <a:rPr lang="id-ID" sz="2400" dirty="0"/>
              <a:t>j</a:t>
            </a:r>
            <a:r>
              <a:rPr lang="en-US" sz="2400" dirty="0" err="1"/>
              <a:t>ika</a:t>
            </a:r>
            <a:r>
              <a:rPr lang="en-US" sz="2400" dirty="0"/>
              <a:t> k </a:t>
            </a:r>
            <a:r>
              <a:rPr lang="en-US" sz="2400" dirty="0" err="1"/>
              <a:t>bernilai</a:t>
            </a:r>
            <a:r>
              <a:rPr lang="en-US" sz="2400" dirty="0"/>
              <a:t> 0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i="1" dirty="0"/>
              <a:t>string </a:t>
            </a:r>
            <a:r>
              <a:rPr lang="en-US" sz="2400" dirty="0"/>
              <a:t>ab </a:t>
            </a:r>
            <a:r>
              <a:rPr lang="el-GR" sz="2400" dirty="0"/>
              <a:t>ϵ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br>
              <a:rPr lang="en-US" sz="2400" i="1" dirty="0"/>
            </a:br>
            <a:r>
              <a:rPr lang="en-US" sz="2400" dirty="0" err="1"/>
              <a:t>jika</a:t>
            </a:r>
            <a:r>
              <a:rPr lang="en-US" sz="2400" dirty="0"/>
              <a:t> k </a:t>
            </a:r>
            <a:r>
              <a:rPr lang="en-US" sz="2400" dirty="0" err="1"/>
              <a:t>bernilai</a:t>
            </a:r>
            <a:r>
              <a:rPr lang="en-US" sz="2400" dirty="0"/>
              <a:t> 1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i="1" dirty="0"/>
              <a:t>string </a:t>
            </a:r>
            <a:r>
              <a:rPr lang="en-US" sz="2400" dirty="0" err="1"/>
              <a:t>abb</a:t>
            </a:r>
            <a:r>
              <a:rPr lang="en-US" sz="2400" dirty="0"/>
              <a:t> </a:t>
            </a:r>
            <a:r>
              <a:rPr lang="el-GR" sz="2400" dirty="0"/>
              <a:t>ϵ </a:t>
            </a:r>
            <a:r>
              <a:rPr lang="en-US" sz="2400" i="1" dirty="0"/>
              <a:t>L</a:t>
            </a:r>
            <a:br>
              <a:rPr lang="en-US" sz="2400" i="1" dirty="0"/>
            </a:br>
            <a:r>
              <a:rPr lang="en-US" sz="2400" dirty="0" err="1"/>
              <a:t>jika</a:t>
            </a:r>
            <a:r>
              <a:rPr lang="en-US" sz="2400" dirty="0"/>
              <a:t> k </a:t>
            </a:r>
            <a:r>
              <a:rPr lang="en-US" sz="2400" dirty="0" err="1"/>
              <a:t>bernilai</a:t>
            </a:r>
            <a:r>
              <a:rPr lang="en-US" sz="2400" dirty="0"/>
              <a:t> 2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i="1" dirty="0"/>
              <a:t>string </a:t>
            </a:r>
            <a:r>
              <a:rPr lang="en-US" sz="2400" dirty="0" err="1"/>
              <a:t>abbb</a:t>
            </a:r>
            <a:r>
              <a:rPr lang="en-US" sz="2400" dirty="0"/>
              <a:t> </a:t>
            </a:r>
            <a:r>
              <a:rPr lang="el-GR" sz="2400" dirty="0"/>
              <a:t>ϵ </a:t>
            </a:r>
            <a:r>
              <a:rPr lang="en-US" sz="2400" i="1" dirty="0"/>
              <a:t>L</a:t>
            </a:r>
            <a:br>
              <a:rPr lang="en-US" sz="2400" i="1" dirty="0"/>
            </a:b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regular.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79" y="-99392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id-ID" dirty="0"/>
              <a:t> 2</a:t>
            </a:r>
            <a:r>
              <a:rPr lang="en-US" dirty="0"/>
              <a:t> 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1" y="1142999"/>
            <a:ext cx="8917337" cy="4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79" y="-99392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id-ID" dirty="0"/>
              <a:t>3 </a:t>
            </a:r>
            <a:r>
              <a:rPr lang="en-US" dirty="0"/>
              <a:t>Pumping Lemma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340768"/>
            <a:ext cx="7416824" cy="50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6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79" y="-99392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id-ID" dirty="0"/>
              <a:t>3 </a:t>
            </a:r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9" y="1160160"/>
            <a:ext cx="8272447" cy="47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24" y="-41072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id-ID" dirty="0"/>
              <a:t> 4</a:t>
            </a:r>
            <a:r>
              <a:rPr lang="en-US" dirty="0"/>
              <a:t> Pumping Lemma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20" y="1124744"/>
            <a:ext cx="908260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24" y="-41072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id-ID" dirty="0"/>
              <a:t> 5</a:t>
            </a:r>
            <a:r>
              <a:rPr lang="en-US" dirty="0"/>
              <a:t> Pumping Lemma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6" y="1101928"/>
            <a:ext cx="7992888" cy="52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3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24" y="-41072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id-ID" dirty="0"/>
              <a:t> 6</a:t>
            </a:r>
            <a:r>
              <a:rPr lang="en-US" dirty="0"/>
              <a:t> Pumping Lemma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4" y="980728"/>
            <a:ext cx="8476466" cy="55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16" y="0"/>
            <a:ext cx="8229600" cy="1143000"/>
          </a:xfrm>
        </p:spPr>
        <p:txBody>
          <a:bodyPr/>
          <a:lstStyle/>
          <a:p>
            <a:r>
              <a:rPr lang="id-ID" dirty="0"/>
              <a:t>Kuis http://bit.ly/automata8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400" dirty="0"/>
              <a:t>Tentukanlah bahasa di bawah ini regular atau tidak dengan teorema pumping lemma!</a:t>
            </a:r>
          </a:p>
          <a:p>
            <a:pPr marL="0" indent="0">
              <a:buNone/>
            </a:pPr>
            <a:r>
              <a:rPr lang="id-ID" sz="2400" dirty="0"/>
              <a:t>1. </a:t>
            </a:r>
          </a:p>
          <a:p>
            <a:pPr marL="0" indent="0">
              <a:buNone/>
            </a:pPr>
            <a:r>
              <a:rPr lang="id-ID" sz="2400" dirty="0"/>
              <a:t>2. 01*0*1</a:t>
            </a:r>
          </a:p>
          <a:p>
            <a:pPr marL="0" indent="0">
              <a:buNone/>
            </a:pPr>
            <a:r>
              <a:rPr lang="id-ID" sz="2400" dirty="0"/>
              <a:t>3. </a:t>
            </a:r>
          </a:p>
          <a:p>
            <a:pPr marL="0" indent="0">
              <a:buNone/>
            </a:pPr>
            <a:r>
              <a:rPr lang="id-ID" sz="2400" dirty="0"/>
              <a:t>4. </a:t>
            </a:r>
          </a:p>
          <a:p>
            <a:pPr marL="0" indent="0">
              <a:buNone/>
            </a:pPr>
            <a:r>
              <a:rPr lang="id-ID" sz="2400" dirty="0"/>
              <a:t>5.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18669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848769"/>
            <a:ext cx="275272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356273"/>
            <a:ext cx="176212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794423"/>
            <a:ext cx="1876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/>
              <a:t>Minggu </a:t>
            </a:r>
            <a:r>
              <a:rPr lang="en-US" dirty="0"/>
              <a:t>8</a:t>
            </a:r>
            <a:br>
              <a:rPr lang="id-ID" dirty="0"/>
            </a:br>
            <a:r>
              <a:rPr lang="id-ID" dirty="0"/>
              <a:t>Pertemuan </a:t>
            </a:r>
            <a:r>
              <a:rPr lang="en-US" dirty="0"/>
              <a:t>8</a:t>
            </a:r>
            <a:br>
              <a:rPr lang="id-ID" dirty="0"/>
            </a:b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cover 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/>
              <a:t>KEMAMPUAN AKHIR YANG DIHARAPKAN</a:t>
            </a:r>
            <a:endParaRPr lang="en-US" sz="3600" dirty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/>
              <a:t>Mahasiswa mampu menjelaskan </a:t>
            </a:r>
            <a:r>
              <a:rPr lang="id-ID" i="1" dirty="0"/>
              <a:t>Regular Set, Context Free Grammar </a:t>
            </a:r>
            <a:r>
              <a:rPr lang="id-ID" dirty="0"/>
              <a:t>(CFG), dan </a:t>
            </a:r>
            <a:r>
              <a:rPr lang="id-ID" i="1" dirty="0"/>
              <a:t>Context Free Language </a:t>
            </a:r>
            <a:r>
              <a:rPr lang="id-ID" dirty="0"/>
              <a:t>(CFL)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</a:t>
            </a:r>
            <a:r>
              <a:rPr lang="id-ID" dirty="0"/>
              <a:t>ATERI</a:t>
            </a:r>
            <a:r>
              <a:rPr lang="en-US" dirty="0"/>
              <a:t> P</a:t>
            </a:r>
            <a:r>
              <a:rPr lang="id-ID" dirty="0"/>
              <a:t>OKOK</a:t>
            </a:r>
            <a:endParaRPr lang="en-US" dirty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id-ID" dirty="0"/>
              <a:t>•</a:t>
            </a:r>
            <a:r>
              <a:rPr lang="id-ID" i="1" dirty="0"/>
              <a:t>Regular Expression</a:t>
            </a:r>
            <a:endParaRPr lang="en-US" dirty="0"/>
          </a:p>
          <a:p>
            <a:pPr marL="0" indent="0">
              <a:buNone/>
            </a:pPr>
            <a:r>
              <a:rPr lang="id-ID" i="1" dirty="0"/>
              <a:t>•</a:t>
            </a:r>
            <a:r>
              <a:rPr lang="en-US" i="1" dirty="0"/>
              <a:t>Regular Language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Ekspresi</a:t>
            </a:r>
            <a:r>
              <a:rPr lang="en-US" sz="2800" dirty="0"/>
              <a:t> regular </a:t>
            </a:r>
            <a:r>
              <a:rPr lang="en-US" sz="2800" dirty="0" err="1"/>
              <a:t>disusun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regular.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ekspresi</a:t>
            </a:r>
            <a:r>
              <a:rPr lang="en-US" sz="2800" dirty="0"/>
              <a:t> regular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ekuivalen</a:t>
            </a:r>
            <a:r>
              <a:rPr lang="en-US" sz="2800" dirty="0"/>
              <a:t>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.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regular </a:t>
            </a:r>
            <a:r>
              <a:rPr lang="en-US" sz="2800" i="1" dirty="0"/>
              <a:t>L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alfabet</a:t>
            </a:r>
            <a:r>
              <a:rPr lang="en-US" sz="2800" dirty="0"/>
              <a:t> ∑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gabungan</a:t>
            </a:r>
            <a:r>
              <a:rPr lang="en-US" sz="2800" dirty="0"/>
              <a:t>, </a:t>
            </a:r>
            <a:r>
              <a:rPr lang="en-US" sz="2800" dirty="0" err="1"/>
              <a:t>konkatenasi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/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i="1" dirty="0"/>
              <a:t>Kleene*.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03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68" y="-99392"/>
            <a:ext cx="8229600" cy="1143000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diasumsikan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∑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alfabet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regular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Bila</a:t>
            </a:r>
            <a:r>
              <a:rPr lang="en-US" sz="2400" dirty="0"/>
              <a:t> Ø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R, </a:t>
            </a:r>
            <a:r>
              <a:rPr lang="en-US" sz="2400" dirty="0" err="1"/>
              <a:t>maka</a:t>
            </a:r>
            <a:r>
              <a:rPr lang="en-US" sz="2400" dirty="0"/>
              <a:t> Ø </a:t>
            </a:r>
            <a:r>
              <a:rPr lang="en-US" sz="2400" dirty="0" err="1"/>
              <a:t>adalah</a:t>
            </a:r>
            <a:r>
              <a:rPr lang="en-US" sz="2400" dirty="0"/>
              <a:t> regular </a:t>
            </a:r>
            <a:r>
              <a:rPr lang="en-US" sz="2400" dirty="0" err="1"/>
              <a:t>regular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Bila</a:t>
            </a:r>
            <a:r>
              <a:rPr lang="en-US" sz="2400" dirty="0"/>
              <a:t> 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R, </a:t>
            </a:r>
            <a:r>
              <a:rPr lang="en-US" sz="2400" dirty="0" err="1"/>
              <a:t>maka</a:t>
            </a:r>
            <a:r>
              <a:rPr lang="en-US" sz="2400" dirty="0"/>
              <a:t> 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regular.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	, {x}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R,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regularnya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x.</a:t>
            </a:r>
            <a:br>
              <a:rPr lang="en-US" sz="2400" i="1" dirty="0"/>
            </a:br>
            <a:r>
              <a:rPr lang="en-US" sz="2400" dirty="0"/>
              <a:t>-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i="1" dirty="0"/>
              <a:t>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M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r1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r2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regular,</a:t>
            </a:r>
            <a:br>
              <a:rPr lang="en-US" sz="2400" dirty="0"/>
            </a:br>
            <a:r>
              <a:rPr lang="en-US" sz="2400" dirty="0" err="1"/>
              <a:t>maka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i="1" dirty="0"/>
              <a:t>L </a:t>
            </a:r>
            <a:r>
              <a:rPr lang="en-US" sz="2400" dirty="0"/>
              <a:t>U </a:t>
            </a:r>
            <a:r>
              <a:rPr lang="en-US" sz="2400" i="1" dirty="0"/>
              <a:t>M </a:t>
            </a:r>
            <a:r>
              <a:rPr lang="en-US" sz="2400" dirty="0" err="1"/>
              <a:t>anggota</a:t>
            </a:r>
            <a:r>
              <a:rPr lang="en-US" sz="2400" dirty="0"/>
              <a:t> R,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regularnya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(</a:t>
            </a:r>
            <a:r>
              <a:rPr lang="en-US" sz="2400" i="1" dirty="0"/>
              <a:t>r1 </a:t>
            </a:r>
            <a:r>
              <a:rPr lang="en-US" sz="2400" dirty="0"/>
              <a:t>+ </a:t>
            </a:r>
            <a:r>
              <a:rPr lang="en-US" sz="2400" i="1" dirty="0"/>
              <a:t>r2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i="1" dirty="0"/>
              <a:t>LM </a:t>
            </a:r>
            <a:r>
              <a:rPr lang="en-US" sz="2400" dirty="0" err="1"/>
              <a:t>anggota</a:t>
            </a:r>
            <a:r>
              <a:rPr lang="en-US" sz="2400" dirty="0"/>
              <a:t> R,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regularnya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(</a:t>
            </a:r>
            <a:r>
              <a:rPr lang="en-US" sz="2400" i="1" dirty="0"/>
              <a:t>r1r2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i="1" dirty="0"/>
              <a:t>L* </a:t>
            </a:r>
            <a:r>
              <a:rPr lang="en-US" sz="2400" dirty="0" err="1"/>
              <a:t>anggota</a:t>
            </a:r>
            <a:r>
              <a:rPr lang="en-US" sz="2400" dirty="0"/>
              <a:t> R,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regularnya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r1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5048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en-US" dirty="0" err="1"/>
              <a:t>Korespondensi</a:t>
            </a:r>
            <a:r>
              <a:rPr lang="en-US" dirty="0"/>
              <a:t> RE </a:t>
            </a:r>
            <a:r>
              <a:rPr lang="en-US" dirty="0" err="1"/>
              <a:t>dan</a:t>
            </a:r>
            <a:r>
              <a:rPr lang="en-US" dirty="0"/>
              <a:t> Bahasa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98" y="1628800"/>
            <a:ext cx="502060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960"/>
            <a:ext cx="8229600" cy="1143000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Ekspresi</a:t>
            </a:r>
            <a:r>
              <a:rPr lang="en-US" dirty="0"/>
              <a:t>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Gabungan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M,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/>
              <a:t>U </a:t>
            </a:r>
            <a:r>
              <a:rPr lang="en-US" sz="2000" i="1" dirty="0"/>
              <a:t>M </a:t>
            </a:r>
            <a:r>
              <a:rPr lang="en-US" sz="2000" dirty="0" err="1"/>
              <a:t>adalah</a:t>
            </a:r>
            <a:br>
              <a:rPr lang="en-US" sz="2000" dirty="0"/>
            </a:b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/>
              <a:t>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 err="1"/>
              <a:t>Contoh</a:t>
            </a:r>
            <a:r>
              <a:rPr lang="en-US" sz="2000" b="1" dirty="0"/>
              <a:t>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/>
              <a:t>= {</a:t>
            </a:r>
            <a:r>
              <a:rPr lang="el-GR" sz="2000" dirty="0"/>
              <a:t>λ, </a:t>
            </a:r>
            <a:r>
              <a:rPr lang="en-US" sz="2000" dirty="0"/>
              <a:t>ab, </a:t>
            </a:r>
            <a:r>
              <a:rPr lang="en-US" sz="2000" dirty="0" err="1"/>
              <a:t>abb</a:t>
            </a:r>
            <a:r>
              <a:rPr lang="en-US" sz="2000" dirty="0"/>
              <a:t>, aba, </a:t>
            </a:r>
            <a:r>
              <a:rPr lang="en-US" sz="2000" dirty="0" err="1"/>
              <a:t>abba</a:t>
            </a:r>
            <a:r>
              <a:rPr lang="en-US" sz="2000" dirty="0"/>
              <a:t>}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M </a:t>
            </a:r>
            <a:r>
              <a:rPr lang="en-US" sz="2000" dirty="0"/>
              <a:t>= {ab,</a:t>
            </a:r>
            <a:br>
              <a:rPr lang="en-US" sz="2000" dirty="0"/>
            </a:br>
            <a:r>
              <a:rPr lang="en-US" sz="2000" dirty="0" err="1"/>
              <a:t>abb</a:t>
            </a:r>
            <a:r>
              <a:rPr lang="en-US" sz="2000" dirty="0"/>
              <a:t>, baa, </a:t>
            </a:r>
            <a:r>
              <a:rPr lang="en-US" sz="2000" dirty="0" err="1"/>
              <a:t>abba</a:t>
            </a:r>
            <a:r>
              <a:rPr lang="en-US" sz="2000" dirty="0"/>
              <a:t>}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/>
              <a:t>U </a:t>
            </a:r>
            <a:r>
              <a:rPr lang="en-US" sz="2000" i="1" dirty="0"/>
              <a:t>M </a:t>
            </a:r>
            <a:r>
              <a:rPr lang="en-US" sz="2000" dirty="0"/>
              <a:t>= {</a:t>
            </a:r>
            <a:r>
              <a:rPr lang="el-GR" sz="2000" dirty="0"/>
              <a:t>λ, </a:t>
            </a:r>
            <a:r>
              <a:rPr lang="en-US" sz="2000" dirty="0"/>
              <a:t>ab, </a:t>
            </a:r>
            <a:r>
              <a:rPr lang="en-US" sz="2000" dirty="0" err="1"/>
              <a:t>abb</a:t>
            </a:r>
            <a:r>
              <a:rPr lang="en-US" sz="2000" dirty="0"/>
              <a:t>, aba, baa, </a:t>
            </a:r>
            <a:r>
              <a:rPr lang="en-US" sz="2000" dirty="0" err="1"/>
              <a:t>abba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Konkatenasi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M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/>
              <a:t>yang </a:t>
            </a:r>
            <a:r>
              <a:rPr lang="en-US" sz="2000" dirty="0" err="1"/>
              <a:t>dapat</a:t>
            </a:r>
            <a:br>
              <a:rPr lang="en-US" sz="2000" dirty="0"/>
            </a:b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di </a:t>
            </a:r>
            <a:r>
              <a:rPr lang="en-US" sz="2000" i="1" dirty="0"/>
              <a:t>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disambungkan</a:t>
            </a:r>
            <a:br>
              <a:rPr lang="en-US" sz="2000" dirty="0"/>
            </a:b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di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 err="1"/>
              <a:t>Contoh</a:t>
            </a:r>
            <a:r>
              <a:rPr lang="en-US" sz="2000" b="1" dirty="0"/>
              <a:t>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/>
              <a:t>= {</a:t>
            </a:r>
            <a:r>
              <a:rPr lang="el-GR" sz="2000" dirty="0"/>
              <a:t>λ, </a:t>
            </a:r>
            <a:r>
              <a:rPr lang="en-US" sz="2000" dirty="0"/>
              <a:t>ab, </a:t>
            </a:r>
            <a:r>
              <a:rPr lang="en-US" sz="2000" dirty="0" err="1"/>
              <a:t>abb</a:t>
            </a:r>
            <a:r>
              <a:rPr lang="en-US" sz="2000" dirty="0"/>
              <a:t>, aba, </a:t>
            </a:r>
            <a:r>
              <a:rPr lang="en-US" sz="2000" dirty="0" err="1"/>
              <a:t>abba</a:t>
            </a:r>
            <a:r>
              <a:rPr lang="en-US" sz="2000" dirty="0"/>
              <a:t>}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M </a:t>
            </a:r>
            <a:r>
              <a:rPr lang="en-US" sz="2000" dirty="0"/>
              <a:t>= {ab,</a:t>
            </a:r>
            <a:br>
              <a:rPr lang="en-US" sz="2000" dirty="0"/>
            </a:br>
            <a:r>
              <a:rPr lang="en-US" sz="2000" dirty="0" err="1"/>
              <a:t>abb</a:t>
            </a:r>
            <a:r>
              <a:rPr lang="en-US" sz="2000" dirty="0"/>
              <a:t>, baa, </a:t>
            </a:r>
            <a:r>
              <a:rPr lang="en-US" sz="2000" dirty="0" err="1"/>
              <a:t>abba</a:t>
            </a:r>
            <a:r>
              <a:rPr lang="en-US" sz="2000" dirty="0"/>
              <a:t>}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i="1" dirty="0"/>
              <a:t>LM </a:t>
            </a:r>
            <a:r>
              <a:rPr lang="en-US" sz="2000" dirty="0"/>
              <a:t>= {ab, </a:t>
            </a:r>
            <a:r>
              <a:rPr lang="en-US" sz="2000" dirty="0" err="1"/>
              <a:t>abb</a:t>
            </a:r>
            <a:r>
              <a:rPr lang="en-US" sz="2000" dirty="0"/>
              <a:t>, baa, </a:t>
            </a:r>
            <a:r>
              <a:rPr lang="en-US" sz="2000" dirty="0" err="1"/>
              <a:t>abba</a:t>
            </a:r>
            <a:r>
              <a:rPr lang="en-US" sz="2000" dirty="0"/>
              <a:t>, </a:t>
            </a:r>
            <a:r>
              <a:rPr lang="en-US" sz="2000" dirty="0" err="1"/>
              <a:t>abab</a:t>
            </a:r>
            <a:r>
              <a:rPr lang="en-US" sz="2000" dirty="0"/>
              <a:t>, </a:t>
            </a:r>
            <a:r>
              <a:rPr lang="en-US" sz="2000" dirty="0" err="1"/>
              <a:t>ababb</a:t>
            </a:r>
            <a:r>
              <a:rPr lang="en-US" sz="2000" dirty="0"/>
              <a:t>, </a:t>
            </a:r>
            <a:r>
              <a:rPr lang="en-US" sz="2000" dirty="0" err="1"/>
              <a:t>abbaa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 err="1"/>
              <a:t>abbaabba</a:t>
            </a:r>
            <a:r>
              <a:rPr lang="en-US" sz="2000" dirty="0"/>
              <a:t>, </a:t>
            </a:r>
            <a:r>
              <a:rPr lang="en-US" sz="2000" dirty="0" err="1"/>
              <a:t>babb</a:t>
            </a:r>
            <a:r>
              <a:rPr lang="en-US" sz="2000" dirty="0"/>
              <a:t> …. }</a:t>
            </a:r>
            <a:br>
              <a:rPr lang="en-US" sz="2000" dirty="0"/>
            </a:br>
            <a:r>
              <a:rPr lang="en-US" sz="2000" i="1" dirty="0"/>
              <a:t>String </a:t>
            </a:r>
            <a:r>
              <a:rPr lang="en-US" sz="2000" dirty="0"/>
              <a:t>yang </a:t>
            </a:r>
            <a:r>
              <a:rPr lang="en-US" sz="2000" dirty="0" err="1"/>
              <a:t>disambungkan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semuanya</a:t>
            </a:r>
            <a:r>
              <a:rPr lang="en-US" sz="2000" dirty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1</a:t>
            </a:r>
            <a:br>
              <a:rPr lang="en-US" sz="2000" dirty="0"/>
            </a:br>
            <a:r>
              <a:rPr lang="en-US" sz="2000" i="1" dirty="0"/>
              <a:t>string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i="1" dirty="0"/>
              <a:t>L </a:t>
            </a:r>
            <a:r>
              <a:rPr lang="en-US" sz="2000" dirty="0" err="1"/>
              <a:t>disambung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babb</a:t>
            </a:r>
            <a:r>
              <a:rPr lang="en-US" sz="2000" dirty="0"/>
              <a:t>, </a:t>
            </a:r>
            <a:r>
              <a:rPr lang="en-US" sz="2000" dirty="0" err="1"/>
              <a:t>konkatenasi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/>
              <a:t>“ab”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L</a:t>
            </a:r>
            <a:br>
              <a:rPr lang="en-US" sz="2000" i="1" dirty="0"/>
            </a:b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/>
              <a:t>“</a:t>
            </a:r>
            <a:r>
              <a:rPr lang="en-US" sz="2000" dirty="0" err="1"/>
              <a:t>abb</a:t>
            </a:r>
            <a:r>
              <a:rPr lang="en-US" sz="2000" dirty="0"/>
              <a:t>”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4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415</Words>
  <Application>Microsoft Office PowerPoint</Application>
  <PresentationFormat>On-screen Show (4:3)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Minggu 8 Pertemuan 8 </vt:lpstr>
      <vt:lpstr>KEMAMPUAN AKHIR YANG DIHARAPKAN</vt:lpstr>
      <vt:lpstr>MATERI POKOK</vt:lpstr>
      <vt:lpstr>SUMBER PUSTAKA</vt:lpstr>
      <vt:lpstr>Pendahuluan</vt:lpstr>
      <vt:lpstr>Pendahuluan</vt:lpstr>
      <vt:lpstr>Korespondensi RE dan Bahasa</vt:lpstr>
      <vt:lpstr>Operator Ekspresi Regular</vt:lpstr>
      <vt:lpstr>Operator Ekspresi Regular</vt:lpstr>
      <vt:lpstr>Pumping Lemma</vt:lpstr>
      <vt:lpstr>Contoh 1</vt:lpstr>
      <vt:lpstr>Contoh 2 Pumping Lemma</vt:lpstr>
      <vt:lpstr>Contoh 3 Pumping Lemma</vt:lpstr>
      <vt:lpstr>Contoh 3 Pumping Lemma</vt:lpstr>
      <vt:lpstr>Contoh 4 Pumping Lemma</vt:lpstr>
      <vt:lpstr>Contoh 5 Pumping Lemma</vt:lpstr>
      <vt:lpstr>Contoh 6 Pumping Lemma</vt:lpstr>
      <vt:lpstr>Kuis http://bit.ly/automata8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doraxmach95@gmail.com</cp:lastModifiedBy>
  <cp:revision>95</cp:revision>
  <dcterms:created xsi:type="dcterms:W3CDTF">2014-12-02T03:41:18Z</dcterms:created>
  <dcterms:modified xsi:type="dcterms:W3CDTF">2019-01-29T09:57:43Z</dcterms:modified>
</cp:coreProperties>
</file>