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11" r:id="rId10"/>
    <p:sldId id="312" r:id="rId11"/>
    <p:sldId id="299" r:id="rId12"/>
    <p:sldId id="300" r:id="rId13"/>
    <p:sldId id="306" r:id="rId14"/>
    <p:sldId id="307" r:id="rId15"/>
    <p:sldId id="301" r:id="rId16"/>
    <p:sldId id="302" r:id="rId17"/>
    <p:sldId id="303" r:id="rId18"/>
    <p:sldId id="308" r:id="rId19"/>
    <p:sldId id="309" r:id="rId20"/>
    <p:sldId id="310" r:id="rId21"/>
    <p:sldId id="313" r:id="rId22"/>
    <p:sldId id="314" r:id="rId23"/>
    <p:sldId id="315" r:id="rId24"/>
    <p:sldId id="284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sz="4000" dirty="0" smtClean="0"/>
              <a:t>Contoh Right &amp; Left Linear Grammar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Buatlah right &amp; left linear grammar dari bahasa L = {a</a:t>
            </a:r>
            <a:r>
              <a:rPr lang="id-ID" sz="2800" baseline="30000" dirty="0" smtClean="0"/>
              <a:t>n</a:t>
            </a:r>
            <a:r>
              <a:rPr lang="id-ID" sz="2800" dirty="0" smtClean="0"/>
              <a:t>b</a:t>
            </a:r>
            <a:r>
              <a:rPr lang="id-ID" sz="2800" baseline="30000" dirty="0" smtClean="0"/>
              <a:t>m</a:t>
            </a:r>
            <a:r>
              <a:rPr lang="id-ID" sz="2800" dirty="0" smtClean="0"/>
              <a:t> : n </a:t>
            </a:r>
            <a:r>
              <a:rPr lang="pt-BR" sz="2800" i="1" dirty="0" smtClean="0"/>
              <a:t>≥ </a:t>
            </a:r>
            <a:r>
              <a:rPr lang="id-ID" sz="2800" i="1" dirty="0" smtClean="0"/>
              <a:t>2, </a:t>
            </a:r>
            <a:r>
              <a:rPr lang="pt-BR" sz="2800" i="1" dirty="0" smtClean="0"/>
              <a:t>m</a:t>
            </a:r>
            <a:r>
              <a:rPr lang="id-ID" sz="2800" i="1" dirty="0" smtClean="0"/>
              <a:t> </a:t>
            </a:r>
            <a:r>
              <a:rPr lang="pt-BR" sz="2800" i="1" dirty="0" smtClean="0"/>
              <a:t>≥</a:t>
            </a:r>
            <a:r>
              <a:rPr lang="pt-BR" sz="2800" dirty="0" smtClean="0"/>
              <a:t> 3</a:t>
            </a:r>
            <a:r>
              <a:rPr lang="id-ID" sz="2800" dirty="0" smtClean="0"/>
              <a:t>}</a:t>
            </a:r>
            <a:r>
              <a:rPr lang="pt-BR" sz="2800" dirty="0" smtClean="0"/>
              <a:t> </a:t>
            </a:r>
            <a:r>
              <a:rPr lang="pt-BR" sz="2800" dirty="0"/>
              <a:t/>
            </a:r>
            <a:br>
              <a:rPr lang="pt-BR" sz="2800" dirty="0"/>
            </a:b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86000"/>
            <a:ext cx="5283508" cy="39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grammar </a:t>
            </a:r>
            <a:r>
              <a:rPr lang="en-US" dirty="0"/>
              <a:t>G = ({S, A}, {x, y}, P, S})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xAy</a:t>
            </a:r>
            <a:r>
              <a:rPr lang="en-US" dirty="0"/>
              <a:t> | A | </a:t>
            </a:r>
            <a:r>
              <a:rPr lang="en-US" dirty="0" err="1"/>
              <a:t>xy</a:t>
            </a:r>
            <a:r>
              <a:rPr lang="en-US" dirty="0"/>
              <a:t> | </a:t>
            </a:r>
            <a:r>
              <a:rPr lang="en-US" dirty="0" smtClean="0"/>
              <a:t>ɛ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y | </a:t>
            </a:r>
            <a:r>
              <a:rPr lang="en-US" dirty="0" err="1"/>
              <a:t>xS</a:t>
            </a:r>
            <a:r>
              <a:rPr lang="en-US" dirty="0"/>
              <a:t> | </a:t>
            </a:r>
            <a:r>
              <a:rPr lang="en-US" dirty="0" err="1"/>
              <a:t>yA</a:t>
            </a:r>
            <a:r>
              <a:rPr lang="en-US" dirty="0"/>
              <a:t> | ɛ</a:t>
            </a:r>
            <a:br>
              <a:rPr lang="en-US" dirty="0"/>
            </a:br>
            <a:r>
              <a:rPr lang="en-US" i="1" dirty="0"/>
              <a:t>Grammar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/>
              <a:t>xy</a:t>
            </a:r>
            <a:r>
              <a:rPr lang="en-US" dirty="0"/>
              <a:t>, y, </a:t>
            </a:r>
            <a:r>
              <a:rPr lang="en-US" dirty="0" err="1"/>
              <a:t>xyy</a:t>
            </a:r>
            <a:r>
              <a:rPr lang="en-US" dirty="0"/>
              <a:t>, </a:t>
            </a:r>
            <a:r>
              <a:rPr lang="en-US" dirty="0" err="1"/>
              <a:t>xxxyy</a:t>
            </a:r>
            <a:r>
              <a:rPr lang="en-US" dirty="0"/>
              <a:t>, …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grammar </a:t>
            </a:r>
            <a:r>
              <a:rPr lang="en-US" dirty="0"/>
              <a:t>G = ({S}, {0, 1}, P, S)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0S0 | 1S0 | SS0 | 01 | ɛ</a:t>
            </a:r>
            <a:br>
              <a:rPr lang="en-US" dirty="0"/>
            </a:br>
            <a:r>
              <a:rPr lang="en-US" i="1" dirty="0"/>
              <a:t>Grammar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/>
              <a:t>01, 0010, 1010, …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8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Parsing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dirty="0"/>
              <a:t>Pohon (tree) adalah suatu graph terhubung tidak sirkuler, yang memiliki satu simpul (node) yang disebut akar dan dari situ memiliki lintasan ke setiap simpul. </a:t>
            </a:r>
            <a:endParaRPr lang="id-ID" sz="2400" dirty="0" smtClean="0"/>
          </a:p>
          <a:p>
            <a:pPr algn="just"/>
            <a:r>
              <a:rPr lang="id-ID" sz="2400" dirty="0" smtClean="0"/>
              <a:t>Pohon </a:t>
            </a:r>
            <a:r>
              <a:rPr lang="id-ID" sz="2400" dirty="0"/>
              <a:t>penurunan (derivation tree/parse tree) berguna untuk menggambarkan bagaimana memperoleh suatu string (untai) dengan cara menurunkan simbol-simbol variabel menjadi simbol-simbol terminal. </a:t>
            </a:r>
            <a:endParaRPr lang="id-ID" sz="2400" dirty="0" smtClean="0"/>
          </a:p>
          <a:p>
            <a:pPr algn="just"/>
            <a:r>
              <a:rPr lang="id-ID" sz="2400" dirty="0"/>
              <a:t>Pada </a:t>
            </a:r>
            <a:r>
              <a:rPr lang="id-ID" sz="2400" dirty="0" smtClean="0"/>
              <a:t>ilmu komputer</a:t>
            </a:r>
            <a:r>
              <a:rPr lang="id-ID" sz="2400" dirty="0"/>
              <a:t> </a:t>
            </a:r>
            <a:r>
              <a:rPr lang="id-ID" sz="2400" b="1" dirty="0"/>
              <a:t>penguraian</a:t>
            </a:r>
            <a:r>
              <a:rPr lang="id-ID" sz="2400" dirty="0"/>
              <a:t> atau </a:t>
            </a:r>
            <a:r>
              <a:rPr lang="id-ID" sz="2400" b="1" i="1" dirty="0"/>
              <a:t>parsing</a:t>
            </a:r>
            <a:r>
              <a:rPr lang="id-ID" sz="2400" dirty="0"/>
              <a:t> adalah suatu cara memecah-mecah suatu rangkaian masukan (misalnya dari </a:t>
            </a:r>
            <a:r>
              <a:rPr lang="id-ID" sz="2400" dirty="0" smtClean="0"/>
              <a:t>berkas</a:t>
            </a:r>
            <a:r>
              <a:rPr lang="id-ID" sz="2400" dirty="0"/>
              <a:t> atau </a:t>
            </a:r>
            <a:r>
              <a:rPr lang="id-ID" sz="2400" i="1" dirty="0"/>
              <a:t>keyboard</a:t>
            </a:r>
            <a:r>
              <a:rPr lang="id-ID" sz="2400" dirty="0"/>
              <a:t>) yang akan menghasilkan suatu </a:t>
            </a:r>
            <a:r>
              <a:rPr lang="id-ID" sz="2400" dirty="0" smtClean="0"/>
              <a:t>pohon uraian</a:t>
            </a:r>
            <a:r>
              <a:rPr lang="id-ID" sz="2400" dirty="0"/>
              <a:t> (</a:t>
            </a:r>
            <a:r>
              <a:rPr lang="id-ID" sz="2400" i="1" dirty="0"/>
              <a:t>parse tree</a:t>
            </a:r>
            <a:r>
              <a:rPr lang="id-ID" sz="2400" dirty="0"/>
              <a:t>) yang akan digunakan pada tahap </a:t>
            </a:r>
            <a:r>
              <a:rPr lang="id-ID" sz="2400" dirty="0" smtClean="0"/>
              <a:t>kompilasi berikutnya </a:t>
            </a:r>
            <a:r>
              <a:rPr lang="id-ID" sz="2400" dirty="0"/>
              <a:t>yaitu </a:t>
            </a:r>
            <a:r>
              <a:rPr lang="id-ID" sz="2400" dirty="0" smtClean="0"/>
              <a:t>analisis semantik.</a:t>
            </a:r>
            <a:endParaRPr lang="id-ID" sz="2400" dirty="0" smtClean="0"/>
          </a:p>
          <a:p>
            <a:pPr algn="just"/>
            <a:r>
              <a:rPr lang="id-ID" sz="2400" dirty="0" smtClean="0"/>
              <a:t>Contoh </a:t>
            </a:r>
            <a:r>
              <a:rPr lang="id-ID" sz="2400" dirty="0"/>
              <a:t>soal: Aturan produksi: S → AB A → aA | a B → bB | b Untai yang dicari: aabbb</a:t>
            </a:r>
          </a:p>
        </p:txBody>
      </p:sp>
    </p:spTree>
    <p:extLst>
      <p:ext uri="{BB962C8B-B14F-4D97-AF65-F5344CB8AC3E}">
        <p14:creationId xmlns:p14="http://schemas.microsoft.com/office/powerpoint/2010/main" val="29117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Derivasi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34495"/>
            <a:ext cx="6465342" cy="54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72"/>
            <a:ext cx="8229600" cy="1143000"/>
          </a:xfrm>
        </p:spPr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Derivasi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derivasi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terurut</a:t>
            </a:r>
            <a:r>
              <a:rPr lang="en-US" sz="2000" dirty="0"/>
              <a:t> yang node-</a:t>
            </a:r>
            <a:r>
              <a:rPr lang="en-US" sz="2000" dirty="0" err="1"/>
              <a:t>nodenya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smtClean="0"/>
              <a:t>label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alfabet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(</a:t>
            </a:r>
            <a:r>
              <a:rPr lang="en-US" sz="2000" dirty="0" err="1"/>
              <a:t>pemroduksi</a:t>
            </a:r>
            <a:r>
              <a:rPr lang="en-US" sz="2000" dirty="0"/>
              <a:t>) </a:t>
            </a:r>
            <a:r>
              <a:rPr lang="en-US" sz="2000" i="1" dirty="0"/>
              <a:t>grammar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anaknya</a:t>
            </a:r>
            <a:r>
              <a:rPr lang="en-US" sz="2000" dirty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produksinya</a:t>
            </a:r>
            <a:r>
              <a:rPr lang="en-US" sz="2000" dirty="0"/>
              <a:t>.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derivasi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n-US" sz="2000" dirty="0"/>
              <a:t>G (V, T, P, </a:t>
            </a:r>
            <a:r>
              <a:rPr lang="en-US" sz="2000" dirty="0" smtClean="0"/>
              <a:t>S)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(Xavier, 2005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derivasi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S.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daun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label </a:t>
            </a:r>
            <a:r>
              <a:rPr lang="en-US" sz="2000" dirty="0" err="1"/>
              <a:t>dari</a:t>
            </a:r>
            <a:r>
              <a:rPr lang="en-US" sz="2000" dirty="0"/>
              <a:t> T </a:t>
            </a:r>
            <a:r>
              <a:rPr lang="en-US" sz="2000" dirty="0" smtClean="0"/>
              <a:t>U </a:t>
            </a:r>
            <a:r>
              <a:rPr lang="en-US" sz="2000" dirty="0"/>
              <a:t>ɛ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interior (</a:t>
            </a:r>
            <a:r>
              <a:rPr lang="en-US" sz="2000" dirty="0" err="1"/>
              <a:t>simpul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daun</a:t>
            </a:r>
            <a:r>
              <a:rPr lang="en-US" sz="2000" dirty="0"/>
              <a:t>) </a:t>
            </a:r>
            <a:r>
              <a:rPr lang="en-US" sz="2000" dirty="0" err="1"/>
              <a:t>memiliki</a:t>
            </a:r>
            <a:r>
              <a:rPr lang="en-US" sz="2000" dirty="0"/>
              <a:t> label</a:t>
            </a:r>
            <a:br>
              <a:rPr lang="en-US" sz="2000" dirty="0"/>
            </a:br>
            <a:r>
              <a:rPr lang="en-US" sz="2000" dirty="0" err="1"/>
              <a:t>dari</a:t>
            </a:r>
            <a:r>
              <a:rPr lang="en-US" sz="2000" dirty="0"/>
              <a:t> V</a:t>
            </a:r>
            <a:br>
              <a:rPr lang="en-US" sz="2000" dirty="0"/>
            </a:br>
            <a:r>
              <a:rPr lang="en-US" sz="2000" dirty="0"/>
              <a:t>4. </a:t>
            </a:r>
            <a:r>
              <a:rPr lang="en-US" sz="2000" dirty="0" err="1"/>
              <a:t>Jika</a:t>
            </a:r>
            <a:r>
              <a:rPr lang="en-US" sz="2000" dirty="0"/>
              <a:t> vertex </a:t>
            </a:r>
            <a:r>
              <a:rPr lang="en-US" sz="2000" dirty="0" err="1"/>
              <a:t>memiliki</a:t>
            </a:r>
            <a:r>
              <a:rPr lang="en-US" sz="2000" dirty="0"/>
              <a:t> label A </a:t>
            </a:r>
            <a:r>
              <a:rPr lang="el-GR" sz="2000" dirty="0" smtClean="0"/>
              <a:t>ϵ</a:t>
            </a:r>
            <a:r>
              <a:rPr lang="en-US" sz="2000" dirty="0" smtClean="0"/>
              <a:t> V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anaknya</a:t>
            </a:r>
            <a:r>
              <a:rPr lang="en-US" sz="2000" dirty="0"/>
              <a:t> </a:t>
            </a:r>
            <a:r>
              <a:rPr lang="en-US" sz="2000" dirty="0" err="1"/>
              <a:t>dilabeli</a:t>
            </a:r>
            <a:r>
              <a:rPr lang="en-US" sz="2000" dirty="0"/>
              <a:t> (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kanan</a:t>
            </a:r>
            <a:r>
              <a:rPr lang="en-US" sz="2000" dirty="0"/>
              <a:t>) a1, a2, … an. </a:t>
            </a:r>
            <a:r>
              <a:rPr lang="en-US" sz="2000" dirty="0" err="1"/>
              <a:t>Maka</a:t>
            </a:r>
            <a:r>
              <a:rPr lang="en-US" sz="2000" dirty="0"/>
              <a:t> P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a1 | a2 | … | an</a:t>
            </a:r>
            <a:br>
              <a:rPr lang="en-US" sz="2000" dirty="0"/>
            </a:br>
            <a:r>
              <a:rPr lang="en-US" sz="2000" dirty="0"/>
              <a:t>5.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daun</a:t>
            </a:r>
            <a:r>
              <a:rPr lang="en-US" sz="2000" dirty="0"/>
              <a:t> </a:t>
            </a:r>
            <a:r>
              <a:rPr lang="en-US" sz="2000" dirty="0" err="1"/>
              <a:t>dilabeli</a:t>
            </a:r>
            <a:r>
              <a:rPr lang="en-US" sz="2000" dirty="0"/>
              <a:t> ɛ</a:t>
            </a:r>
            <a:r>
              <a:rPr lang="en-US" sz="2000" dirty="0" smtClean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“</a:t>
            </a:r>
            <a:r>
              <a:rPr lang="en-US" sz="2000" dirty="0" err="1"/>
              <a:t>saudara</a:t>
            </a:r>
            <a:r>
              <a:rPr lang="en-US" sz="2000" dirty="0"/>
              <a:t>” 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vertex</a:t>
            </a:r>
            <a:br>
              <a:rPr lang="en-US" sz="2000" dirty="0"/>
            </a:b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berlabel</a:t>
            </a:r>
            <a:r>
              <a:rPr lang="en-US" sz="2000" dirty="0"/>
              <a:t> ɛ</a:t>
            </a:r>
            <a:r>
              <a:rPr lang="en-US" sz="2000" dirty="0" smtClean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lain.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34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n-US" sz="2000" dirty="0"/>
              <a:t>G = ({S, A}, {x, y}, P, S})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produksi</a:t>
            </a:r>
            <a:r>
              <a:rPr lang="en-US" sz="2000" dirty="0"/>
              <a:t> P:</a:t>
            </a:r>
            <a:br>
              <a:rPr lang="en-US" sz="2000" dirty="0"/>
            </a:br>
            <a:r>
              <a:rPr lang="en-US" sz="2000" dirty="0"/>
              <a:t>S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/>
              <a:t>xAy</a:t>
            </a:r>
            <a:r>
              <a:rPr lang="en-US" sz="2000" dirty="0"/>
              <a:t> | A | </a:t>
            </a:r>
            <a:r>
              <a:rPr lang="en-US" sz="2000" dirty="0" err="1"/>
              <a:t>xy</a:t>
            </a:r>
            <a:r>
              <a:rPr lang="en-US" sz="2000" dirty="0"/>
              <a:t> | ɛ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y | </a:t>
            </a:r>
            <a:r>
              <a:rPr lang="en-US" sz="2000" dirty="0" err="1"/>
              <a:t>xS</a:t>
            </a:r>
            <a:r>
              <a:rPr lang="en-US" sz="2000" dirty="0"/>
              <a:t> | </a:t>
            </a:r>
            <a:r>
              <a:rPr lang="en-US" sz="2000" dirty="0" err="1"/>
              <a:t>yA</a:t>
            </a:r>
            <a:r>
              <a:rPr lang="en-US" sz="2000" dirty="0"/>
              <a:t> | ɛ</a:t>
            </a:r>
            <a:br>
              <a:rPr lang="en-US" sz="2000" dirty="0"/>
            </a:br>
            <a:r>
              <a:rPr lang="en-US" sz="2000" i="1" dirty="0"/>
              <a:t>Grammar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xy</a:t>
            </a:r>
            <a:r>
              <a:rPr lang="en-US" sz="2000" dirty="0"/>
              <a:t>, y, </a:t>
            </a:r>
            <a:r>
              <a:rPr lang="en-US" sz="2000" dirty="0" err="1"/>
              <a:t>xyy</a:t>
            </a:r>
            <a:r>
              <a:rPr lang="en-US" sz="2000" dirty="0"/>
              <a:t>, </a:t>
            </a:r>
            <a:r>
              <a:rPr lang="en-US" sz="2000" dirty="0" err="1"/>
              <a:t>xxxyy</a:t>
            </a:r>
            <a:r>
              <a:rPr lang="en-US" sz="2000" i="1" dirty="0"/>
              <a:t>, … String </a:t>
            </a:r>
            <a:r>
              <a:rPr lang="en-US" sz="2000" dirty="0" err="1"/>
              <a:t>tersebut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derivasi</a:t>
            </a:r>
            <a:r>
              <a:rPr lang="en-US" sz="2000" dirty="0"/>
              <a:t>. </a:t>
            </a:r>
            <a:r>
              <a:rPr lang="en-US" sz="2000" dirty="0" err="1"/>
              <a:t>Bentuk-bentuk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yang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sentential.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i="1" dirty="0"/>
              <a:t>string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i="1" dirty="0" smtClean="0"/>
              <a:t>grammar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sententialnya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7" y="3861048"/>
            <a:ext cx="5619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49" y="3880704"/>
            <a:ext cx="457200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09" y="3880704"/>
            <a:ext cx="5238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753846"/>
            <a:ext cx="4727240" cy="2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/>
              <a:t>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start </a:t>
            </a:r>
            <a:r>
              <a:rPr lang="en-US" sz="2400" dirty="0" err="1"/>
              <a:t>variabel</a:t>
            </a:r>
            <a:r>
              <a:rPr lang="en-US" sz="2400" dirty="0"/>
              <a:t> 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aAS</a:t>
            </a:r>
            <a:r>
              <a:rPr lang="en-US" sz="2400" dirty="0"/>
              <a:t> | a</a:t>
            </a:r>
            <a:br>
              <a:rPr lang="en-US" sz="2400" dirty="0"/>
            </a:br>
            <a:r>
              <a:rPr lang="en-US" sz="2400" dirty="0" err="1"/>
              <a:t>A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SbA</a:t>
            </a:r>
            <a:r>
              <a:rPr lang="en-US" sz="2400" dirty="0"/>
              <a:t> | SS |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derivasi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aabaaaaa</a:t>
            </a:r>
            <a:r>
              <a:rPr lang="en-US" sz="2400" dirty="0"/>
              <a:t>, </a:t>
            </a:r>
            <a:r>
              <a:rPr lang="en-US" sz="2400" dirty="0" err="1" smtClean="0"/>
              <a:t>aaaabaa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26302"/>
            <a:ext cx="2295525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140968"/>
            <a:ext cx="2520280" cy="24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3E32D-F4FA-405A-9523-38304D25D095}" type="slidenum">
              <a:rPr lang="en-US"/>
              <a:pPr/>
              <a:t>18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Contoh 3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 err="1"/>
              <a:t>Contoh</a:t>
            </a:r>
            <a:r>
              <a:rPr lang="en-US" dirty="0"/>
              <a:t> Production :</a:t>
            </a:r>
          </a:p>
          <a:p>
            <a:pPr marL="609600" indent="-609600">
              <a:buFontTx/>
              <a:buNone/>
            </a:pPr>
            <a:r>
              <a:rPr lang="en-US" dirty="0"/>
              <a:t>	</a:t>
            </a:r>
            <a:r>
              <a:rPr lang="en-US" sz="2800" dirty="0"/>
              <a:t>1. &lt;</a:t>
            </a:r>
            <a:r>
              <a:rPr lang="en-US" sz="2800" dirty="0" err="1"/>
              <a:t>kalimat</a:t>
            </a:r>
            <a:r>
              <a:rPr lang="en-US" sz="2800" dirty="0"/>
              <a:t>&gt;	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&lt;</a:t>
            </a:r>
            <a:r>
              <a:rPr lang="en-US" sz="2800" dirty="0" err="1"/>
              <a:t>subjek</a:t>
            </a:r>
            <a:r>
              <a:rPr lang="en-US" sz="2800" dirty="0"/>
              <a:t>&gt; &lt;</a:t>
            </a:r>
            <a:r>
              <a:rPr lang="en-US" sz="2800" dirty="0" err="1"/>
              <a:t>predikat</a:t>
            </a:r>
            <a:r>
              <a:rPr lang="en-US" sz="2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800" dirty="0"/>
              <a:t>	2. &lt;</a:t>
            </a:r>
            <a:r>
              <a:rPr lang="en-US" sz="2800" dirty="0" err="1"/>
              <a:t>subjek</a:t>
            </a:r>
            <a:r>
              <a:rPr lang="en-US" sz="2800" dirty="0"/>
              <a:t>&gt;	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&lt;kata </a:t>
            </a:r>
            <a:r>
              <a:rPr lang="en-US" sz="2800" dirty="0" err="1"/>
              <a:t>benda</a:t>
            </a:r>
            <a:r>
              <a:rPr lang="en-US" sz="2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800" dirty="0"/>
              <a:t>	3. &lt;</a:t>
            </a:r>
            <a:r>
              <a:rPr lang="en-US" sz="2800" dirty="0" err="1"/>
              <a:t>predikat</a:t>
            </a:r>
            <a:r>
              <a:rPr lang="en-US" sz="2800" dirty="0"/>
              <a:t>&gt;	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&lt;kata </a:t>
            </a:r>
            <a:r>
              <a:rPr lang="en-US" sz="2800" dirty="0" err="1"/>
              <a:t>kerja</a:t>
            </a:r>
            <a:r>
              <a:rPr lang="en-US" sz="2800" dirty="0"/>
              <a:t>&gt; &lt;</a:t>
            </a:r>
            <a:r>
              <a:rPr lang="en-US" sz="2800" dirty="0" err="1"/>
              <a:t>objek</a:t>
            </a:r>
            <a:r>
              <a:rPr lang="en-US" sz="2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800" dirty="0"/>
              <a:t>	4. &lt;</a:t>
            </a:r>
            <a:r>
              <a:rPr lang="en-US" sz="2800" dirty="0" err="1"/>
              <a:t>objek</a:t>
            </a:r>
            <a:r>
              <a:rPr lang="en-US" sz="2800" dirty="0"/>
              <a:t>&gt;	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&lt;kata </a:t>
            </a:r>
            <a:r>
              <a:rPr lang="en-US" sz="2800" dirty="0" err="1"/>
              <a:t>benda</a:t>
            </a:r>
            <a:r>
              <a:rPr lang="en-US" sz="2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2800" dirty="0"/>
              <a:t>	5. &lt;kata </a:t>
            </a:r>
            <a:r>
              <a:rPr lang="en-US" sz="2800" dirty="0" err="1"/>
              <a:t>benda</a:t>
            </a:r>
            <a:r>
              <a:rPr lang="en-US" sz="2800" dirty="0"/>
              <a:t>&gt;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anjing</a:t>
            </a:r>
            <a:r>
              <a:rPr lang="en-US" sz="2800" dirty="0">
                <a:sym typeface="Symbol" panose="05050102010706020507" pitchFamily="18" charset="2"/>
              </a:rPr>
              <a:t></a:t>
            </a:r>
            <a:r>
              <a:rPr lang="en-US" sz="2800" dirty="0"/>
              <a:t> </a:t>
            </a:r>
            <a:r>
              <a:rPr lang="en-US" sz="2800" dirty="0" err="1"/>
              <a:t>nasi</a:t>
            </a:r>
            <a:r>
              <a:rPr lang="en-US" sz="2800" dirty="0">
                <a:sym typeface="Symbol" panose="05050102010706020507" pitchFamily="18" charset="2"/>
              </a:rPr>
              <a:t></a:t>
            </a:r>
            <a:r>
              <a:rPr lang="en-US" sz="2800" dirty="0"/>
              <a:t> orang</a:t>
            </a:r>
          </a:p>
          <a:p>
            <a:pPr marL="609600" indent="-609600">
              <a:buFontTx/>
              <a:buNone/>
            </a:pPr>
            <a:r>
              <a:rPr lang="en-US" sz="2800" dirty="0"/>
              <a:t>	6. &lt;kata </a:t>
            </a:r>
            <a:r>
              <a:rPr lang="en-US" sz="2800" dirty="0" err="1"/>
              <a:t>kerja</a:t>
            </a:r>
            <a:r>
              <a:rPr lang="en-US" sz="2800" dirty="0"/>
              <a:t>&gt;	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makan</a:t>
            </a:r>
            <a:r>
              <a:rPr lang="en-US" sz="2800" dirty="0">
                <a:sym typeface="Symbol" panose="05050102010706020507" pitchFamily="18" charset="2"/>
              </a:rPr>
              <a:t></a:t>
            </a:r>
            <a:r>
              <a:rPr lang="en-US" sz="2800" dirty="0"/>
              <a:t> </a:t>
            </a:r>
            <a:r>
              <a:rPr lang="en-US" sz="2800" dirty="0" err="1"/>
              <a:t>memukul</a:t>
            </a:r>
            <a:endParaRPr lang="en-US" sz="2800" dirty="0"/>
          </a:p>
          <a:p>
            <a:pPr marL="990600" lvl="1" indent="-533400">
              <a:buFontTx/>
              <a:buNone/>
            </a:pPr>
            <a:r>
              <a:rPr lang="en-US" dirty="0"/>
              <a:t>		&lt; ….. &gt;	: </a:t>
            </a:r>
            <a:r>
              <a:rPr lang="en-US" dirty="0" err="1"/>
              <a:t>variabel</a:t>
            </a:r>
            <a:endParaRPr lang="en-US" dirty="0"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ym typeface="Symbol" panose="05050102010706020507" pitchFamily="18" charset="2"/>
              </a:rPr>
              <a:t>				</a:t>
            </a:r>
            <a:r>
              <a:rPr lang="en-US" sz="2800" dirty="0"/>
              <a:t>	: </a:t>
            </a:r>
            <a:r>
              <a:rPr lang="en-US" sz="2800" dirty="0" err="1"/>
              <a:t>pilihan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1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88827-AA58-4AD0-BE4C-CBDF8F1E6EC3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Contoh 3</a:t>
            </a:r>
            <a:endParaRPr lang="en-US" sz="2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Aplikasi produksi di atas secara berulang akan menghasilkan suatu kalimat yang utuh, misalnya :</a:t>
            </a:r>
          </a:p>
          <a:p>
            <a:pPr>
              <a:buFontTx/>
              <a:buNone/>
            </a:pPr>
            <a:r>
              <a:rPr lang="en-US"/>
              <a:t>			“anjing makan anjing”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r>
              <a:rPr lang="en-US"/>
              <a:t>	melalui proses “derivasi”</a:t>
            </a:r>
          </a:p>
        </p:txBody>
      </p:sp>
    </p:spTree>
    <p:extLst>
      <p:ext uri="{BB962C8B-B14F-4D97-AF65-F5344CB8AC3E}">
        <p14:creationId xmlns:p14="http://schemas.microsoft.com/office/powerpoint/2010/main" val="11276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/>
              <a:t>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smtClean="0"/>
              <a:t>9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4E8BD-F80A-4A27-AF4B-EDD8BDD5F9BD}" type="slidenum">
              <a:rPr lang="en-US"/>
              <a:pPr/>
              <a:t>20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Contoh 3</a:t>
            </a:r>
            <a:endParaRPr lang="en-US" sz="2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Contoh Derivasi :</a:t>
            </a:r>
          </a:p>
          <a:p>
            <a:pPr>
              <a:buFontTx/>
              <a:buNone/>
            </a:pPr>
            <a:r>
              <a:rPr lang="en-US" sz="2800"/>
              <a:t>&lt;kalimat&gt;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&lt;subjek&gt; &lt;predikat&gt;</a:t>
            </a:r>
          </a:p>
          <a:p>
            <a:pPr>
              <a:buFontTx/>
              <a:buNone/>
            </a:pPr>
            <a:r>
              <a:rPr lang="en-US" sz="2800"/>
              <a:t>		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&lt;subjek&gt; &lt;kata kerja&gt; &lt;objek&gt;</a:t>
            </a:r>
          </a:p>
          <a:p>
            <a:pPr>
              <a:buFontTx/>
              <a:buNone/>
            </a:pPr>
            <a:r>
              <a:rPr lang="en-US" sz="2800"/>
              <a:t>		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&lt;subjek&gt; &lt;kata kerja&gt; &lt;kata</a:t>
            </a:r>
          </a:p>
          <a:p>
            <a:pPr>
              <a:buFontTx/>
              <a:buNone/>
            </a:pPr>
            <a:r>
              <a:rPr lang="en-US" sz="2800"/>
              <a:t>                         benda&gt;</a:t>
            </a:r>
          </a:p>
          <a:p>
            <a:pPr>
              <a:buFontTx/>
              <a:buNone/>
            </a:pPr>
            <a:r>
              <a:rPr lang="en-US" sz="2800"/>
              <a:t>		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&lt;subjek&gt; &lt;kata kerja&gt; anjing</a:t>
            </a:r>
          </a:p>
          <a:p>
            <a:pPr>
              <a:buFontTx/>
              <a:buNone/>
            </a:pPr>
            <a:r>
              <a:rPr lang="en-US" sz="2800"/>
              <a:t>		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&lt;kata benda&gt; makan anjing</a:t>
            </a:r>
          </a:p>
          <a:p>
            <a:pPr>
              <a:buFontTx/>
              <a:buNone/>
            </a:pPr>
            <a:r>
              <a:rPr lang="en-US" sz="2800"/>
              <a:t>			</a:t>
            </a:r>
            <a:r>
              <a:rPr lang="en-US" sz="2800">
                <a:sym typeface="Symbol" panose="05050102010706020507" pitchFamily="18" charset="2"/>
              </a:rPr>
              <a:t></a:t>
            </a:r>
            <a:r>
              <a:rPr lang="en-US" sz="2800"/>
              <a:t> anjing makan anjing</a:t>
            </a:r>
          </a:p>
        </p:txBody>
      </p:sp>
    </p:spTree>
    <p:extLst>
      <p:ext uri="{BB962C8B-B14F-4D97-AF65-F5344CB8AC3E}">
        <p14:creationId xmlns:p14="http://schemas.microsoft.com/office/powerpoint/2010/main" val="33075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4E8BD-F80A-4A27-AF4B-EDD8BDD5F9BD}" type="slidenum">
              <a:rPr lang="en-US"/>
              <a:pPr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Contoh 4</a:t>
            </a:r>
            <a:endParaRPr lang="en-US" sz="2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sz="2800" dirty="0" smtClean="0"/>
              <a:t>Suatu CFG dengan produksi sebagai berikut, bentuklah pohon parsing untuk kata w = abaabaa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2856"/>
            <a:ext cx="1781175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8" y="3717032"/>
            <a:ext cx="3335138" cy="26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4E8BD-F80A-4A27-AF4B-EDD8BDD5F9B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sz="2800" dirty="0" smtClean="0"/>
              <a:t>Right Most/Left Most/Mixed Derivation</a:t>
            </a:r>
            <a:endParaRPr lang="en-US" sz="2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Suatu pohon parsing disebut right most derivation apabila penurunannya ke arah kanan (pohon parsing berat ke kanan)</a:t>
            </a:r>
          </a:p>
          <a:p>
            <a:r>
              <a:rPr lang="id-ID" sz="2800" dirty="0"/>
              <a:t>Suatu pohon parsing disebut </a:t>
            </a:r>
            <a:r>
              <a:rPr lang="id-ID" sz="2800" dirty="0" smtClean="0"/>
              <a:t>left </a:t>
            </a:r>
            <a:r>
              <a:rPr lang="id-ID" sz="2800" dirty="0"/>
              <a:t>most derivation apabila penurunannya ke arah kiri (pohon parsing berat ke kiri</a:t>
            </a:r>
            <a:r>
              <a:rPr lang="id-ID" sz="2800" dirty="0" smtClean="0"/>
              <a:t>)</a:t>
            </a:r>
          </a:p>
          <a:p>
            <a:r>
              <a:rPr lang="id-ID" sz="2800" dirty="0"/>
              <a:t>Suatu pohon parsing disebut </a:t>
            </a:r>
            <a:r>
              <a:rPr lang="id-ID" sz="2800" dirty="0" smtClean="0"/>
              <a:t>mixedderivation </a:t>
            </a:r>
            <a:r>
              <a:rPr lang="id-ID" sz="2800" dirty="0"/>
              <a:t>apabila penurunannya </a:t>
            </a:r>
            <a:r>
              <a:rPr lang="id-ID" sz="2800" dirty="0" smtClean="0"/>
              <a:t>relatif seimbang.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5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/>
          <a:lstStyle/>
          <a:p>
            <a:r>
              <a:rPr lang="id-ID" sz="3200" dirty="0" smtClean="0"/>
              <a:t>Kuis (</a:t>
            </a:r>
            <a:r>
              <a:rPr lang="id-ID" sz="3200" smtClean="0"/>
              <a:t>download </a:t>
            </a:r>
            <a:r>
              <a:rPr lang="id-ID" sz="3200"/>
              <a:t>http</a:t>
            </a:r>
            <a:r>
              <a:rPr lang="id-ID" sz="3200"/>
              <a:t>://</a:t>
            </a:r>
            <a:r>
              <a:rPr lang="id-ID" sz="3200" smtClean="0"/>
              <a:t>bit.ly/automata9)</a:t>
            </a:r>
            <a:endParaRPr lang="id-ID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 smtClean="0"/>
              <a:t>1</a:t>
            </a:r>
            <a:r>
              <a:rPr lang="id-ID" sz="1800" dirty="0" smtClean="0"/>
              <a:t>. </a:t>
            </a:r>
            <a:r>
              <a:rPr lang="id-ID" sz="1800" dirty="0" smtClean="0"/>
              <a:t>Terdapat grammar G dengan start simbol S dan produksi </a:t>
            </a:r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		 buatlah pohon derivasi untuk:</a:t>
            </a:r>
          </a:p>
          <a:p>
            <a:pPr marL="0" indent="0">
              <a:buNone/>
            </a:pPr>
            <a:r>
              <a:rPr lang="id-ID" sz="1800" dirty="0"/>
              <a:t>	</a:t>
            </a:r>
            <a:r>
              <a:rPr lang="id-ID" sz="1800" dirty="0" smtClean="0"/>
              <a:t>	    </a:t>
            </a:r>
            <a:r>
              <a:rPr lang="en-US" sz="1800" dirty="0" smtClean="0"/>
              <a:t>	</a:t>
            </a:r>
            <a:r>
              <a:rPr lang="id-ID" sz="1800" dirty="0" smtClean="0"/>
              <a:t>a. </a:t>
            </a:r>
            <a:r>
              <a:rPr lang="id-ID" sz="1800" dirty="0" smtClean="0"/>
              <a:t>baaabba</a:t>
            </a:r>
            <a:r>
              <a:rPr lang="id-ID" sz="1800" dirty="0" smtClean="0"/>
              <a:t>	  </a:t>
            </a:r>
            <a:r>
              <a:rPr lang="id-ID" sz="1800" dirty="0" smtClean="0"/>
              <a:t>b. </a:t>
            </a:r>
            <a:r>
              <a:rPr lang="id-ID" sz="1800" dirty="0" smtClean="0"/>
              <a:t>aabaaa	</a:t>
            </a:r>
            <a:endParaRPr lang="id-ID" sz="1800" dirty="0" smtClean="0"/>
          </a:p>
          <a:p>
            <a:pPr marL="0" indent="0">
              <a:buNone/>
            </a:pPr>
            <a:endParaRPr lang="id-ID" sz="1800" dirty="0" smtClean="0"/>
          </a:p>
          <a:p>
            <a:pPr marL="0" indent="0">
              <a:buNone/>
            </a:pPr>
            <a:r>
              <a:rPr lang="id-ID" sz="1800" dirty="0"/>
              <a:t>2</a:t>
            </a:r>
            <a:r>
              <a:rPr lang="id-ID" sz="1800" dirty="0" smtClean="0"/>
              <a:t>. </a:t>
            </a:r>
            <a:r>
              <a:rPr lang="id-ID" sz="1800" dirty="0" smtClean="0"/>
              <a:t>Terdapat grammar G dengan aturan produksi:</a:t>
            </a:r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kalimat</a:t>
            </a:r>
            <a:r>
              <a:rPr lang="en-US" sz="1800" dirty="0"/>
              <a:t>&gt;	</a:t>
            </a:r>
            <a:r>
              <a:rPr lang="id-ID" sz="1800" dirty="0" smtClean="0"/>
              <a:t>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/>
              <a:t>&lt;</a:t>
            </a:r>
            <a:r>
              <a:rPr lang="en-US" sz="1800" dirty="0" err="1"/>
              <a:t>subjek</a:t>
            </a:r>
            <a:r>
              <a:rPr lang="en-US" sz="1800" dirty="0"/>
              <a:t>&gt; &lt;</a:t>
            </a:r>
            <a:r>
              <a:rPr lang="en-US" sz="1800" dirty="0" err="1"/>
              <a:t>predikat</a:t>
            </a:r>
            <a:r>
              <a:rPr lang="en-US" sz="1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subjek</a:t>
            </a:r>
            <a:r>
              <a:rPr lang="en-US" sz="1800" dirty="0"/>
              <a:t>&gt;	</a:t>
            </a:r>
            <a:r>
              <a:rPr lang="id-ID" sz="1800" dirty="0" smtClean="0"/>
              <a:t>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/>
              <a:t>&lt;kata </a:t>
            </a:r>
            <a:r>
              <a:rPr lang="en-US" sz="1800" dirty="0" err="1"/>
              <a:t>benda</a:t>
            </a:r>
            <a:r>
              <a:rPr lang="en-US" sz="1800" dirty="0"/>
              <a:t>&gt;</a:t>
            </a:r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predikat</a:t>
            </a:r>
            <a:r>
              <a:rPr lang="en-US" sz="1800" dirty="0"/>
              <a:t>&gt;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/>
              <a:t>&lt;kata </a:t>
            </a:r>
            <a:r>
              <a:rPr lang="en-US" sz="1800" dirty="0" err="1"/>
              <a:t>kerja</a:t>
            </a:r>
            <a:r>
              <a:rPr lang="en-US" sz="1800" dirty="0" smtClean="0"/>
              <a:t>&gt;</a:t>
            </a:r>
            <a:r>
              <a:rPr lang="id-ID" sz="1800" dirty="0" smtClean="0"/>
              <a:t> </a:t>
            </a:r>
            <a:r>
              <a:rPr lang="en-US" sz="1800" dirty="0" smtClean="0"/>
              <a:t>&lt;</a:t>
            </a:r>
            <a:r>
              <a:rPr lang="en-US" sz="1800" dirty="0" err="1"/>
              <a:t>objek</a:t>
            </a:r>
            <a:r>
              <a:rPr lang="en-US" sz="1800" dirty="0" smtClean="0"/>
              <a:t>&gt;</a:t>
            </a:r>
            <a:r>
              <a:rPr lang="id-ID" sz="1800" dirty="0"/>
              <a:t> </a:t>
            </a:r>
            <a:r>
              <a:rPr lang="id-ID" sz="1800" dirty="0" smtClean="0"/>
              <a:t>&lt;keterangan&gt;</a:t>
            </a:r>
            <a:r>
              <a:rPr lang="en-US" sz="1800" dirty="0" smtClean="0"/>
              <a:t> </a:t>
            </a:r>
            <a:r>
              <a:rPr lang="id-ID" sz="1800" dirty="0" smtClean="0"/>
              <a:t>| &lt;kata kerja&gt;</a:t>
            </a:r>
            <a:endParaRPr lang="en-US" sz="1800" dirty="0"/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objek</a:t>
            </a:r>
            <a:r>
              <a:rPr lang="en-US" sz="1800" dirty="0"/>
              <a:t>&gt;	</a:t>
            </a:r>
            <a:r>
              <a:rPr lang="id-ID" sz="1800" dirty="0" smtClean="0"/>
              <a:t>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/>
              <a:t>&lt;kata </a:t>
            </a:r>
            <a:r>
              <a:rPr lang="en-US" sz="1800" dirty="0" err="1"/>
              <a:t>benda</a:t>
            </a:r>
            <a:r>
              <a:rPr lang="en-US" sz="1800" dirty="0" smtClean="0"/>
              <a:t>&gt;</a:t>
            </a:r>
            <a:endParaRPr lang="id-ID" sz="1800" dirty="0" smtClean="0"/>
          </a:p>
          <a:p>
            <a:pPr marL="609600" indent="-609600">
              <a:buFontTx/>
              <a:buNone/>
            </a:pPr>
            <a:r>
              <a:rPr lang="id-ID" sz="1800" dirty="0" smtClean="0"/>
              <a:t>&lt;</a:t>
            </a:r>
            <a:r>
              <a:rPr lang="id-ID" sz="1800" dirty="0" smtClean="0"/>
              <a:t>keterangan</a:t>
            </a:r>
            <a:r>
              <a:rPr lang="id-ID" sz="1800" dirty="0" smtClean="0"/>
              <a:t>&gt;</a:t>
            </a:r>
            <a:r>
              <a:rPr lang="id-ID" sz="1800" dirty="0"/>
              <a:t>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id-ID" sz="1800" dirty="0" smtClean="0"/>
              <a:t>&lt;kata hubung&gt; | &lt;kata hubung&gt; &lt;objek&gt; | &lt;kata hubung&gt;&lt;predikat&gt;</a:t>
            </a:r>
            <a:endParaRPr lang="en-US" sz="1800" dirty="0"/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/>
              <a:t>kata </a:t>
            </a:r>
            <a:r>
              <a:rPr lang="en-US" sz="1800" dirty="0" err="1"/>
              <a:t>benda</a:t>
            </a:r>
            <a:r>
              <a:rPr lang="en-US" sz="1800" dirty="0"/>
              <a:t>&gt;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id-ID" sz="1800" dirty="0" smtClean="0"/>
              <a:t>orang | jeruk | laptop | landak | apel</a:t>
            </a:r>
            <a:endParaRPr lang="en-US" sz="1800" dirty="0"/>
          </a:p>
          <a:p>
            <a:pPr marL="609600" indent="-609600"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/>
              <a:t>kata </a:t>
            </a:r>
            <a:r>
              <a:rPr lang="en-US" sz="1800" dirty="0" err="1"/>
              <a:t>kerja</a:t>
            </a:r>
            <a:r>
              <a:rPr lang="en-US" sz="1800" dirty="0"/>
              <a:t>&gt;	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 err="1"/>
              <a:t>makan</a:t>
            </a:r>
            <a:r>
              <a:rPr lang="en-US" sz="1800" dirty="0">
                <a:sym typeface="Symbol" panose="05050102010706020507" pitchFamily="18" charset="2"/>
              </a:rPr>
              <a:t></a:t>
            </a:r>
            <a:r>
              <a:rPr lang="en-US" sz="1800" dirty="0"/>
              <a:t> </a:t>
            </a:r>
            <a:r>
              <a:rPr lang="id-ID" sz="1800" dirty="0" smtClean="0"/>
              <a:t>membeli | </a:t>
            </a:r>
            <a:r>
              <a:rPr lang="id-ID" sz="1800" dirty="0"/>
              <a:t>menjual | ∈</a:t>
            </a:r>
            <a:endParaRPr lang="id-ID" sz="1800" dirty="0" smtClean="0"/>
          </a:p>
          <a:p>
            <a:pPr marL="609600" indent="-609600">
              <a:buFontTx/>
              <a:buNone/>
            </a:pPr>
            <a:r>
              <a:rPr lang="id-ID" sz="1800" dirty="0" smtClean="0"/>
              <a:t>&lt;</a:t>
            </a:r>
            <a:r>
              <a:rPr lang="id-ID" sz="1800" dirty="0" smtClean="0"/>
              <a:t>kata hubung&gt;	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id-ID" sz="1800" dirty="0" smtClean="0">
                <a:sym typeface="Symbol" panose="05050102010706020507" pitchFamily="18" charset="2"/>
              </a:rPr>
              <a:t> &lt;predikat&gt; | &lt;objek&gt; | dan | lalu | </a:t>
            </a:r>
            <a:r>
              <a:rPr lang="id-ID" sz="1800" dirty="0" smtClean="0"/>
              <a:t>∈</a:t>
            </a:r>
            <a:endParaRPr lang="id-ID" sz="1800" dirty="0" smtClean="0"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id-ID" sz="1800" dirty="0" smtClean="0">
                <a:sym typeface="Symbol" panose="05050102010706020507" pitchFamily="18" charset="2"/>
              </a:rPr>
              <a:t>Buatlah pohon derivasi untuk:</a:t>
            </a:r>
          </a:p>
          <a:p>
            <a:pPr marL="609600" indent="-609600">
              <a:buFontTx/>
              <a:buAutoNum type="alphaLcPeriod"/>
            </a:pPr>
            <a:r>
              <a:rPr lang="id-ID" sz="1800" dirty="0" smtClean="0">
                <a:sym typeface="Symbol" panose="05050102010706020507" pitchFamily="18" charset="2"/>
              </a:rPr>
              <a:t>Orang membeli landak lalu makan jeruk</a:t>
            </a:r>
          </a:p>
          <a:p>
            <a:pPr marL="609600" indent="-609600">
              <a:buFontTx/>
              <a:buAutoNum type="alphaLcPeriod"/>
            </a:pPr>
            <a:r>
              <a:rPr lang="id-ID" sz="1800" dirty="0" smtClean="0">
                <a:sym typeface="Symbol" panose="05050102010706020507" pitchFamily="18" charset="2"/>
              </a:rPr>
              <a:t>Landak makan jeruk dan apel</a:t>
            </a:r>
            <a:r>
              <a:rPr lang="id-ID" sz="1800" dirty="0">
                <a:sym typeface="Symbol" panose="05050102010706020507" pitchFamily="18" charset="2"/>
              </a:rPr>
              <a:t>	</a:t>
            </a:r>
            <a:endParaRPr lang="en-US" sz="1800" dirty="0"/>
          </a:p>
          <a:p>
            <a:pPr marL="0" indent="0">
              <a:buNone/>
            </a:pPr>
            <a:endParaRPr lang="id-ID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2" y="1412776"/>
            <a:ext cx="1743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Regular Set, Context Free Grammar </a:t>
            </a:r>
            <a:r>
              <a:rPr lang="id-ID" dirty="0"/>
              <a:t>(CFG), dan </a:t>
            </a:r>
            <a:r>
              <a:rPr lang="id-ID" i="1" dirty="0"/>
              <a:t>Context Free Language </a:t>
            </a:r>
            <a:r>
              <a:rPr lang="id-ID" dirty="0"/>
              <a:t>(CFL)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Context Free Grammar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</a:t>
            </a:r>
            <a:r>
              <a:rPr lang="en-US" sz="2400" i="1" dirty="0"/>
              <a:t>ontext free grammar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context free language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 smtClean="0"/>
              <a:t>pushdown automata</a:t>
            </a:r>
            <a:r>
              <a:rPr lang="en-US" sz="2400" dirty="0"/>
              <a:t>. </a:t>
            </a:r>
            <a:r>
              <a:rPr lang="en-US" sz="2400" i="1" dirty="0"/>
              <a:t>Grammar </a:t>
            </a:r>
            <a:r>
              <a:rPr lang="en-US" sz="2400" dirty="0" err="1"/>
              <a:t>pada</a:t>
            </a:r>
            <a:r>
              <a:rPr lang="en-US" sz="2400" dirty="0"/>
              <a:t> automata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smtClean="0"/>
              <a:t>variable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/>
              <a:t>terminal yang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. </a:t>
            </a:r>
            <a:r>
              <a:rPr lang="en-US" sz="2400" i="1" dirty="0"/>
              <a:t>Grammar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i="1" dirty="0"/>
              <a:t>parse tree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</a:t>
            </a:r>
            <a:r>
              <a:rPr lang="en-US" sz="2400" dirty="0" smtClean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bahasanya</a:t>
            </a:r>
            <a:r>
              <a:rPr lang="en-US" sz="2400" dirty="0"/>
              <a:t>. </a:t>
            </a:r>
            <a:r>
              <a:rPr lang="en-US" sz="2400" i="1" dirty="0"/>
              <a:t>Parse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parser</a:t>
            </a:r>
            <a:br>
              <a:rPr lang="en-US" sz="2400" i="1" dirty="0"/>
            </a:b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2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automaton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mendeskripsikan</a:t>
            </a:r>
            <a:r>
              <a:rPr lang="en-US" sz="2400" dirty="0" smtClean="0"/>
              <a:t> </a:t>
            </a:r>
            <a:r>
              <a:rPr lang="en-US" sz="2400" i="1" dirty="0"/>
              <a:t>context free language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pushdown automaton</a:t>
            </a:r>
            <a:r>
              <a:rPr lang="en-US" sz="2400" dirty="0"/>
              <a:t>. </a:t>
            </a:r>
            <a:r>
              <a:rPr lang="en-US" sz="2400" i="1" dirty="0"/>
              <a:t>Context free grammar </a:t>
            </a:r>
            <a:r>
              <a:rPr lang="en-US" sz="2400" dirty="0"/>
              <a:t>(CFG)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4-</a:t>
            </a:r>
            <a:r>
              <a:rPr lang="en-US" sz="2400" i="1" dirty="0"/>
              <a:t>tuple </a:t>
            </a:r>
            <a:r>
              <a:rPr lang="en-US" sz="2400" dirty="0"/>
              <a:t>(V, T, P, S) (Hopcroft, </a:t>
            </a:r>
            <a:r>
              <a:rPr lang="en-US" sz="2400" dirty="0" err="1"/>
              <a:t>Motwani</a:t>
            </a:r>
            <a:r>
              <a:rPr lang="en-US" sz="2400" dirty="0"/>
              <a:t>, &amp; Ullman, 2001)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68960"/>
            <a:ext cx="364295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CFG (</a:t>
            </a:r>
            <a:r>
              <a:rPr lang="en-US" dirty="0" err="1" smtClean="0"/>
              <a:t>lanj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,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string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variable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capital. </a:t>
            </a:r>
            <a:r>
              <a:rPr lang="en-US" sz="2400" dirty="0" smtClean="0"/>
              <a:t>Terminal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i="1" dirty="0"/>
              <a:t>string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didefinisikan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terminal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memproduksi</a:t>
            </a:r>
            <a:r>
              <a:rPr lang="en-US" sz="2400" dirty="0"/>
              <a:t> terminal-terminal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i="1" dirty="0" smtClean="0"/>
              <a:t>Start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dimulainya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54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dirty="0" smtClean="0"/>
              <a:t>Right &amp; Left Linear Grammar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Right Linear Grammar jika membentuk string dengan salah satu aturan dari 2 ketentuan di bawah ini:</a:t>
            </a:r>
          </a:p>
          <a:p>
            <a:pPr lvl="1"/>
            <a:r>
              <a:rPr lang="id-ID" sz="2400" dirty="0" smtClean="0"/>
              <a:t>V </a:t>
            </a:r>
            <a:r>
              <a:rPr lang="id-ID" sz="2400" dirty="0" smtClean="0">
                <a:sym typeface="Wingdings" panose="05000000000000000000" pitchFamily="2" charset="2"/>
              </a:rPr>
              <a:t> T*V</a:t>
            </a:r>
          </a:p>
          <a:p>
            <a:pPr lvl="1"/>
            <a:r>
              <a:rPr lang="id-ID" sz="2400" dirty="0" smtClean="0">
                <a:sym typeface="Wingdings" panose="05000000000000000000" pitchFamily="2" charset="2"/>
              </a:rPr>
              <a:t>V  T*</a:t>
            </a:r>
          </a:p>
          <a:p>
            <a:pPr marL="457200" lvl="1" indent="0">
              <a:buNone/>
            </a:pPr>
            <a:endParaRPr lang="id-ID" sz="2400" dirty="0" smtClean="0"/>
          </a:p>
          <a:p>
            <a:r>
              <a:rPr lang="id-ID" sz="2800" dirty="0" smtClean="0"/>
              <a:t>Left </a:t>
            </a:r>
            <a:r>
              <a:rPr lang="id-ID" sz="2800" dirty="0"/>
              <a:t>Linear Grammar jika membentuk string dengan salah satu aturan dari 2 ketentuan di bawah ini</a:t>
            </a:r>
            <a:r>
              <a:rPr lang="id-ID" sz="2800" dirty="0" smtClean="0"/>
              <a:t>:</a:t>
            </a:r>
          </a:p>
          <a:p>
            <a:pPr lvl="1"/>
            <a:r>
              <a:rPr lang="id-ID" sz="2400" dirty="0"/>
              <a:t>V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smtClean="0">
                <a:sym typeface="Wingdings" panose="05000000000000000000" pitchFamily="2" charset="2"/>
              </a:rPr>
              <a:t>VT*</a:t>
            </a:r>
            <a:endParaRPr lang="id-ID" sz="2400" dirty="0">
              <a:sym typeface="Wingdings" panose="05000000000000000000" pitchFamily="2" charset="2"/>
            </a:endParaRPr>
          </a:p>
          <a:p>
            <a:pPr lvl="1"/>
            <a:r>
              <a:rPr lang="id-ID" sz="2400" dirty="0">
                <a:sym typeface="Wingdings" panose="05000000000000000000" pitchFamily="2" charset="2"/>
              </a:rPr>
              <a:t>V  T*</a:t>
            </a:r>
            <a:endParaRPr lang="id-ID" sz="2400" dirty="0"/>
          </a:p>
          <a:p>
            <a:endParaRPr lang="id-ID" sz="2800" dirty="0"/>
          </a:p>
          <a:p>
            <a:endParaRPr lang="id-ID" sz="2800" dirty="0" smtClean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9213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703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Office Theme</vt:lpstr>
      <vt:lpstr>PowerPoint Presentation</vt:lpstr>
      <vt:lpstr>Minggu 9 Pertemuan 9 </vt:lpstr>
      <vt:lpstr>KEMAMPUAN AKHIR YANG DIHARAPKAN</vt:lpstr>
      <vt:lpstr>MATERI POKOK</vt:lpstr>
      <vt:lpstr>SUMBER PUSTAKA</vt:lpstr>
      <vt:lpstr>Pendahuluan</vt:lpstr>
      <vt:lpstr>Definisi CFG</vt:lpstr>
      <vt:lpstr>Definisi CFG (lanj)</vt:lpstr>
      <vt:lpstr>Right &amp; Left Linear Grammar</vt:lpstr>
      <vt:lpstr>Contoh Right &amp; Left Linear Grammar</vt:lpstr>
      <vt:lpstr>Contoh 1</vt:lpstr>
      <vt:lpstr>Contoh 2</vt:lpstr>
      <vt:lpstr>Parsing</vt:lpstr>
      <vt:lpstr>Pohon Derivasi</vt:lpstr>
      <vt:lpstr>Pohon Derivasi</vt:lpstr>
      <vt:lpstr>Contoh 1</vt:lpstr>
      <vt:lpstr>Contoh 2</vt:lpstr>
      <vt:lpstr>Contoh 3</vt:lpstr>
      <vt:lpstr>Contoh 3</vt:lpstr>
      <vt:lpstr>Contoh 3</vt:lpstr>
      <vt:lpstr>Contoh 4</vt:lpstr>
      <vt:lpstr>Right Most/Left Most/Mixed Derivation</vt:lpstr>
      <vt:lpstr>Kuis (download http://bit.ly/automata9)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99</cp:revision>
  <dcterms:created xsi:type="dcterms:W3CDTF">2014-12-02T03:41:18Z</dcterms:created>
  <dcterms:modified xsi:type="dcterms:W3CDTF">2018-11-26T00:59:22Z</dcterms:modified>
</cp:coreProperties>
</file>