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c0c21ef1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c0c21ef1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c0c21ef1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c0c21ef1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8e255cd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8e255cd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c0c21ef1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c0c21ef1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c0c21ef1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c0c21ef1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a9e9032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a9e9032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8e255cc9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8e255cc9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c0c21ef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c0c21ef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fr.wikipedia.org/wiki/D%C3%A9cision" TargetMode="External"/><Relationship Id="rId4" Type="http://schemas.openxmlformats.org/officeDocument/2006/relationships/hyperlink" Target="https://fr.wikipedia.org/wiki/Repr%C3%A9sentation_graphique" TargetMode="External"/><Relationship Id="rId5" Type="http://schemas.openxmlformats.org/officeDocument/2006/relationships/hyperlink" Target="https://fr.wikipedia.org/wiki/Arbre_(graphe)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cikit-learn.org/stable/modules/tree.html#tre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0225"/>
            <a:ext cx="8520600" cy="8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300"/>
              <a:t>Decision tree / Arbre de décision</a:t>
            </a:r>
            <a:endParaRPr sz="4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247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212529"/>
                </a:solidFill>
                <a:highlight>
                  <a:srgbClr val="FFFFFF"/>
                </a:highlight>
              </a:rPr>
              <a:t>méthode d'apprentissage automatique supervisé </a:t>
            </a:r>
            <a:endParaRPr sz="3600"/>
          </a:p>
        </p:txBody>
      </p:sp>
      <p:sp>
        <p:nvSpPr>
          <p:cNvPr id="56" name="Google Shape;56;p13"/>
          <p:cNvSpPr txBox="1"/>
          <p:nvPr/>
        </p:nvSpPr>
        <p:spPr>
          <a:xfrm>
            <a:off x="80125" y="2034975"/>
            <a:ext cx="8973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u="sng"/>
              <a:t>définition : </a:t>
            </a:r>
            <a:endParaRPr sz="25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rgbClr val="202122"/>
                </a:solidFill>
                <a:highlight>
                  <a:srgbClr val="FFFFFF"/>
                </a:highlight>
              </a:rPr>
              <a:t>Un arbre de décision est un outil d'aide à la </a:t>
            </a:r>
            <a:r>
              <a:rPr b="1" lang="fr" sz="17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décision</a:t>
            </a:r>
            <a:r>
              <a:rPr b="1" lang="fr" sz="1700">
                <a:solidFill>
                  <a:srgbClr val="202122"/>
                </a:solidFill>
                <a:highlight>
                  <a:srgbClr val="FFFFFF"/>
                </a:highlight>
              </a:rPr>
              <a:t> représentant un ensemble de choix sous la forme </a:t>
            </a:r>
            <a:r>
              <a:rPr b="1" lang="fr" sz="17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graphique</a:t>
            </a:r>
            <a:r>
              <a:rPr b="1" lang="fr" sz="1700">
                <a:solidFill>
                  <a:srgbClr val="202122"/>
                </a:solidFill>
                <a:highlight>
                  <a:srgbClr val="FFFFFF"/>
                </a:highlight>
              </a:rPr>
              <a:t> d'un </a:t>
            </a:r>
            <a:r>
              <a:rPr b="1" lang="fr" sz="17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arbre</a:t>
            </a:r>
            <a:r>
              <a:rPr b="1" lang="fr" sz="170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b="1"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6150"/>
            <a:ext cx="9144001" cy="57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31125" y="-833225"/>
            <a:ext cx="13091101" cy="65455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887125" y="96150"/>
            <a:ext cx="2788200" cy="11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Arborescence binaire</a:t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311700" y="-189550"/>
            <a:ext cx="8520600" cy="10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Algorithmes</a:t>
            </a:r>
            <a:r>
              <a:rPr lang="fr"/>
              <a:t> arborescent</a:t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311700" y="758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chemeClr val="dk1"/>
                </a:solidFill>
                <a:highlight>
                  <a:srgbClr val="FFFFFF"/>
                </a:highlight>
              </a:rPr>
              <a:t>Iterative Dichotomiser 3</a:t>
            </a:r>
            <a:endParaRPr sz="42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225" y="2140750"/>
            <a:ext cx="4425224" cy="31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77550" y="3535575"/>
            <a:ext cx="23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John Ross Quinlan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</a:rPr>
              <a:t>1986</a:t>
            </a:r>
            <a:endParaRPr sz="16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16850"/>
            <a:ext cx="8620399" cy="11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750" y="-368525"/>
            <a:ext cx="9261500" cy="59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4" y="214700"/>
            <a:ext cx="4570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Règle</a:t>
            </a:r>
            <a:r>
              <a:rPr lang="fr"/>
              <a:t> de décision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9" y="357188"/>
            <a:ext cx="4417768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311700" y="-186775"/>
            <a:ext cx="8520600" cy="10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Gini impurity</a:t>
            </a:r>
            <a:endParaRPr/>
          </a:p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-211050" y="854038"/>
            <a:ext cx="9566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rgbClr val="222222"/>
                </a:solidFill>
                <a:highlight>
                  <a:srgbClr val="FFFFFF"/>
                </a:highlight>
              </a:rPr>
              <a:t>la probabilité que nous classions le point de données de manière incorrecte</a:t>
            </a:r>
            <a:endParaRPr sz="2100"/>
          </a:p>
        </p:txBody>
      </p:sp>
      <p:sp>
        <p:nvSpPr>
          <p:cNvPr id="101" name="Google Shape;101;p19"/>
          <p:cNvSpPr txBox="1"/>
          <p:nvPr/>
        </p:nvSpPr>
        <p:spPr>
          <a:xfrm>
            <a:off x="6623325" y="1680975"/>
            <a:ext cx="19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: 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5962450" y="2361675"/>
            <a:ext cx="2973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gini impurity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(</a:t>
            </a:r>
            <a:r>
              <a:rPr lang="fr"/>
              <a:t>probability</a:t>
            </a:r>
            <a:r>
              <a:rPr lang="fr"/>
              <a:t> of yes)2 - (</a:t>
            </a:r>
            <a:r>
              <a:rPr lang="fr"/>
              <a:t>probability</a:t>
            </a:r>
            <a:r>
              <a:rPr lang="fr"/>
              <a:t> of no)2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(</a:t>
            </a:r>
            <a:r>
              <a:rPr lang="fr"/>
              <a:t>1/(3</a:t>
            </a:r>
            <a:r>
              <a:rPr lang="fr"/>
              <a:t>+1))2 - (1/(2+1))2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= 0.375 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6650"/>
            <a:ext cx="5335950" cy="32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ctrTitle"/>
          </p:nvPr>
        </p:nvSpPr>
        <p:spPr>
          <a:xfrm>
            <a:off x="311700" y="158050"/>
            <a:ext cx="8520600" cy="11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311700" y="1259950"/>
            <a:ext cx="85206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u="sng">
                <a:solidFill>
                  <a:schemeClr val="dk1"/>
                </a:solidFill>
              </a:rPr>
              <a:t>Avantages:  </a:t>
            </a:r>
            <a:r>
              <a:rPr lang="fr" sz="2100">
                <a:solidFill>
                  <a:schemeClr val="dk1"/>
                </a:solidFill>
              </a:rPr>
              <a:t>								</a:t>
            </a:r>
            <a:r>
              <a:rPr lang="fr" sz="2100" u="sng">
                <a:solidFill>
                  <a:schemeClr val="dk1"/>
                </a:solidFill>
              </a:rPr>
              <a:t>Inconvénients:</a:t>
            </a:r>
            <a:endParaRPr sz="2100" u="sng"/>
          </a:p>
        </p:txBody>
      </p:sp>
      <p:sp>
        <p:nvSpPr>
          <p:cNvPr id="110" name="Google Shape;110;p20"/>
          <p:cNvSpPr txBox="1"/>
          <p:nvPr/>
        </p:nvSpPr>
        <p:spPr>
          <a:xfrm>
            <a:off x="128175" y="1938825"/>
            <a:ext cx="4086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fr" sz="1600">
                <a:solidFill>
                  <a:schemeClr val="dk1"/>
                </a:solidFill>
              </a:rPr>
              <a:t>Whitebox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fr" sz="1600">
                <a:solidFill>
                  <a:srgbClr val="212529"/>
                </a:solidFill>
                <a:highlight>
                  <a:srgbClr val="FFFFFF"/>
                </a:highlight>
              </a:rPr>
              <a:t>Nécessite peu de préparation des données. (pas de normalisation, ni valeurs fictives, gérer les valeurs manquantes)</a:t>
            </a:r>
            <a:endParaRPr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Char char="-"/>
            </a:pPr>
            <a:r>
              <a:rPr lang="fr" sz="1600">
                <a:solidFill>
                  <a:srgbClr val="212529"/>
                </a:solidFill>
                <a:highlight>
                  <a:srgbClr val="FFFFFF"/>
                </a:highlight>
              </a:rPr>
              <a:t>Faible coût d’utilisation</a:t>
            </a:r>
            <a:endParaRPr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Char char="-"/>
            </a:pPr>
            <a:r>
              <a:rPr lang="fr" sz="1600">
                <a:solidFill>
                  <a:srgbClr val="212529"/>
                </a:solidFill>
                <a:highlight>
                  <a:srgbClr val="FFFFFF"/>
                </a:highlight>
              </a:rPr>
              <a:t>Traitement donnée catégorielles et numériques </a:t>
            </a:r>
            <a:endParaRPr sz="16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5175600" y="1938825"/>
            <a:ext cx="3656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Over fitting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Extrapolation ( déduire une généralisation 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600"/>
              <a:t>Arbres biaisées si jeu de </a:t>
            </a:r>
            <a:r>
              <a:rPr lang="fr" sz="1600"/>
              <a:t>données non équilibrée</a:t>
            </a: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ressources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https://scikit-learn.org/stable/modules/tree.html#tree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https://www.youtube.com/watch?v=_L39rN6gz7Y&amp;ab_channel=StatQuestwithJoshStarmer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