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5" r:id="rId5"/>
    <p:sldId id="275" r:id="rId6"/>
    <p:sldId id="274" r:id="rId7"/>
    <p:sldId id="260" r:id="rId8"/>
    <p:sldId id="262" r:id="rId9"/>
    <p:sldId id="264" r:id="rId10"/>
    <p:sldId id="263" r:id="rId11"/>
    <p:sldId id="272" r:id="rId12"/>
    <p:sldId id="268" r:id="rId13"/>
    <p:sldId id="269" r:id="rId14"/>
    <p:sldId id="271" r:id="rId15"/>
    <p:sldId id="270" r:id="rId16"/>
    <p:sldId id="266" r:id="rId17"/>
    <p:sldId id="273" r:id="rId18"/>
  </p:sldIdLst>
  <p:sldSz cx="9907588" cy="6858000"/>
  <p:notesSz cx="6664325" cy="9831388"/>
  <p:defaultTextStyle>
    <a:defPPr>
      <a:defRPr lang="en-GB"/>
    </a:defPPr>
    <a:lvl1pPr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179" autoAdjust="0"/>
  </p:normalViewPr>
  <p:slideViewPr>
    <p:cSldViewPr>
      <p:cViewPr>
        <p:scale>
          <a:sx n="99" d="100"/>
          <a:sy n="99" d="100"/>
        </p:scale>
        <p:origin x="-90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6664325" cy="98313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600" tIns="42120" rIns="84600" bIns="421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/>
          </p:nvPr>
        </p:nvSpPr>
        <p:spPr bwMode="auto">
          <a:xfrm>
            <a:off x="3743325" y="0"/>
            <a:ext cx="2879725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600" tIns="42120" rIns="84600" bIns="421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92" name="Rectangle 2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30250" y="798513"/>
            <a:ext cx="5246688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93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922338" y="4659313"/>
            <a:ext cx="4862512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/>
          </p:nvPr>
        </p:nvSpPr>
        <p:spPr bwMode="auto">
          <a:xfrm>
            <a:off x="0" y="9313863"/>
            <a:ext cx="28765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600" tIns="42120" rIns="84600" bIns="421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/>
          </p:nvPr>
        </p:nvSpPr>
        <p:spPr bwMode="auto">
          <a:xfrm>
            <a:off x="3743325" y="9313863"/>
            <a:ext cx="28797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600" tIns="42120" rIns="84600" bIns="421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2B3D42AD-D440-49C6-9E29-1ACC10162A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1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5A3FB8-3168-415C-821B-42A51F19F4A0}" type="slidenum">
              <a:rPr lang="en-GB"/>
              <a:pPr/>
              <a:t>1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730250" y="798513"/>
            <a:ext cx="5273675" cy="3652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2338" y="4659313"/>
            <a:ext cx="4864100" cy="4397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1450" indent="-171450">
              <a:buFontTx/>
              <a:buChar char="-"/>
            </a:pPr>
            <a:r>
              <a:rPr lang="en-US" dirty="0" smtClean="0"/>
              <a:t>Presentation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langage</a:t>
            </a:r>
            <a:r>
              <a:rPr lang="en-US" baseline="0" dirty="0" smtClean="0"/>
              <a:t> Ruby</a:t>
            </a:r>
          </a:p>
          <a:p>
            <a:pPr marL="914400" lvl="1" indent="-171450">
              <a:buFontTx/>
              <a:buChar char="-"/>
            </a:pPr>
            <a:r>
              <a:rPr lang="en-US" baseline="0" dirty="0" err="1" smtClean="0"/>
              <a:t>Theorie</a:t>
            </a:r>
            <a:endParaRPr lang="en-US" baseline="0" dirty="0" smtClean="0"/>
          </a:p>
          <a:p>
            <a:pPr marL="914400" lvl="1" indent="-171450">
              <a:buFontTx/>
              <a:buChar char="-"/>
            </a:pPr>
            <a:r>
              <a:rPr lang="en-US" baseline="0" dirty="0" smtClean="0"/>
              <a:t>Concepts de base </a:t>
            </a:r>
            <a:r>
              <a:rPr lang="en-US" baseline="0" dirty="0" err="1" smtClean="0"/>
              <a:t>syntaxe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Focus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concepts </a:t>
            </a:r>
            <a:r>
              <a:rPr lang="en-US" baseline="0" dirty="0" err="1" smtClean="0"/>
              <a:t>utilises</a:t>
            </a:r>
            <a:r>
              <a:rPr lang="en-US" baseline="0" dirty="0" smtClean="0"/>
              <a:t> par Chef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7075" y="798513"/>
            <a:ext cx="52530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3D42AD-D440-49C6-9E29-1ACC10162A3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8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7075" y="798513"/>
            <a:ext cx="52530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3D42AD-D440-49C6-9E29-1ACC10162A3C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384300"/>
            <a:ext cx="44672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384300"/>
            <a:ext cx="4468813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73274" y="0"/>
            <a:ext cx="914400" cy="914400"/>
          </a:xfrm>
          <a:solidFill>
            <a:schemeClr val="bg1"/>
          </a:solid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4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2208213" y="6424613"/>
            <a:ext cx="5607050" cy="277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34DF6C-B73E-4FD8-A45C-6AC96C15141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73274" y="0"/>
            <a:ext cx="914400" cy="914400"/>
          </a:xfrm>
          <a:solidFill>
            <a:schemeClr val="bg1"/>
          </a:solid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971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384300"/>
            <a:ext cx="9088438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525463"/>
            <a:ext cx="94630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616575" y="77788"/>
            <a:ext cx="338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359900" y="6535738"/>
            <a:ext cx="331788" cy="144462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585DAE1-793A-4DD8-921B-92F81F812F47}" type="slidenum">
              <a:rPr lang="en-GB" sz="800">
                <a:solidFill>
                  <a:srgbClr val="FFFFFF"/>
                </a:solidFill>
                <a:latin typeface="Helvetica 35 Thin" pitchFamily="34" charset="0"/>
              </a:rPr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800">
              <a:solidFill>
                <a:srgbClr val="FFFFFF"/>
              </a:solidFill>
              <a:latin typeface="Helvetica 35 Thin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20100" y="6535738"/>
            <a:ext cx="931863" cy="144462"/>
          </a:xfrm>
          <a:prstGeom prst="rect">
            <a:avLst/>
          </a:prstGeom>
          <a:noFill/>
          <a:ln w="126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800">
                <a:solidFill>
                  <a:srgbClr val="000000"/>
                </a:solidFill>
                <a:latin typeface="Helvetica 35 Thin" pitchFamily="34" charset="0"/>
              </a:rPr>
              <a:t>company confidential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00800"/>
            <a:ext cx="3603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60075" r="57225" b="10138"/>
          <a:stretch>
            <a:fillRect/>
          </a:stretch>
        </p:blipFill>
        <p:spPr bwMode="auto">
          <a:xfrm>
            <a:off x="558800" y="6524625"/>
            <a:ext cx="3825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5695" t="60075" r="57225" b="1013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6400800"/>
            <a:ext cx="36195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2pPr>
      <a:lvl3pPr marL="11430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3pPr>
      <a:lvl4pPr marL="16002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4pPr>
      <a:lvl5pPr marL="20574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81000"/>
        </a:lnSpc>
        <a:spcBef>
          <a:spcPts val="16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700" b="1">
          <a:solidFill>
            <a:srgbClr val="FF6600"/>
          </a:solidFill>
          <a:latin typeface="Helvetica 35 Thin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81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1000"/>
        </a:lnSpc>
        <a:spcBef>
          <a:spcPts val="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1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GillSans" pitchFamily="32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lang.org/fr/documentation/" TargetMode="External"/><Relationship Id="rId2" Type="http://schemas.openxmlformats.org/officeDocument/2006/relationships/hyperlink" Target="http://ruby-doc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bygems.org/" TargetMode="External"/><Relationship Id="rId4" Type="http://schemas.openxmlformats.org/officeDocument/2006/relationships/hyperlink" Target="https://rvm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how.rubyforge.org/ruby19.html" TargetMode="External"/><Relationship Id="rId2" Type="http://schemas.openxmlformats.org/officeDocument/2006/relationships/hyperlink" Target="https://rv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1574/what-is-the-difference-between-ruby-1-8-and-ruby-1-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e@you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77888" y="1958975"/>
            <a:ext cx="8147050" cy="4035425"/>
          </a:xfrm>
          <a:ln/>
        </p:spPr>
        <p:txBody>
          <a:bodyPr lIns="92160" tIns="18000" rIns="92160" anchor="t"/>
          <a:lstStyle/>
          <a:p>
            <a:pPr algn="ctr">
              <a:lnSpc>
                <a:spcPct val="96000"/>
              </a:lnSpc>
              <a:spcBef>
                <a:spcPts val="1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2800" dirty="0" smtClean="0">
                <a:latin typeface="+mn-lt"/>
              </a:rPr>
              <a:t>An introduction to the Ruby programming language</a:t>
            </a:r>
            <a:endParaRPr lang="en-GB" sz="2800" dirty="0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440238"/>
            <a:ext cx="6934200" cy="187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54000" rIns="90000" bIns="46800"/>
          <a:lstStyle/>
          <a:p>
            <a:pPr marL="0" indent="0">
              <a:lnSpc>
                <a:spcPct val="96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u="sng" dirty="0"/>
              <a:t>Ref</a:t>
            </a:r>
            <a:r>
              <a:rPr lang="en-GB" dirty="0"/>
              <a:t>:</a:t>
            </a:r>
          </a:p>
          <a:p>
            <a:pPr marL="0" indent="0">
              <a:lnSpc>
                <a:spcPct val="95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u="sng" dirty="0"/>
              <a:t>Author</a:t>
            </a:r>
            <a:r>
              <a:rPr lang="en-GB" dirty="0" smtClean="0"/>
              <a:t>: Mathieu </a:t>
            </a:r>
            <a:r>
              <a:rPr lang="en-GB" dirty="0" err="1" smtClean="0"/>
              <a:t>Lornac</a:t>
            </a:r>
            <a:endParaRPr lang="en-GB" dirty="0"/>
          </a:p>
          <a:p>
            <a:pPr marL="0" indent="0">
              <a:lnSpc>
                <a:spcPct val="95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u="sng" dirty="0"/>
              <a:t>Date</a:t>
            </a:r>
            <a:r>
              <a:rPr lang="en-GB" dirty="0"/>
              <a:t>: </a:t>
            </a:r>
            <a:r>
              <a:rPr lang="en-GB" dirty="0" smtClean="0"/>
              <a:t>February 2013</a:t>
            </a:r>
            <a:endParaRPr lang="en-GB" dirty="0"/>
          </a:p>
          <a:p>
            <a:pPr marL="0" indent="0">
              <a:lnSpc>
                <a:spcPct val="95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</a:t>
            </a:r>
            <a:r>
              <a:rPr lang="en-US" dirty="0" err="1" smtClean="0"/>
              <a:t>Procs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Allow passing </a:t>
            </a:r>
            <a:r>
              <a:rPr lang="en-US" sz="2000" dirty="0" smtClean="0">
                <a:solidFill>
                  <a:srgbClr val="FF6600"/>
                </a:solidFill>
              </a:rPr>
              <a:t>chunks of code </a:t>
            </a:r>
            <a:r>
              <a:rPr lang="en-US" sz="2000" dirty="0" smtClean="0"/>
              <a:t>to method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Argument prefixed by </a:t>
            </a:r>
            <a:r>
              <a:rPr lang="en-US" sz="2000" dirty="0" smtClean="0">
                <a:solidFill>
                  <a:srgbClr val="FF6600"/>
                </a:solidFill>
              </a:rPr>
              <a:t>&amp;</a:t>
            </a:r>
          </a:p>
          <a:p>
            <a:pPr marL="0" indent="0"/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Different ways to use them: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Declare a </a:t>
            </a:r>
            <a:r>
              <a:rPr lang="en-US" sz="1600" dirty="0" err="1" smtClean="0"/>
              <a:t>Proc</a:t>
            </a:r>
            <a:r>
              <a:rPr lang="en-US" sz="1600" dirty="0" smtClean="0"/>
              <a:t>, and pass it as an argument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Use do end syntax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Use {} syntax</a:t>
            </a:r>
            <a:endParaRPr lang="en-US" sz="1600" dirty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Execute code in a </a:t>
            </a:r>
            <a:r>
              <a:rPr lang="en-US" sz="2000" dirty="0" smtClean="0">
                <a:solidFill>
                  <a:srgbClr val="FF6600"/>
                </a:solidFill>
              </a:rPr>
              <a:t>different context</a:t>
            </a:r>
            <a:endParaRPr lang="en-US" sz="2000" dirty="0">
              <a:solidFill>
                <a:srgbClr val="FF6600"/>
              </a:solidFill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cookbook_file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monfichier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’ do |name|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# Some block code here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end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Method called prototype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cookbook_file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(name, &amp;block)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# Method implementation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Proc.new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do |a|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“I am 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that puts my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#{a}”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cookbook_file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’, &amp;p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 am 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that puts my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fr-FR" sz="16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8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and </a:t>
            </a:r>
            <a:r>
              <a:rPr lang="en-US" dirty="0" smtClean="0"/>
              <a:t>iterations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1975" y="980728"/>
            <a:ext cx="5327923" cy="4921597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The Ruby way</a:t>
            </a:r>
          </a:p>
          <a:p>
            <a:pPr algn="ctr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Iterating over an </a:t>
            </a:r>
            <a:r>
              <a:rPr lang="en-US" dirty="0">
                <a:solidFill>
                  <a:srgbClr val="FF6600"/>
                </a:solidFill>
              </a:rPr>
              <a:t>A</a:t>
            </a:r>
            <a:r>
              <a:rPr lang="en-US" dirty="0" smtClean="0">
                <a:solidFill>
                  <a:srgbClr val="FF6600"/>
                </a:solidFill>
              </a:rPr>
              <a:t>rray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[“I”, “Am”, “An”, “Array”]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myarray.each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do |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# Do what you have to with each element</a:t>
            </a:r>
          </a:p>
          <a:p>
            <a:r>
              <a:rPr lang="en-US" sz="12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000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With index information </a:t>
            </a:r>
            <a:r>
              <a:rPr lang="en-US" dirty="0" smtClean="0"/>
              <a:t>: </a:t>
            </a:r>
            <a:r>
              <a:rPr lang="en-US" dirty="0" err="1" smtClean="0"/>
              <a:t>my_array</a:t>
            </a:r>
            <a:r>
              <a:rPr lang="en-US" b="1" dirty="0" err="1" smtClean="0"/>
              <a:t>.each_with_index</a:t>
            </a:r>
            <a:r>
              <a:rPr lang="en-US" dirty="0" smtClean="0"/>
              <a:t> do |</a:t>
            </a:r>
            <a:r>
              <a:rPr lang="en-US" dirty="0" err="1" smtClean="0"/>
              <a:t>elt</a:t>
            </a:r>
            <a:r>
              <a:rPr lang="en-US" dirty="0" smtClean="0"/>
              <a:t>, current|…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Iterating over a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 smtClean="0">
                <a:solidFill>
                  <a:srgbClr val="FF6600"/>
                </a:solidFill>
              </a:rPr>
              <a:t>ap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 { :key1 =&gt; ‘value1’, :key2 =&gt; ‘value2’}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mymap.each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do |k, v|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puts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“Key: #{k} | Value: #{v}”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end</a:t>
            </a: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b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Iterating over a </a:t>
            </a:r>
            <a:r>
              <a:rPr lang="en-US" dirty="0" smtClean="0">
                <a:solidFill>
                  <a:srgbClr val="FF6600"/>
                </a:solidFill>
                <a:cs typeface="Courier New" pitchFamily="49" charset="0"/>
              </a:rPr>
              <a:t>Range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r>
              <a:rPr lang="en-US" sz="12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(1..10).each {|p| puts p;} -&gt; print numbers </a:t>
            </a: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1 to 10 included</a:t>
            </a:r>
          </a:p>
          <a:p>
            <a:r>
              <a:rPr lang="en-US" sz="12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(1…10) excludes 10 </a:t>
            </a:r>
            <a:endParaRPr lang="fr-FR" sz="12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961906" y="1196752"/>
            <a:ext cx="3743747" cy="4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4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81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1000"/>
              </a:lnSpc>
              <a:spcBef>
                <a:spcPts val="1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1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GillSans" pitchFamily="32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F6600"/>
                </a:solidFill>
              </a:rPr>
              <a:t>The </a:t>
            </a:r>
            <a:r>
              <a:rPr lang="en-US" dirty="0" err="1" smtClean="0">
                <a:solidFill>
                  <a:srgbClr val="FF6600"/>
                </a:solidFill>
              </a:rPr>
              <a:t>traditionnal</a:t>
            </a:r>
            <a:r>
              <a:rPr lang="en-US" dirty="0" smtClean="0">
                <a:solidFill>
                  <a:srgbClr val="FF6600"/>
                </a:solidFill>
              </a:rPr>
              <a:t> way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“#{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}”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puts “#{k} | #{v}”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 I in 1..10</a:t>
            </a:r>
          </a:p>
          <a:p>
            <a:r>
              <a:rPr lang="en-US" sz="12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puts I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Reopening 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Why?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6600"/>
                </a:solidFill>
              </a:rPr>
              <a:t>Enrich</a:t>
            </a:r>
            <a:r>
              <a:rPr lang="en-US" sz="1800" dirty="0" smtClean="0"/>
              <a:t> existing classes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6600"/>
                </a:solidFill>
              </a:rPr>
              <a:t>Override</a:t>
            </a:r>
            <a:r>
              <a:rPr lang="en-US" sz="1800" dirty="0" smtClean="0"/>
              <a:t>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Modify original behavior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endParaRPr lang="en-US" sz="1400" dirty="0"/>
          </a:p>
          <a:p>
            <a:pPr lvl="1">
              <a:buFont typeface="Arial" pitchFamily="34" charset="0"/>
              <a:buChar char="•"/>
            </a:pPr>
            <a:endParaRPr lang="fr-FR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762" y="1384300"/>
            <a:ext cx="4984651" cy="4518025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2 syntaxes: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# Simple redefinition</a:t>
            </a:r>
            <a:endParaRPr lang="en-US" sz="1400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Chef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# I define / override anything I want to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# Drawback: static extension/redefinition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	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# Class evaluation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Build the text to evaluate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to_eval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hello() puts “world”; end”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Integrate it in the class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Chef.</a:t>
            </a:r>
            <a:r>
              <a:rPr 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class_eval</a:t>
            </a:r>
            <a:r>
              <a:rPr 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to_eval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Chef.new.hello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world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block usage in Chef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1826" y="1196752"/>
            <a:ext cx="4467225" cy="4878065"/>
          </a:xfrm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my </a:t>
            </a:r>
            <a:r>
              <a:rPr lang="en-US" sz="1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Reopening of Chef class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lass Chef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Mixing our cookbook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CookBook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Chef.new.cookbook_file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“/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apache.conf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 do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source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apache.conf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erb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Demo 01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330" y="1196752"/>
            <a:ext cx="4468813" cy="4849589"/>
          </a:xfrm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a </a:t>
            </a:r>
            <a:r>
              <a:rPr lang="en-US" sz="1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file: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module Cookbook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cookbook_file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(name, &amp;block)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CookBookPrivate.new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f.instance_eval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&amp;block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private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CookBookPrivate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attr_accessor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:name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initialize(name)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@name = 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source(path)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puts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#{path} |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:#{@name}”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end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2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Aspectisation</a:t>
            </a:r>
            <a:r>
              <a:rPr lang="en-US" dirty="0" smtClean="0"/>
              <a:t> of some methods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384300"/>
            <a:ext cx="4031779" cy="4518025"/>
          </a:xfrm>
        </p:spPr>
        <p:txBody>
          <a:bodyPr/>
          <a:lstStyle/>
          <a:p>
            <a:r>
              <a:rPr lang="en-US" sz="2000" dirty="0" smtClean="0"/>
              <a:t>Target: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FFC000"/>
                </a:solidFill>
              </a:rPr>
              <a:t>Alter behavior </a:t>
            </a:r>
            <a:r>
              <a:rPr lang="en-US" sz="2000" b="0" dirty="0" smtClean="0"/>
              <a:t>at </a:t>
            </a:r>
            <a:r>
              <a:rPr lang="en-US" sz="2000" b="0" dirty="0" err="1" smtClean="0"/>
              <a:t>RunTime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Easily </a:t>
            </a:r>
            <a:r>
              <a:rPr lang="en-US" sz="2000" b="0" dirty="0" smtClean="0">
                <a:solidFill>
                  <a:srgbClr val="FFC000"/>
                </a:solidFill>
              </a:rPr>
              <a:t>modify</a:t>
            </a:r>
            <a:r>
              <a:rPr lang="en-US" sz="2000" b="0" dirty="0" smtClean="0"/>
              <a:t> code you did not write</a:t>
            </a:r>
            <a:endParaRPr lang="en-US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786" y="1384300"/>
            <a:ext cx="4768627" cy="4518025"/>
          </a:xfrm>
        </p:spPr>
        <p:txBody>
          <a:bodyPr/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## Let’s say I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wanna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monitor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the chef ‘</a:t>
            </a:r>
            <a:r>
              <a:rPr lang="en-US" sz="1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’ method (all signatures)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to_eval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&lt;&lt;-RUBY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Defining a class variable that holds the current method definition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@@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chef_orig_execute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Chef.instance_method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‘execute’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execute(*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Calling original method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@@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chef_orig_execute.bind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(self).call(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# Applying a post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Chef::Log(“Execute just ran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”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RUBY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Calling reflection API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Chef.class_eval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to_eval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$&gt;C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Chef.new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c.execute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(“My Test”)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log will be produced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Demo 03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and language hooks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384300"/>
            <a:ext cx="8856315" cy="4518025"/>
          </a:xfrm>
        </p:spPr>
        <p:txBody>
          <a:bodyPr/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Generate instance level getter and setter for the variable @</a:t>
            </a:r>
            <a:r>
              <a:rPr lang="en-US" sz="1800" dirty="0" err="1" smtClean="0">
                <a:cs typeface="Courier New" pitchFamily="49" charset="0"/>
              </a:rPr>
              <a:t>my_var</a:t>
            </a:r>
            <a:endParaRPr lang="en-US" sz="1800" dirty="0" smtClean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attr_accessor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my_var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Plugging onto different events:</a:t>
            </a:r>
          </a:p>
          <a:p>
            <a:r>
              <a:rPr lang="en-US" sz="1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400" b="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included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-&gt; called when the module has been included</a:t>
            </a:r>
          </a:p>
          <a:p>
            <a:r>
              <a:rPr lang="en-US" sz="1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400" b="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extended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-&gt; called when the module has been extended</a:t>
            </a:r>
          </a:p>
          <a:p>
            <a:r>
              <a:rPr lang="en-US" sz="1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method_missing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-&gt; called when we try to reach a method that does not exist in the class scope</a:t>
            </a:r>
          </a:p>
          <a:p>
            <a:r>
              <a:rPr lang="en-US" sz="1400" b="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6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Introspection 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o examine aspects of the program within the program itself</a:t>
            </a:r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Take decisions based on signature, on types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1826" y="1412776"/>
            <a:ext cx="4468813" cy="4518025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#print out all of the objects in our system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ObjectSpace.each_object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(Class) {|c| puts c}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#Get all the methods on an object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Foo.methods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(false)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#see if an object responds to a certain method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obj.respond_to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?(:length)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#see if an object matches a type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obj.kind_of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?(Numeric)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obj.instance_of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400" dirty="0" smtClean="0"/>
              <a:t>Demo 03</a:t>
            </a:r>
          </a:p>
        </p:txBody>
      </p:sp>
    </p:spTree>
    <p:extLst>
      <p:ext uri="{BB962C8B-B14F-4D97-AF65-F5344CB8AC3E}">
        <p14:creationId xmlns:p14="http://schemas.microsoft.com/office/powerpoint/2010/main" val="8103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links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Core </a:t>
            </a:r>
            <a:r>
              <a:rPr lang="en-US" dirty="0"/>
              <a:t>documentation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http://ruby-doc.org/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En </a:t>
            </a:r>
            <a:r>
              <a:rPr lang="en-US" dirty="0" err="1" smtClean="0"/>
              <a:t>Francais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fr-FR" u="sng" dirty="0" smtClean="0">
                <a:hlinkClick r:id="rId3"/>
              </a:rPr>
              <a:t>http</a:t>
            </a:r>
            <a:r>
              <a:rPr lang="fr-FR" u="sng" dirty="0">
                <a:hlinkClick r:id="rId3"/>
              </a:rPr>
              <a:t>://www.ruby-lang.org/fr/documentation/</a:t>
            </a:r>
            <a:endParaRPr lang="fr-FR" dirty="0"/>
          </a:p>
          <a:p>
            <a:r>
              <a:rPr lang="fr-FR" dirty="0"/>
              <a:t> 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RVM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Ruby version manager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Install and manage several VM on your machine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https://rvm.io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RubyGems</a:t>
            </a:r>
            <a:r>
              <a:rPr lang="en-US" dirty="0" smtClean="0"/>
              <a:t> 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Ruby’s package </a:t>
            </a:r>
            <a:r>
              <a:rPr lang="en-US" dirty="0"/>
              <a:t>manager, </a:t>
            </a:r>
            <a:r>
              <a:rPr lang="en-US" dirty="0" smtClean="0"/>
              <a:t>sort </a:t>
            </a:r>
            <a:r>
              <a:rPr lang="en-US" dirty="0"/>
              <a:t>of </a:t>
            </a:r>
            <a:r>
              <a:rPr lang="en-US" dirty="0" err="1"/>
              <a:t>addons</a:t>
            </a:r>
            <a:r>
              <a:rPr lang="en-US" dirty="0"/>
              <a:t> to the </a:t>
            </a:r>
            <a:r>
              <a:rPr lang="en-US" dirty="0" smtClean="0"/>
              <a:t>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50k gems since 2009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  <a:hlinkClick r:id="rId5"/>
              </a:rPr>
              <a:t>https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5"/>
              </a:rPr>
              <a:t>://rubygems.org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5"/>
              </a:rPr>
              <a:t>/</a:t>
            </a: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Rake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 with Ruby’s syntax and clean approach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3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Designed and developed in the mid-1990s by Yukihiro "</a:t>
            </a:r>
            <a:r>
              <a:rPr lang="en-US" sz="1800" dirty="0" err="1" smtClean="0"/>
              <a:t>Matz</a:t>
            </a:r>
            <a:r>
              <a:rPr lang="en-US" sz="1800" dirty="0" smtClean="0"/>
              <a:t>" Matsumoto</a:t>
            </a:r>
          </a:p>
          <a:p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An interpreted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Runs in a VM</a:t>
            </a:r>
          </a:p>
          <a:p>
            <a:pPr marL="0" indent="0"/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M</a:t>
            </a:r>
            <a:r>
              <a:rPr lang="en-US" sz="1800" dirty="0" smtClean="0"/>
              <a:t>ultiple programming paradigms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mperative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Functional</a:t>
            </a:r>
            <a:endParaRPr lang="en-US" sz="1800" dirty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OOP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Introspective / Reflective 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6600"/>
                </a:solidFill>
              </a:rPr>
              <a:t>Completely </a:t>
            </a:r>
            <a:r>
              <a:rPr lang="en-US" sz="2000" dirty="0" smtClean="0"/>
              <a:t>Object </a:t>
            </a:r>
            <a:r>
              <a:rPr lang="en-US" sz="2000" dirty="0"/>
              <a:t>Oriented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No primitive 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20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Variables are not typed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Type control is however possible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>
              <a:solidFill>
                <a:srgbClr val="FF66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Automatic memory allocation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Variables are allocated on the heap, no stack allocation</a:t>
            </a:r>
            <a:endParaRPr lang="en-US" sz="1800" dirty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Garbage </a:t>
            </a:r>
            <a:r>
              <a:rPr lang="en-US" sz="1800" dirty="0"/>
              <a:t>collected</a:t>
            </a:r>
          </a:p>
          <a:p>
            <a:pPr marL="0" indent="0"/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Easy integration with different languages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6600"/>
                </a:solidFill>
              </a:rPr>
              <a:t>C</a:t>
            </a:r>
            <a:r>
              <a:rPr lang="en-US" sz="1800" dirty="0" smtClean="0"/>
              <a:t> =&gt; MRI and YARV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6600"/>
                </a:solidFill>
              </a:rPr>
              <a:t>Java</a:t>
            </a:r>
            <a:r>
              <a:rPr lang="en-US" sz="1800" dirty="0" smtClean="0"/>
              <a:t> =&gt; </a:t>
            </a:r>
            <a:r>
              <a:rPr lang="en-US" sz="1800" dirty="0" err="1" smtClean="0"/>
              <a:t>Jruby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Complete integration with Java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Performance is very good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 integration </a:t>
            </a:r>
            <a:r>
              <a:rPr lang="en-US" sz="1600" dirty="0" smtClean="0"/>
              <a:t>using </a:t>
            </a:r>
            <a:r>
              <a:rPr lang="en-US" sz="1600" dirty="0" smtClean="0"/>
              <a:t>JNI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FF6600"/>
                </a:solidFill>
              </a:rPr>
              <a:t>.net</a:t>
            </a:r>
            <a:r>
              <a:rPr lang="en-US" sz="1800" dirty="0" smtClean="0">
                <a:solidFill>
                  <a:srgbClr val="FF6600"/>
                </a:solidFill>
              </a:rPr>
              <a:t> </a:t>
            </a:r>
            <a:r>
              <a:rPr lang="en-US" sz="1800" dirty="0" smtClean="0"/>
              <a:t>=&gt; </a:t>
            </a:r>
            <a:r>
              <a:rPr lang="en-US" sz="1800" dirty="0" err="1" smtClean="0"/>
              <a:t>IronRuby</a:t>
            </a:r>
            <a:endParaRPr lang="en-US" sz="1800" dirty="0" smtClean="0"/>
          </a:p>
          <a:p>
            <a:pPr marL="457200" lvl="1" indent="0"/>
            <a:endParaRPr lang="en-US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6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(3)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Very clean syntax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Carriage returns mark the end of statement</a:t>
            </a:r>
            <a:endParaRPr lang="fr-FR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Optional () on function call if no ambiguity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Optional return statement on last instruction of a block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Comments start with #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Native support of: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Unicode strings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Regex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Iterators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Ruby’s not RAILS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Rails is only a (incredible) framework built on Ruby’s ecosystem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7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ackaged in most distributions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Ubuntu offers 1.8 and 1.9 (12.04)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RVM (Ruby Version Manager)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/>
              <a:t>Have several Ruby version on one system</a:t>
            </a:r>
            <a:endParaRPr lang="fr-FR" sz="1400" dirty="0"/>
          </a:p>
          <a:p>
            <a:pPr lvl="1">
              <a:buFont typeface="Arial" pitchFamily="34" charset="0"/>
              <a:buChar char="•"/>
            </a:pPr>
            <a:r>
              <a:rPr lang="fr-FR" sz="1400" dirty="0">
                <a:hlinkClick r:id="rId2"/>
              </a:rPr>
              <a:t>https://rvm.io</a:t>
            </a:r>
            <a:r>
              <a:rPr lang="fr-FR" sz="1400" dirty="0" smtClean="0">
                <a:hlinkClick r:id="rId2"/>
              </a:rPr>
              <a:t>/</a:t>
            </a:r>
            <a:endParaRPr lang="fr-FR" sz="1400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Chef only compatible with 1.8.x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RubyGems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Language extensions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Ruby’s package manager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Must Know: 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Rake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err="1" smtClean="0"/>
              <a:t>ActiveRecord</a:t>
            </a:r>
            <a:r>
              <a:rPr lang="en-US" sz="1200" dirty="0" smtClean="0"/>
              <a:t> (Cassandra backend) || </a:t>
            </a:r>
            <a:r>
              <a:rPr lang="en-US" sz="1200" dirty="0" err="1" smtClean="0"/>
              <a:t>DataMapper</a:t>
            </a:r>
            <a:endParaRPr lang="en-US" sz="1200" dirty="0" smtClean="0"/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Rails || Sinatra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IDEs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Eclipse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/>
              <a:t>Emacs</a:t>
            </a:r>
            <a:endParaRPr lang="en-US" sz="1400" dirty="0" smtClean="0"/>
          </a:p>
          <a:p>
            <a:pPr lvl="2">
              <a:buFont typeface="Arial" pitchFamily="34" charset="0"/>
              <a:buChar char="•"/>
            </a:pPr>
            <a:r>
              <a:rPr lang="en-US" sz="1000" dirty="0" smtClean="0"/>
              <a:t>MMM =&gt; perfect for templates</a:t>
            </a:r>
            <a:endParaRPr lang="fr-FR" sz="1000" dirty="0" smtClean="0"/>
          </a:p>
          <a:p>
            <a:pPr lvl="2">
              <a:buFont typeface="Arial" pitchFamily="34" charset="0"/>
              <a:buChar char="•"/>
            </a:pPr>
            <a:r>
              <a:rPr lang="en-US" sz="1000" dirty="0" err="1" smtClean="0"/>
              <a:t>Rsense</a:t>
            </a:r>
            <a:r>
              <a:rPr lang="en-US" sz="1000" dirty="0" smtClean="0"/>
              <a:t> =&gt; on the fly buffer evaluation and </a:t>
            </a:r>
            <a:r>
              <a:rPr lang="en-US" sz="1000" dirty="0" smtClean="0"/>
              <a:t>completion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Sublime</a:t>
            </a:r>
            <a:endParaRPr lang="en-US" sz="1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Differences 1.8 and 1.9:</a:t>
            </a:r>
          </a:p>
          <a:p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No backward compatibility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Slight semantic differences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/>
              <a:t>Scope </a:t>
            </a:r>
            <a:r>
              <a:rPr lang="en-US" sz="1200" dirty="0" err="1"/>
              <a:t>changements</a:t>
            </a:r>
            <a:endParaRPr lang="en-US" sz="1200" dirty="0"/>
          </a:p>
          <a:p>
            <a:pPr lvl="3">
              <a:buFont typeface="Arial" pitchFamily="34" charset="0"/>
              <a:buChar char="•"/>
            </a:pPr>
            <a:r>
              <a:rPr lang="en-US" sz="1000" dirty="0"/>
              <a:t>Block variables shadow local </a:t>
            </a:r>
            <a:r>
              <a:rPr lang="en-US" sz="1000" dirty="0" smtClean="0"/>
              <a:t>variables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Performance</a:t>
            </a:r>
          </a:p>
          <a:p>
            <a:pPr marL="914400" lvl="2" indent="0"/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Complete list: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slideshow.rubyforge.org/ruby19.html</a:t>
            </a:r>
            <a:endParaRPr lang="en-US" sz="1200" dirty="0" smtClean="0"/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4"/>
              </a:rPr>
              <a:t>http://stackoverflow.com/questions/21574/what-is-the-difference-between-ruby-1-8-and-ruby-1-9</a:t>
            </a:r>
            <a:endParaRPr lang="en-US" sz="1200" dirty="0"/>
          </a:p>
          <a:p>
            <a:pPr marL="914400" lvl="2" indent="0"/>
            <a:endParaRPr lang="en-US" sz="1200" dirty="0"/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RubyGems</a:t>
            </a:r>
            <a:r>
              <a:rPr lang="en-US" sz="1600" dirty="0" smtClean="0"/>
              <a:t> embedded with Ruby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0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IRB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Interactive Ruby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Try, test, understand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Discover actions of an Object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Introspect Ruby model using </a:t>
            </a:r>
            <a:r>
              <a:rPr lang="en-US" sz="1600" dirty="0" err="1" smtClean="0"/>
              <a:t>irb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Ruby core doc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908720"/>
            <a:ext cx="4468813" cy="4993605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$&gt;1.class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‘a’ * 3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aa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$&gt;12.to_s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“12”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$&gt;”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dlrow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olleh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”.reverse()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ello world</a:t>
            </a:r>
            <a:endParaRPr lang="en-US" sz="1400" dirty="0"/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$&gt;”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dlrow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olleh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True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$&gt;[“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I’am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”, “an”, “Array”].methods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$&gt; /^[\w\._-]+@\w+\.com/.match </a:t>
            </a:r>
            <a:r>
              <a:rPr lang="en-US" sz="1400" dirty="0" smtClean="0">
                <a:hlinkClick r:id="rId2"/>
              </a:rPr>
              <a:t>me@you.com</a:t>
            </a:r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MatchData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2"/>
              </a:rPr>
              <a:t>“me@you.com</a:t>
            </a:r>
            <a:r>
              <a:rPr lang="en-US" sz="1400" dirty="0" smtClean="0"/>
              <a:t>”&gt;</a:t>
            </a:r>
          </a:p>
          <a:p>
            <a:endParaRPr lang="en-US" sz="1400" dirty="0"/>
          </a:p>
          <a:p>
            <a:r>
              <a:rPr lang="en-US" sz="1400" dirty="0" smtClean="0"/>
              <a:t>$&gt; </a:t>
            </a:r>
            <a:r>
              <a:rPr lang="en-US" sz="1400" dirty="0" err="1" smtClean="0"/>
              <a:t>Modules.constants</a:t>
            </a:r>
            <a:r>
              <a:rPr lang="en-US" sz="1400" dirty="0" smtClean="0"/>
              <a:t>; </a:t>
            </a:r>
            <a:r>
              <a:rPr lang="en-US" sz="1400" dirty="0" err="1" smtClean="0"/>
              <a:t>Float.instance_methods.sort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8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brief example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1975" y="1384300"/>
            <a:ext cx="4467225" cy="4420963"/>
          </a:xfrm>
        </p:spPr>
        <p:txBody>
          <a:bodyPr/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 execute: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ruby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myscript.rb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/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 execution rights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myscript.rb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latin typeface="Courier New" pitchFamily="1" charset="0"/>
              </a:rPr>
              <a:t>m</a:t>
            </a:r>
            <a:r>
              <a:rPr lang="en-US" dirty="0" err="1" smtClean="0">
                <a:latin typeface="Courier New" pitchFamily="1" charset="0"/>
              </a:rPr>
              <a:t>yscript.rb</a:t>
            </a:r>
            <a:endParaRPr lang="en-US" dirty="0" smtClean="0">
              <a:latin typeface="Courier New" pitchFamily="1" charset="0"/>
            </a:endParaRPr>
          </a:p>
          <a:p>
            <a:pPr>
              <a:buFont typeface="Wingdings" pitchFamily="2" charset="2"/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ruby</a:t>
            </a:r>
          </a:p>
          <a:p>
            <a:pPr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I am a comment</a:t>
            </a:r>
          </a:p>
          <a:p>
            <a:pPr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puts ENV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puts “Hello world”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9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Paradigm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196752"/>
            <a:ext cx="4467225" cy="470557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Naming </a:t>
            </a:r>
            <a:r>
              <a:rPr lang="en-US" sz="2000" dirty="0" smtClean="0">
                <a:solidFill>
                  <a:srgbClr val="FF6600"/>
                </a:solidFill>
              </a:rPr>
              <a:t>conventions</a:t>
            </a:r>
            <a:r>
              <a:rPr lang="en-US" sz="20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Class, modules and constants names start with an UPPER LETTER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@</a:t>
            </a:r>
            <a:r>
              <a:rPr lang="en-US" sz="1400" dirty="0" err="1" smtClean="0"/>
              <a:t>instance_variable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@@</a:t>
            </a:r>
            <a:r>
              <a:rPr lang="en-US" sz="1400" dirty="0" err="1" smtClean="0"/>
              <a:t>class_variable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$</a:t>
            </a:r>
            <a:r>
              <a:rPr lang="en-US" sz="1400" dirty="0" err="1" smtClean="0"/>
              <a:t>global_variable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:label Symbol =&gt; single instance string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*! =&gt; modifiers (convention)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*? =&gt; return a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(convention)</a:t>
            </a:r>
          </a:p>
          <a:p>
            <a:r>
              <a:rPr lang="en-US" sz="1400" dirty="0" smtClean="0"/>
              <a:t>		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Call to parent constructor explicit</a:t>
            </a:r>
          </a:p>
          <a:p>
            <a:pPr marL="0" indent="0"/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self.my_method</a:t>
            </a:r>
            <a:r>
              <a:rPr lang="en-US" sz="2000" dirty="0" smtClean="0"/>
              <a:t> </a:t>
            </a:r>
            <a:r>
              <a:rPr lang="en-US" sz="2000" dirty="0"/>
              <a:t>=&gt; static </a:t>
            </a:r>
            <a:r>
              <a:rPr lang="en-US" sz="2000" dirty="0" smtClean="0"/>
              <a:t>in C</a:t>
            </a:r>
            <a:r>
              <a:rPr lang="en-US" sz="2000" dirty="0"/>
              <a:t>++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Single inheritance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Ruby offers a great alternative to multiple inheritance: </a:t>
            </a:r>
            <a:r>
              <a:rPr lang="en-US" sz="1600" dirty="0" err="1" smtClean="0"/>
              <a:t>mixins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 destructor, just a </a:t>
            </a:r>
            <a:r>
              <a:rPr lang="en-US" sz="2000" dirty="0" err="1" smtClean="0"/>
              <a:t>finalizer</a:t>
            </a:r>
            <a:r>
              <a:rPr lang="en-US" sz="2000" dirty="0" smtClean="0"/>
              <a:t> called during GC</a:t>
            </a:r>
            <a:endParaRPr lang="fr-F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4" y="980728"/>
            <a:ext cx="3976539" cy="5256584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lass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initialize()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@@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static_var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instance_map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foo()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puts “I am instance Foo()”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	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self.mitz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puts “I am class level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Mitz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A.mitz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 am class level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Mitz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A.new.foo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 am instance Foo()</a:t>
            </a:r>
          </a:p>
          <a:p>
            <a:pPr algn="r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r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Demo 00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268760"/>
            <a:ext cx="4467225" cy="4518025"/>
          </a:xfrm>
        </p:spPr>
        <p:txBody>
          <a:bodyPr/>
          <a:lstStyle/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Modules are a way of grouping together </a:t>
            </a:r>
            <a:r>
              <a:rPr lang="en-US" sz="1800" b="0" dirty="0">
                <a:solidFill>
                  <a:srgbClr val="FF6600"/>
                </a:solidFill>
              </a:rPr>
              <a:t>M</a:t>
            </a:r>
            <a:r>
              <a:rPr lang="en-US" sz="1800" b="0" dirty="0" smtClean="0">
                <a:solidFill>
                  <a:srgbClr val="FF6600"/>
                </a:solidFill>
              </a:rPr>
              <a:t>ethods, Classes, Constants</a:t>
            </a:r>
          </a:p>
          <a:p>
            <a:pPr>
              <a:buFont typeface="Arial" pitchFamily="34" charset="0"/>
              <a:buChar char="•"/>
            </a:pPr>
            <a:endParaRPr lang="en-US" sz="1800" b="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2 major benefits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provide a namespace (name collision)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Code </a:t>
            </a:r>
            <a:r>
              <a:rPr lang="en-US" sz="1400" dirty="0" err="1" smtClean="0"/>
              <a:t>factorisation</a:t>
            </a:r>
            <a:r>
              <a:rPr lang="en-US" sz="1400" dirty="0" smtClean="0"/>
              <a:t> using </a:t>
            </a:r>
            <a:r>
              <a:rPr lang="en-US" sz="1400" dirty="0" err="1" smtClean="0"/>
              <a:t>mixin</a:t>
            </a:r>
            <a:r>
              <a:rPr lang="en-US" sz="1400" dirty="0" smtClean="0"/>
              <a:t> paradigm</a:t>
            </a:r>
          </a:p>
          <a:p>
            <a:pPr marL="457200" lvl="1" indent="0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 class can </a:t>
            </a:r>
            <a:r>
              <a:rPr lang="en-US" sz="1800" dirty="0" err="1" smtClean="0"/>
              <a:t>mixin</a:t>
            </a:r>
            <a:r>
              <a:rPr lang="en-US" sz="1800" dirty="0" smtClean="0"/>
              <a:t> N modules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CookBook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source(name)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puts “Source:  #{name}”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	puts “Class method list”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Chef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include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CookBook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Chef.new.source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Source: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87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35 Thin"/>
        <a:ea typeface="DejaVu Sans"/>
        <a:cs typeface="DejaVu Sans"/>
      </a:majorFont>
      <a:minorFont>
        <a:latin typeface="Helvetica 45 Light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792</Words>
  <Application>Microsoft Office PowerPoint</Application>
  <PresentationFormat>Custom</PresentationFormat>
  <Paragraphs>446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An introduction to the Ruby programming language</vt:lpstr>
      <vt:lpstr>A brief Introduction</vt:lpstr>
      <vt:lpstr>A brief Introduction (2)</vt:lpstr>
      <vt:lpstr>A brief Introduction (3)</vt:lpstr>
      <vt:lpstr>Environment</vt:lpstr>
      <vt:lpstr>Playing with IRB</vt:lpstr>
      <vt:lpstr>Scripting brief example</vt:lpstr>
      <vt:lpstr>The object Paradigm</vt:lpstr>
      <vt:lpstr>Modules</vt:lpstr>
      <vt:lpstr>Blocks and Procs</vt:lpstr>
      <vt:lpstr>Collection and iterations</vt:lpstr>
      <vt:lpstr>Reopening classes</vt:lpstr>
      <vt:lpstr>A typical block usage in Chef</vt:lpstr>
      <vt:lpstr>Aspectisation of some methods</vt:lpstr>
      <vt:lpstr>Helpers and language hooks</vt:lpstr>
      <vt:lpstr>Introspection API</vt:lpstr>
      <vt:lpstr>Some 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 technical note</dc:title>
  <dc:creator>LORNAC Mathieu Ext DMGP/PORTAIL</dc:creator>
  <cp:lastModifiedBy>LORNAC Mathieu Ext DMGP/PORTAIL</cp:lastModifiedBy>
  <cp:revision>175</cp:revision>
  <cp:lastPrinted>1601-01-01T00:00:00Z</cp:lastPrinted>
  <dcterms:created xsi:type="dcterms:W3CDTF">1601-01-01T00:00:00Z</dcterms:created>
  <dcterms:modified xsi:type="dcterms:W3CDTF">2013-03-04T10:54:26Z</dcterms:modified>
</cp:coreProperties>
</file>