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"/>
      <p:regular r:id="rId19"/>
      <p:bold r:id="rId20"/>
      <p:italic r:id="rId21"/>
      <p:boldItalic r:id="rId22"/>
    </p:embeddedFont>
    <p:embeddedFont>
      <p:font typeface="Fira Sans Extra Condensed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.fntdata"/><Relationship Id="rId22" Type="http://schemas.openxmlformats.org/officeDocument/2006/relationships/font" Target="fonts/FiraSansExtraCondensed-boldItalic.fntdata"/><Relationship Id="rId21" Type="http://schemas.openxmlformats.org/officeDocument/2006/relationships/font" Target="fonts/FiraSansExtraCondensed-italic.fntdata"/><Relationship Id="rId24" Type="http://schemas.openxmlformats.org/officeDocument/2006/relationships/font" Target="fonts/FiraSansExtraCondensedSemiBold-bold.fntdata"/><Relationship Id="rId23" Type="http://schemas.openxmlformats.org/officeDocument/2006/relationships/font" Target="fonts/FiraSansExtraCondensed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SemiBold-boldItalic.fntdata"/><Relationship Id="rId25" Type="http://schemas.openxmlformats.org/officeDocument/2006/relationships/font" Target="fonts/FiraSansExtraCondensed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206afa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206afa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3b3d0e028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3b3d0e028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3b3d0e028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3b3d0e028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3b3d0e02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3b3d0e02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7345984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c7345984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3b3d0e02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3b3d0e02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3b3d0e0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3b3d0e0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3b3d0e02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3b3d0e02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3b3d0e02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3b3d0e02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3b3d0e028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3b3d0e02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.world/finance/data-professional-salary-survey/workspace/file?filename=2019_Data_Professional_Salary_Survey_Responses.xlsx" TargetMode="External"/><Relationship Id="rId4" Type="http://schemas.openxmlformats.org/officeDocument/2006/relationships/hyperlink" Target="https://www.kaggle.com/datasets/lorenzovzquez/data-jobs-salaries/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414000" y="338825"/>
            <a:ext cx="5418900" cy="21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L'ÉVOLUTION</a:t>
            </a:r>
            <a:r>
              <a:rPr lang="en"/>
              <a:t> DES </a:t>
            </a:r>
            <a:r>
              <a:rPr lang="en">
                <a:solidFill>
                  <a:schemeClr val="accent4"/>
                </a:solidFill>
              </a:rPr>
              <a:t>SALAIRES </a:t>
            </a:r>
            <a:r>
              <a:rPr lang="en"/>
              <a:t>DANS LES </a:t>
            </a:r>
            <a:r>
              <a:rPr lang="en"/>
              <a:t>MÉTIERS</a:t>
            </a:r>
            <a:r>
              <a:rPr lang="en"/>
              <a:t> DE LA </a:t>
            </a:r>
            <a:r>
              <a:rPr lang="en">
                <a:solidFill>
                  <a:schemeClr val="accent4"/>
                </a:solidFill>
              </a:rPr>
              <a:t>DATA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965975" y="3327200"/>
            <a:ext cx="27060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Antoaneta - Benoît - Mathieu</a:t>
            </a:r>
            <a:endParaRPr sz="15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;p13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57;p13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" name="Google Shape;58;p13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6406125" y="1406979"/>
            <a:ext cx="379746" cy="379756"/>
            <a:chOff x="-2571737" y="2403625"/>
            <a:chExt cx="292225" cy="291425"/>
          </a:xfrm>
        </p:grpSpPr>
        <p:sp>
          <p:nvSpPr>
            <p:cNvPr id="61" name="Google Shape;61;p13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" name="Google Shape;68;p13"/>
          <p:cNvCxnSpPr>
            <a:stCxn id="59" idx="3"/>
            <a:endCxn id="58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59" idx="3"/>
            <a:endCxn id="57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59" idx="3"/>
            <a:endCxn id="56" idx="2"/>
          </p:cNvCxnSpPr>
          <p:nvPr/>
        </p:nvCxnSpPr>
        <p:spPr>
          <a:xfrm flipH="1" rot="-5400000">
            <a:off x="6159040" y="2648791"/>
            <a:ext cx="1257300" cy="383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59" idx="3"/>
            <a:endCxn id="55" idx="2"/>
          </p:cNvCxnSpPr>
          <p:nvPr/>
        </p:nvCxnSpPr>
        <p:spPr>
          <a:xfrm flipH="1" rot="-5400000">
            <a:off x="6574540" y="2233291"/>
            <a:ext cx="1257300" cy="1214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" name="Google Shape;72;p13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3" name="Google Shape;73;p13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rgbClr val="32AA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32AA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76" name="Google Shape;76;p13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3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79" name="Google Shape;79;p13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3" name="Google Shape;83;p13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Sources</a:t>
            </a:r>
            <a:endParaRPr b="1"/>
          </a:p>
        </p:txBody>
      </p:sp>
      <p:sp>
        <p:nvSpPr>
          <p:cNvPr id="145" name="Google Shape;145;p22"/>
          <p:cNvSpPr txBox="1"/>
          <p:nvPr/>
        </p:nvSpPr>
        <p:spPr>
          <a:xfrm>
            <a:off x="793750" y="972350"/>
            <a:ext cx="7352100" cy="3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Char char="●"/>
            </a:pPr>
            <a:r>
              <a:rPr lang="en" sz="2000">
                <a:solidFill>
                  <a:schemeClr val="hlink"/>
                </a:solidFill>
                <a:uFill>
                  <a:noFill/>
                </a:u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3"/>
              </a:rPr>
              <a:t>finance/data-professional-salary-survey | Workspace | data.world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Char char="●"/>
            </a:pPr>
            <a:r>
              <a:rPr lang="en" sz="2000">
                <a:solidFill>
                  <a:schemeClr val="hlink"/>
                </a:solidFill>
                <a:uFill>
                  <a:noFill/>
                </a:u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4"/>
              </a:rPr>
              <a:t>Data jobs salaries - weekly updated (kaggle.com)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Répartition des employés dans </a:t>
            </a:r>
            <a:r>
              <a:rPr lang="en" sz="3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le monde</a:t>
            </a:r>
            <a:endParaRPr sz="3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00" y="980050"/>
            <a:ext cx="7032586" cy="39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Répartition des</a:t>
            </a:r>
            <a:r>
              <a:rPr lang="en" sz="3600"/>
              <a:t> </a:t>
            </a:r>
            <a:r>
              <a:rPr lang="en" sz="3600">
                <a:solidFill>
                  <a:srgbClr val="32AAD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emplois</a:t>
            </a: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(%)</a:t>
            </a:r>
            <a:endParaRPr sz="36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676" y="1107825"/>
            <a:ext cx="5792649" cy="343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31242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Distribution </a:t>
            </a: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 données </a:t>
            </a:r>
            <a:r>
              <a:rPr lang="en" sz="3600">
                <a:solidFill>
                  <a:srgbClr val="32AAD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 emploi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963" y="968575"/>
            <a:ext cx="7002073" cy="38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Salaires par </a:t>
            </a:r>
            <a:r>
              <a:rPr lang="en" sz="3600">
                <a:solidFill>
                  <a:srgbClr val="32AAD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expérience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912" y="1022525"/>
            <a:ext cx="6212176" cy="374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3620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Répartition des salaires par </a:t>
            </a:r>
            <a:r>
              <a:rPr lang="en" sz="3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année </a:t>
            </a: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et par </a:t>
            </a:r>
            <a:r>
              <a:rPr lang="en" sz="3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job </a:t>
            </a:r>
            <a:endParaRPr sz="3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01" y="962775"/>
            <a:ext cx="4849375" cy="321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076" y="3011325"/>
            <a:ext cx="3823824" cy="2050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959300" y="314550"/>
            <a:ext cx="522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Moyenne des salaires par </a:t>
            </a:r>
            <a:r>
              <a:rPr lang="en"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année</a:t>
            </a:r>
            <a:endParaRPr sz="30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2AAD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4461"/>
          <a:stretch/>
        </p:blipFill>
        <p:spPr>
          <a:xfrm>
            <a:off x="1646933" y="1486575"/>
            <a:ext cx="5850149" cy="31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Les </a:t>
            </a:r>
            <a:r>
              <a:rPr lang="en" sz="3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postes </a:t>
            </a: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 vogue</a:t>
            </a:r>
            <a:endParaRPr sz="3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50" y="1075850"/>
            <a:ext cx="7086504" cy="3945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0"/>
          <p:cNvGrpSpPr/>
          <p:nvPr/>
        </p:nvGrpSpPr>
        <p:grpSpPr>
          <a:xfrm>
            <a:off x="742462" y="1819415"/>
            <a:ext cx="365775" cy="195073"/>
            <a:chOff x="2084325" y="363300"/>
            <a:chExt cx="484150" cy="254100"/>
          </a:xfrm>
        </p:grpSpPr>
        <p:sp>
          <p:nvSpPr>
            <p:cNvPr id="132" name="Google Shape;132;p20"/>
            <p:cNvSpPr/>
            <p:nvPr/>
          </p:nvSpPr>
          <p:spPr>
            <a:xfrm>
              <a:off x="2084325" y="363300"/>
              <a:ext cx="484150" cy="254100"/>
            </a:xfrm>
            <a:custGeom>
              <a:rect b="b" l="l" r="r" t="t"/>
              <a:pathLst>
                <a:path extrusionOk="0" h="10164" w="19366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2250600" y="419775"/>
              <a:ext cx="145175" cy="141125"/>
            </a:xfrm>
            <a:custGeom>
              <a:rect b="b" l="l" r="r" t="t"/>
              <a:pathLst>
                <a:path extrusionOk="0" h="5645" w="5807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Différence de salaire entre la </a:t>
            </a:r>
            <a:r>
              <a:rPr b="1" lang="en">
                <a:solidFill>
                  <a:schemeClr val="accent4"/>
                </a:solidFill>
              </a:rPr>
              <a:t>France </a:t>
            </a:r>
            <a:r>
              <a:rPr b="1" lang="en"/>
              <a:t>et </a:t>
            </a:r>
            <a:r>
              <a:rPr b="1" lang="en">
                <a:solidFill>
                  <a:srgbClr val="EA9999"/>
                </a:solidFill>
              </a:rPr>
              <a:t>USA</a:t>
            </a:r>
            <a:endParaRPr b="1">
              <a:solidFill>
                <a:srgbClr val="EA9999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00" y="1029050"/>
            <a:ext cx="7229589" cy="3945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