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34" r:id="rId2"/>
    <p:sldId id="257" r:id="rId3"/>
    <p:sldId id="274" r:id="rId4"/>
    <p:sldId id="275" r:id="rId5"/>
    <p:sldId id="276" r:id="rId6"/>
    <p:sldId id="258" r:id="rId7"/>
    <p:sldId id="277" r:id="rId8"/>
    <p:sldId id="259" r:id="rId9"/>
    <p:sldId id="278" r:id="rId10"/>
    <p:sldId id="279" r:id="rId11"/>
    <p:sldId id="280" r:id="rId12"/>
    <p:sldId id="260" r:id="rId13"/>
    <p:sldId id="261" r:id="rId14"/>
    <p:sldId id="292" r:id="rId15"/>
    <p:sldId id="293" r:id="rId16"/>
    <p:sldId id="262" r:id="rId17"/>
    <p:sldId id="294" r:id="rId18"/>
    <p:sldId id="295" r:id="rId19"/>
    <p:sldId id="296" r:id="rId20"/>
    <p:sldId id="263" r:id="rId21"/>
    <p:sldId id="329" r:id="rId22"/>
    <p:sldId id="330" r:id="rId23"/>
    <p:sldId id="332" r:id="rId24"/>
    <p:sldId id="265" r:id="rId25"/>
    <p:sldId id="298" r:id="rId26"/>
    <p:sldId id="299" r:id="rId27"/>
    <p:sldId id="266" r:id="rId28"/>
    <p:sldId id="301" r:id="rId29"/>
    <p:sldId id="309" r:id="rId30"/>
    <p:sldId id="306" r:id="rId31"/>
    <p:sldId id="302" r:id="rId32"/>
    <p:sldId id="270" r:id="rId33"/>
    <p:sldId id="281" r:id="rId34"/>
    <p:sldId id="282" r:id="rId35"/>
    <p:sldId id="283" r:id="rId36"/>
    <p:sldId id="303" r:id="rId37"/>
    <p:sldId id="284" r:id="rId38"/>
    <p:sldId id="304" r:id="rId39"/>
    <p:sldId id="272" r:id="rId40"/>
    <p:sldId id="273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29" autoAdjust="0"/>
    <p:restoredTop sz="94660"/>
  </p:normalViewPr>
  <p:slideViewPr>
    <p:cSldViewPr snapToGrid="0" snapToObjects="1">
      <p:cViewPr>
        <p:scale>
          <a:sx n="85" d="100"/>
          <a:sy n="85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7" d="100"/>
        <a:sy n="197" d="100"/>
      </p:scale>
      <p:origin x="0" y="22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DE44-1098-6249-97D0-6CAECBAD797A}" type="datetime1">
              <a:rPr lang="en-CA" smtClean="0"/>
              <a:t>12-12-18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E6E98-8D8E-144A-8A7C-18AA407D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81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A0707-63F3-434F-884D-EF9CE5C12F8C}" type="datetime1">
              <a:rPr lang="en-CA" smtClean="0"/>
              <a:t>12-12-18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7A3D1-96C1-A949-99E7-91355016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39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8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GM PATHOLOGY</a:t>
            </a:r>
            <a:r>
              <a:rPr lang="en-US" baseline="0" dirty="0" smtClean="0"/>
              <a:t> DIFFERENT FROM 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3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T2</a:t>
            </a:r>
            <a:r>
              <a:rPr lang="en-US" baseline="0" dirty="0" smtClean="0"/>
              <a:t> – QUALITATIVE MEASURE</a:t>
            </a:r>
          </a:p>
          <a:p>
            <a:r>
              <a:rPr lang="en-US" baseline="0" dirty="0" smtClean="0"/>
              <a:t>GD-T1 – Early sign of Lesion (BBB)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8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qMT</a:t>
            </a:r>
            <a:r>
              <a:rPr lang="en-US" dirty="0" smtClean="0"/>
              <a:t> ALLOWS MEASUREMENT OF QUANTITATIVE PROPERTIES</a:t>
            </a:r>
            <a:r>
              <a:rPr lang="en-US" baseline="0" dirty="0" smtClean="0"/>
              <a:t> OF MS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Signal Hydrogen</a:t>
            </a:r>
            <a:r>
              <a:rPr lang="en-US" baseline="0" dirty="0" smtClean="0"/>
              <a:t> in Macromolecules UNDETECTABLE with MRI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MT EFFECT</a:t>
            </a:r>
            <a:r>
              <a:rPr lang="en-US" baseline="0" dirty="0" smtClean="0"/>
              <a:t> RESULTS IN LOWER SIGNAL IN REGIONS OF HIGH MYELIN DENSITY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10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approximations to solve the EQUs.</a:t>
            </a:r>
            <a:r>
              <a:rPr lang="en-US" baseline="0" dirty="0" smtClean="0"/>
              <a:t> describing the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1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 WM – </a:t>
            </a:r>
            <a:r>
              <a:rPr lang="en-US" dirty="0" smtClean="0"/>
              <a:t>F has been shown to correlate well with myelin,</a:t>
            </a:r>
            <a:r>
              <a:rPr lang="en-US" baseline="0" dirty="0" smtClean="0"/>
              <a:t> </a:t>
            </a:r>
            <a:r>
              <a:rPr lang="en-US" b="1" baseline="0" dirty="0" smtClean="0"/>
              <a:t>measured from post-mortem histology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DRAWBACK OF MT – LOW RES, LONG ACQ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58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CONCEPT OF CS</a:t>
            </a:r>
          </a:p>
          <a:p>
            <a:r>
              <a:rPr lang="en-US" dirty="0" smtClean="0"/>
              <a:t>DESCRIBE IMAGE</a:t>
            </a:r>
          </a:p>
          <a:p>
            <a:r>
              <a:rPr lang="en-US" dirty="0" smtClean="0"/>
              <a:t>DOMAIN</a:t>
            </a:r>
            <a:r>
              <a:rPr lang="en-US" baseline="0" dirty="0" smtClean="0"/>
              <a:t> WHERE IMAGE IS SPARSELY REPRESENTED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69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69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69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69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lab developed the </a:t>
            </a:r>
            <a:r>
              <a:rPr lang="en-US" dirty="0" err="1" smtClean="0"/>
              <a:t>qMT</a:t>
            </a:r>
            <a:r>
              <a:rPr lang="en-US" dirty="0" smtClean="0"/>
              <a:t> model that we’re proposing to use</a:t>
            </a:r>
          </a:p>
          <a:p>
            <a:r>
              <a:rPr lang="en-US" dirty="0" smtClean="0"/>
              <a:t>VBM correlated GM </a:t>
            </a:r>
            <a:r>
              <a:rPr lang="en-US" b="1" dirty="0" smtClean="0"/>
              <a:t>T1,T2, MTR with histology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477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r>
              <a:rPr lang="en-US" baseline="0" dirty="0" smtClean="0"/>
              <a:t> OVERVIEW OF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54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 ON USING</a:t>
            </a:r>
            <a:r>
              <a:rPr lang="en-US" baseline="0" dirty="0" smtClean="0"/>
              <a:t> WRONG T1 VALUE ON QMT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0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INVESTIGATED LIMITATIONS OF TECHNIQUES</a:t>
            </a:r>
          </a:p>
          <a:p>
            <a:r>
              <a:rPr lang="en-US" dirty="0" smtClean="0"/>
              <a:t>EFFECT OF COMPRESSED SENSING RECON ON T1</a:t>
            </a:r>
            <a:r>
              <a:rPr lang="en-US" baseline="0" dirty="0" smtClean="0"/>
              <a:t>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60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SUBMITTED</a:t>
            </a:r>
            <a:r>
              <a:rPr lang="en-US" baseline="0" dirty="0" smtClean="0"/>
              <a:t> ABSTRACT – RELATED TO T1 METHODS DISAGREEMENT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33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HYPOTHESES FOR THIS PROECT ARE THE FOLLOWING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27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 smtClean="0"/>
              <a:t>AIM</a:t>
            </a:r>
          </a:p>
          <a:p>
            <a:r>
              <a:rPr lang="en-US" dirty="0" smtClean="0"/>
              <a:t>SNR and ACQ TIME REDUCING ***STRATEGIES***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90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2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17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23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 ARRIVAL</a:t>
            </a:r>
            <a:r>
              <a:rPr lang="en-US" baseline="0" dirty="0" smtClean="0"/>
              <a:t> OF SIEMENS MR PHYSICIST</a:t>
            </a:r>
          </a:p>
          <a:p>
            <a:r>
              <a:rPr lang="en-US" baseline="0" dirty="0" smtClean="0"/>
              <a:t>Already STARTED LOOKING INTO IMPLEMENTING COMPRESSED SENSING ON SPGRE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05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0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TRIGGER of MS is unknown</a:t>
            </a:r>
          </a:p>
          <a:p>
            <a:r>
              <a:rPr lang="en-US" baseline="0" dirty="0" smtClean="0"/>
              <a:t>there is currently NO 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92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05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05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FITTING PARAMETERS TWEEKABLE TO AID THIS</a:t>
            </a:r>
          </a:p>
          <a:p>
            <a:r>
              <a:rPr lang="en-US" dirty="0" smtClean="0"/>
              <a:t>OTHERWISE&lt;</a:t>
            </a:r>
            <a:r>
              <a:rPr lang="en-US" baseline="0" dirty="0" smtClean="0"/>
              <a:t> MAY ONLY ACCELERATE CERTAIN POINTS OF QMT MEASUREMENT</a:t>
            </a:r>
          </a:p>
          <a:p>
            <a:r>
              <a:rPr lang="en-US" baseline="0" dirty="0" smtClean="0"/>
              <a:t>GRAPPA-SPIRIT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21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 SIMULATIONS,</a:t>
            </a:r>
            <a:r>
              <a:rPr lang="en-US" baseline="0" dirty="0" smtClean="0"/>
              <a:t> now TEST IN VIVO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8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CONVENTIONAL MRI – CLINICAL DIAGNOSIS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538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SOME MT MEASURES CORRELATE WITH MYELIN DENSITY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75103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qMT</a:t>
            </a:r>
            <a:r>
              <a:rPr lang="en-US" baseline="0" dirty="0" smtClean="0"/>
              <a:t> FOCUS WM LESIONS. RES LIMIT</a:t>
            </a:r>
          </a:p>
          <a:p>
            <a:r>
              <a:rPr lang="en-US" baseline="0" dirty="0" smtClean="0"/>
              <a:t>+ MS CONSIDERED A WM DISEASE</a:t>
            </a:r>
          </a:p>
        </p:txBody>
      </p:sp>
    </p:spTree>
    <p:extLst>
      <p:ext uri="{BB962C8B-B14F-4D97-AF65-F5344CB8AC3E}">
        <p14:creationId xmlns:p14="http://schemas.microsoft.com/office/powerpoint/2010/main" val="24494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GOLD STANDARD FOR DIAGNOSING 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7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MRI LESIONS != CORRELATE WITH CLINICAL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95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9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31F3-8713-0846-A27C-1C0B38FA6DBE}" type="datetime1">
              <a:rPr lang="en-CA" smtClean="0"/>
              <a:t>12-12-18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B746-F1FA-6049-9B9B-05C3C6BABCF3}" type="datetime1">
              <a:rPr lang="en-CA" smtClean="0"/>
              <a:t>12-12-18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3311-DA22-EC44-9C9A-A2EA3895DCC0}" type="datetime1">
              <a:rPr lang="en-CA" smtClean="0"/>
              <a:t>12-12-18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CBFB-E562-1547-A5DD-81FBA53AFE01}" type="datetime1">
              <a:rPr lang="en-CA" smtClean="0"/>
              <a:t>12-12-18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FEC6-048E-BF43-8D7B-35FC5ACA33C9}" type="datetime1">
              <a:rPr lang="en-CA" smtClean="0"/>
              <a:t>12-12-18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7EE-3F1A-B347-A8C6-F94BA15FD24F}" type="datetime1">
              <a:rPr lang="en-CA" smtClean="0"/>
              <a:t>12-12-18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3263-B882-DF4E-92AA-DD87E3FA2A97}" type="datetime1">
              <a:rPr lang="en-CA" smtClean="0"/>
              <a:t>12-12-18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9A23-65B1-DD4E-8961-FBA412EA660D}" type="datetime1">
              <a:rPr lang="en-CA" smtClean="0"/>
              <a:t>12-12-18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9C7A-8C58-DB49-B85C-7B086892A517}" type="datetime1">
              <a:rPr lang="en-CA" smtClean="0"/>
              <a:t>12-12-18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F77-7C81-8541-90B9-6C464CB17964}" type="datetime1">
              <a:rPr lang="en-CA" smtClean="0"/>
              <a:t>12-12-18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52D6-0286-4744-A28B-35D63437B29F}" type="datetime1">
              <a:rPr lang="en-CA" smtClean="0"/>
              <a:t>12-12-18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26C7-00BB-B04D-896B-89C75514F131}" type="datetime1">
              <a:rPr lang="en-CA" smtClean="0"/>
              <a:t>12-12-18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tif"/><Relationship Id="rId5" Type="http://schemas.openxmlformats.org/officeDocument/2006/relationships/image" Target="../media/image11.t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14"/>
            <a:ext cx="91440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Didot"/>
                <a:cs typeface="Didot"/>
              </a:rPr>
              <a:t>PhD Comprehensive Exam Meeting</a:t>
            </a:r>
            <a:endParaRPr lang="en-US" sz="3600" dirty="0">
              <a:latin typeface="Didot"/>
              <a:cs typeface="Dido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421" y="3500072"/>
            <a:ext cx="7956294" cy="323007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ill Sans"/>
                <a:cs typeface="Gill Sans"/>
              </a:rPr>
              <a:t>Mathieu Boudreau</a:t>
            </a:r>
            <a:endParaRPr lang="en-US" dirty="0">
              <a:latin typeface="Gill Sans"/>
              <a:cs typeface="Gill Sans"/>
            </a:endParaRPr>
          </a:p>
          <a:p>
            <a:endParaRPr lang="en-US" sz="2000" dirty="0" smtClean="0">
              <a:latin typeface="Gill Sans"/>
              <a:cs typeface="Gill Sans"/>
            </a:endParaRPr>
          </a:p>
          <a:p>
            <a:r>
              <a:rPr lang="en-US" sz="2000" dirty="0" smtClean="0">
                <a:latin typeface="Gill Sans"/>
                <a:cs typeface="Gill Sans"/>
              </a:rPr>
              <a:t>December 20</a:t>
            </a:r>
            <a:r>
              <a:rPr lang="en-US" sz="2000" baseline="30000" dirty="0" smtClean="0">
                <a:latin typeface="Gill Sans"/>
                <a:cs typeface="Gill Sans"/>
              </a:rPr>
              <a:t>th</a:t>
            </a:r>
            <a:r>
              <a:rPr lang="en-US" sz="2000" dirty="0" smtClean="0">
                <a:latin typeface="Gill Sans"/>
                <a:cs typeface="Gill Sans"/>
              </a:rPr>
              <a:t> 2012</a:t>
            </a:r>
          </a:p>
          <a:p>
            <a:endParaRPr lang="en-US" sz="2000" dirty="0" smtClean="0">
              <a:solidFill>
                <a:schemeClr val="tx1"/>
              </a:solidFill>
              <a:latin typeface="Gill Sans"/>
              <a:cs typeface="Gill Sans"/>
            </a:endParaRPr>
          </a:p>
          <a:p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  <a:p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Biomedical Engineering Dept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.</a:t>
            </a:r>
          </a:p>
          <a:p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McGill University</a:t>
            </a:r>
            <a:endParaRPr lang="en-US" sz="2400" dirty="0">
              <a:solidFill>
                <a:schemeClr val="tx1">
                  <a:lumMod val="65000"/>
                </a:schemeClr>
              </a:solidFill>
              <a:latin typeface="Gill Sans"/>
              <a:cs typeface="Gill Sans"/>
            </a:endParaRPr>
          </a:p>
          <a:p>
            <a:endParaRPr lang="en-US" sz="1100" dirty="0">
              <a:solidFill>
                <a:schemeClr val="tx1">
                  <a:lumMod val="65000"/>
                </a:schemeClr>
              </a:solidFill>
              <a:latin typeface="Gill Sans"/>
              <a:cs typeface="Gill Sans"/>
            </a:endParaRP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Committee:</a:t>
            </a: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Prof. Bruce Pike - Supervisor</a:t>
            </a: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Prof. Robert </a:t>
            </a:r>
            <a:r>
              <a:rPr lang="en-US" sz="2000" dirty="0" err="1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Funnell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 - Chair’s representative</a:t>
            </a:r>
          </a:p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Gill Sans"/>
                <a:cs typeface="Gill Sans"/>
              </a:rPr>
              <a:t>Dr. Douglas Arnold - External member</a:t>
            </a:r>
          </a:p>
          <a:p>
            <a:endParaRPr lang="en-US" sz="2000" dirty="0">
              <a:solidFill>
                <a:schemeClr val="tx1">
                  <a:lumMod val="6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506" y="1418758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>
                <a:solidFill>
                  <a:srgbClr val="FFFF00"/>
                </a:solidFill>
                <a:latin typeface="Didot"/>
                <a:cs typeface="Didot"/>
              </a:rPr>
              <a:t>Development of Multimodal Quantitative MRI Techniques to Assess Brain Tissue Microstructure in Multiple Sclerosis</a:t>
            </a:r>
            <a:endParaRPr lang="en-US" sz="2600" dirty="0">
              <a:solidFill>
                <a:srgbClr val="FFFF00"/>
              </a:solidFill>
              <a:latin typeface="Didot"/>
              <a:cs typeface="Dido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729" y="5282661"/>
            <a:ext cx="1622271" cy="76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125" y="6250791"/>
            <a:ext cx="2592381" cy="60720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" y="5483302"/>
            <a:ext cx="1423495" cy="12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11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43"/>
    </mc:Choice>
    <mc:Fallback>
      <p:transition xmlns:p14="http://schemas.microsoft.com/office/powerpoint/2010/main" spd="slow" advTm="75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Background - MS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The McDonald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Criteria 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(2010 Revision) for diagnosing MS requires conventional MRI measurements of lesions. 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At diagnosis, MS is usually characterized by intermittent attacks of focal WM inflammation and demyelination, separated by periods of relative stability. 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sz="2600" dirty="0" smtClean="0">
                <a:latin typeface="Gill Sans"/>
                <a:cs typeface="Gill Sans"/>
              </a:rPr>
              <a:t>Pathological indications of MS: </a:t>
            </a:r>
            <a:r>
              <a:rPr lang="en-US" sz="2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inflammation</a:t>
            </a:r>
            <a:r>
              <a:rPr lang="en-US" sz="2600" dirty="0">
                <a:latin typeface="Gill Sans"/>
                <a:cs typeface="Gill Sans"/>
              </a:rPr>
              <a:t>, </a:t>
            </a:r>
            <a:r>
              <a:rPr lang="en-US" sz="2600" dirty="0">
                <a:solidFill>
                  <a:srgbClr val="FAC090"/>
                </a:solidFill>
                <a:latin typeface="Gill Sans"/>
                <a:cs typeface="Gill Sans"/>
              </a:rPr>
              <a:t>blood-brain barrier </a:t>
            </a:r>
            <a:r>
              <a:rPr lang="en-US" sz="2600" dirty="0" smtClean="0">
                <a:solidFill>
                  <a:srgbClr val="FAC090"/>
                </a:solidFill>
                <a:latin typeface="Gill Sans"/>
                <a:cs typeface="Gill Sans"/>
              </a:rPr>
              <a:t>breakdown</a:t>
            </a:r>
            <a:r>
              <a:rPr lang="en-US" sz="2600" dirty="0" smtClean="0">
                <a:latin typeface="Gill Sans"/>
                <a:cs typeface="Gill Sans"/>
              </a:rPr>
              <a:t>,</a:t>
            </a:r>
            <a:r>
              <a:rPr lang="en-US" sz="2600" b="1" dirty="0" smtClean="0">
                <a:latin typeface="Gill Sans"/>
                <a:cs typeface="Gill Sans"/>
              </a:rPr>
              <a:t> </a:t>
            </a:r>
            <a:r>
              <a:rPr lang="en-US" sz="2600" dirty="0">
                <a:solidFill>
                  <a:schemeClr val="bg2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demyelination</a:t>
            </a:r>
            <a:r>
              <a:rPr lang="en-US" sz="2600" dirty="0">
                <a:latin typeface="Gill Sans"/>
                <a:cs typeface="Gill Sans"/>
              </a:rPr>
              <a:t>,</a:t>
            </a:r>
            <a:r>
              <a:rPr lang="en-US" sz="2600" b="1" dirty="0">
                <a:latin typeface="Gill Sans"/>
                <a:cs typeface="Gill Sans"/>
              </a:rPr>
              <a:t> </a:t>
            </a:r>
            <a:r>
              <a:rPr lang="en-US" sz="2600" dirty="0" err="1">
                <a:solidFill>
                  <a:srgbClr val="558ED5"/>
                </a:solidFill>
                <a:latin typeface="Gill Sans"/>
                <a:cs typeface="Gill Sans"/>
              </a:rPr>
              <a:t>olygodendrocyte</a:t>
            </a:r>
            <a:r>
              <a:rPr lang="en-US" sz="2600" dirty="0">
                <a:solidFill>
                  <a:srgbClr val="558ED5"/>
                </a:solidFill>
                <a:latin typeface="Gill Sans"/>
                <a:cs typeface="Gill Sans"/>
              </a:rPr>
              <a:t> loss</a:t>
            </a:r>
            <a:r>
              <a:rPr lang="en-US" sz="2600" dirty="0">
                <a:latin typeface="Gill Sans"/>
                <a:cs typeface="Gill Sans"/>
              </a:rPr>
              <a:t>, </a:t>
            </a:r>
            <a:r>
              <a:rPr lang="en-US" sz="2600" dirty="0" err="1" smtClean="0">
                <a:solidFill>
                  <a:srgbClr val="558ED5"/>
                </a:solidFill>
                <a:latin typeface="Gill Sans"/>
                <a:cs typeface="Gill Sans"/>
              </a:rPr>
              <a:t>remyelination</a:t>
            </a:r>
            <a:r>
              <a:rPr lang="en-US" sz="2600" dirty="0" smtClean="0">
                <a:latin typeface="Gill Sans"/>
                <a:cs typeface="Gill Sans"/>
              </a:rPr>
              <a:t>,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gliosis</a:t>
            </a:r>
            <a:r>
              <a:rPr lang="en-US" sz="2600" dirty="0" smtClean="0">
                <a:latin typeface="Gill Sans"/>
                <a:cs typeface="Gill Sans"/>
              </a:rPr>
              <a:t>,</a:t>
            </a:r>
            <a:r>
              <a:rPr lang="en-US" sz="2600" dirty="0" smtClean="0">
                <a:solidFill>
                  <a:srgbClr val="FAC090"/>
                </a:solidFill>
                <a:latin typeface="Gill Sans"/>
                <a:cs typeface="Gill Sans"/>
              </a:rPr>
              <a:t>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axonal damage</a:t>
            </a:r>
            <a:r>
              <a:rPr lang="en-US" sz="2600" dirty="0" smtClean="0">
                <a:latin typeface="Gill Sans"/>
                <a:cs typeface="Gill Sans"/>
              </a:rPr>
              <a:t> and </a:t>
            </a:r>
            <a:r>
              <a:rPr lang="en-US" sz="2600" dirty="0" smtClean="0">
                <a:solidFill>
                  <a:srgbClr val="953735"/>
                </a:solidFill>
                <a:latin typeface="Gill Sans"/>
                <a:cs typeface="Gill Sans"/>
              </a:rPr>
              <a:t>atrophy</a:t>
            </a:r>
            <a:r>
              <a:rPr lang="en-US" sz="2600" dirty="0" smtClean="0">
                <a:latin typeface="Gill Sans"/>
                <a:cs typeface="Gill Sans"/>
              </a:rPr>
              <a:t>.</a:t>
            </a:r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Quantifying GM pathology is important to fully assess the burden of disease in MS as it is a correlate with neurological dysfunction.</a:t>
            </a:r>
            <a:endParaRPr lang="en-US" sz="2000" dirty="0">
              <a:latin typeface="Gill Sans"/>
              <a:cs typeface="Gill Sans"/>
            </a:endParaRPr>
          </a:p>
          <a:p>
            <a:pPr marL="0" indent="0">
              <a:buNone/>
            </a:pPr>
            <a:endParaRPr lang="en-US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636"/>
    </mc:Choice>
    <mc:Fallback>
      <p:transition xmlns:p14="http://schemas.microsoft.com/office/powerpoint/2010/main" spd="slow" advTm="2463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Background - MS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The McDonald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Criteria 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(2010 Revision) for diagnosing MS requires conventional MRI measurements of lesions. </a:t>
            </a:r>
            <a:endParaRPr lang="en-US" dirty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At diagnosis, MS is usually characterized by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intermittent attacks of focal WM 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inflammation and demyelination,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separated by periods of relative 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stability. </a:t>
            </a:r>
            <a:endParaRPr lang="en-US" sz="2400" dirty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Pathological indications of MS: inflammation, blood-brain barrier breakdown,</a:t>
            </a:r>
            <a:r>
              <a:rPr lang="en-US" sz="2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demyelination,</a:t>
            </a:r>
            <a:r>
              <a:rPr lang="en-US" sz="2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6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olygodendrocyte</a:t>
            </a:r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loss, </a:t>
            </a:r>
            <a:r>
              <a:rPr lang="en-US" sz="26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remyelination</a:t>
            </a:r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gliosis, axonal damage and atrophy.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Quantifying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GM pathology </a:t>
            </a:r>
            <a:r>
              <a:rPr lang="en-US" sz="2400" dirty="0" smtClean="0"/>
              <a:t>is </a:t>
            </a:r>
            <a:r>
              <a:rPr lang="en-US" sz="2400" dirty="0"/>
              <a:t>important to fully assess the burden of disease in MS as it is a correlate with neurological dysfunction.</a:t>
            </a:r>
            <a:endParaRPr lang="en-US" sz="2000" dirty="0">
              <a:latin typeface="Gill Sans"/>
              <a:cs typeface="Gill Sans"/>
            </a:endParaRPr>
          </a:p>
          <a:p>
            <a:endParaRPr lang="en-US" sz="2400" dirty="0"/>
          </a:p>
          <a:p>
            <a:endParaRPr lang="en-US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964"/>
    </mc:Choice>
    <mc:Fallback>
      <p:transition xmlns:p14="http://schemas.microsoft.com/office/powerpoint/2010/main" spd="slow" advTm="389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Background – Conventional MRI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4936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Mostly </a:t>
            </a:r>
            <a:r>
              <a:rPr lang="en-US" sz="2400" dirty="0" err="1" smtClean="0">
                <a:latin typeface="Gill Sans"/>
                <a:cs typeface="Gill Sans"/>
              </a:rPr>
              <a:t>hyperintense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T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2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-weighted </a:t>
            </a:r>
            <a:r>
              <a:rPr lang="en-US" sz="2400" dirty="0" smtClean="0">
                <a:latin typeface="Gill Sans"/>
                <a:cs typeface="Gill Sans"/>
              </a:rPr>
              <a:t>lesions: dissemination of lesions in space and time.</a:t>
            </a:r>
            <a:endParaRPr lang="en-US" sz="2400" dirty="0">
              <a:latin typeface="Gill Sans"/>
              <a:cs typeface="Gill Sans"/>
            </a:endParaRPr>
          </a:p>
          <a:p>
            <a:pPr marL="0" indent="0">
              <a:buNone/>
            </a:pPr>
            <a:endParaRPr lang="en-US" dirty="0" smtClean="0">
              <a:latin typeface="Gill Sans"/>
              <a:cs typeface="Gill Sans"/>
            </a:endParaRPr>
          </a:p>
          <a:p>
            <a:r>
              <a:rPr lang="en-US" sz="2400" dirty="0">
                <a:latin typeface="Gill Sans"/>
                <a:cs typeface="Gill Sans"/>
              </a:rPr>
              <a:t>Active lesions </a:t>
            </a:r>
            <a:r>
              <a:rPr lang="en-US" sz="2400" dirty="0" smtClean="0">
                <a:latin typeface="Gill Sans"/>
                <a:cs typeface="Gill Sans"/>
              </a:rPr>
              <a:t>are </a:t>
            </a:r>
            <a:r>
              <a:rPr lang="en-US" sz="2400" dirty="0" err="1" smtClean="0">
                <a:latin typeface="Gill Sans"/>
                <a:cs typeface="Gill Sans"/>
              </a:rPr>
              <a:t>hyperintense</a:t>
            </a:r>
            <a:r>
              <a:rPr lang="en-US" sz="2400" dirty="0" smtClean="0">
                <a:latin typeface="Gill Sans"/>
                <a:cs typeface="Gill Sans"/>
              </a:rPr>
              <a:t> in contrast-enhanced </a:t>
            </a:r>
            <a:r>
              <a:rPr lang="en-US" sz="2400" dirty="0">
                <a:solidFill>
                  <a:srgbClr val="E46C0A"/>
                </a:solidFill>
                <a:latin typeface="Gill Sans"/>
                <a:cs typeface="Gill Sans"/>
              </a:rPr>
              <a:t>T</a:t>
            </a:r>
            <a:r>
              <a:rPr lang="en-US" sz="2400" baseline="-25000" dirty="0">
                <a:solidFill>
                  <a:srgbClr val="E46C0A"/>
                </a:solidFill>
                <a:latin typeface="Gill Sans"/>
                <a:cs typeface="Gill Sans"/>
              </a:rPr>
              <a:t>1</a:t>
            </a:r>
            <a:r>
              <a:rPr lang="en-US" sz="2400" dirty="0">
                <a:solidFill>
                  <a:srgbClr val="E46C0A"/>
                </a:solidFill>
                <a:latin typeface="Gill Sans"/>
                <a:cs typeface="Gill Sans"/>
              </a:rPr>
              <a:t>-weighted </a:t>
            </a:r>
            <a:r>
              <a:rPr lang="en-US" sz="2400" dirty="0" smtClean="0">
                <a:latin typeface="Gill Sans"/>
                <a:cs typeface="Gill Sans"/>
              </a:rPr>
              <a:t>images.</a:t>
            </a:r>
            <a:endParaRPr lang="en-US" sz="2400" dirty="0">
              <a:latin typeface="Gill Sans"/>
              <a:cs typeface="Gill Sans"/>
            </a:endParaRPr>
          </a:p>
          <a:p>
            <a:pPr marL="0" indent="0">
              <a:buNone/>
            </a:pPr>
            <a:endParaRPr lang="en-US" sz="2400" dirty="0">
              <a:latin typeface="Gill Sans"/>
              <a:cs typeface="Gill Sans"/>
            </a:endParaRPr>
          </a:p>
          <a:p>
            <a:r>
              <a:rPr lang="en-US" sz="2400" dirty="0" smtClean="0">
                <a:latin typeface="Gill Sans"/>
                <a:cs typeface="Gill Sans"/>
              </a:rPr>
              <a:t>Most lesions are detected in WM; cortical GM lesions typically are not detected with conventional MRI.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568"/>
    </mc:Choice>
    <mc:Fallback>
      <p:transition xmlns:p14="http://schemas.microsoft.com/office/powerpoint/2010/main" spd="slow" advTm="875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>
                <a:latin typeface="Didot"/>
                <a:cs typeface="Didot"/>
              </a:rPr>
              <a:t>Background – </a:t>
            </a:r>
            <a:r>
              <a:rPr lang="en-US" sz="3800" dirty="0" smtClean="0">
                <a:latin typeface="Didot"/>
                <a:cs typeface="Didot"/>
              </a:rPr>
              <a:t>Magnetization Transfer</a:t>
            </a:r>
            <a:endParaRPr lang="en-US" sz="3800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12621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Saturation of </a:t>
            </a:r>
            <a:r>
              <a:rPr lang="en-US" sz="2000" dirty="0" smtClean="0">
                <a:solidFill>
                  <a:srgbClr val="E46C0A"/>
                </a:solidFill>
                <a:latin typeface="Gill Sans"/>
                <a:cs typeface="Gill Sans"/>
              </a:rPr>
              <a:t>macromolecular pool</a:t>
            </a:r>
            <a:r>
              <a:rPr lang="en-US" sz="2000" dirty="0" smtClean="0">
                <a:latin typeface="Gill Sans"/>
                <a:cs typeface="Gill Sans"/>
              </a:rPr>
              <a:t> leads to reduced signal from the </a:t>
            </a:r>
            <a:r>
              <a:rPr lang="en-US" sz="2000" dirty="0" smtClean="0">
                <a:solidFill>
                  <a:srgbClr val="E46C0A"/>
                </a:solidFill>
                <a:latin typeface="Gill Sans"/>
                <a:cs typeface="Gill Sans"/>
              </a:rPr>
              <a:t>free pool </a:t>
            </a:r>
            <a:r>
              <a:rPr lang="en-US" sz="2000" dirty="0" smtClean="0">
                <a:latin typeface="Gill Sans"/>
                <a:cs typeface="Gill Sans"/>
              </a:rPr>
              <a:t>through the magnetization transfer effect.</a:t>
            </a:r>
          </a:p>
          <a:p>
            <a:endParaRPr lang="en-US" sz="2000" dirty="0">
              <a:latin typeface="Gill Sans"/>
              <a:cs typeface="Gill Sans"/>
            </a:endParaRPr>
          </a:p>
          <a:p>
            <a:r>
              <a:rPr lang="en-US" sz="2000" dirty="0">
                <a:solidFill>
                  <a:srgbClr val="595959"/>
                </a:solidFill>
                <a:latin typeface="Gill Sans"/>
                <a:cs typeface="Gill Sans"/>
              </a:rPr>
              <a:t>Bloch-McConnell equation – models the magnetization evolution as a function of the pool ratio, relaxation rates, and cross-relaxation rates.</a:t>
            </a:r>
          </a:p>
          <a:p>
            <a:endParaRPr lang="en-US" sz="2000" dirty="0" smtClean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Comparison with histology showed that the pool ratio (F) correlated with myelin density </a:t>
            </a:r>
            <a:r>
              <a:rPr lang="en-US" sz="2000" dirty="0">
                <a:solidFill>
                  <a:srgbClr val="595959"/>
                </a:solidFill>
                <a:latin typeface="Gill Sans"/>
                <a:cs typeface="Gill Sans"/>
              </a:rPr>
              <a:t>(</a:t>
            </a:r>
            <a:r>
              <a:rPr lang="en-US" sz="2000" dirty="0" err="1">
                <a:solidFill>
                  <a:srgbClr val="595959"/>
                </a:solidFill>
                <a:latin typeface="Gill Sans"/>
                <a:cs typeface="Gill Sans"/>
              </a:rPr>
              <a:t>Schmierer</a:t>
            </a:r>
            <a:r>
              <a:rPr lang="en-US" sz="2000" dirty="0">
                <a:solidFill>
                  <a:srgbClr val="595959"/>
                </a:solidFill>
                <a:latin typeface="Gill Sans"/>
                <a:cs typeface="Gill Sans"/>
              </a:rPr>
              <a:t> et al, 2004)</a:t>
            </a:r>
            <a:r>
              <a:rPr lang="en-US" sz="2000" dirty="0" smtClean="0">
                <a:solidFill>
                  <a:srgbClr val="595959"/>
                </a:solidFill>
                <a:latin typeface="Gill Sans"/>
                <a:cs typeface="Gill Sans"/>
              </a:rPr>
              <a:t>.</a:t>
            </a:r>
          </a:p>
          <a:p>
            <a:endParaRPr lang="en-US" dirty="0">
              <a:latin typeface="Gill Sans"/>
              <a:cs typeface="Gill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757" r="1993"/>
          <a:stretch/>
        </p:blipFill>
        <p:spPr>
          <a:xfrm>
            <a:off x="5267009" y="1956548"/>
            <a:ext cx="3695861" cy="3113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7009" y="5074684"/>
            <a:ext cx="23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Sled et al, 2001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747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453"/>
    </mc:Choice>
    <mc:Fallback>
      <p:transition xmlns:p14="http://schemas.microsoft.com/office/powerpoint/2010/main" spd="slow" advTm="444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>
                <a:latin typeface="Didot"/>
                <a:cs typeface="Didot"/>
              </a:rPr>
              <a:t>Background – </a:t>
            </a:r>
            <a:r>
              <a:rPr lang="en-US" sz="3800" dirty="0" smtClean="0">
                <a:latin typeface="Didot"/>
                <a:cs typeface="Didot"/>
              </a:rPr>
              <a:t>Magnetization Transfer</a:t>
            </a:r>
            <a:endParaRPr lang="en-US" sz="3800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12621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ill Sans"/>
                <a:cs typeface="Gill Sans"/>
              </a:rPr>
              <a:t>Saturation of macromolecular pool leads to reduced signal from the free pool through the magnetization transfer effect.</a:t>
            </a:r>
          </a:p>
          <a:p>
            <a:endParaRPr lang="en-US" sz="2000" dirty="0">
              <a:latin typeface="Gill Sans"/>
              <a:cs typeface="Gill Sans"/>
            </a:endParaRPr>
          </a:p>
          <a:p>
            <a:r>
              <a:rPr lang="en-US" sz="2000" dirty="0" smtClean="0">
                <a:latin typeface="Gill Sans"/>
                <a:cs typeface="Gill Sans"/>
              </a:rPr>
              <a:t>Bloch-McConnell equation – models the magnetization evolution as a function of the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pool ratio</a:t>
            </a:r>
            <a:r>
              <a:rPr lang="en-US" sz="2000" dirty="0" smtClean="0">
                <a:latin typeface="Gill Sans"/>
                <a:cs typeface="Gill Sans"/>
              </a:rPr>
              <a:t>,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relaxation rates</a:t>
            </a:r>
            <a:r>
              <a:rPr lang="en-US" sz="2000" dirty="0" smtClean="0">
                <a:latin typeface="Gill Sans"/>
                <a:cs typeface="Gill Sans"/>
              </a:rPr>
              <a:t>, and </a:t>
            </a:r>
            <a:r>
              <a:rPr lang="en-US" sz="2000" dirty="0" smtClean="0">
                <a:solidFill>
                  <a:srgbClr val="E46C0A"/>
                </a:solidFill>
                <a:latin typeface="Gill Sans"/>
                <a:cs typeface="Gill Sans"/>
              </a:rPr>
              <a:t>cross-relaxation rates</a:t>
            </a:r>
            <a:r>
              <a:rPr lang="en-US" sz="2000" dirty="0" smtClean="0">
                <a:latin typeface="Gill Sans"/>
                <a:cs typeface="Gill Sans"/>
              </a:rPr>
              <a:t>.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Gill Sans"/>
              <a:cs typeface="Gill Sans"/>
            </a:endParaRPr>
          </a:p>
          <a:p>
            <a:endParaRPr lang="en-US" sz="2000" dirty="0" smtClean="0">
              <a:latin typeface="Gill Sans"/>
              <a:cs typeface="Gill Sans"/>
            </a:endParaRPr>
          </a:p>
          <a:p>
            <a:r>
              <a:rPr lang="en-US" sz="2000" dirty="0" smtClean="0">
                <a:solidFill>
                  <a:srgbClr val="595959"/>
                </a:solidFill>
                <a:latin typeface="Gill Sans"/>
                <a:cs typeface="Gill Sans"/>
              </a:rPr>
              <a:t>Comparison with histology showed that the pool ratio (F) correlated with myelin density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Schmierer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et al, 2004)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.</a:t>
            </a:r>
          </a:p>
          <a:p>
            <a:endParaRPr lang="en-US" dirty="0">
              <a:latin typeface="Gill Sans"/>
              <a:cs typeface="Gill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57" r="1993"/>
          <a:stretch/>
        </p:blipFill>
        <p:spPr>
          <a:xfrm>
            <a:off x="5267009" y="1956548"/>
            <a:ext cx="3695861" cy="3113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7009" y="5074684"/>
            <a:ext cx="23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Sled et al, 2001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0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409"/>
    </mc:Choice>
    <mc:Fallback>
      <p:transition xmlns:p14="http://schemas.microsoft.com/office/powerpoint/2010/main" spd="slow" advTm="574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>
                <a:latin typeface="Didot"/>
                <a:cs typeface="Didot"/>
              </a:rPr>
              <a:t>Background – </a:t>
            </a:r>
            <a:r>
              <a:rPr lang="en-US" sz="3800" dirty="0" smtClean="0">
                <a:latin typeface="Didot"/>
                <a:cs typeface="Didot"/>
              </a:rPr>
              <a:t>Magnetization Transfer</a:t>
            </a:r>
            <a:endParaRPr lang="en-US" sz="3800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12621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Gill Sans"/>
                <a:cs typeface="Gill Sans"/>
              </a:rPr>
              <a:t>Saturation of macromolecular pool leads to reduced signal from the free pool through the magnetization transfer effect.</a:t>
            </a:r>
          </a:p>
          <a:p>
            <a:endParaRPr lang="en-US" sz="2000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000" dirty="0">
                <a:solidFill>
                  <a:srgbClr val="595959"/>
                </a:solidFill>
                <a:latin typeface="Gill Sans"/>
                <a:cs typeface="Gill Sans"/>
              </a:rPr>
              <a:t>Bloch-McConnell equation – models the magnetization evolution as a function of the pool ratio, relaxation rates, and cross-relaxation rates.</a:t>
            </a:r>
          </a:p>
          <a:p>
            <a:endParaRPr lang="en-US" sz="2000" dirty="0" smtClean="0">
              <a:latin typeface="Gill Sans"/>
              <a:cs typeface="Gill Sans"/>
            </a:endParaRPr>
          </a:p>
          <a:p>
            <a:r>
              <a:rPr lang="en-US" sz="2000" dirty="0" smtClean="0">
                <a:latin typeface="Gill Sans"/>
                <a:cs typeface="Gill Sans"/>
              </a:rPr>
              <a:t>Comparison with histology showed that the pool ratio (</a:t>
            </a:r>
            <a:r>
              <a:rPr lang="en-US" sz="2000" dirty="0" smtClean="0">
                <a:solidFill>
                  <a:srgbClr val="E46C0A"/>
                </a:solidFill>
                <a:latin typeface="Gill Sans"/>
                <a:cs typeface="Gill Sans"/>
              </a:rPr>
              <a:t>F</a:t>
            </a:r>
            <a:r>
              <a:rPr lang="en-US" sz="2000" dirty="0" smtClean="0">
                <a:latin typeface="Gill Sans"/>
                <a:cs typeface="Gill Sans"/>
              </a:rPr>
              <a:t>)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Gill Sans"/>
                <a:cs typeface="Gill Sans"/>
              </a:rPr>
              <a:t>correlated</a:t>
            </a:r>
            <a:r>
              <a:rPr lang="en-US" sz="2000" dirty="0" smtClean="0">
                <a:latin typeface="Gill Sans"/>
                <a:cs typeface="Gill Sans"/>
              </a:rPr>
              <a:t>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Gill Sans"/>
                <a:cs typeface="Gill Sans"/>
              </a:rPr>
              <a:t>with</a:t>
            </a:r>
            <a:r>
              <a:rPr lang="en-US" sz="2000" dirty="0" smtClean="0">
                <a:latin typeface="Gill Sans"/>
                <a:cs typeface="Gill Sans"/>
              </a:rPr>
              <a:t> </a:t>
            </a:r>
            <a:r>
              <a:rPr lang="en-US" sz="2000" dirty="0" smtClean="0">
                <a:solidFill>
                  <a:srgbClr val="E46C0A"/>
                </a:solidFill>
                <a:latin typeface="Gill Sans"/>
                <a:cs typeface="Gill Sans"/>
              </a:rPr>
              <a:t>myelin density </a:t>
            </a:r>
            <a:r>
              <a:rPr lang="en-US" sz="2000" dirty="0" smtClean="0">
                <a:latin typeface="Gill Sans"/>
                <a:cs typeface="Gill Sans"/>
              </a:rPr>
              <a:t>(</a:t>
            </a:r>
            <a:r>
              <a:rPr lang="en-US" sz="2000" dirty="0" err="1">
                <a:latin typeface="Gill Sans"/>
                <a:cs typeface="Gill Sans"/>
              </a:rPr>
              <a:t>Schmierer</a:t>
            </a:r>
            <a:r>
              <a:rPr lang="en-US" sz="2000" dirty="0">
                <a:latin typeface="Gill Sans"/>
                <a:cs typeface="Gill Sans"/>
              </a:rPr>
              <a:t> et al, </a:t>
            </a:r>
            <a:r>
              <a:rPr lang="en-US" sz="2000" dirty="0" smtClean="0">
                <a:latin typeface="Gill Sans"/>
                <a:cs typeface="Gill Sans"/>
              </a:rPr>
              <a:t>2007).</a:t>
            </a:r>
          </a:p>
          <a:p>
            <a:endParaRPr lang="en-US" dirty="0">
              <a:latin typeface="Gill Sans"/>
              <a:cs typeface="Gill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757" r="1993"/>
          <a:stretch/>
        </p:blipFill>
        <p:spPr>
          <a:xfrm>
            <a:off x="5270777" y="1960338"/>
            <a:ext cx="3695861" cy="3113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7009" y="5074684"/>
            <a:ext cx="23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Gill Sans"/>
                <a:cs typeface="Gill Sans"/>
              </a:rPr>
              <a:t>Sled et al, 2001</a:t>
            </a:r>
            <a:endParaRPr lang="en-US" dirty="0">
              <a:solidFill>
                <a:srgbClr val="595959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0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604"/>
    </mc:Choice>
    <mc:Fallback>
      <p:transition xmlns:p14="http://schemas.microsoft.com/office/powerpoint/2010/main" spd="slow" advTm="476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>
                <a:latin typeface="Didot"/>
                <a:cs typeface="Didot"/>
              </a:rPr>
              <a:t>Background – Compressed Sensing</a:t>
            </a:r>
            <a:endParaRPr lang="en-US" sz="3800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03103" cy="45259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Sparse </a:t>
            </a:r>
            <a:r>
              <a:rPr lang="en-US" sz="2200" dirty="0">
                <a:latin typeface="Gill Sans"/>
                <a:cs typeface="Gill Sans"/>
              </a:rPr>
              <a:t>signals may be accurately reconstructed from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random </a:t>
            </a: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undersampling</a:t>
            </a:r>
            <a:r>
              <a:rPr lang="en-US" sz="2200" dirty="0" smtClean="0">
                <a:latin typeface="Gill Sans"/>
                <a:cs typeface="Gill Sans"/>
              </a:rPr>
              <a:t> by </a:t>
            </a:r>
            <a:r>
              <a:rPr lang="en-US" sz="2200" dirty="0">
                <a:latin typeface="Gill Sans"/>
                <a:cs typeface="Gill Sans"/>
              </a:rPr>
              <a:t>solving a non-linear optimization problem.</a:t>
            </a:r>
            <a:endParaRPr lang="en-US" sz="2200" dirty="0" smtClean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Acq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. Time (CS) &lt; 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½ </a:t>
            </a:r>
            <a:r>
              <a:rPr lang="en-US" sz="2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Acq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. Time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(Full)</a:t>
            </a:r>
          </a:p>
          <a:p>
            <a:endParaRPr lang="en-US" sz="2200" dirty="0" smtClean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Increased image processing time.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No additional hardware required; minor pulse sequence changes.</a:t>
            </a:r>
          </a:p>
          <a:p>
            <a:endParaRPr lang="en-US" sz="2200" dirty="0">
              <a:latin typeface="Gill Sans"/>
              <a:cs typeface="Gill Sans"/>
            </a:endParaRPr>
          </a:p>
          <a:p>
            <a:endParaRPr lang="en-US" sz="2200" dirty="0">
              <a:latin typeface="Gill Sans"/>
              <a:cs typeface="Gill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33" y="2552680"/>
            <a:ext cx="2302198" cy="37346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232" y="1915273"/>
            <a:ext cx="2302199" cy="6369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2232" y="6287358"/>
            <a:ext cx="23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Gill Sans"/>
                <a:cs typeface="Gill Sans"/>
              </a:rPr>
              <a:t>Lustig</a:t>
            </a:r>
            <a:r>
              <a:rPr lang="en-US" dirty="0" smtClean="0">
                <a:latin typeface="Gill Sans"/>
                <a:cs typeface="Gill Sans"/>
              </a:rPr>
              <a:t> et al</a:t>
            </a:r>
            <a:r>
              <a:rPr lang="en-US" dirty="0" smtClean="0">
                <a:latin typeface="Gill Sans"/>
                <a:cs typeface="Gill Sans"/>
              </a:rPr>
              <a:t>, 2007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6747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248"/>
    </mc:Choice>
    <mc:Fallback>
      <p:transition xmlns:p14="http://schemas.microsoft.com/office/powerpoint/2010/main" spd="slow" advTm="712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>
                <a:latin typeface="Didot"/>
                <a:cs typeface="Didot"/>
              </a:rPr>
              <a:t>Background – Compressed Sensing</a:t>
            </a:r>
            <a:endParaRPr lang="en-US" sz="3800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03103" cy="45259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Sparse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signals may be accurately reconstructed from random k-space </a:t>
            </a:r>
            <a:r>
              <a:rPr lang="en-US" sz="2200" dirty="0" err="1" smtClean="0">
                <a:solidFill>
                  <a:srgbClr val="595959"/>
                </a:solidFill>
                <a:latin typeface="Gill Sans"/>
                <a:cs typeface="Gill Sans"/>
              </a:rPr>
              <a:t>undersampling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by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solving a non-linear optimization problem.</a:t>
            </a:r>
            <a:endParaRPr lang="en-US" sz="22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sz="2200" dirty="0" err="1" smtClean="0">
                <a:latin typeface="Gill Sans"/>
                <a:cs typeface="Gill Sans"/>
              </a:rPr>
              <a:t>Acq</a:t>
            </a:r>
            <a:r>
              <a:rPr lang="en-US" sz="2200" dirty="0" smtClean="0">
                <a:latin typeface="Gill Sans"/>
                <a:cs typeface="Gill Sans"/>
              </a:rPr>
              <a:t>. Time (CS) &lt; </a:t>
            </a:r>
            <a:r>
              <a:rPr lang="en-US" sz="2200" dirty="0">
                <a:latin typeface="Gill Sans"/>
                <a:cs typeface="Gill Sans"/>
              </a:rPr>
              <a:t>½ </a:t>
            </a:r>
            <a:r>
              <a:rPr lang="en-US" sz="2200" dirty="0" err="1">
                <a:latin typeface="Gill Sans"/>
                <a:cs typeface="Gill Sans"/>
              </a:rPr>
              <a:t>Acq</a:t>
            </a:r>
            <a:r>
              <a:rPr lang="en-US" sz="2200" dirty="0">
                <a:latin typeface="Gill Sans"/>
                <a:cs typeface="Gill Sans"/>
              </a:rPr>
              <a:t>. Time </a:t>
            </a:r>
            <a:r>
              <a:rPr lang="en-US" sz="2200" dirty="0" smtClean="0">
                <a:latin typeface="Gill Sans"/>
                <a:cs typeface="Gill Sans"/>
              </a:rPr>
              <a:t> (Full)</a:t>
            </a:r>
          </a:p>
          <a:p>
            <a:endParaRPr lang="en-US" sz="2200" dirty="0" smtClean="0">
              <a:latin typeface="Gill Sans"/>
              <a:cs typeface="Gill San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Increased image processing time.</a:t>
            </a:r>
            <a:endParaRPr lang="en-US" sz="2200" dirty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sz="2200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No additional hardware required; minor pulse sequence changes.</a:t>
            </a:r>
          </a:p>
          <a:p>
            <a:endParaRPr lang="en-US" sz="2200" dirty="0">
              <a:latin typeface="Gill Sans"/>
              <a:cs typeface="Gill Sans"/>
            </a:endParaRPr>
          </a:p>
          <a:p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33" y="2552680"/>
            <a:ext cx="2302198" cy="3734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232" y="1915273"/>
            <a:ext cx="2302199" cy="636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2232" y="6287358"/>
            <a:ext cx="23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Gill Sans"/>
                <a:cs typeface="Gill Sans"/>
              </a:rPr>
              <a:t>Lustig</a:t>
            </a:r>
            <a:r>
              <a:rPr lang="en-US" dirty="0" smtClean="0">
                <a:latin typeface="Gill Sans"/>
                <a:cs typeface="Gill Sans"/>
              </a:rPr>
              <a:t> et al, 2007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508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92"/>
    </mc:Choice>
    <mc:Fallback>
      <p:transition xmlns:p14="http://schemas.microsoft.com/office/powerpoint/2010/main" spd="slow" advTm="222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>
                <a:latin typeface="Didot"/>
                <a:cs typeface="Didot"/>
              </a:rPr>
              <a:t>Background – Compressed Sensing</a:t>
            </a:r>
            <a:endParaRPr lang="en-US" sz="3800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03103" cy="45259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Sparse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signals may be accurately reconstructed from random k-space </a:t>
            </a:r>
            <a:r>
              <a:rPr lang="en-US" sz="2200" dirty="0" err="1" smtClean="0">
                <a:solidFill>
                  <a:srgbClr val="595959"/>
                </a:solidFill>
                <a:latin typeface="Gill Sans"/>
                <a:cs typeface="Gill Sans"/>
              </a:rPr>
              <a:t>undersampling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by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solving a non-linear optimization problem.</a:t>
            </a:r>
            <a:endParaRPr lang="en-US" sz="22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200" dirty="0" err="1" smtClean="0">
                <a:solidFill>
                  <a:srgbClr val="595959"/>
                </a:solidFill>
                <a:latin typeface="Gill Sans"/>
                <a:cs typeface="Gill Sans"/>
              </a:rPr>
              <a:t>Acq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. Time (CS) &lt;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½ </a:t>
            </a:r>
            <a:r>
              <a:rPr lang="en-US" sz="2200" dirty="0" err="1">
                <a:solidFill>
                  <a:srgbClr val="595959"/>
                </a:solidFill>
                <a:latin typeface="Gill Sans"/>
                <a:cs typeface="Gill Sans"/>
              </a:rPr>
              <a:t>Acq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. Time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 (Full)</a:t>
            </a:r>
          </a:p>
          <a:p>
            <a:endParaRPr lang="en-US" sz="2200" dirty="0" smtClean="0">
              <a:latin typeface="Gill Sans"/>
              <a:cs typeface="Gill Sans"/>
            </a:endParaRPr>
          </a:p>
          <a:p>
            <a:r>
              <a:rPr lang="en-US" sz="2200" dirty="0" smtClean="0">
                <a:latin typeface="Gill Sans"/>
                <a:cs typeface="Gill Sans"/>
              </a:rPr>
              <a:t>Increased image processing time.</a:t>
            </a:r>
            <a:endParaRPr lang="en-US" sz="2200" dirty="0">
              <a:latin typeface="Gill Sans"/>
              <a:cs typeface="Gill Sans"/>
            </a:endParaRPr>
          </a:p>
          <a:p>
            <a:endParaRPr lang="en-US" sz="2200" dirty="0">
              <a:latin typeface="Gill Sans"/>
              <a:cs typeface="Gill San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No additional hardware required; minor pulse sequence changes.</a:t>
            </a:r>
          </a:p>
          <a:p>
            <a:endParaRPr lang="en-US" sz="2200" dirty="0">
              <a:latin typeface="Gill Sans"/>
              <a:cs typeface="Gill Sans"/>
            </a:endParaRPr>
          </a:p>
          <a:p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2232" y="6287358"/>
            <a:ext cx="23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Gill Sans"/>
                <a:cs typeface="Gill Sans"/>
              </a:rPr>
              <a:t>Lustig</a:t>
            </a:r>
            <a:r>
              <a:rPr lang="en-US" dirty="0" smtClean="0">
                <a:latin typeface="Gill Sans"/>
                <a:cs typeface="Gill Sans"/>
              </a:rPr>
              <a:t> et al, 2007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33" y="2552680"/>
            <a:ext cx="2302198" cy="3734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232" y="1915273"/>
            <a:ext cx="2302199" cy="63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91"/>
    </mc:Choice>
    <mc:Fallback>
      <p:transition xmlns:p14="http://schemas.microsoft.com/office/powerpoint/2010/main" spd="slow" advTm="59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>
                <a:latin typeface="Didot"/>
                <a:cs typeface="Didot"/>
              </a:rPr>
              <a:t>Background – Compressed Sensing</a:t>
            </a:r>
            <a:endParaRPr lang="en-US" sz="3800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03103" cy="45259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Sparse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signals may be accurately reconstructed from random k-space </a:t>
            </a:r>
            <a:r>
              <a:rPr lang="en-US" sz="2200" dirty="0" err="1" smtClean="0">
                <a:solidFill>
                  <a:srgbClr val="595959"/>
                </a:solidFill>
                <a:latin typeface="Gill Sans"/>
                <a:cs typeface="Gill Sans"/>
              </a:rPr>
              <a:t>undersampling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by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solving a non-linear optimization problem.</a:t>
            </a:r>
            <a:endParaRPr lang="en-US" sz="22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200" dirty="0" err="1" smtClean="0">
                <a:solidFill>
                  <a:srgbClr val="595959"/>
                </a:solidFill>
                <a:latin typeface="Gill Sans"/>
                <a:cs typeface="Gill Sans"/>
              </a:rPr>
              <a:t>Acq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. Time (CS) &lt;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½ </a:t>
            </a:r>
            <a:r>
              <a:rPr lang="en-US" sz="2200" dirty="0" err="1">
                <a:solidFill>
                  <a:srgbClr val="595959"/>
                </a:solidFill>
                <a:latin typeface="Gill Sans"/>
                <a:cs typeface="Gill Sans"/>
              </a:rPr>
              <a:t>Acq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. Time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 (Full)</a:t>
            </a:r>
          </a:p>
          <a:p>
            <a:endParaRPr lang="en-US" sz="22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Increased image processing time.</a:t>
            </a:r>
            <a:endParaRPr lang="en-US" sz="2200" dirty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sz="2200" dirty="0">
              <a:latin typeface="Gill Sans"/>
              <a:cs typeface="Gill Sans"/>
            </a:endParaRPr>
          </a:p>
          <a:p>
            <a:r>
              <a:rPr lang="en-US" sz="2200" dirty="0" smtClean="0">
                <a:latin typeface="Gill Sans"/>
                <a:cs typeface="Gill Sans"/>
              </a:rPr>
              <a:t>No additional hardware required; minor pulse sequence changes.</a:t>
            </a:r>
          </a:p>
          <a:p>
            <a:endParaRPr lang="en-US" sz="2200" dirty="0">
              <a:latin typeface="Gill Sans"/>
              <a:cs typeface="Gill Sans"/>
            </a:endParaRPr>
          </a:p>
          <a:p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33" y="2552680"/>
            <a:ext cx="2302198" cy="3734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232" y="1915273"/>
            <a:ext cx="2302199" cy="636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2232" y="6287358"/>
            <a:ext cx="23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Gill Sans"/>
                <a:cs typeface="Gill Sans"/>
              </a:rPr>
              <a:t>Lustig</a:t>
            </a:r>
            <a:r>
              <a:rPr lang="en-US" dirty="0" smtClean="0">
                <a:latin typeface="Gill Sans"/>
                <a:cs typeface="Gill Sans"/>
              </a:rPr>
              <a:t> et al, 2007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508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989"/>
    </mc:Choice>
    <mc:Fallback>
      <p:transition xmlns:p14="http://schemas.microsoft.com/office/powerpoint/2010/main" spd="slow" advTm="279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Didot"/>
                <a:cs typeface="Didot"/>
              </a:rPr>
              <a:t>Overview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Introduction </a:t>
            </a:r>
          </a:p>
          <a:p>
            <a:r>
              <a:rPr lang="en-US" sz="2400" dirty="0" smtClean="0">
                <a:latin typeface="Gill Sans"/>
                <a:cs typeface="Gill Sans"/>
              </a:rPr>
              <a:t>Background</a:t>
            </a:r>
          </a:p>
          <a:p>
            <a:pPr lvl="1"/>
            <a:r>
              <a:rPr lang="en-US" sz="2400" dirty="0" smtClean="0">
                <a:latin typeface="Gill Sans"/>
                <a:cs typeface="Gill Sans"/>
              </a:rPr>
              <a:t>MS</a:t>
            </a:r>
          </a:p>
          <a:p>
            <a:pPr lvl="1"/>
            <a:r>
              <a:rPr lang="en-US" sz="2400" dirty="0" smtClean="0">
                <a:latin typeface="Gill Sans"/>
                <a:cs typeface="Gill Sans"/>
              </a:rPr>
              <a:t>MRI Techniques</a:t>
            </a:r>
          </a:p>
          <a:p>
            <a:r>
              <a:rPr lang="en-US" sz="2400" dirty="0" smtClean="0">
                <a:latin typeface="Gill Sans"/>
                <a:cs typeface="Gill Sans"/>
              </a:rPr>
              <a:t>Progress</a:t>
            </a:r>
          </a:p>
          <a:p>
            <a:pPr lvl="1"/>
            <a:r>
              <a:rPr lang="en-US" sz="2400" dirty="0" smtClean="0">
                <a:latin typeface="Gill Sans"/>
                <a:cs typeface="Gill Sans"/>
              </a:rPr>
              <a:t>Lab</a:t>
            </a:r>
          </a:p>
          <a:p>
            <a:pPr lvl="1"/>
            <a:r>
              <a:rPr lang="en-US" sz="2400" dirty="0" smtClean="0">
                <a:latin typeface="Gill Sans"/>
                <a:cs typeface="Gill Sans"/>
              </a:rPr>
              <a:t>Personal</a:t>
            </a:r>
          </a:p>
          <a:p>
            <a:r>
              <a:rPr lang="en-US" sz="2400" dirty="0" smtClean="0">
                <a:latin typeface="Gill Sans"/>
                <a:cs typeface="Gill Sans"/>
              </a:rPr>
              <a:t>Hypotheses</a:t>
            </a:r>
          </a:p>
          <a:p>
            <a:r>
              <a:rPr lang="en-US" sz="2400" dirty="0" smtClean="0">
                <a:latin typeface="Gill Sans"/>
                <a:cs typeface="Gill Sans"/>
              </a:rPr>
              <a:t>Research plan</a:t>
            </a:r>
          </a:p>
          <a:p>
            <a:r>
              <a:rPr lang="en-US" sz="2400" dirty="0" smtClean="0">
                <a:latin typeface="Gill Sans"/>
                <a:cs typeface="Gill Sans"/>
              </a:rPr>
              <a:t>Resources</a:t>
            </a:r>
          </a:p>
          <a:p>
            <a:r>
              <a:rPr lang="en-US" sz="2400" dirty="0" smtClean="0">
                <a:latin typeface="Gill Sans"/>
                <a:cs typeface="Gill Sans"/>
              </a:rPr>
              <a:t>Timeline/Potential Problems</a:t>
            </a:r>
          </a:p>
          <a:p>
            <a:r>
              <a:rPr lang="en-US" sz="2400" dirty="0" smtClean="0">
                <a:latin typeface="Gill Sans"/>
                <a:cs typeface="Gill Sans"/>
              </a:rPr>
              <a:t>Conclusion</a:t>
            </a:r>
            <a:endParaRPr lang="en-US" sz="2400" dirty="0">
              <a:latin typeface="Gill Sans"/>
              <a:cs typeface="Gill Sans"/>
            </a:endParaRPr>
          </a:p>
          <a:p>
            <a:pPr lvl="1"/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33579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41"/>
    </mc:Choice>
    <mc:Fallback>
      <p:transition xmlns:p14="http://schemas.microsoft.com/office/powerpoint/2010/main" spd="slow" advTm="109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Progress - Lab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Developed pulsed </a:t>
            </a:r>
            <a:r>
              <a:rPr lang="en-US" sz="2200" dirty="0" err="1" smtClean="0">
                <a:latin typeface="Gill Sans"/>
                <a:cs typeface="Gill Sans"/>
              </a:rPr>
              <a:t>qMT</a:t>
            </a:r>
            <a:r>
              <a:rPr lang="en-US" sz="2200" dirty="0" smtClean="0">
                <a:latin typeface="Gill Sans"/>
                <a:cs typeface="Gill Sans"/>
              </a:rPr>
              <a:t> model/method (full set of parameters).</a:t>
            </a:r>
          </a:p>
          <a:p>
            <a:endParaRPr lang="en-US" sz="500" dirty="0" smtClean="0">
              <a:latin typeface="Gill Sans"/>
              <a:cs typeface="Gill Sans"/>
            </a:endParaRPr>
          </a:p>
          <a:p>
            <a:endParaRPr lang="en-US" sz="2200" dirty="0" smtClean="0">
              <a:latin typeface="Gill Sans"/>
              <a:cs typeface="Gill Sans"/>
            </a:endParaRPr>
          </a:p>
          <a:p>
            <a:r>
              <a:rPr lang="en-US" sz="2200" dirty="0" smtClean="0">
                <a:latin typeface="Gill Sans"/>
                <a:cs typeface="Gill Sans"/>
              </a:rPr>
              <a:t>Longitudinal </a:t>
            </a:r>
            <a:r>
              <a:rPr lang="en-US" sz="2200" dirty="0" err="1" smtClean="0">
                <a:latin typeface="Gill Sans"/>
                <a:cs typeface="Gill Sans"/>
              </a:rPr>
              <a:t>qMT</a:t>
            </a:r>
            <a:r>
              <a:rPr lang="en-US" sz="2200" dirty="0" smtClean="0">
                <a:latin typeface="Gill Sans"/>
                <a:cs typeface="Gill Sans"/>
              </a:rPr>
              <a:t> study of acute lesions in relapsing-remitting MS patients.</a:t>
            </a:r>
          </a:p>
          <a:p>
            <a:endParaRPr lang="en-US" sz="2200" dirty="0" smtClean="0">
              <a:latin typeface="Gill Sans"/>
              <a:cs typeface="Gill Sans"/>
            </a:endParaRPr>
          </a:p>
          <a:p>
            <a:r>
              <a:rPr lang="en-US" sz="2200" dirty="0" smtClean="0">
                <a:latin typeface="Gill Sans"/>
                <a:cs typeface="Gill Sans"/>
              </a:rPr>
              <a:t>Robustness of model parameters (simulations, scan-rescan, optimized protocols).</a:t>
            </a:r>
            <a:endParaRPr lang="en-US" sz="2200" dirty="0">
              <a:latin typeface="Gill Sans"/>
              <a:cs typeface="Gill Sans"/>
            </a:endParaRPr>
          </a:p>
          <a:p>
            <a:endParaRPr lang="en-US" sz="2200" dirty="0">
              <a:latin typeface="Gill Sans"/>
              <a:cs typeface="Gill Sans"/>
            </a:endParaRPr>
          </a:p>
          <a:p>
            <a:r>
              <a:rPr lang="en-US" sz="2200" dirty="0" smtClean="0">
                <a:latin typeface="Gill Sans"/>
                <a:cs typeface="Gill Sans"/>
              </a:rPr>
              <a:t>Cortical GM pathology was quantified  using hi</a:t>
            </a:r>
            <a:r>
              <a:rPr lang="en-US" sz="2200" dirty="0" smtClean="0">
                <a:latin typeface="Gill Sans"/>
                <a:cs typeface="Gill Sans"/>
              </a:rPr>
              <a:t>-res voxel-based </a:t>
            </a:r>
            <a:r>
              <a:rPr lang="en-US" sz="2200" dirty="0" err="1" smtClean="0">
                <a:latin typeface="Gill Sans"/>
                <a:cs typeface="Gill Sans"/>
              </a:rPr>
              <a:t>morphometry</a:t>
            </a:r>
            <a:r>
              <a:rPr lang="en-US" sz="2200" dirty="0" smtClean="0">
                <a:latin typeface="Gill Sans"/>
                <a:cs typeface="Gill Sans"/>
              </a:rPr>
              <a:t> (VBM) of </a:t>
            </a:r>
            <a:r>
              <a:rPr lang="en-US" sz="2200" dirty="0" smtClean="0">
                <a:latin typeface="Gill Sans"/>
                <a:cs typeface="Gill Sans"/>
              </a:rPr>
              <a:t>a post</a:t>
            </a:r>
            <a:r>
              <a:rPr lang="en-US" sz="2200" dirty="0" smtClean="0">
                <a:latin typeface="Gill Sans"/>
                <a:cs typeface="Gill Sans"/>
              </a:rPr>
              <a:t>-mortem MS brain.</a:t>
            </a:r>
            <a:endParaRPr lang="en-US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106"/>
    </mc:Choice>
    <mc:Fallback>
      <p:transition xmlns:p14="http://schemas.microsoft.com/office/powerpoint/2010/main" spd="slow" advTm="6110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62578" cy="4525963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6" name="Picture 5" descr="SimuParam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67" y="2899124"/>
            <a:ext cx="2573867" cy="2147714"/>
          </a:xfrm>
          <a:prstGeom prst="rect">
            <a:avLst/>
          </a:prstGeom>
        </p:spPr>
      </p:pic>
      <p:pic>
        <p:nvPicPr>
          <p:cNvPr id="9" name="Picture 8" descr="SimuErr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22" y="2899124"/>
            <a:ext cx="2578235" cy="2151359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69333" y="1600200"/>
            <a:ext cx="352213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Gill Sans"/>
                <a:cs typeface="Gill Sans"/>
              </a:rPr>
              <a:t>Simulations investigating the effect of erroneous T</a:t>
            </a:r>
            <a:r>
              <a:rPr lang="en-US" sz="2200" baseline="-25000" dirty="0">
                <a:latin typeface="Gill Sans"/>
                <a:cs typeface="Gill Sans"/>
              </a:rPr>
              <a:t>1</a:t>
            </a:r>
            <a:r>
              <a:rPr lang="en-US" sz="2200" dirty="0">
                <a:latin typeface="Gill Sans"/>
                <a:cs typeface="Gill Sans"/>
              </a:rPr>
              <a:t> measurements on </a:t>
            </a:r>
            <a:r>
              <a:rPr lang="en-US" sz="2200" dirty="0" err="1">
                <a:latin typeface="Gill Sans"/>
                <a:cs typeface="Gill Sans"/>
              </a:rPr>
              <a:t>qMT</a:t>
            </a:r>
            <a:r>
              <a:rPr lang="en-US" sz="2200" dirty="0">
                <a:latin typeface="Gill Sans"/>
                <a:cs typeface="Gill Sans"/>
              </a:rPr>
              <a:t> </a:t>
            </a:r>
            <a:r>
              <a:rPr lang="en-US" sz="2200" dirty="0" smtClean="0">
                <a:latin typeface="Gill Sans"/>
                <a:cs typeface="Gill Sans"/>
              </a:rPr>
              <a:t>parameters</a:t>
            </a:r>
          </a:p>
          <a:p>
            <a:pPr algn="just"/>
            <a:endParaRPr lang="en-US" sz="2200" dirty="0">
              <a:latin typeface="Gill Sans"/>
              <a:cs typeface="Gill Sans"/>
            </a:endParaRPr>
          </a:p>
          <a:p>
            <a:pPr algn="just"/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Wavelet-based and Model-based compressed sensing reconstruction on simulated and in vivo data.</a:t>
            </a:r>
          </a:p>
          <a:p>
            <a:pPr algn="just"/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pPr algn="just"/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Investigated effects of imperfect spoiling and error in B</a:t>
            </a:r>
            <a:r>
              <a:rPr lang="en-US" sz="2200" baseline="-250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mapping on LL, IR and VFA T</a:t>
            </a:r>
            <a:r>
              <a:rPr lang="en-US" sz="2200" baseline="-250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mapping.</a:t>
            </a:r>
          </a:p>
          <a:p>
            <a:pPr algn="just"/>
            <a:endParaRPr lang="en-US" sz="2200" dirty="0">
              <a:latin typeface="Gill Sans"/>
              <a:cs typeface="Gill Sans"/>
            </a:endParaRPr>
          </a:p>
          <a:p>
            <a:pPr algn="just"/>
            <a:endParaRPr lang="en-US" sz="1000" dirty="0">
              <a:solidFill>
                <a:srgbClr val="595959"/>
              </a:solidFill>
              <a:latin typeface="Gill Sans"/>
              <a:cs typeface="Gill Sans"/>
            </a:endParaRPr>
          </a:p>
          <a:p>
            <a:pPr algn="just"/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pPr algn="just"/>
            <a:endParaRPr lang="en-US" sz="2200" dirty="0">
              <a:latin typeface="Gill Sans"/>
              <a:cs typeface="Gill Sans"/>
            </a:endParaRPr>
          </a:p>
          <a:p>
            <a:pPr algn="just"/>
            <a:endParaRPr lang="en-US" sz="1000" dirty="0">
              <a:solidFill>
                <a:srgbClr val="595959"/>
              </a:solidFill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Personal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3600" dirty="0" smtClean="0">
                <a:latin typeface="Didot"/>
                <a:cs typeface="Didot"/>
              </a:rPr>
              <a:t>(July 2012-Present)</a:t>
            </a:r>
            <a:endParaRPr lang="en-US" sz="3600" dirty="0">
              <a:latin typeface="Didot"/>
              <a:cs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165999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26"/>
    </mc:Choice>
    <mc:Fallback>
      <p:transition xmlns:p14="http://schemas.microsoft.com/office/powerpoint/2010/main" spd="slow" advTm="48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62578" cy="4525963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Personal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3600" dirty="0" smtClean="0">
                <a:latin typeface="Didot"/>
                <a:cs typeface="Didot"/>
              </a:rPr>
              <a:t>(July 2012-Present)</a:t>
            </a:r>
            <a:endParaRPr lang="en-US" sz="3600" dirty="0">
              <a:latin typeface="Didot"/>
              <a:cs typeface="Didot"/>
            </a:endParaRPr>
          </a:p>
        </p:txBody>
      </p:sp>
      <p:pic>
        <p:nvPicPr>
          <p:cNvPr id="5" name="Picture 4" descr="VFA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33" y="4642556"/>
            <a:ext cx="2519749" cy="2102556"/>
          </a:xfrm>
          <a:prstGeom prst="rect">
            <a:avLst/>
          </a:prstGeom>
        </p:spPr>
      </p:pic>
      <p:pic>
        <p:nvPicPr>
          <p:cNvPr id="10" name="Picture 9" descr="OriginalVFA.ti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1" r="19212"/>
          <a:stretch/>
        </p:blipFill>
        <p:spPr>
          <a:xfrm>
            <a:off x="3951112" y="1806221"/>
            <a:ext cx="2375727" cy="2773420"/>
          </a:xfrm>
          <a:prstGeom prst="rect">
            <a:avLst/>
          </a:prstGeom>
        </p:spPr>
      </p:pic>
      <p:pic>
        <p:nvPicPr>
          <p:cNvPr id="11" name="Picture 10" descr="CSVFA.ti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r="18871"/>
          <a:stretch/>
        </p:blipFill>
        <p:spPr>
          <a:xfrm>
            <a:off x="6534274" y="1806221"/>
            <a:ext cx="2414120" cy="27734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73221" y="1417638"/>
            <a:ext cx="176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K-Space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87444" y="1409171"/>
            <a:ext cx="235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Wavelet CS (R=2.2)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9333" y="1600200"/>
            <a:ext cx="352213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Simulations investigating the effect of erroneous T</a:t>
            </a:r>
            <a:r>
              <a:rPr lang="en-US" sz="2200" baseline="-250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measurements on </a:t>
            </a:r>
            <a:r>
              <a:rPr lang="en-US" sz="2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qMT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parameters</a:t>
            </a:r>
          </a:p>
          <a:p>
            <a:pPr algn="just"/>
            <a:endParaRPr lang="en-US" sz="2200" dirty="0">
              <a:latin typeface="Gill Sans"/>
              <a:cs typeface="Gill Sans"/>
            </a:endParaRPr>
          </a:p>
          <a:p>
            <a:pPr algn="just"/>
            <a:r>
              <a:rPr lang="en-US" sz="2200" dirty="0" smtClean="0">
                <a:latin typeface="Gill Sans"/>
                <a:cs typeface="Gill Sans"/>
              </a:rPr>
              <a:t>Wavelet-based and Model-based compressed sensing reconstruction on simulated and in vivo data.</a:t>
            </a:r>
          </a:p>
          <a:p>
            <a:pPr algn="just"/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pPr algn="just"/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Investigated effects of imperfect spoiling and error in B</a:t>
            </a:r>
            <a:r>
              <a:rPr lang="en-US" sz="2200" baseline="-250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mapping on LL, IR and VFA T</a:t>
            </a:r>
            <a:r>
              <a:rPr lang="en-US" sz="2200" baseline="-250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mapping.</a:t>
            </a:r>
          </a:p>
          <a:p>
            <a:pPr algn="just"/>
            <a:endParaRPr lang="en-US" sz="2200" dirty="0">
              <a:latin typeface="Gill Sans"/>
              <a:cs typeface="Gill Sans"/>
            </a:endParaRPr>
          </a:p>
          <a:p>
            <a:pPr algn="just"/>
            <a:endParaRPr lang="en-US" sz="1000" dirty="0">
              <a:solidFill>
                <a:srgbClr val="595959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0003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03"/>
    </mc:Choice>
    <mc:Fallback>
      <p:transition xmlns:p14="http://schemas.microsoft.com/office/powerpoint/2010/main" spd="slow" advTm="3640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62578" cy="4525963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Gill Sans"/>
              <a:cs typeface="Gill Sans"/>
            </a:endParaRPr>
          </a:p>
          <a:p>
            <a:pPr algn="just"/>
            <a:endParaRPr lang="en-US" sz="2400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9333" y="1600200"/>
            <a:ext cx="352213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Simulations investigating the effect of erroneous T</a:t>
            </a:r>
            <a:r>
              <a:rPr lang="en-US" sz="2200" baseline="-250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measurements on </a:t>
            </a:r>
            <a:r>
              <a:rPr lang="en-US" sz="2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qMT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parameters</a:t>
            </a:r>
          </a:p>
          <a:p>
            <a:pPr algn="just"/>
            <a:endParaRPr lang="en-US" sz="2200" dirty="0">
              <a:latin typeface="Gill Sans"/>
              <a:cs typeface="Gill Sans"/>
            </a:endParaRPr>
          </a:p>
          <a:p>
            <a:pPr algn="just"/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Wavelet-based and Model-based compressed sensing reconstruction on simulated and in vivo data.</a:t>
            </a:r>
          </a:p>
          <a:p>
            <a:pPr algn="just"/>
            <a:endParaRPr lang="en-US" sz="2200" dirty="0">
              <a:latin typeface="Gill Sans"/>
              <a:cs typeface="Gill Sans"/>
            </a:endParaRPr>
          </a:p>
          <a:p>
            <a:pPr algn="just"/>
            <a:r>
              <a:rPr lang="en-US" sz="2200" dirty="0" smtClean="0">
                <a:latin typeface="Gill Sans"/>
                <a:cs typeface="Gill Sans"/>
              </a:rPr>
              <a:t>Investigated effects of imperfect spoiling and error in B</a:t>
            </a:r>
            <a:r>
              <a:rPr lang="en-US" sz="2200" baseline="-25000" dirty="0" smtClean="0">
                <a:latin typeface="Gill Sans"/>
                <a:cs typeface="Gill Sans"/>
              </a:rPr>
              <a:t>1</a:t>
            </a:r>
            <a:r>
              <a:rPr lang="en-US" sz="2200" dirty="0" smtClean="0">
                <a:latin typeface="Gill Sans"/>
                <a:cs typeface="Gill Sans"/>
              </a:rPr>
              <a:t> mapping on LL, IR and VFA T</a:t>
            </a:r>
            <a:r>
              <a:rPr lang="en-US" sz="2200" baseline="-25000" dirty="0" smtClean="0">
                <a:latin typeface="Gill Sans"/>
                <a:cs typeface="Gill Sans"/>
              </a:rPr>
              <a:t>1</a:t>
            </a:r>
            <a:r>
              <a:rPr lang="en-US" sz="2200" dirty="0" smtClean="0">
                <a:latin typeface="Gill Sans"/>
                <a:cs typeface="Gill Sans"/>
              </a:rPr>
              <a:t> mapping.</a:t>
            </a:r>
          </a:p>
          <a:p>
            <a:pPr algn="just"/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pPr algn="just"/>
            <a:endParaRPr lang="en-US" sz="2200" dirty="0">
              <a:latin typeface="Gill Sans"/>
              <a:cs typeface="Gill Sans"/>
            </a:endParaRPr>
          </a:p>
          <a:p>
            <a:pPr algn="just"/>
            <a:endParaRPr lang="en-US" sz="1000" dirty="0">
              <a:solidFill>
                <a:srgbClr val="595959"/>
              </a:solidFill>
              <a:latin typeface="Gill Sans"/>
              <a:cs typeface="Gill San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Progress – Personal 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3600" dirty="0" smtClean="0">
                <a:latin typeface="Didot"/>
                <a:cs typeface="Didot"/>
              </a:rPr>
              <a:t>(July 2012-Present)</a:t>
            </a:r>
            <a:endParaRPr lang="en-US" sz="3600" dirty="0">
              <a:latin typeface="Didot"/>
              <a:cs typeface="Dido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477" y="1600200"/>
            <a:ext cx="3685071" cy="47751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0373" y="6375358"/>
            <a:ext cx="354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to ISMRM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825"/>
    </mc:Choice>
    <mc:Fallback>
      <p:transition xmlns:p14="http://schemas.microsoft.com/office/powerpoint/2010/main" spd="slow" advTm="288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Hypotheses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Gill Sans"/>
                <a:cs typeface="Gill Sans"/>
              </a:rPr>
              <a:t>Whole-brain </a:t>
            </a:r>
            <a:r>
              <a:rPr lang="en-US" sz="2200" dirty="0" err="1">
                <a:latin typeface="Gill Sans"/>
                <a:cs typeface="Gill Sans"/>
              </a:rPr>
              <a:t>qMT</a:t>
            </a:r>
            <a:r>
              <a:rPr lang="en-US" sz="2200" dirty="0">
                <a:latin typeface="Gill Sans"/>
                <a:cs typeface="Gill Sans"/>
              </a:rPr>
              <a:t> </a:t>
            </a:r>
            <a:r>
              <a:rPr lang="en-US" sz="2200" dirty="0" smtClean="0">
                <a:latin typeface="Gill Sans"/>
                <a:cs typeface="Gill Sans"/>
              </a:rPr>
              <a:t>maps can be acquired with </a:t>
            </a:r>
            <a:r>
              <a:rPr lang="en-US" sz="2200" dirty="0">
                <a:latin typeface="Gill Sans"/>
                <a:cs typeface="Gill Sans"/>
              </a:rPr>
              <a:t>a resolution of 1 mm</a:t>
            </a:r>
            <a:r>
              <a:rPr lang="en-US" sz="2200" baseline="30000" dirty="0">
                <a:latin typeface="Gill Sans"/>
                <a:cs typeface="Gill Sans"/>
              </a:rPr>
              <a:t>3</a:t>
            </a:r>
            <a:r>
              <a:rPr lang="en-US" sz="2200" dirty="0">
                <a:latin typeface="Gill Sans"/>
                <a:cs typeface="Gill Sans"/>
              </a:rPr>
              <a:t> in a clinically acceptable time of </a:t>
            </a:r>
            <a:r>
              <a:rPr lang="en-US" sz="2200" dirty="0" smtClean="0">
                <a:latin typeface="Gill Sans"/>
                <a:cs typeface="Gill Sans"/>
              </a:rPr>
              <a:t>&lt; 30 </a:t>
            </a:r>
            <a:r>
              <a:rPr lang="en-US" sz="2200" dirty="0">
                <a:latin typeface="Gill Sans"/>
                <a:cs typeface="Gill Sans"/>
              </a:rPr>
              <a:t>minutes</a:t>
            </a:r>
            <a:r>
              <a:rPr lang="en-US" sz="2200" dirty="0" smtClean="0">
                <a:latin typeface="Gill Sans"/>
                <a:cs typeface="Gill Sans"/>
              </a:rPr>
              <a:t>.</a:t>
            </a:r>
          </a:p>
          <a:p>
            <a:pPr marL="0" indent="0">
              <a:buNone/>
            </a:pPr>
            <a:endParaRPr lang="en-US" sz="10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High-resolution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qMT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WM/GM focal and diffuse pathology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in post-mortem healthy and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MS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brains 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will correlate with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immunohistochemistry</a:t>
            </a:r>
            <a:r>
              <a:rPr lang="en-US" sz="2200" dirty="0">
                <a:latin typeface="Gill Sans"/>
                <a:cs typeface="Gill San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measurements of pathology.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Is cortical GM MS pathology spatially independent of connectivity with WM lesions?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10"/>
    </mc:Choice>
    <mc:Fallback>
      <p:transition xmlns:p14="http://schemas.microsoft.com/office/powerpoint/2010/main" spd="slow" advTm="2221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Hypotheses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Whole-brain </a:t>
            </a:r>
            <a:r>
              <a:rPr lang="en-US" sz="2200" dirty="0" err="1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 maps can be acquired with a resolution of 1 mm</a:t>
            </a:r>
            <a:r>
              <a:rPr lang="en-US" sz="2200" baseline="30000" dirty="0">
                <a:solidFill>
                  <a:srgbClr val="595959"/>
                </a:solidFill>
                <a:latin typeface="Gill Sans"/>
                <a:cs typeface="Gill Sans"/>
              </a:rPr>
              <a:t>3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 in a clinically acceptable time of &lt; 30 minutes.</a:t>
            </a:r>
          </a:p>
          <a:p>
            <a:pPr marL="0" indent="0">
              <a:buNone/>
            </a:pPr>
            <a:endParaRPr lang="en-US" sz="1000" dirty="0">
              <a:latin typeface="Gill Sans"/>
              <a:cs typeface="Gill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Gill Sans"/>
                <a:cs typeface="Gill Sans"/>
              </a:rPr>
              <a:t>High-resolution </a:t>
            </a:r>
            <a:r>
              <a:rPr lang="en-US" sz="2200" dirty="0" err="1" smtClean="0">
                <a:latin typeface="Gill Sans"/>
                <a:cs typeface="Gill Sans"/>
              </a:rPr>
              <a:t>qMT</a:t>
            </a:r>
            <a:r>
              <a:rPr lang="en-US" sz="2200" dirty="0" smtClean="0">
                <a:latin typeface="Gill Sans"/>
                <a:cs typeface="Gill Sans"/>
              </a:rPr>
              <a:t> </a:t>
            </a:r>
            <a:r>
              <a:rPr lang="en-US" sz="2200" dirty="0">
                <a:latin typeface="Gill Sans"/>
                <a:cs typeface="Gill Sans"/>
              </a:rPr>
              <a:t>WM/GM focal and diffuse pathology </a:t>
            </a:r>
            <a:r>
              <a:rPr lang="en-US" sz="2200" dirty="0" smtClean="0">
                <a:latin typeface="Gill Sans"/>
                <a:cs typeface="Gill Sans"/>
              </a:rPr>
              <a:t>in post-mortem healthy and </a:t>
            </a:r>
            <a:r>
              <a:rPr lang="en-US" sz="2200" dirty="0" smtClean="0">
                <a:latin typeface="Gill Sans"/>
                <a:cs typeface="Gill Sans"/>
              </a:rPr>
              <a:t>MS </a:t>
            </a:r>
            <a:r>
              <a:rPr lang="en-US" sz="2200" dirty="0" smtClean="0">
                <a:latin typeface="Gill Sans"/>
                <a:cs typeface="Gill Sans"/>
              </a:rPr>
              <a:t>brains </a:t>
            </a:r>
            <a:r>
              <a:rPr lang="en-US" sz="2200" dirty="0">
                <a:latin typeface="Gill Sans"/>
                <a:cs typeface="Gill Sans"/>
              </a:rPr>
              <a:t>will correlate with </a:t>
            </a:r>
            <a:r>
              <a:rPr lang="en-US" sz="2200" dirty="0" smtClean="0">
                <a:latin typeface="Gill Sans"/>
                <a:cs typeface="Gill Sans"/>
              </a:rPr>
              <a:t>immunohistochemistry measurements of pathology.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>
              <a:latin typeface="Gill Sans"/>
              <a:cs typeface="Gill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Is cortical GM MS pathology spatially independent of connectivity with WM lesions?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1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19"/>
    </mc:Choice>
    <mc:Fallback>
      <p:transition xmlns:p14="http://schemas.microsoft.com/office/powerpoint/2010/main" spd="slow" advTm="130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Hypotheses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Whole-brain </a:t>
            </a:r>
            <a:r>
              <a:rPr lang="en-US" sz="2200" dirty="0" err="1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 maps can be acquired with a resolution of 1 mm</a:t>
            </a:r>
            <a:r>
              <a:rPr lang="en-US" sz="2200" baseline="30000" dirty="0">
                <a:solidFill>
                  <a:srgbClr val="595959"/>
                </a:solidFill>
                <a:latin typeface="Gill Sans"/>
                <a:cs typeface="Gill Sans"/>
              </a:rPr>
              <a:t>3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 in a clinically acceptable time of &lt; 30 minutes.</a:t>
            </a:r>
          </a:p>
          <a:p>
            <a:pPr marL="0" indent="0">
              <a:buNone/>
            </a:pPr>
            <a:endParaRPr lang="en-US" sz="1000" dirty="0">
              <a:solidFill>
                <a:srgbClr val="595959"/>
              </a:solidFill>
              <a:latin typeface="Gill Sans"/>
              <a:cs typeface="Gill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High-resolution </a:t>
            </a:r>
            <a:r>
              <a:rPr lang="en-US" sz="2200" dirty="0" err="1" smtClean="0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WM/GM focal and diffuse pathology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in post-mortem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h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ealthy and MS brains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will correlate with immunohistochemistry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measurements of pathology.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>
              <a:latin typeface="Gill Sans"/>
              <a:cs typeface="Gill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Gill Sans"/>
                <a:cs typeface="Gill Sans"/>
              </a:rPr>
              <a:t>Is cortical GM MS pathology spatially independent of connectivity with WM lesions?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1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80"/>
    </mc:Choice>
    <mc:Fallback>
      <p:transition xmlns:p14="http://schemas.microsoft.com/office/powerpoint/2010/main" spd="slow" advTm="201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Research Plan – Aim 1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1100" dirty="0">
                <a:latin typeface="Didot"/>
                <a:cs typeface="Didot"/>
              </a:rPr>
              <a:t/>
            </a:r>
            <a:br>
              <a:rPr lang="en-US" sz="1100" dirty="0">
                <a:latin typeface="Didot"/>
                <a:cs typeface="Didot"/>
              </a:rPr>
            </a:br>
            <a:r>
              <a:rPr lang="en-US" sz="2000" dirty="0">
                <a:solidFill>
                  <a:srgbClr val="FFFF00"/>
                </a:solidFill>
                <a:latin typeface="Didot"/>
                <a:cs typeface="Didot"/>
              </a:rPr>
              <a:t>Develop a fast </a:t>
            </a:r>
            <a:r>
              <a:rPr lang="en-US" sz="2000" dirty="0" smtClean="0">
                <a:solidFill>
                  <a:srgbClr val="FFFF00"/>
                </a:solidFill>
                <a:latin typeface="Didot"/>
                <a:cs typeface="Didot"/>
              </a:rPr>
              <a:t>3D high-resolution </a:t>
            </a:r>
            <a:r>
              <a:rPr lang="en-US" sz="2000" dirty="0" err="1" smtClean="0">
                <a:solidFill>
                  <a:srgbClr val="FFFF00"/>
                </a:solidFill>
                <a:latin typeface="Didot"/>
                <a:cs typeface="Didot"/>
              </a:rPr>
              <a:t>qMT</a:t>
            </a:r>
            <a:r>
              <a:rPr lang="en-US" sz="2000" dirty="0" smtClean="0">
                <a:solidFill>
                  <a:srgbClr val="FFFF00"/>
                </a:solidFill>
                <a:latin typeface="Didot"/>
                <a:cs typeface="Didot"/>
              </a:rPr>
              <a:t> acquisition </a:t>
            </a:r>
            <a:r>
              <a:rPr lang="en-US" sz="2000" dirty="0">
                <a:solidFill>
                  <a:srgbClr val="FFFF00"/>
                </a:solidFill>
                <a:latin typeface="Didot"/>
                <a:cs typeface="Didot"/>
              </a:rPr>
              <a:t>protocol using compressed </a:t>
            </a:r>
            <a:r>
              <a:rPr lang="en-US" sz="2000" dirty="0" smtClean="0">
                <a:solidFill>
                  <a:srgbClr val="FFFF00"/>
                </a:solidFill>
                <a:latin typeface="Didot"/>
                <a:cs typeface="Didot"/>
              </a:rPr>
              <a:t>sensing having </a:t>
            </a:r>
            <a:r>
              <a:rPr lang="en-US" sz="2000" dirty="0">
                <a:solidFill>
                  <a:srgbClr val="FFFF00"/>
                </a:solidFill>
                <a:latin typeface="Didot"/>
                <a:cs typeface="Didot"/>
              </a:rPr>
              <a:t>a clinically </a:t>
            </a:r>
            <a:r>
              <a:rPr lang="en-US" sz="2000" dirty="0" smtClean="0">
                <a:solidFill>
                  <a:srgbClr val="FFFF00"/>
                </a:solidFill>
                <a:latin typeface="Didot"/>
                <a:cs typeface="Didot"/>
              </a:rPr>
              <a:t>acceptable acquisition </a:t>
            </a:r>
            <a:r>
              <a:rPr lang="en-US" sz="2000" dirty="0">
                <a:solidFill>
                  <a:srgbClr val="FFFF00"/>
                </a:solidFill>
                <a:latin typeface="Didot"/>
                <a:cs typeface="Didot"/>
              </a:rPr>
              <a:t>time.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9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3 T Siemens Tim Trio - 32 Channel head coil</a:t>
            </a:r>
          </a:p>
          <a:p>
            <a:endParaRPr lang="en-US" sz="500" dirty="0" smtClean="0">
              <a:latin typeface="Gill Sans"/>
              <a:cs typeface="Gill Sans"/>
            </a:endParaRPr>
          </a:p>
          <a:p>
            <a:r>
              <a:rPr lang="en-US" sz="2200" dirty="0" smtClean="0">
                <a:latin typeface="Gill Sans"/>
                <a:cs typeface="Gill Sans"/>
              </a:rPr>
              <a:t>Optimal </a:t>
            </a:r>
            <a:r>
              <a:rPr lang="en-US" sz="2200" dirty="0" err="1" smtClean="0">
                <a:latin typeface="Gill Sans"/>
                <a:cs typeface="Gill Sans"/>
              </a:rPr>
              <a:t>qMT</a:t>
            </a:r>
            <a:r>
              <a:rPr lang="en-US" sz="2200" dirty="0" smtClean="0">
                <a:latin typeface="Gill Sans"/>
                <a:cs typeface="Gill Sans"/>
              </a:rPr>
              <a:t> acquisition scheme</a:t>
            </a:r>
            <a:endParaRPr lang="en-US" sz="2200" dirty="0">
              <a:latin typeface="Gill Sans"/>
              <a:cs typeface="Gill Sans"/>
            </a:endParaRPr>
          </a:p>
          <a:p>
            <a:r>
              <a:rPr lang="en-US" sz="2200" dirty="0" smtClean="0">
                <a:latin typeface="Gill Sans"/>
                <a:cs typeface="Gill Sans"/>
              </a:rPr>
              <a:t>Shorter TR, fixing T</a:t>
            </a:r>
            <a:r>
              <a:rPr lang="en-US" sz="2200" baseline="-25000" dirty="0" smtClean="0">
                <a:latin typeface="Gill Sans"/>
                <a:cs typeface="Gill Sans"/>
              </a:rPr>
              <a:t>2,r </a:t>
            </a:r>
            <a:r>
              <a:rPr lang="en-US" sz="2200" dirty="0" smtClean="0">
                <a:latin typeface="Gill Sans"/>
                <a:cs typeface="Gill Sans"/>
              </a:rPr>
              <a:t>to reduce number </a:t>
            </a:r>
            <a:r>
              <a:rPr lang="en-US" sz="2200" dirty="0" err="1" smtClean="0">
                <a:latin typeface="Gill Sans"/>
                <a:cs typeface="Gill Sans"/>
              </a:rPr>
              <a:t>qMT</a:t>
            </a:r>
            <a:r>
              <a:rPr lang="en-US" sz="2200" dirty="0" smtClean="0">
                <a:latin typeface="Gill Sans"/>
                <a:cs typeface="Gill Sans"/>
              </a:rPr>
              <a:t> measurements</a:t>
            </a:r>
          </a:p>
          <a:p>
            <a:r>
              <a:rPr lang="en-US" sz="2200" dirty="0" smtClean="0">
                <a:latin typeface="Gill Sans"/>
                <a:cs typeface="Gill Sans"/>
              </a:rPr>
              <a:t>Low-res 3D B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r>
              <a:rPr lang="en-US" sz="2200" dirty="0" smtClean="0">
                <a:latin typeface="Gill Sans"/>
                <a:cs typeface="Gill Sans"/>
              </a:rPr>
              <a:t> and B</a:t>
            </a:r>
            <a:r>
              <a:rPr lang="en-US" sz="2200" baseline="-25000" dirty="0" smtClean="0">
                <a:latin typeface="Gill Sans"/>
                <a:cs typeface="Gill Sans"/>
              </a:rPr>
              <a:t>1</a:t>
            </a:r>
            <a:r>
              <a:rPr lang="en-US" sz="2200" dirty="0" smtClean="0">
                <a:latin typeface="Gill Sans"/>
                <a:cs typeface="Gill Sans"/>
              </a:rPr>
              <a:t> (AFI) maps, fast 3D T1 mapping technique (VFA)</a:t>
            </a:r>
          </a:p>
          <a:p>
            <a:endParaRPr lang="en-US" sz="500" dirty="0" smtClean="0">
              <a:latin typeface="Gill Sans"/>
              <a:cs typeface="Gill Sans"/>
            </a:endParaRPr>
          </a:p>
          <a:p>
            <a:r>
              <a:rPr lang="en-US" sz="2200" dirty="0" smtClean="0">
                <a:latin typeface="Gill Sans"/>
                <a:cs typeface="Gill Sans"/>
              </a:rPr>
              <a:t>Compressed sensing</a:t>
            </a:r>
          </a:p>
          <a:p>
            <a:endParaRPr lang="en-US" sz="2200" dirty="0" smtClean="0">
              <a:latin typeface="Gill Sans"/>
              <a:cs typeface="Gill Sans"/>
            </a:endParaRPr>
          </a:p>
          <a:p>
            <a:r>
              <a:rPr lang="en-US" sz="2200" dirty="0" smtClean="0">
                <a:latin typeface="Gill Sans"/>
                <a:cs typeface="Gill Sans"/>
              </a:rPr>
              <a:t>10 </a:t>
            </a:r>
            <a:r>
              <a:rPr lang="en-US" sz="2200" dirty="0" err="1">
                <a:latin typeface="Gill Sans"/>
                <a:cs typeface="Gill Sans"/>
              </a:rPr>
              <a:t>qMT</a:t>
            </a:r>
            <a:r>
              <a:rPr lang="en-US" sz="2200" dirty="0">
                <a:latin typeface="Gill Sans"/>
                <a:cs typeface="Gill Sans"/>
              </a:rPr>
              <a:t> measurements (</a:t>
            </a:r>
            <a:r>
              <a:rPr lang="en-US" sz="2200" dirty="0" smtClean="0">
                <a:latin typeface="Gill Sans"/>
                <a:cs typeface="Gill Sans"/>
              </a:rPr>
              <a:t>256x192x128) </a:t>
            </a:r>
            <a:r>
              <a:rPr lang="en-US" sz="2200" dirty="0">
                <a:latin typeface="Gill Sans"/>
                <a:cs typeface="Gill Sans"/>
              </a:rPr>
              <a:t>with a TR = 15 </a:t>
            </a:r>
            <a:r>
              <a:rPr lang="en-US" sz="2200" dirty="0" err="1">
                <a:latin typeface="Gill Sans"/>
                <a:cs typeface="Gill Sans"/>
              </a:rPr>
              <a:t>ms</a:t>
            </a:r>
            <a:r>
              <a:rPr lang="en-US" sz="2200" dirty="0">
                <a:latin typeface="Gill Sans"/>
                <a:cs typeface="Gill Sans"/>
              </a:rPr>
              <a:t> and R = </a:t>
            </a:r>
            <a:r>
              <a:rPr lang="en-US" sz="2200" dirty="0" smtClean="0">
                <a:latin typeface="Gill Sans"/>
                <a:cs typeface="Gill Sans"/>
              </a:rPr>
              <a:t>4 </a:t>
            </a:r>
            <a:r>
              <a:rPr lang="en-US" sz="2200" dirty="0">
                <a:latin typeface="Gill Sans"/>
                <a:cs typeface="Gill Sans"/>
              </a:rPr>
              <a:t>would have an acquisition time of </a:t>
            </a:r>
            <a:r>
              <a:rPr lang="en-US" sz="2200" dirty="0" smtClean="0">
                <a:latin typeface="Gill Sans"/>
                <a:cs typeface="Gill Sans"/>
              </a:rPr>
              <a:t>~16 minutes.</a:t>
            </a:r>
            <a:endParaRPr lang="en-US" sz="2200" dirty="0">
              <a:latin typeface="Gill Sans"/>
              <a:cs typeface="Gill Sans"/>
            </a:endParaRPr>
          </a:p>
          <a:p>
            <a:endParaRPr lang="en-US" sz="500" dirty="0" smtClean="0">
              <a:latin typeface="Gill Sans"/>
              <a:cs typeface="Gill Sans"/>
            </a:endParaRPr>
          </a:p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Validation</a:t>
            </a:r>
            <a:r>
              <a:rPr lang="en-US" sz="2200" dirty="0" smtClean="0">
                <a:solidFill>
                  <a:srgbClr val="FFFFFF"/>
                </a:solidFill>
                <a:latin typeface="Gill Sans"/>
                <a:cs typeface="Gill Sans"/>
              </a:rPr>
              <a:t>:</a:t>
            </a:r>
          </a:p>
          <a:p>
            <a:pPr lvl="1"/>
            <a:r>
              <a:rPr lang="en-US" sz="1800" dirty="0" smtClean="0">
                <a:latin typeface="Gill Sans"/>
                <a:cs typeface="Gill Sans"/>
              </a:rPr>
              <a:t>Single slice (1.5 T) vs. 3D (3 T)</a:t>
            </a:r>
          </a:p>
          <a:p>
            <a:pPr lvl="1"/>
            <a:r>
              <a:rPr lang="en-US" sz="1800" dirty="0" smtClean="0">
                <a:latin typeface="Gill Sans"/>
                <a:cs typeface="Gill Sans"/>
              </a:rPr>
              <a:t>Compressed Sensing vs. GRAPPA</a:t>
            </a:r>
          </a:p>
          <a:p>
            <a:pPr lvl="1"/>
            <a:r>
              <a:rPr lang="en-US" sz="1800" dirty="0" smtClean="0">
                <a:latin typeface="Gill Sans"/>
                <a:cs typeface="Gill Sans"/>
              </a:rPr>
              <a:t>Full vs. Optimized protocol</a:t>
            </a:r>
          </a:p>
          <a:p>
            <a:pPr lvl="1"/>
            <a:r>
              <a:rPr lang="en-US" sz="1800" dirty="0" smtClean="0">
                <a:latin typeface="Gill Sans"/>
                <a:cs typeface="Gill Sans"/>
              </a:rPr>
              <a:t>Agar phantoms, healthy subjects</a:t>
            </a:r>
          </a:p>
          <a:p>
            <a:endParaRPr lang="en-US" sz="2200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027"/>
    </mc:Choice>
    <mc:Fallback>
      <p:transition xmlns:p14="http://schemas.microsoft.com/office/powerpoint/2010/main" spd="slow" advTm="670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Research Plan – Aim 2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1100" dirty="0">
                <a:latin typeface="Didot"/>
                <a:cs typeface="Didot"/>
              </a:rPr>
              <a:t/>
            </a:r>
            <a:br>
              <a:rPr lang="en-US" sz="1100" dirty="0">
                <a:latin typeface="Didot"/>
                <a:cs typeface="Didot"/>
              </a:rPr>
            </a:br>
            <a:r>
              <a:rPr lang="en-US" sz="1900" dirty="0">
                <a:solidFill>
                  <a:srgbClr val="FFFF00"/>
                </a:solidFill>
                <a:latin typeface="Didot"/>
                <a:cs typeface="Didot"/>
              </a:rPr>
              <a:t>Quantitatively compare MS lesions 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in </a:t>
            </a:r>
            <a:r>
              <a:rPr lang="en-US" sz="1900" dirty="0">
                <a:solidFill>
                  <a:srgbClr val="FFFF00"/>
                </a:solidFill>
                <a:latin typeface="Didot"/>
                <a:cs typeface="Didot"/>
              </a:rPr>
              <a:t>post-mortem 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brains 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between </a:t>
            </a:r>
            <a:r>
              <a:rPr lang="en-US" sz="1900" dirty="0">
                <a:solidFill>
                  <a:srgbClr val="FFFF00"/>
                </a:solidFill>
                <a:latin typeface="Didot"/>
                <a:cs typeface="Didot"/>
              </a:rPr>
              <a:t>our optimized </a:t>
            </a:r>
            <a:r>
              <a:rPr lang="en-US" sz="1900" dirty="0" err="1" smtClean="0">
                <a:solidFill>
                  <a:srgbClr val="FFFF00"/>
                </a:solidFill>
                <a:latin typeface="Didot"/>
                <a:cs typeface="Didot"/>
              </a:rPr>
              <a:t>qMT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Didot"/>
                <a:cs typeface="Didot"/>
              </a:rPr>
              <a:t>protocol, a high-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resolution </a:t>
            </a:r>
            <a:r>
              <a:rPr lang="en-US" sz="1900" dirty="0" err="1" smtClean="0">
                <a:solidFill>
                  <a:srgbClr val="FFFF00"/>
                </a:solidFill>
                <a:latin typeface="Didot"/>
                <a:cs typeface="Didot"/>
              </a:rPr>
              <a:t>qMT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Didot"/>
                <a:cs typeface="Didot"/>
              </a:rPr>
              <a:t>protocol and immunohistochemistry.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4836"/>
            <a:ext cx="4353743" cy="4525963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qMT</a:t>
            </a:r>
            <a:r>
              <a:rPr lang="en-US" sz="2200" dirty="0" smtClean="0">
                <a:latin typeface="Gill Sans"/>
                <a:cs typeface="Gill Sans"/>
              </a:rPr>
              <a:t> measurements of </a:t>
            </a:r>
            <a:r>
              <a:rPr lang="en-US" sz="2200" dirty="0" smtClean="0">
                <a:solidFill>
                  <a:srgbClr val="E46C0A"/>
                </a:solidFill>
                <a:latin typeface="Gill Sans"/>
                <a:cs typeface="Gill Sans"/>
              </a:rPr>
              <a:t>post-mortem </a:t>
            </a:r>
            <a:r>
              <a:rPr lang="en-US" sz="2200" dirty="0" smtClean="0">
                <a:solidFill>
                  <a:srgbClr val="E46C0A"/>
                </a:solidFill>
                <a:latin typeface="Gill Sans"/>
                <a:cs typeface="Gill Sans"/>
              </a:rPr>
              <a:t>brain hemispheres</a:t>
            </a:r>
            <a:r>
              <a:rPr lang="en-US" sz="2200" dirty="0" smtClean="0">
                <a:latin typeface="Gill Sans"/>
                <a:cs typeface="Gill Sans"/>
              </a:rPr>
              <a:t> </a:t>
            </a:r>
            <a:r>
              <a:rPr lang="en-US" sz="2200" dirty="0" smtClean="0">
                <a:latin typeface="Gill Sans"/>
                <a:cs typeface="Gill Sans"/>
              </a:rPr>
              <a:t>(healthy and MS)</a:t>
            </a:r>
          </a:p>
          <a:p>
            <a:endParaRPr lang="en-US" sz="2200" dirty="0" smtClean="0">
              <a:latin typeface="Gill Sans"/>
              <a:cs typeface="Gill San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High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resolution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(350 </a:t>
            </a:r>
            <a:r>
              <a:rPr lang="en-US" sz="2200" dirty="0" err="1" smtClean="0">
                <a:solidFill>
                  <a:srgbClr val="595959"/>
                </a:solidFill>
                <a:latin typeface="Arial"/>
                <a:cs typeface="Arial"/>
              </a:rPr>
              <a:t>μ</a:t>
            </a:r>
            <a:r>
              <a:rPr lang="en-US" sz="2200" dirty="0" err="1" smtClean="0">
                <a:solidFill>
                  <a:srgbClr val="595959"/>
                </a:solidFill>
                <a:latin typeface="Gill Sans"/>
                <a:cs typeface="Gill Sans"/>
              </a:rPr>
              <a:t>m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 isotropic)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optimized </a:t>
            </a:r>
            <a:r>
              <a:rPr lang="en-US" sz="2200" dirty="0" err="1" smtClean="0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 protocol</a:t>
            </a:r>
            <a:endParaRPr lang="en-US" sz="22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pPr marL="0" indent="0">
              <a:buNone/>
            </a:pPr>
            <a:endParaRPr lang="en-US" sz="2200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Correlate </a:t>
            </a:r>
            <a:r>
              <a:rPr lang="en-US" sz="2200" dirty="0" err="1" smtClean="0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 measures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with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Immunohistochemistry</a:t>
            </a:r>
            <a:endParaRPr lang="en-US" sz="22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sz="2200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5087637" y="1856754"/>
            <a:ext cx="3766837" cy="397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7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32"/>
    </mc:Choice>
    <mc:Fallback>
      <p:transition xmlns:p14="http://schemas.microsoft.com/office/powerpoint/2010/main" spd="slow" advTm="162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Research Plan – Aim 2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1100" dirty="0">
                <a:latin typeface="Didot"/>
                <a:cs typeface="Didot"/>
              </a:rPr>
              <a:t/>
            </a:r>
            <a:br>
              <a:rPr lang="en-US" sz="1100" dirty="0">
                <a:latin typeface="Didot"/>
                <a:cs typeface="Didot"/>
              </a:rPr>
            </a:br>
            <a:r>
              <a:rPr lang="en-US" sz="1900" dirty="0">
                <a:solidFill>
                  <a:srgbClr val="FFFF00"/>
                </a:solidFill>
                <a:latin typeface="Didot"/>
                <a:cs typeface="Didot"/>
              </a:rPr>
              <a:t>Quantitatively compare MS lesions 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in </a:t>
            </a:r>
            <a:r>
              <a:rPr lang="en-US" sz="1900" dirty="0">
                <a:solidFill>
                  <a:srgbClr val="FFFF00"/>
                </a:solidFill>
                <a:latin typeface="Didot"/>
                <a:cs typeface="Didot"/>
              </a:rPr>
              <a:t>post-mortem 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brains 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between </a:t>
            </a:r>
            <a:r>
              <a:rPr lang="en-US" sz="1900" dirty="0">
                <a:solidFill>
                  <a:srgbClr val="FFFF00"/>
                </a:solidFill>
                <a:latin typeface="Didot"/>
                <a:cs typeface="Didot"/>
              </a:rPr>
              <a:t>our optimized </a:t>
            </a:r>
            <a:r>
              <a:rPr lang="en-US" sz="1900" dirty="0" err="1" smtClean="0">
                <a:solidFill>
                  <a:srgbClr val="FFFF00"/>
                </a:solidFill>
                <a:latin typeface="Didot"/>
                <a:cs typeface="Didot"/>
              </a:rPr>
              <a:t>qMT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Didot"/>
                <a:cs typeface="Didot"/>
              </a:rPr>
              <a:t>protocol, a high-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resolution </a:t>
            </a:r>
            <a:r>
              <a:rPr lang="en-US" sz="1900" dirty="0" err="1" smtClean="0">
                <a:solidFill>
                  <a:srgbClr val="FFFF00"/>
                </a:solidFill>
                <a:latin typeface="Didot"/>
                <a:cs typeface="Didot"/>
              </a:rPr>
              <a:t>qMT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Didot"/>
                <a:cs typeface="Didot"/>
              </a:rPr>
              <a:t>protocol and immunohistochemistry.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4836"/>
            <a:ext cx="4353743" cy="4525963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qMT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measurements of post-mortem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brain hemispheres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(healthy and MS)</a:t>
            </a:r>
          </a:p>
          <a:p>
            <a:endParaRPr lang="en-US" sz="2200" dirty="0" smtClean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High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resolution </a:t>
            </a:r>
            <a:r>
              <a:rPr lang="en-US" sz="2200" dirty="0" smtClean="0">
                <a:solidFill>
                  <a:srgbClr val="FFFFFF"/>
                </a:solidFill>
                <a:latin typeface="Gill Sans"/>
                <a:cs typeface="Gill Sans"/>
              </a:rPr>
              <a:t>(350 </a:t>
            </a:r>
            <a:r>
              <a:rPr lang="en-US" sz="2200" dirty="0" err="1" smtClean="0">
                <a:solidFill>
                  <a:srgbClr val="FFFFFF"/>
                </a:solidFill>
                <a:latin typeface="Arial"/>
                <a:cs typeface="Arial"/>
              </a:rPr>
              <a:t>μ</a:t>
            </a:r>
            <a:r>
              <a:rPr lang="en-US" sz="2200" dirty="0" err="1" smtClean="0">
                <a:solidFill>
                  <a:srgbClr val="FFFFFF"/>
                </a:solidFill>
                <a:latin typeface="Gill Sans"/>
                <a:cs typeface="Gill Sans"/>
              </a:rPr>
              <a:t>m</a:t>
            </a:r>
            <a:r>
              <a:rPr lang="en-US" sz="2200" dirty="0" smtClean="0">
                <a:solidFill>
                  <a:srgbClr val="FFFFFF"/>
                </a:solidFill>
                <a:latin typeface="Gill Sans"/>
                <a:cs typeface="Gill Sans"/>
              </a:rPr>
              <a:t> isotropic) </a:t>
            </a:r>
            <a:r>
              <a:rPr lang="en-US" sz="2200" dirty="0" smtClean="0">
                <a:solidFill>
                  <a:srgbClr val="FFFFFF"/>
                </a:solidFill>
                <a:latin typeface="Gill Sans"/>
                <a:cs typeface="Gill Sans"/>
              </a:rPr>
              <a:t>optimized </a:t>
            </a:r>
            <a:r>
              <a:rPr lang="en-US" sz="2200" dirty="0" err="1" smtClean="0">
                <a:solidFill>
                  <a:srgbClr val="FFFFFF"/>
                </a:solidFill>
                <a:latin typeface="Gill Sans"/>
                <a:cs typeface="Gill Sans"/>
              </a:rPr>
              <a:t>qMT</a:t>
            </a:r>
            <a:r>
              <a:rPr lang="en-US" sz="2200" dirty="0" smtClean="0">
                <a:solidFill>
                  <a:srgbClr val="FFFFFF"/>
                </a:solidFill>
                <a:latin typeface="Gill Sans"/>
                <a:cs typeface="Gill Sans"/>
              </a:rPr>
              <a:t> protocol</a:t>
            </a:r>
          </a:p>
          <a:p>
            <a:endParaRPr lang="en-US" sz="2200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Correlate </a:t>
            </a:r>
            <a:r>
              <a:rPr lang="en-US" sz="2200" dirty="0" err="1" smtClean="0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measures with immunohistochemistry</a:t>
            </a:r>
            <a:endParaRPr lang="en-US" sz="22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sz="2200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87637" y="1856754"/>
            <a:ext cx="3766837" cy="397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4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86"/>
    </mc:Choice>
    <mc:Fallback>
      <p:transition xmlns:p14="http://schemas.microsoft.com/office/powerpoint/2010/main" spd="slow" advTm="162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Introduction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953735"/>
                </a:solidFill>
                <a:latin typeface="Gill Sans"/>
                <a:cs typeface="Gill Sans"/>
              </a:rPr>
              <a:t>Multiple Sclerosis</a:t>
            </a:r>
            <a:r>
              <a:rPr lang="en-US" sz="2600" dirty="0" smtClean="0">
                <a:latin typeface="Gill Sans"/>
                <a:cs typeface="Gill Sans"/>
              </a:rPr>
              <a:t>: disabling neurological disease affecting 55,000-75,000 </a:t>
            </a:r>
            <a:r>
              <a:rPr lang="en-US" sz="2600" dirty="0" smtClean="0">
                <a:latin typeface="Gill Sans"/>
                <a:cs typeface="Gill Sans"/>
              </a:rPr>
              <a:t>Canadians.</a:t>
            </a:r>
            <a:endParaRPr lang="en-US" sz="2600" dirty="0" smtClean="0">
              <a:latin typeface="Gill Sans"/>
              <a:cs typeface="Gill Sans"/>
            </a:endParaRPr>
          </a:p>
          <a:p>
            <a:endParaRPr lang="en-US" sz="500" dirty="0" smtClean="0"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MRI</a:t>
            </a:r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: imaging modality uniquely sensitive to many aspects of MS </a:t>
            </a:r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pathology.</a:t>
            </a:r>
            <a:endParaRPr lang="en-US" sz="2600" dirty="0" smtClean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sz="500" b="1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Quantitative Magnetization Transfer</a:t>
            </a:r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: MRI technique capable of quantifying changes in myelin </a:t>
            </a:r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density.</a:t>
            </a:r>
            <a:endParaRPr lang="en-US" sz="2600" dirty="0" smtClean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sz="500" b="1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Most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qMT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research of MS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concentrate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on </a:t>
            </a:r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white matter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pathology, partly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due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to time and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resolution limitations.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sz="5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We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aim to develop a fast high-resolution </a:t>
            </a:r>
            <a:r>
              <a:rPr lang="en-US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qMT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method 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for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white and </a:t>
            </a:r>
            <a:r>
              <a:rPr lang="en-US" sz="2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gray matter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MS pathology in the whole-brain to investigate the spatial relationship between pathology in both tissues.</a:t>
            </a:r>
          </a:p>
          <a:p>
            <a:endParaRPr lang="en-US" dirty="0" smtClean="0">
              <a:solidFill>
                <a:schemeClr val="tx1">
                  <a:lumMod val="85000"/>
                </a:schemeClr>
              </a:solidFill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86"/>
    </mc:Choice>
    <mc:Fallback>
      <p:transition xmlns:p14="http://schemas.microsoft.com/office/powerpoint/2010/main" spd="slow" advTm="237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Research Plan – Aim </a:t>
            </a:r>
            <a:r>
              <a:rPr lang="en-US" dirty="0">
                <a:latin typeface="Didot"/>
                <a:cs typeface="Didot"/>
              </a:rPr>
              <a:t>2</a:t>
            </a:r>
            <a:r>
              <a:rPr lang="en-US" dirty="0" smtClean="0">
                <a:latin typeface="Didot"/>
                <a:cs typeface="Didot"/>
              </a:rPr>
              <a:t/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1100" dirty="0">
                <a:latin typeface="Didot"/>
                <a:cs typeface="Didot"/>
              </a:rPr>
              <a:t/>
            </a:r>
            <a:br>
              <a:rPr lang="en-US" sz="1100" dirty="0">
                <a:latin typeface="Didot"/>
                <a:cs typeface="Didot"/>
              </a:rPr>
            </a:br>
            <a:r>
              <a:rPr lang="en-US" sz="1900" dirty="0">
                <a:solidFill>
                  <a:srgbClr val="FFFF00"/>
                </a:solidFill>
                <a:latin typeface="Didot"/>
                <a:cs typeface="Didot"/>
              </a:rPr>
              <a:t>Quantitatively compare MS lesions 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in </a:t>
            </a:r>
            <a:r>
              <a:rPr lang="en-US" sz="1900" dirty="0">
                <a:solidFill>
                  <a:srgbClr val="FFFF00"/>
                </a:solidFill>
                <a:latin typeface="Didot"/>
                <a:cs typeface="Didot"/>
              </a:rPr>
              <a:t>post-mortem 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brains 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between </a:t>
            </a:r>
            <a:r>
              <a:rPr lang="en-US" sz="1900" dirty="0">
                <a:solidFill>
                  <a:srgbClr val="FFFF00"/>
                </a:solidFill>
                <a:latin typeface="Didot"/>
                <a:cs typeface="Didot"/>
              </a:rPr>
              <a:t>our optimized </a:t>
            </a:r>
            <a:r>
              <a:rPr lang="en-US" sz="1900" dirty="0" err="1" smtClean="0">
                <a:solidFill>
                  <a:srgbClr val="FFFF00"/>
                </a:solidFill>
                <a:latin typeface="Didot"/>
                <a:cs typeface="Didot"/>
              </a:rPr>
              <a:t>qMT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Didot"/>
                <a:cs typeface="Didot"/>
              </a:rPr>
              <a:t>protocol, a high-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resolution </a:t>
            </a:r>
            <a:r>
              <a:rPr lang="en-US" sz="1900" dirty="0" err="1" smtClean="0">
                <a:solidFill>
                  <a:srgbClr val="FFFF00"/>
                </a:solidFill>
                <a:latin typeface="Didot"/>
                <a:cs typeface="Didot"/>
              </a:rPr>
              <a:t>qMT</a:t>
            </a:r>
            <a:r>
              <a:rPr lang="en-US" sz="1900" dirty="0" smtClean="0">
                <a:solidFill>
                  <a:srgbClr val="FFFF00"/>
                </a:solidFill>
                <a:latin typeface="Didot"/>
                <a:cs typeface="Didot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Didot"/>
                <a:cs typeface="Didot"/>
              </a:rPr>
              <a:t>protocol and immunohistochemistry.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4836"/>
            <a:ext cx="4353743" cy="4525963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 measurements of post-mortem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brain hemispheres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(healthy and MS)</a:t>
            </a:r>
          </a:p>
          <a:p>
            <a:endParaRPr lang="en-US" sz="22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High </a:t>
            </a:r>
            <a:r>
              <a:rPr lang="en-US" sz="2200" dirty="0">
                <a:solidFill>
                  <a:srgbClr val="595959"/>
                </a:solidFill>
                <a:latin typeface="Gill Sans"/>
                <a:cs typeface="Gill Sans"/>
              </a:rPr>
              <a:t>resolution 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(350 </a:t>
            </a:r>
            <a:r>
              <a:rPr lang="en-US" sz="2200" dirty="0" err="1" smtClean="0">
                <a:solidFill>
                  <a:srgbClr val="595959"/>
                </a:solidFill>
                <a:latin typeface="Arial"/>
                <a:cs typeface="Arial"/>
              </a:rPr>
              <a:t>μ</a:t>
            </a:r>
            <a:r>
              <a:rPr lang="en-US" sz="2200" dirty="0" err="1" smtClean="0">
                <a:solidFill>
                  <a:srgbClr val="595959"/>
                </a:solidFill>
                <a:latin typeface="Gill Sans"/>
                <a:cs typeface="Gill Sans"/>
              </a:rPr>
              <a:t>m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 isotropic) optimized </a:t>
            </a:r>
            <a:r>
              <a:rPr lang="en-US" sz="2200" dirty="0" err="1" smtClean="0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200" dirty="0" smtClean="0">
                <a:solidFill>
                  <a:srgbClr val="595959"/>
                </a:solidFill>
                <a:latin typeface="Gill Sans"/>
                <a:cs typeface="Gill Sans"/>
              </a:rPr>
              <a:t> protocol </a:t>
            </a:r>
            <a:endParaRPr lang="en-US" sz="22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pPr marL="0" indent="0">
              <a:buNone/>
            </a:pPr>
            <a:endParaRPr lang="en-US" sz="2200" dirty="0">
              <a:latin typeface="Gill Sans"/>
              <a:cs typeface="Gill Sans"/>
            </a:endParaRPr>
          </a:p>
          <a:p>
            <a:r>
              <a:rPr lang="en-US" sz="2200" dirty="0" smtClean="0">
                <a:latin typeface="Gill Sans"/>
                <a:cs typeface="Gill Sans"/>
              </a:rPr>
              <a:t>Correlate </a:t>
            </a:r>
            <a:r>
              <a:rPr lang="en-US" sz="2200" dirty="0" err="1" smtClean="0">
                <a:latin typeface="Gill Sans"/>
                <a:cs typeface="Gill Sans"/>
              </a:rPr>
              <a:t>qMT</a:t>
            </a:r>
            <a:r>
              <a:rPr lang="en-US" sz="2200" dirty="0" smtClean="0">
                <a:latin typeface="Gill Sans"/>
                <a:cs typeface="Gill Sans"/>
              </a:rPr>
              <a:t> </a:t>
            </a:r>
            <a:r>
              <a:rPr lang="en-US" sz="2200" dirty="0" smtClean="0">
                <a:latin typeface="Gill Sans"/>
                <a:cs typeface="Gill Sans"/>
              </a:rPr>
              <a:t>measures with </a:t>
            </a:r>
            <a:r>
              <a:rPr lang="en-US" sz="2200" dirty="0" smtClean="0">
                <a:solidFill>
                  <a:srgbClr val="E46C0A"/>
                </a:solidFill>
                <a:latin typeface="Gill Sans"/>
                <a:cs typeface="Gill Sans"/>
              </a:rPr>
              <a:t>immunohistochemistry</a:t>
            </a:r>
            <a:endParaRPr lang="en-US" sz="2200" dirty="0" smtClean="0">
              <a:solidFill>
                <a:srgbClr val="E46C0A"/>
              </a:solidFill>
              <a:latin typeface="Gill Sans"/>
              <a:cs typeface="Gill Sans"/>
            </a:endParaRPr>
          </a:p>
          <a:p>
            <a:endParaRPr lang="en-US" sz="2200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943" y="2255099"/>
            <a:ext cx="4182314" cy="29692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953257" y="5220358"/>
            <a:ext cx="1770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Tardif </a:t>
            </a:r>
            <a:r>
              <a:rPr lang="en-US" dirty="0"/>
              <a:t>et </a:t>
            </a:r>
            <a:r>
              <a:rPr lang="en-US" dirty="0" smtClean="0"/>
              <a:t>al,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92288" y="4766438"/>
            <a:ext cx="1189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0 %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92288" y="2312704"/>
            <a:ext cx="1189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100 %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192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26"/>
    </mc:Choice>
    <mc:Fallback>
      <p:transition xmlns:p14="http://schemas.microsoft.com/office/powerpoint/2010/main" spd="slow" advTm="155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Didot"/>
                <a:cs typeface="Didot"/>
              </a:rPr>
              <a:t>Research Plan – Aim 3</a:t>
            </a:r>
            <a:br>
              <a:rPr lang="en-US" dirty="0" smtClean="0">
                <a:latin typeface="Didot"/>
                <a:cs typeface="Didot"/>
              </a:rPr>
            </a:br>
            <a:r>
              <a:rPr lang="en-US" sz="1100" dirty="0">
                <a:latin typeface="Didot"/>
                <a:cs typeface="Didot"/>
              </a:rPr>
              <a:t/>
            </a:r>
            <a:br>
              <a:rPr lang="en-US" sz="1100" dirty="0">
                <a:latin typeface="Didot"/>
                <a:cs typeface="Didot"/>
              </a:rPr>
            </a:br>
            <a:r>
              <a:rPr lang="en-US" sz="2000" dirty="0" smtClean="0">
                <a:solidFill>
                  <a:srgbClr val="FFFF00"/>
                </a:solidFill>
                <a:latin typeface="Didot"/>
                <a:cs typeface="Didot"/>
              </a:rPr>
              <a:t>Evaluate whole-brain </a:t>
            </a:r>
            <a:r>
              <a:rPr lang="en-US" sz="2000" dirty="0" err="1" smtClean="0">
                <a:solidFill>
                  <a:srgbClr val="FFFF00"/>
                </a:solidFill>
                <a:latin typeface="Didot"/>
                <a:cs typeface="Didot"/>
              </a:rPr>
              <a:t>qMT</a:t>
            </a:r>
            <a:r>
              <a:rPr lang="en-US" sz="2000" dirty="0" smtClean="0">
                <a:solidFill>
                  <a:srgbClr val="FFFF00"/>
                </a:solidFill>
                <a:latin typeface="Didot"/>
                <a:cs typeface="Didot"/>
              </a:rPr>
              <a:t> protocol in MS patients and i</a:t>
            </a:r>
            <a:r>
              <a:rPr lang="en-US" sz="2000" dirty="0" smtClean="0">
                <a:solidFill>
                  <a:srgbClr val="FFFF00"/>
                </a:solidFill>
                <a:latin typeface="Didot"/>
                <a:cs typeface="Didot"/>
              </a:rPr>
              <a:t>nvestigate </a:t>
            </a:r>
            <a:r>
              <a:rPr lang="en-US" sz="2000" dirty="0">
                <a:solidFill>
                  <a:srgbClr val="FFFF00"/>
                </a:solidFill>
                <a:latin typeface="Didot"/>
                <a:cs typeface="Didot"/>
              </a:rPr>
              <a:t>the spatial connectivity between WM and GM </a:t>
            </a:r>
            <a:r>
              <a:rPr lang="en-US" sz="2000" dirty="0" smtClean="0">
                <a:solidFill>
                  <a:srgbClr val="FFFF00"/>
                </a:solidFill>
                <a:latin typeface="Didot"/>
                <a:cs typeface="Didot"/>
              </a:rPr>
              <a:t>MS </a:t>
            </a:r>
            <a:r>
              <a:rPr lang="en-US" sz="2000" dirty="0" smtClean="0">
                <a:solidFill>
                  <a:srgbClr val="FFFF00"/>
                </a:solidFill>
                <a:latin typeface="Didot"/>
                <a:cs typeface="Didot"/>
              </a:rPr>
              <a:t>pathology.</a:t>
            </a:r>
            <a:endParaRPr lang="en-US" sz="2000" dirty="0">
              <a:solidFill>
                <a:srgbClr val="FFFF00"/>
              </a:solidFill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3D </a:t>
            </a:r>
            <a:r>
              <a:rPr lang="en-US" sz="2200" dirty="0" err="1" smtClean="0">
                <a:latin typeface="Gill Sans"/>
                <a:cs typeface="Gill Sans"/>
              </a:rPr>
              <a:t>qMT</a:t>
            </a:r>
            <a:r>
              <a:rPr lang="en-US" sz="2200" dirty="0" smtClean="0">
                <a:latin typeface="Gill Sans"/>
                <a:cs typeface="Gill Sans"/>
              </a:rPr>
              <a:t> protocol on </a:t>
            </a:r>
            <a:r>
              <a:rPr lang="en-US" sz="2200" dirty="0" smtClean="0">
                <a:solidFill>
                  <a:srgbClr val="E46C0A"/>
                </a:solidFill>
                <a:latin typeface="Gill Sans"/>
                <a:cs typeface="Gill Sans"/>
              </a:rPr>
              <a:t>secondary progressive</a:t>
            </a:r>
            <a:r>
              <a:rPr lang="en-US" sz="2200" dirty="0" smtClean="0">
                <a:latin typeface="Gill Sans"/>
                <a:cs typeface="Gill Sans"/>
              </a:rPr>
              <a:t> </a:t>
            </a:r>
            <a:r>
              <a:rPr lang="en-US" sz="2200" dirty="0" smtClean="0">
                <a:solidFill>
                  <a:srgbClr val="E46C0A"/>
                </a:solidFill>
                <a:latin typeface="Gill Sans"/>
                <a:cs typeface="Gill Sans"/>
              </a:rPr>
              <a:t>MS patients </a:t>
            </a:r>
            <a:r>
              <a:rPr lang="en-US" sz="2200" dirty="0" smtClean="0">
                <a:solidFill>
                  <a:srgbClr val="FFFFFF"/>
                </a:solidFill>
                <a:latin typeface="Gill Sans"/>
                <a:cs typeface="Gill Sans"/>
              </a:rPr>
              <a:t>and age/sex matched healthy volunteers.</a:t>
            </a:r>
          </a:p>
          <a:p>
            <a:r>
              <a:rPr lang="en-US" sz="2200" dirty="0" smtClean="0">
                <a:solidFill>
                  <a:srgbClr val="FFFFFF"/>
                </a:solidFill>
                <a:latin typeface="Gill Sans"/>
                <a:cs typeface="Gill Sans"/>
              </a:rPr>
              <a:t>Number of patients required for this study will be calculated from a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power analysis</a:t>
            </a:r>
            <a:r>
              <a:rPr lang="en-US" sz="2200" dirty="0" smtClean="0">
                <a:solidFill>
                  <a:srgbClr val="FFFFFF"/>
                </a:solidFill>
                <a:latin typeface="Gill Sans"/>
                <a:cs typeface="Gill Sans"/>
              </a:rPr>
              <a:t>, by considering the results of Aims 1 and 2.</a:t>
            </a:r>
          </a:p>
          <a:p>
            <a:r>
              <a:rPr lang="en-US" sz="2200" dirty="0" smtClean="0">
                <a:solidFill>
                  <a:srgbClr val="FFFFFF"/>
                </a:solidFill>
                <a:latin typeface="Gill Sans"/>
                <a:cs typeface="Gill Sans"/>
              </a:rPr>
              <a:t>Investigate cortical GM </a:t>
            </a:r>
            <a:r>
              <a:rPr lang="en-US" sz="2200" dirty="0" err="1" smtClean="0">
                <a:solidFill>
                  <a:srgbClr val="FFFFFF"/>
                </a:solidFill>
                <a:latin typeface="Gill Sans"/>
                <a:cs typeface="Gill Sans"/>
              </a:rPr>
              <a:t>qMT</a:t>
            </a:r>
            <a:r>
              <a:rPr lang="en-US" sz="2200" dirty="0" smtClean="0">
                <a:solidFill>
                  <a:srgbClr val="FFFFFF"/>
                </a:solidFill>
                <a:latin typeface="Gill Sans"/>
                <a:cs typeface="Gill Sans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Gill Sans"/>
                <a:cs typeface="Gill Sans"/>
              </a:rPr>
              <a:t>values in </a:t>
            </a:r>
            <a:r>
              <a:rPr lang="en-US" sz="2200" dirty="0" smtClean="0">
                <a:solidFill>
                  <a:srgbClr val="FFFFFF"/>
                </a:solidFill>
                <a:latin typeface="Gill Sans"/>
                <a:cs typeface="Gill Sans"/>
              </a:rPr>
              <a:t>healthy GM and </a:t>
            </a:r>
            <a:r>
              <a:rPr lang="en-US" sz="2200" dirty="0" smtClean="0">
                <a:solidFill>
                  <a:srgbClr val="FFFFFF"/>
                </a:solidFill>
                <a:latin typeface="Gill Sans"/>
                <a:cs typeface="Gill Sans"/>
              </a:rPr>
              <a:t>GM lesions.</a:t>
            </a:r>
          </a:p>
          <a:p>
            <a:endParaRPr lang="en-US" sz="500" dirty="0">
              <a:solidFill>
                <a:srgbClr val="E46C0A"/>
              </a:solidFill>
              <a:latin typeface="Gill Sans"/>
              <a:cs typeface="Gill Sans"/>
            </a:endParaRPr>
          </a:p>
          <a:p>
            <a:endParaRPr lang="en-US" sz="2200" dirty="0" smtClean="0">
              <a:latin typeface="Gill Sans"/>
              <a:cs typeface="Gill Sans"/>
            </a:endParaRPr>
          </a:p>
          <a:p>
            <a:r>
              <a:rPr lang="en-US" sz="2200" dirty="0" smtClean="0">
                <a:latin typeface="Gill Sans"/>
                <a:cs typeface="Gill Sans"/>
              </a:rPr>
              <a:t>Acquire high angular resolution MRI diffusion </a:t>
            </a:r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tractography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200" dirty="0" smtClean="0">
                <a:latin typeface="Gill Sans"/>
                <a:cs typeface="Gill Sans"/>
              </a:rPr>
              <a:t>maps.</a:t>
            </a:r>
            <a:endParaRPr lang="en-US" dirty="0" smtClean="0">
              <a:latin typeface="Gill Sans"/>
              <a:cs typeface="Gill Sans"/>
            </a:endParaRPr>
          </a:p>
          <a:p>
            <a:pPr>
              <a:buFont typeface="Wingdings" charset="2"/>
              <a:buChar char="§"/>
            </a:pPr>
            <a:r>
              <a:rPr lang="en-US" sz="2200" dirty="0" err="1" smtClean="0">
                <a:latin typeface="Gill Sans"/>
                <a:cs typeface="Gill Sans"/>
              </a:rPr>
              <a:t>qMT</a:t>
            </a:r>
            <a:r>
              <a:rPr lang="en-US" sz="2200" dirty="0" smtClean="0">
                <a:latin typeface="Gill Sans"/>
                <a:cs typeface="Gill Sans"/>
              </a:rPr>
              <a:t> parameters in cortical GM </a:t>
            </a:r>
            <a:r>
              <a:rPr lang="en-US" sz="2200" dirty="0">
                <a:latin typeface="Gill Sans"/>
                <a:cs typeface="Gill Sans"/>
              </a:rPr>
              <a:t>connected to </a:t>
            </a:r>
            <a:r>
              <a:rPr lang="en-US" sz="2200" dirty="0" smtClean="0">
                <a:latin typeface="Gill Sans"/>
                <a:cs typeface="Gill Sans"/>
              </a:rPr>
              <a:t>WM lesions will be investigated to determine if they exhibit statistically different values </a:t>
            </a:r>
            <a:r>
              <a:rPr lang="en-US" sz="2200" dirty="0">
                <a:latin typeface="Gill Sans"/>
                <a:cs typeface="Gill Sans"/>
              </a:rPr>
              <a:t>compared to contra-lateral regions free of WM </a:t>
            </a:r>
            <a:r>
              <a:rPr lang="en-US" sz="2200" dirty="0" smtClean="0">
                <a:latin typeface="Gill Sans"/>
                <a:cs typeface="Gill Sans"/>
              </a:rPr>
              <a:t>lesions.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7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587"/>
    </mc:Choice>
    <mc:Fallback>
      <p:transition xmlns:p14="http://schemas.microsoft.com/office/powerpoint/2010/main" spd="slow" advTm="7758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Resources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Gill Sans"/>
                <a:cs typeface="Gill Sans"/>
              </a:rPr>
              <a:t>Two on-site MRIs (</a:t>
            </a:r>
            <a:r>
              <a:rPr lang="en-US" sz="2600" dirty="0" smtClean="0">
                <a:solidFill>
                  <a:srgbClr val="E46C0A"/>
                </a:solidFill>
                <a:latin typeface="Gill Sans"/>
                <a:cs typeface="Gill Sans"/>
              </a:rPr>
              <a:t>Siemens 1.5 and 3 T</a:t>
            </a:r>
            <a:r>
              <a:rPr lang="en-US" sz="2600" dirty="0" smtClean="0">
                <a:latin typeface="Gill Sans"/>
                <a:cs typeface="Gill Sans"/>
              </a:rPr>
              <a:t>)</a:t>
            </a:r>
            <a:endParaRPr lang="en-US" sz="2600" dirty="0">
              <a:latin typeface="Gill Sans"/>
              <a:cs typeface="Gill Sans"/>
            </a:endParaRPr>
          </a:p>
          <a:p>
            <a:pPr lvl="1"/>
            <a:r>
              <a:rPr lang="en-US" sz="2600" dirty="0" smtClean="0">
                <a:latin typeface="Gill Sans"/>
                <a:cs typeface="Gill Sans"/>
              </a:rPr>
              <a:t>32-channel head coil (3 T)</a:t>
            </a:r>
          </a:p>
          <a:p>
            <a:pPr lvl="1"/>
            <a:r>
              <a:rPr lang="en-US" sz="2600" dirty="0" smtClean="0">
                <a:latin typeface="Gill Sans"/>
                <a:cs typeface="Gill Sans"/>
              </a:rPr>
              <a:t>Siemens MR physicist available for assistance with pulse sequence development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State-of-the-art experimental neuropathology lab at the MNI.</a:t>
            </a:r>
          </a:p>
          <a:p>
            <a:endParaRPr lang="en-US" sz="26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Post-mortem brain hemispheres (healthy and MS) will be acquired through the Douglas Mental Health Brain Bank.</a:t>
            </a:r>
          </a:p>
          <a:p>
            <a:endParaRPr lang="en-US" sz="26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r>
              <a:rPr lang="en-US" sz="2600" dirty="0">
                <a:solidFill>
                  <a:srgbClr val="595959"/>
                </a:solidFill>
                <a:latin typeface="Gill Sans"/>
                <a:cs typeface="Gill Sans"/>
              </a:rPr>
              <a:t>MS patients will be recruited through the MNI MS clinic.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523"/>
    </mc:Choice>
    <mc:Fallback>
      <p:transition xmlns:p14="http://schemas.microsoft.com/office/powerpoint/2010/main" spd="slow" advTm="355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Resources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Two on-site MRIs (Siemens 1.5 and 3 T)</a:t>
            </a:r>
          </a:p>
          <a:p>
            <a:pPr lvl="1"/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32-channel head coil (3 T)</a:t>
            </a:r>
          </a:p>
          <a:p>
            <a:pPr lvl="1"/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Siemens MR physicist available for assistance with pulse sequence development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sz="2600" dirty="0" smtClean="0">
                <a:latin typeface="Gill Sans"/>
                <a:cs typeface="Gill Sans"/>
              </a:rPr>
              <a:t>State-of-the-art experimental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neuropathology lab</a:t>
            </a:r>
            <a:r>
              <a:rPr lang="en-US" sz="2600" dirty="0" smtClean="0">
                <a:latin typeface="Gill Sans"/>
                <a:cs typeface="Gill Sans"/>
              </a:rPr>
              <a:t> at the MNI.</a:t>
            </a:r>
          </a:p>
          <a:p>
            <a:endParaRPr lang="en-US" sz="2600" dirty="0">
              <a:latin typeface="Gill Sans"/>
              <a:cs typeface="Gill Sans"/>
            </a:endParaRPr>
          </a:p>
          <a:p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Post-mortem brain hemispheres (healthy and MS) will be acquired through the Douglas Mental Health Brain Bank.</a:t>
            </a:r>
          </a:p>
          <a:p>
            <a:endParaRPr lang="en-US" sz="2600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600" dirty="0">
                <a:solidFill>
                  <a:srgbClr val="595959"/>
                </a:solidFill>
                <a:latin typeface="Gill Sans"/>
                <a:cs typeface="Gill Sans"/>
              </a:rPr>
              <a:t>MS patients will be recruited through the MNI MS clinic.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6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5"/>
    </mc:Choice>
    <mc:Fallback>
      <p:transition xmlns:p14="http://schemas.microsoft.com/office/powerpoint/2010/main" spd="slow" advTm="60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Resources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Two on-site MRIs (Siemens 1.5 and 3 T)</a:t>
            </a:r>
          </a:p>
          <a:p>
            <a:pPr lvl="1"/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32-channel head coil (3 T)</a:t>
            </a:r>
          </a:p>
          <a:p>
            <a:pPr lvl="1"/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Siemens MR physicist available for assistance with pulse sequence development</a:t>
            </a:r>
          </a:p>
          <a:p>
            <a:endParaRPr lang="en-US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State-of-the-art experimental neuropathology lab at the MNI.</a:t>
            </a:r>
          </a:p>
          <a:p>
            <a:endParaRPr lang="en-US" sz="2600" dirty="0">
              <a:latin typeface="Gill Sans"/>
              <a:cs typeface="Gill Sans"/>
            </a:endParaRPr>
          </a:p>
          <a:p>
            <a:r>
              <a:rPr lang="en-US" sz="2600" dirty="0" smtClean="0">
                <a:latin typeface="Gill Sans"/>
                <a:cs typeface="Gill Sans"/>
              </a:rPr>
              <a:t>Post-mortem brain hemispheres (healthy and MS) will be acquired through the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Douglas Mental Health Brain Bank</a:t>
            </a:r>
            <a:r>
              <a:rPr lang="en-US" sz="2600" dirty="0" smtClean="0">
                <a:latin typeface="Gill Sans"/>
                <a:cs typeface="Gill Sans"/>
              </a:rPr>
              <a:t>.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  <a:latin typeface="Gill Sans"/>
              <a:cs typeface="Gill Sans"/>
            </a:endParaRPr>
          </a:p>
          <a:p>
            <a:endParaRPr lang="en-US" sz="2600" dirty="0">
              <a:latin typeface="Gill Sans"/>
              <a:cs typeface="Gill Sans"/>
            </a:endParaRPr>
          </a:p>
          <a:p>
            <a:r>
              <a:rPr lang="en-US" sz="2600" dirty="0">
                <a:solidFill>
                  <a:srgbClr val="595959"/>
                </a:solidFill>
                <a:latin typeface="Gill Sans"/>
                <a:cs typeface="Gill Sans"/>
              </a:rPr>
              <a:t>MS patients will be recruited through the MNI MS clinic.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6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75"/>
    </mc:Choice>
    <mc:Fallback>
      <p:transition xmlns:p14="http://schemas.microsoft.com/office/powerpoint/2010/main" spd="slow" advTm="52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Resources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Two on-site MRIs (Siemens 1.5 and 3 T)</a:t>
            </a:r>
          </a:p>
          <a:p>
            <a:pPr lvl="1"/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32-channel head coil (3 T)</a:t>
            </a:r>
          </a:p>
          <a:p>
            <a:pPr lvl="1"/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Siemens MR physicist available for assistance with pulse sequence development</a:t>
            </a:r>
          </a:p>
          <a:p>
            <a:endParaRPr lang="en-US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State-of-the-art experimental neuropathology lab at the MNI.</a:t>
            </a:r>
          </a:p>
          <a:p>
            <a:endParaRPr lang="en-US" sz="2600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Post-mortem brain hemispheres (healthy and MS) will be acquired through the Douglas Mental Health Brain Bank.</a:t>
            </a:r>
          </a:p>
          <a:p>
            <a:endParaRPr lang="en-US" sz="2600" dirty="0">
              <a:latin typeface="Gill Sans"/>
              <a:cs typeface="Gill Sans"/>
            </a:endParaRPr>
          </a:p>
          <a:p>
            <a:r>
              <a:rPr lang="en-US" sz="2600" dirty="0" smtClean="0">
                <a:latin typeface="Gill Sans"/>
                <a:cs typeface="Gill Sans"/>
              </a:rPr>
              <a:t>MS patients will be recruited through the </a:t>
            </a:r>
            <a:r>
              <a:rPr lang="en-US" sz="2600" dirty="0" smtClean="0">
                <a:solidFill>
                  <a:srgbClr val="E46C0A"/>
                </a:solidFill>
                <a:latin typeface="Gill Sans"/>
                <a:cs typeface="Gill Sans"/>
              </a:rPr>
              <a:t>MNI MS clinic</a:t>
            </a:r>
            <a:r>
              <a:rPr lang="en-US" sz="2600" dirty="0" smtClean="0">
                <a:latin typeface="Gill Sans"/>
                <a:cs typeface="Gill Sans"/>
              </a:rPr>
              <a:t>.</a:t>
            </a:r>
            <a:endParaRPr lang="en-US" sz="260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6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07"/>
    </mc:Choice>
    <mc:Fallback>
      <p:transition xmlns:p14="http://schemas.microsoft.com/office/powerpoint/2010/main" spd="slow" advTm="430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Potential Problems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90274" cy="4525963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>
                <a:latin typeface="Gill Sans"/>
                <a:cs typeface="Gill Sans"/>
              </a:rPr>
              <a:t>Possible loss of low contrast image features when using compressed sensing.</a:t>
            </a:r>
          </a:p>
          <a:p>
            <a:endParaRPr lang="en-US" sz="2600" dirty="0">
              <a:latin typeface="Gill Sans"/>
              <a:cs typeface="Gill Sans"/>
            </a:endParaRPr>
          </a:p>
          <a:p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Change in T</a:t>
            </a:r>
            <a:r>
              <a:rPr lang="en-US" sz="2600" baseline="-25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technique = Change in T</a:t>
            </a:r>
            <a:r>
              <a:rPr lang="en-US" sz="2600" baseline="-25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measured values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What will be the effect on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 in vivo?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Use of </a:t>
            </a:r>
            <a:r>
              <a:rPr lang="en-US" sz="2600" dirty="0">
                <a:solidFill>
                  <a:srgbClr val="595959"/>
                </a:solidFill>
                <a:latin typeface="Gill Sans"/>
                <a:cs typeface="Gill Sans"/>
              </a:rPr>
              <a:t>stereotaxic WM DTI </a:t>
            </a:r>
            <a:r>
              <a:rPr lang="en-US" sz="2600" dirty="0" err="1" smtClean="0">
                <a:solidFill>
                  <a:srgbClr val="595959"/>
                </a:solidFill>
                <a:latin typeface="Gill Sans"/>
                <a:cs typeface="Gill Sans"/>
              </a:rPr>
              <a:t>tractography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 maps if 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diffusion method 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fails in MS patients.</a:t>
            </a:r>
          </a:p>
          <a:p>
            <a:endParaRPr lang="en-US" dirty="0">
              <a:solidFill>
                <a:srgbClr val="595959"/>
              </a:solidFill>
              <a:latin typeface="Gill Sans"/>
              <a:cs typeface="Gill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5747474" y="2488569"/>
            <a:ext cx="3178177" cy="23836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1828" y="4872202"/>
            <a:ext cx="23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Stikov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et al, 2012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79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837"/>
    </mc:Choice>
    <mc:Fallback>
      <p:transition xmlns:p14="http://schemas.microsoft.com/office/powerpoint/2010/main" spd="slow" advTm="5983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Potential Problems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90274" cy="4525963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Possible loss of low contrast image features when using compressed sensing.</a:t>
            </a:r>
          </a:p>
          <a:p>
            <a:endParaRPr lang="en-US" sz="2600" dirty="0">
              <a:latin typeface="Gill Sans"/>
              <a:cs typeface="Gill Sans"/>
            </a:endParaRPr>
          </a:p>
          <a:p>
            <a:r>
              <a:rPr lang="en-US" sz="2600" dirty="0" smtClean="0">
                <a:latin typeface="Gill Sans"/>
                <a:cs typeface="Gill Sans"/>
              </a:rPr>
              <a:t>Change in T</a:t>
            </a:r>
            <a:r>
              <a:rPr lang="en-US" sz="2600" baseline="-25000" dirty="0" smtClean="0">
                <a:latin typeface="Gill Sans"/>
                <a:cs typeface="Gill Sans"/>
              </a:rPr>
              <a:t>1</a:t>
            </a:r>
            <a:r>
              <a:rPr lang="en-US" sz="2600" dirty="0" smtClean="0">
                <a:latin typeface="Gill Sans"/>
                <a:cs typeface="Gill Sans"/>
              </a:rPr>
              <a:t> technique = Change in T</a:t>
            </a:r>
            <a:r>
              <a:rPr lang="en-US" sz="2600" baseline="-25000" dirty="0" smtClean="0">
                <a:latin typeface="Gill Sans"/>
                <a:cs typeface="Gill Sans"/>
              </a:rPr>
              <a:t>1</a:t>
            </a:r>
            <a:r>
              <a:rPr lang="en-US" sz="2600" dirty="0" smtClean="0">
                <a:latin typeface="Gill Sans"/>
                <a:cs typeface="Gill Sans"/>
              </a:rPr>
              <a:t> measured values</a:t>
            </a:r>
          </a:p>
          <a:p>
            <a:pPr lvl="1"/>
            <a:r>
              <a:rPr lang="en-US" sz="2200" dirty="0" smtClean="0">
                <a:latin typeface="Gill Sans"/>
                <a:cs typeface="Gill Sans"/>
              </a:rPr>
              <a:t>What will be the effect on </a:t>
            </a:r>
            <a:r>
              <a:rPr lang="en-US" sz="2200" dirty="0" smtClean="0">
                <a:latin typeface="Gill Sans"/>
                <a:cs typeface="Gill Sans"/>
              </a:rPr>
              <a:t>F in vivo?</a:t>
            </a:r>
            <a:endParaRPr lang="en-US" sz="2200" dirty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Use of </a:t>
            </a:r>
            <a:r>
              <a:rPr lang="en-US" sz="2600" dirty="0">
                <a:solidFill>
                  <a:srgbClr val="595959"/>
                </a:solidFill>
                <a:latin typeface="Gill Sans"/>
                <a:cs typeface="Gill Sans"/>
              </a:rPr>
              <a:t>stereotaxic WM DTI </a:t>
            </a:r>
            <a:r>
              <a:rPr lang="en-US" sz="2600" dirty="0" err="1" smtClean="0">
                <a:solidFill>
                  <a:srgbClr val="595959"/>
                </a:solidFill>
                <a:latin typeface="Gill Sans"/>
                <a:cs typeface="Gill Sans"/>
              </a:rPr>
              <a:t>tractography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 maps if 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diffusion method 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fails in MS patients.</a:t>
            </a:r>
          </a:p>
          <a:p>
            <a:endParaRPr lang="en-US" dirty="0">
              <a:solidFill>
                <a:srgbClr val="595959"/>
              </a:solidFill>
              <a:latin typeface="Gill Sans"/>
              <a:cs typeface="Gill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474" y="2488569"/>
            <a:ext cx="3178177" cy="2383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1828" y="4872202"/>
            <a:ext cx="23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Gill Sans"/>
                <a:cs typeface="Gill Sans"/>
              </a:rPr>
              <a:t>Stikov</a:t>
            </a:r>
            <a:r>
              <a:rPr lang="en-US" dirty="0" smtClean="0">
                <a:latin typeface="Gill Sans"/>
                <a:cs typeface="Gill Sans"/>
              </a:rPr>
              <a:t> et al, 2012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4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141"/>
    </mc:Choice>
    <mc:Fallback>
      <p:transition xmlns:p14="http://schemas.microsoft.com/office/powerpoint/2010/main" spd="slow" advTm="541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Potential Problems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90274" cy="4525963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Possible loss of low contrast image features when using compressed sensing.</a:t>
            </a:r>
          </a:p>
          <a:p>
            <a:endParaRPr lang="en-US" sz="2600" dirty="0">
              <a:latin typeface="Gill Sans"/>
              <a:cs typeface="Gill Sans"/>
            </a:endParaRPr>
          </a:p>
          <a:p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Change in T</a:t>
            </a:r>
            <a:r>
              <a:rPr lang="en-US" sz="2600" baseline="-25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technique = Change in T</a:t>
            </a:r>
            <a:r>
              <a:rPr lang="en-US" sz="2600" baseline="-25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1</a:t>
            </a:r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measured values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What will be the effect on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F in vivo?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Gill Sans"/>
                <a:cs typeface="Gill Sans"/>
              </a:rPr>
              <a:t>Use of </a:t>
            </a:r>
            <a:r>
              <a:rPr lang="en-US" sz="2600" dirty="0">
                <a:solidFill>
                  <a:srgbClr val="FFFFFF"/>
                </a:solidFill>
                <a:latin typeface="Gill Sans"/>
                <a:cs typeface="Gill Sans"/>
              </a:rPr>
              <a:t>stereotaxic WM DTI </a:t>
            </a:r>
            <a:r>
              <a:rPr lang="en-US" sz="2600" dirty="0" err="1" smtClean="0">
                <a:solidFill>
                  <a:srgbClr val="FFFFFF"/>
                </a:solidFill>
                <a:latin typeface="Gill Sans"/>
                <a:cs typeface="Gill Sans"/>
              </a:rPr>
              <a:t>tractography</a:t>
            </a:r>
            <a:r>
              <a:rPr lang="en-US" sz="2600" dirty="0" smtClean="0">
                <a:solidFill>
                  <a:srgbClr val="FFFFFF"/>
                </a:solidFill>
                <a:latin typeface="Gill Sans"/>
                <a:cs typeface="Gill Sans"/>
              </a:rPr>
              <a:t> maps if </a:t>
            </a:r>
            <a:r>
              <a:rPr lang="en-US" sz="2600" dirty="0" smtClean="0">
                <a:solidFill>
                  <a:srgbClr val="FFFFFF"/>
                </a:solidFill>
                <a:latin typeface="Gill Sans"/>
                <a:cs typeface="Gill Sans"/>
              </a:rPr>
              <a:t>diffusion method </a:t>
            </a:r>
            <a:r>
              <a:rPr lang="en-US" sz="2600" dirty="0" smtClean="0">
                <a:solidFill>
                  <a:srgbClr val="FFFFFF"/>
                </a:solidFill>
                <a:latin typeface="Gill Sans"/>
                <a:cs typeface="Gill Sans"/>
              </a:rPr>
              <a:t>fails in MS patients.</a:t>
            </a:r>
          </a:p>
          <a:p>
            <a:endParaRPr lang="en-US" dirty="0">
              <a:solidFill>
                <a:srgbClr val="595959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2018" y="4862741"/>
            <a:ext cx="23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Mori et al, 2008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811" y="2296694"/>
            <a:ext cx="1794419" cy="2535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156" y="2434249"/>
            <a:ext cx="1844101" cy="197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45"/>
    </mc:Choice>
    <mc:Fallback>
      <p:transition xmlns:p14="http://schemas.microsoft.com/office/powerpoint/2010/main" spd="slow" advTm="298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Timeline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11" y="1511299"/>
            <a:ext cx="6906441" cy="414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7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12"/>
    </mc:Choice>
    <mc:Fallback>
      <p:transition xmlns:p14="http://schemas.microsoft.com/office/powerpoint/2010/main" spd="slow" advTm="2941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Introduction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Multiple Sclerosis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disabling neurological disease affecting 55,000-75,000 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Canadians.</a:t>
            </a:r>
            <a:endParaRPr lang="en-US" sz="26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sz="500" dirty="0" smtClean="0"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MRI</a:t>
            </a:r>
            <a:r>
              <a:rPr lang="en-US" sz="2600" dirty="0" smtClean="0">
                <a:latin typeface="Gill Sans"/>
                <a:cs typeface="Gill Sans"/>
              </a:rPr>
              <a:t>: imaging modality uniquely sensitive to many aspects of MS </a:t>
            </a:r>
            <a:r>
              <a:rPr lang="en-US" sz="2600" dirty="0" smtClean="0">
                <a:latin typeface="Gill Sans"/>
                <a:cs typeface="Gill Sans"/>
              </a:rPr>
              <a:t>pathology.</a:t>
            </a:r>
            <a:endParaRPr lang="en-US" sz="2600" dirty="0" smtClean="0">
              <a:latin typeface="Gill Sans"/>
              <a:cs typeface="Gill Sans"/>
            </a:endParaRPr>
          </a:p>
          <a:p>
            <a:endParaRPr lang="en-US" sz="500" b="1" dirty="0"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Quantitative Magnetization Transfer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MRI technique capable of quantifying changes in myelin 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density.</a:t>
            </a:r>
            <a:endParaRPr lang="en-US" sz="26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sz="500" b="1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Most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qMT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research of MS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concentrate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on </a:t>
            </a:r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white matter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pathology, partly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due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to time and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resolution limitations.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sz="500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We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aim to develop a fast high-resolution </a:t>
            </a:r>
            <a:r>
              <a:rPr lang="en-US" sz="2400" dirty="0" err="1" smtClean="0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method 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for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white and </a:t>
            </a:r>
            <a:r>
              <a:rPr lang="en-US" sz="2200" b="1" dirty="0">
                <a:solidFill>
                  <a:srgbClr val="595959"/>
                </a:solidFill>
                <a:latin typeface="Gill Sans"/>
                <a:cs typeface="Gill Sans"/>
              </a:rPr>
              <a:t>gray matter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MS pathology in the whole-brain to investigate the spatial relationship between pathology in both tissues.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45"/>
    </mc:Choice>
    <mc:Fallback>
      <p:transition xmlns:p14="http://schemas.microsoft.com/office/powerpoint/2010/main" spd="slow" advTm="298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Conclusion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000" dirty="0">
                <a:latin typeface="Gills Sans"/>
                <a:cs typeface="Gills Sans"/>
              </a:rPr>
              <a:t>Collectively, this research will provide the tools to </a:t>
            </a:r>
            <a:r>
              <a:rPr lang="en-US" sz="3000" dirty="0">
                <a:solidFill>
                  <a:srgbClr val="FF0000"/>
                </a:solidFill>
                <a:latin typeface="Gills Sans"/>
                <a:cs typeface="Gills Sans"/>
              </a:rPr>
              <a:t>improve detection of MS lesions in the cortex </a:t>
            </a:r>
            <a:r>
              <a:rPr lang="en-US" sz="3000" dirty="0">
                <a:latin typeface="Gills Sans"/>
                <a:cs typeface="Gills Sans"/>
              </a:rPr>
              <a:t>and examine their relationship to white </a:t>
            </a:r>
            <a:r>
              <a:rPr lang="en-US" sz="3000" dirty="0" smtClean="0">
                <a:latin typeface="Gills Sans"/>
                <a:cs typeface="Gills Sans"/>
              </a:rPr>
              <a:t>matter pathology</a:t>
            </a:r>
            <a:r>
              <a:rPr lang="en-US" sz="3000" dirty="0">
                <a:latin typeface="Gills Sans"/>
                <a:cs typeface="Gills Sans"/>
              </a:rPr>
              <a:t>.  </a:t>
            </a:r>
            <a:endParaRPr lang="en-US" sz="3000" dirty="0" smtClean="0">
              <a:solidFill>
                <a:schemeClr val="bg1">
                  <a:lumMod val="65000"/>
                  <a:lumOff val="35000"/>
                </a:schemeClr>
              </a:solidFill>
              <a:latin typeface="Gills Sans"/>
              <a:cs typeface="Gills Sans"/>
            </a:endParaRPr>
          </a:p>
          <a:p>
            <a:pPr marL="0" indent="0">
              <a:buNone/>
            </a:pPr>
            <a:endParaRPr lang="en-US" sz="3000" dirty="0">
              <a:solidFill>
                <a:schemeClr val="bg1">
                  <a:lumMod val="65000"/>
                  <a:lumOff val="35000"/>
                </a:schemeClr>
              </a:solidFill>
              <a:latin typeface="Gills Sans"/>
              <a:cs typeface="Gills Sans"/>
            </a:endParaRPr>
          </a:p>
          <a:p>
            <a:pPr marL="0" indent="0" algn="just">
              <a:buNone/>
            </a:pPr>
            <a:r>
              <a:rPr lang="en-US" sz="3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s Sans"/>
                <a:cs typeface="Gills Sans"/>
              </a:rPr>
              <a:t>Image </a:t>
            </a:r>
            <a:r>
              <a:rPr lang="en-US" sz="30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Gills Sans"/>
                <a:cs typeface="Gills Sans"/>
              </a:rPr>
              <a:t>acquisition</a:t>
            </a:r>
            <a:r>
              <a:rPr lang="en-US" sz="3000" dirty="0">
                <a:solidFill>
                  <a:schemeClr val="bg1">
                    <a:lumMod val="65000"/>
                    <a:lumOff val="35000"/>
                  </a:schemeClr>
                </a:solidFill>
                <a:latin typeface="Gills Sans"/>
                <a:cs typeface="Gills Sans"/>
              </a:rPr>
              <a:t> and </a:t>
            </a:r>
            <a:r>
              <a:rPr lang="en-US" sz="30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Gills Sans"/>
                <a:cs typeface="Gills Sans"/>
              </a:rPr>
              <a:t>processing</a:t>
            </a:r>
            <a:r>
              <a:rPr lang="en-US" sz="3000" dirty="0">
                <a:solidFill>
                  <a:schemeClr val="bg1">
                    <a:lumMod val="65000"/>
                    <a:lumOff val="35000"/>
                  </a:schemeClr>
                </a:solidFill>
                <a:latin typeface="Gills Sans"/>
                <a:cs typeface="Gills Sans"/>
              </a:rPr>
              <a:t> </a:t>
            </a:r>
            <a:r>
              <a:rPr lang="en-US" sz="3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s Sans"/>
                <a:cs typeface="Gills Sans"/>
              </a:rPr>
              <a:t>methods </a:t>
            </a:r>
            <a:r>
              <a:rPr lang="en-US" sz="3000" dirty="0">
                <a:solidFill>
                  <a:schemeClr val="bg1">
                    <a:lumMod val="65000"/>
                    <a:lumOff val="35000"/>
                  </a:schemeClr>
                </a:solidFill>
                <a:latin typeface="Gills Sans"/>
                <a:cs typeface="Gills Sans"/>
              </a:rPr>
              <a:t>developed over the course of this project will be applicable to a broad range of applications and will facilitate more clinical </a:t>
            </a:r>
            <a:r>
              <a:rPr lang="en-US" sz="30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s Sans"/>
                <a:cs typeface="Gills Sans"/>
              </a:rPr>
              <a:t>qMT</a:t>
            </a:r>
            <a:r>
              <a:rPr lang="en-US" sz="3000" dirty="0">
                <a:solidFill>
                  <a:schemeClr val="bg1">
                    <a:lumMod val="65000"/>
                    <a:lumOff val="35000"/>
                  </a:schemeClr>
                </a:solidFill>
                <a:latin typeface="Gills Sans"/>
                <a:cs typeface="Gills Sans"/>
              </a:rPr>
              <a:t> studies to be performed in the future.</a:t>
            </a:r>
          </a:p>
          <a:p>
            <a:pPr marL="0" indent="0">
              <a:buNone/>
            </a:pPr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97"/>
    </mc:Choice>
    <mc:Fallback>
      <p:transition xmlns:p14="http://schemas.microsoft.com/office/powerpoint/2010/main" spd="slow" advTm="1909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Conclusion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000" dirty="0">
                <a:solidFill>
                  <a:srgbClr val="595959"/>
                </a:solidFill>
                <a:latin typeface="Gills Sans"/>
                <a:cs typeface="Gills Sans"/>
              </a:rPr>
              <a:t>Collectively, this research will provide the tools to improve detection of MS lesions in the cortex and examine their relationship to white </a:t>
            </a:r>
            <a:r>
              <a:rPr lang="en-US" sz="3000" dirty="0" smtClean="0">
                <a:solidFill>
                  <a:srgbClr val="595959"/>
                </a:solidFill>
                <a:latin typeface="Gills Sans"/>
                <a:cs typeface="Gills Sans"/>
              </a:rPr>
              <a:t>matter pathology</a:t>
            </a:r>
            <a:r>
              <a:rPr lang="en-US" sz="3000" dirty="0">
                <a:solidFill>
                  <a:srgbClr val="595959"/>
                </a:solidFill>
                <a:latin typeface="Gills Sans"/>
                <a:cs typeface="Gills Sans"/>
              </a:rPr>
              <a:t>.  </a:t>
            </a:r>
            <a:endParaRPr lang="en-US" sz="3000" dirty="0" smtClean="0">
              <a:solidFill>
                <a:srgbClr val="595959"/>
              </a:solidFill>
              <a:latin typeface="Gills Sans"/>
              <a:cs typeface="Gills Sans"/>
            </a:endParaRPr>
          </a:p>
          <a:p>
            <a:pPr marL="0" indent="0">
              <a:buNone/>
            </a:pPr>
            <a:endParaRPr lang="en-US" sz="3000" dirty="0">
              <a:solidFill>
                <a:schemeClr val="bg1">
                  <a:lumMod val="65000"/>
                  <a:lumOff val="35000"/>
                </a:schemeClr>
              </a:solidFill>
              <a:latin typeface="Gills Sans"/>
              <a:cs typeface="Gills Sans"/>
            </a:endParaRPr>
          </a:p>
          <a:p>
            <a:pPr marL="0" indent="0" algn="just">
              <a:buNone/>
            </a:pPr>
            <a:r>
              <a:rPr lang="en-US" sz="3000" dirty="0" smtClean="0">
                <a:latin typeface="Gills Sans"/>
                <a:cs typeface="Gills Sans"/>
              </a:rPr>
              <a:t>Image </a:t>
            </a:r>
            <a:r>
              <a:rPr lang="en-US" sz="3000" i="1" dirty="0">
                <a:latin typeface="Gills Sans"/>
                <a:cs typeface="Gills Sans"/>
              </a:rPr>
              <a:t>acquisition</a:t>
            </a:r>
            <a:r>
              <a:rPr lang="en-US" sz="3000" dirty="0">
                <a:latin typeface="Gills Sans"/>
                <a:cs typeface="Gills Sans"/>
              </a:rPr>
              <a:t> and </a:t>
            </a:r>
            <a:r>
              <a:rPr lang="en-US" sz="3000" i="1" dirty="0">
                <a:latin typeface="Gills Sans"/>
                <a:cs typeface="Gills Sans"/>
              </a:rPr>
              <a:t>processing</a:t>
            </a:r>
            <a:r>
              <a:rPr lang="en-US" sz="3000" dirty="0">
                <a:latin typeface="Gills Sans"/>
                <a:cs typeface="Gills Sans"/>
              </a:rPr>
              <a:t> </a:t>
            </a:r>
            <a:r>
              <a:rPr lang="en-US" sz="3000" dirty="0" smtClean="0">
                <a:latin typeface="Gills Sans"/>
                <a:cs typeface="Gills Sans"/>
              </a:rPr>
              <a:t>methods </a:t>
            </a:r>
            <a:r>
              <a:rPr lang="en-US" sz="3000" dirty="0">
                <a:latin typeface="Gills Sans"/>
                <a:cs typeface="Gills Sans"/>
              </a:rPr>
              <a:t>developed over the course of this project will be applicable to a broad range of applications and </a:t>
            </a:r>
            <a:r>
              <a:rPr lang="en-US" sz="3000" dirty="0">
                <a:solidFill>
                  <a:srgbClr val="FF0000"/>
                </a:solidFill>
                <a:latin typeface="Gills Sans"/>
                <a:cs typeface="Gills Sans"/>
              </a:rPr>
              <a:t>will</a:t>
            </a:r>
            <a:r>
              <a:rPr lang="en-US" sz="3000" dirty="0">
                <a:latin typeface="Gills Sans"/>
                <a:cs typeface="Gills Sans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Gills Sans"/>
                <a:cs typeface="Gills Sans"/>
              </a:rPr>
              <a:t>facilitate more clinical </a:t>
            </a:r>
            <a:r>
              <a:rPr lang="en-US" sz="3000" dirty="0" err="1">
                <a:solidFill>
                  <a:srgbClr val="FF0000"/>
                </a:solidFill>
                <a:latin typeface="Gills Sans"/>
                <a:cs typeface="Gills Sans"/>
              </a:rPr>
              <a:t>qMT</a:t>
            </a:r>
            <a:r>
              <a:rPr lang="en-US" sz="3000" dirty="0">
                <a:solidFill>
                  <a:srgbClr val="FF0000"/>
                </a:solidFill>
                <a:latin typeface="Gills Sans"/>
                <a:cs typeface="Gills Sans"/>
              </a:rPr>
              <a:t> studies to be performed in the future.</a:t>
            </a:r>
          </a:p>
          <a:p>
            <a:pPr marL="0" indent="0">
              <a:buNone/>
            </a:pPr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74"/>
    </mc:Choice>
    <mc:Fallback>
      <p:transition xmlns:p14="http://schemas.microsoft.com/office/powerpoint/2010/main" spd="slow" advTm="120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Introduction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Multiple Sclerosis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disabling neurological disease affecting </a:t>
            </a:r>
            <a:r>
              <a:rPr lang="en-US" sz="2600" dirty="0">
                <a:solidFill>
                  <a:srgbClr val="595959"/>
                </a:solidFill>
                <a:latin typeface="Gill Sans"/>
                <a:cs typeface="Gill Sans"/>
              </a:rPr>
              <a:t>55,000-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75,000 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Canadians.</a:t>
            </a:r>
            <a:endParaRPr lang="en-US" sz="26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sz="5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MRI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imaging modality uniquely sensitive to many aspects of MS </a:t>
            </a:r>
            <a:r>
              <a:rPr lang="en-US" sz="2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pathology.</a:t>
            </a:r>
            <a:endParaRPr lang="en-US" sz="2600" dirty="0" smtClean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sz="500" b="1" dirty="0"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Quantitative Magnetization Transfer</a:t>
            </a:r>
            <a:r>
              <a:rPr lang="en-US" sz="2600" dirty="0" smtClean="0">
                <a:latin typeface="Gill Sans"/>
                <a:cs typeface="Gill Sans"/>
              </a:rPr>
              <a:t>: MRI technique capable of quantifying changes in myelin </a:t>
            </a:r>
            <a:r>
              <a:rPr lang="en-US" sz="2600" dirty="0" smtClean="0">
                <a:latin typeface="Gill Sans"/>
                <a:cs typeface="Gill Sans"/>
              </a:rPr>
              <a:t>density.</a:t>
            </a:r>
            <a:endParaRPr lang="en-US" sz="2600" dirty="0" smtClean="0">
              <a:latin typeface="Gill Sans"/>
              <a:cs typeface="Gill Sans"/>
            </a:endParaRPr>
          </a:p>
          <a:p>
            <a:endParaRPr lang="en-US" sz="500" b="1" dirty="0">
              <a:latin typeface="Gill Sans"/>
              <a:cs typeface="Gill Sans"/>
            </a:endParaRPr>
          </a:p>
          <a:p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Most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qMT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research of MS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concentrate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on </a:t>
            </a:r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white matter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pathology, partly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due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to time and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resolution limitations.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sz="500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We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aim to develop a fast high-resolution </a:t>
            </a:r>
            <a:r>
              <a:rPr lang="en-US" sz="2400" dirty="0" err="1" smtClean="0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method 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for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white and </a:t>
            </a:r>
            <a:r>
              <a:rPr lang="en-US" sz="2200" b="1" dirty="0">
                <a:solidFill>
                  <a:srgbClr val="595959"/>
                </a:solidFill>
                <a:latin typeface="Gill Sans"/>
                <a:cs typeface="Gill Sans"/>
              </a:rPr>
              <a:t>gray matter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MS pathology in the whole-brain to investigate the spatial relationship between pathology in both tissues.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79"/>
    </mc:Choice>
    <mc:Fallback>
      <p:transition xmlns:p14="http://schemas.microsoft.com/office/powerpoint/2010/main" spd="slow" advTm="188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Introduction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Multiple Sclerosis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disabling neurological disease affecting </a:t>
            </a:r>
            <a:r>
              <a:rPr lang="en-US" sz="2600" dirty="0">
                <a:solidFill>
                  <a:srgbClr val="595959"/>
                </a:solidFill>
                <a:latin typeface="Gill Sans"/>
                <a:cs typeface="Gill Sans"/>
              </a:rPr>
              <a:t>55,000-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75,000 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Canadians.</a:t>
            </a:r>
            <a:endParaRPr lang="en-US" sz="26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sz="5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MRI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imaging modality uniquely sensitive to many aspects of MS 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pathology.</a:t>
            </a:r>
            <a:endParaRPr lang="en-US" sz="26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sz="500" b="1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Quantitative Magnetization Transfer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MRI technique capable of quantifying changes in myelin 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density.</a:t>
            </a:r>
            <a:endParaRPr lang="en-US" sz="26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sz="500" b="1" dirty="0" smtClean="0">
              <a:latin typeface="Gill Sans"/>
              <a:cs typeface="Gill Sans"/>
            </a:endParaRPr>
          </a:p>
          <a:p>
            <a:r>
              <a:rPr lang="en-US" sz="2800" dirty="0" smtClean="0">
                <a:latin typeface="Gill Sans"/>
                <a:cs typeface="Gill Sans"/>
              </a:rPr>
              <a:t>Most </a:t>
            </a:r>
            <a:r>
              <a:rPr lang="en-US" sz="2800" dirty="0" err="1" smtClean="0">
                <a:latin typeface="Gill Sans"/>
                <a:cs typeface="Gill Sans"/>
              </a:rPr>
              <a:t>qMT</a:t>
            </a:r>
            <a:r>
              <a:rPr lang="en-US" sz="2800" dirty="0" smtClean="0">
                <a:latin typeface="Gill Sans"/>
                <a:cs typeface="Gill Sans"/>
              </a:rPr>
              <a:t> research of MS concentrate 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Gill Sans"/>
                <a:cs typeface="Gill Sans"/>
              </a:rPr>
              <a:t>white matter</a:t>
            </a:r>
            <a:r>
              <a:rPr lang="en-US" sz="2800" b="1" dirty="0" smtClean="0">
                <a:latin typeface="Gill Sans"/>
                <a:cs typeface="Gill Sans"/>
              </a:rPr>
              <a:t> </a:t>
            </a:r>
            <a:r>
              <a:rPr lang="en-US" sz="2800" dirty="0" smtClean="0">
                <a:latin typeface="Gill Sans"/>
                <a:cs typeface="Gill Sans"/>
              </a:rPr>
              <a:t>pathology, partly due </a:t>
            </a:r>
            <a:r>
              <a:rPr lang="en-US" sz="2800" dirty="0" smtClean="0">
                <a:latin typeface="Gill Sans"/>
                <a:cs typeface="Gill Sans"/>
              </a:rPr>
              <a:t>to time and </a:t>
            </a:r>
            <a:r>
              <a:rPr lang="en-US" sz="2800" dirty="0" smtClean="0">
                <a:latin typeface="Gill Sans"/>
                <a:cs typeface="Gill Sans"/>
              </a:rPr>
              <a:t>resolution limitations.</a:t>
            </a:r>
          </a:p>
          <a:p>
            <a:endParaRPr lang="en-US" sz="500" dirty="0"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We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aim to develop a fast high-resolution </a:t>
            </a:r>
            <a:r>
              <a:rPr lang="en-US" sz="2400" dirty="0" err="1" smtClean="0">
                <a:solidFill>
                  <a:srgbClr val="595959"/>
                </a:solidFill>
                <a:latin typeface="Gill Sans"/>
                <a:cs typeface="Gill Sans"/>
              </a:rPr>
              <a:t>qMT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method 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for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white and </a:t>
            </a:r>
            <a:r>
              <a:rPr lang="en-US" sz="2200" b="1" dirty="0">
                <a:solidFill>
                  <a:srgbClr val="595959"/>
                </a:solidFill>
                <a:latin typeface="Gill Sans"/>
                <a:cs typeface="Gill Sans"/>
              </a:rPr>
              <a:t>gray matter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MS pathology in the whole-brain to investigate the spatial relationship between pathology in both tissues.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61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053"/>
    </mc:Choice>
    <mc:Fallback>
      <p:transition xmlns:p14="http://schemas.microsoft.com/office/powerpoint/2010/main" spd="slow" advTm="530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Introduction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Multiple Sclerosis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disabling neurological disease affecting </a:t>
            </a:r>
            <a:r>
              <a:rPr lang="en-US" sz="2600" dirty="0">
                <a:solidFill>
                  <a:srgbClr val="595959"/>
                </a:solidFill>
                <a:latin typeface="Gill Sans"/>
                <a:cs typeface="Gill Sans"/>
              </a:rPr>
              <a:t>55,000-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75,000 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Canadians.</a:t>
            </a:r>
            <a:endParaRPr lang="en-US" sz="26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sz="5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MRI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imaging modality uniquely sensitive to many aspects of MS 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pathology.</a:t>
            </a:r>
            <a:endParaRPr lang="en-US" sz="26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sz="500" b="1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b="1" dirty="0" smtClean="0">
                <a:solidFill>
                  <a:srgbClr val="595959"/>
                </a:solidFill>
                <a:latin typeface="Gill Sans"/>
                <a:cs typeface="Gill Sans"/>
              </a:rPr>
              <a:t>Quantitative Magnetization Transfer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: MRI technique capable of quantifying changes in myelin </a:t>
            </a:r>
            <a:r>
              <a:rPr lang="en-US" sz="2600" dirty="0" smtClean="0">
                <a:solidFill>
                  <a:srgbClr val="595959"/>
                </a:solidFill>
                <a:latin typeface="Gill Sans"/>
                <a:cs typeface="Gill Sans"/>
              </a:rPr>
              <a:t>density.</a:t>
            </a:r>
            <a:endParaRPr lang="en-US" sz="2600" dirty="0" smtClean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sz="500" b="1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Most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qMT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research of MS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concentrate 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on </a:t>
            </a:r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white matter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pathology, partly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due to time and </a:t>
            </a: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resolution limitations.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sz="500" dirty="0">
              <a:latin typeface="Gill Sans"/>
              <a:cs typeface="Gill Sans"/>
            </a:endParaRPr>
          </a:p>
          <a:p>
            <a:r>
              <a:rPr lang="en-US" sz="2400" dirty="0" smtClean="0">
                <a:latin typeface="Gill Sans"/>
                <a:cs typeface="Gill Sans"/>
              </a:rPr>
              <a:t>We </a:t>
            </a:r>
            <a:r>
              <a:rPr lang="en-US" sz="2400" dirty="0">
                <a:latin typeface="Gill Sans"/>
                <a:cs typeface="Gill Sans"/>
              </a:rPr>
              <a:t>aim to develop a fast high-resolution </a:t>
            </a:r>
            <a:r>
              <a:rPr lang="en-US" sz="2400" dirty="0" err="1" smtClean="0">
                <a:latin typeface="Gill Sans"/>
                <a:cs typeface="Gill Sans"/>
              </a:rPr>
              <a:t>qMT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>
                <a:latin typeface="Gill Sans"/>
                <a:cs typeface="Gill Sans"/>
              </a:rPr>
              <a:t>method </a:t>
            </a:r>
            <a:r>
              <a:rPr lang="en-US" sz="2400" dirty="0" smtClean="0">
                <a:latin typeface="Gill Sans"/>
                <a:cs typeface="Gill Sans"/>
              </a:rPr>
              <a:t>for </a:t>
            </a:r>
            <a:r>
              <a:rPr lang="en-US" sz="2400" dirty="0">
                <a:latin typeface="Gill Sans"/>
                <a:cs typeface="Gill Sans"/>
              </a:rPr>
              <a:t>white and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Gill Sans"/>
                <a:cs typeface="Gill Sans"/>
              </a:rPr>
              <a:t>gray matter </a:t>
            </a:r>
            <a:r>
              <a:rPr lang="en-US" sz="2400" dirty="0">
                <a:latin typeface="Gill Sans"/>
                <a:cs typeface="Gill Sans"/>
              </a:rPr>
              <a:t>MS pathology in the whole-brain to investigate the spatial relationship between pathology in both tissues.</a:t>
            </a: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3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63"/>
    </mc:Choice>
    <mc:Fallback>
      <p:transition xmlns:p14="http://schemas.microsoft.com/office/powerpoint/2010/main" spd="slow" advTm="2166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Background - MS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The McDonald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Criteria </a:t>
            </a:r>
            <a:r>
              <a:rPr lang="en-US" sz="2400" dirty="0" smtClean="0">
                <a:latin typeface="Gill Sans"/>
                <a:cs typeface="Gill Sans"/>
              </a:rPr>
              <a:t>(2010 Revision) for diagnosing MS requires conventional MRI measurements of lesions. </a:t>
            </a:r>
            <a:endParaRPr lang="en-US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At diagnosis, MS is usually characterized by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intermittent attacks of focal 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WM inflammation and demyelination,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separated by periods of relative 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stability. </a:t>
            </a:r>
            <a:endParaRPr lang="en-US" sz="24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Pathological indications of MS: inflammation, blood-brain barrier breakdown,</a:t>
            </a:r>
            <a:r>
              <a:rPr lang="en-US" sz="2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demyelination,</a:t>
            </a:r>
            <a:r>
              <a:rPr lang="en-US" sz="2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6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olygodendrocyte</a:t>
            </a:r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loss, </a:t>
            </a:r>
            <a:r>
              <a:rPr lang="en-US" sz="26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remyelination</a:t>
            </a:r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gliosis, axonal damage and atrophy.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Quantifying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GM pathology is important to fully assess the burden of disease in 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MS as it is a correlate with neurological dysfunction.</a:t>
            </a:r>
            <a:endParaRPr lang="en-US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64"/>
    </mc:Choice>
    <mc:Fallback>
      <p:transition xmlns:p14="http://schemas.microsoft.com/office/powerpoint/2010/main" spd="slow" advTm="208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Didot"/>
                <a:cs typeface="Didot"/>
              </a:rPr>
              <a:t>Background - MS</a:t>
            </a:r>
            <a:endParaRPr lang="en-US" dirty="0">
              <a:latin typeface="Didot"/>
              <a:cs typeface="Dido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The McDonald </a:t>
            </a:r>
            <a:r>
              <a:rPr lang="en-US" sz="2400" dirty="0">
                <a:solidFill>
                  <a:srgbClr val="595959"/>
                </a:solidFill>
                <a:latin typeface="Gill Sans"/>
                <a:cs typeface="Gill Sans"/>
              </a:rPr>
              <a:t>Criteria </a:t>
            </a:r>
            <a:r>
              <a:rPr lang="en-US" sz="2400" dirty="0" smtClean="0">
                <a:solidFill>
                  <a:srgbClr val="595959"/>
                </a:solidFill>
                <a:latin typeface="Gill Sans"/>
                <a:cs typeface="Gill Sans"/>
              </a:rPr>
              <a:t>(2010 Revision) for diagnosing MS requires conventional MRI measurements of lesions. </a:t>
            </a:r>
            <a:endParaRPr lang="en-US" dirty="0">
              <a:solidFill>
                <a:srgbClr val="595959"/>
              </a:solidFill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sz="2400" dirty="0" smtClean="0">
                <a:latin typeface="Gill Sans"/>
                <a:cs typeface="Gill Sans"/>
              </a:rPr>
              <a:t>At diagnosis, MS is usually characterized by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intermittent attacks of focal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WM inflammation and demyelination</a:t>
            </a:r>
            <a:r>
              <a:rPr lang="en-US" sz="2400" dirty="0" smtClean="0">
                <a:latin typeface="Gill Sans"/>
                <a:cs typeface="Gill Sans"/>
              </a:rPr>
              <a:t>, </a:t>
            </a:r>
            <a:r>
              <a:rPr lang="en-US" sz="2400" dirty="0">
                <a:latin typeface="Gill Sans"/>
                <a:cs typeface="Gill Sans"/>
              </a:rPr>
              <a:t>separated by periods of relative </a:t>
            </a:r>
            <a:r>
              <a:rPr lang="en-US" sz="2400" dirty="0" smtClean="0">
                <a:latin typeface="Gill Sans"/>
                <a:cs typeface="Gill Sans"/>
              </a:rPr>
              <a:t>stability. </a:t>
            </a:r>
            <a:endParaRPr lang="en-US" sz="2400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Pathological indications of MS: inflammation, blood-brain barrier breakdown,</a:t>
            </a:r>
            <a:r>
              <a:rPr lang="en-US" sz="2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demyelination,</a:t>
            </a:r>
            <a:r>
              <a:rPr lang="en-US" sz="2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sz="26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olygodendrocyte</a:t>
            </a:r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 loss, </a:t>
            </a:r>
            <a:r>
              <a:rPr lang="en-US" sz="26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remyelination</a:t>
            </a:r>
            <a:r>
              <a:rPr lang="en-US" sz="2600" dirty="0">
                <a:solidFill>
                  <a:schemeClr val="bg1">
                    <a:lumMod val="65000"/>
                    <a:lumOff val="35000"/>
                  </a:schemeClr>
                </a:solidFill>
                <a:latin typeface="Gill Sans"/>
                <a:cs typeface="Gill Sans"/>
              </a:rPr>
              <a:t>, gliosis, axonal damage and atrophy.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  <a:p>
            <a:endParaRPr lang="en-US" dirty="0">
              <a:solidFill>
                <a:srgbClr val="595959"/>
              </a:solidFill>
              <a:latin typeface="Gill Sans"/>
              <a:cs typeface="Gill Sans"/>
            </a:endParaRPr>
          </a:p>
          <a:p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Quantifying GM pathology is important to fully assess the burden of disease in MS as it is a correlate with neurological dysfunction.</a:t>
            </a:r>
            <a:endParaRPr lang="en-US" sz="2000" dirty="0">
              <a:latin typeface="Gill Sans"/>
              <a:cs typeface="Gill Sans"/>
            </a:endParaRPr>
          </a:p>
          <a:p>
            <a:pPr marL="0" indent="0">
              <a:buNone/>
            </a:pPr>
            <a:endParaRPr lang="en-US" dirty="0">
              <a:latin typeface="Gill Sans"/>
              <a:cs typeface="Gill Sans"/>
            </a:endParaRPr>
          </a:p>
          <a:p>
            <a:endParaRPr lang="en-US" dirty="0" smtClean="0"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4431" y="6375358"/>
            <a:ext cx="53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5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21"/>
    </mc:Choice>
    <mc:Fallback>
      <p:transition xmlns:p14="http://schemas.microsoft.com/office/powerpoint/2010/main" spd="slow" advTm="2752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8126</TotalTime>
  <Words>3068</Words>
  <Application>Microsoft Macintosh PowerPoint</Application>
  <PresentationFormat>On-screen Show (4:3)</PresentationFormat>
  <Paragraphs>432</Paragraphs>
  <Slides>41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Black</vt:lpstr>
      <vt:lpstr>PhD Comprehensive Exam Meeting</vt:lpstr>
      <vt:lpstr>Overview</vt:lpstr>
      <vt:lpstr>Introduction</vt:lpstr>
      <vt:lpstr>Introduction</vt:lpstr>
      <vt:lpstr>Introduction</vt:lpstr>
      <vt:lpstr>Introduction</vt:lpstr>
      <vt:lpstr>Introduction</vt:lpstr>
      <vt:lpstr>Background - MS</vt:lpstr>
      <vt:lpstr>Background - MS</vt:lpstr>
      <vt:lpstr>Background - MS</vt:lpstr>
      <vt:lpstr>Background - MS</vt:lpstr>
      <vt:lpstr>Background – Conventional MRI</vt:lpstr>
      <vt:lpstr>Background – Magnetization Transfer</vt:lpstr>
      <vt:lpstr>Background – Magnetization Transfer</vt:lpstr>
      <vt:lpstr>Background – Magnetization Transfer</vt:lpstr>
      <vt:lpstr>Background – Compressed Sensing</vt:lpstr>
      <vt:lpstr>Background – Compressed Sensing</vt:lpstr>
      <vt:lpstr>Background – Compressed Sensing</vt:lpstr>
      <vt:lpstr>Background – Compressed Sensing</vt:lpstr>
      <vt:lpstr>Progress - Lab</vt:lpstr>
      <vt:lpstr>Progress – Personal  (July 2012-Present)</vt:lpstr>
      <vt:lpstr>Progress – Personal  (July 2012-Present)</vt:lpstr>
      <vt:lpstr>Progress – Personal  (July 2012-Present)</vt:lpstr>
      <vt:lpstr>Hypotheses</vt:lpstr>
      <vt:lpstr>Hypotheses</vt:lpstr>
      <vt:lpstr>Hypotheses</vt:lpstr>
      <vt:lpstr>Research Plan – Aim 1  Develop a fast 3D high-resolution qMT acquisition protocol using compressed sensing having a clinically acceptable acquisition time.</vt:lpstr>
      <vt:lpstr>Research Plan – Aim 2  Quantitatively compare MS lesions in post-mortem brains between our optimized qMT protocol, a high-resolution qMT protocol and immunohistochemistry.</vt:lpstr>
      <vt:lpstr>Research Plan – Aim 2  Quantitatively compare MS lesions in post-mortem brains between our optimized qMT protocol, a high-resolution qMT protocol and immunohistochemistry.</vt:lpstr>
      <vt:lpstr>Research Plan – Aim 2  Quantitatively compare MS lesions in post-mortem brains between our optimized qMT protocol, a high-resolution qMT protocol and immunohistochemistry.</vt:lpstr>
      <vt:lpstr>Research Plan – Aim 3  Evaluate whole-brain qMT protocol in MS patients and investigate the spatial connectivity between WM and GM MS pathology.</vt:lpstr>
      <vt:lpstr>Resources</vt:lpstr>
      <vt:lpstr>Resources</vt:lpstr>
      <vt:lpstr>Resources</vt:lpstr>
      <vt:lpstr>Resources</vt:lpstr>
      <vt:lpstr>Potential Problems</vt:lpstr>
      <vt:lpstr>Potential Problems</vt:lpstr>
      <vt:lpstr>Potential Problems</vt:lpstr>
      <vt:lpstr>Timeline</vt:lpstr>
      <vt:lpstr>Conclusion</vt:lpstr>
      <vt:lpstr>Conclusion</vt:lpstr>
    </vt:vector>
  </TitlesOfParts>
  <Company>Montreal Neurological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 Flip-Angle B1 Mapping, and my journey at implementing to our 1.5 T Siemens system (software version VB35)</dc:title>
  <dc:creator>M B</dc:creator>
  <cp:lastModifiedBy>M B</cp:lastModifiedBy>
  <cp:revision>285</cp:revision>
  <cp:lastPrinted>2012-04-13T18:58:13Z</cp:lastPrinted>
  <dcterms:created xsi:type="dcterms:W3CDTF">2012-04-12T15:29:37Z</dcterms:created>
  <dcterms:modified xsi:type="dcterms:W3CDTF">2012-12-20T14:45:00Z</dcterms:modified>
</cp:coreProperties>
</file>