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34" r:id="rId2"/>
    <p:sldId id="257" r:id="rId3"/>
    <p:sldId id="274" r:id="rId4"/>
    <p:sldId id="275" r:id="rId5"/>
    <p:sldId id="276" r:id="rId6"/>
    <p:sldId id="258" r:id="rId7"/>
    <p:sldId id="277" r:id="rId8"/>
    <p:sldId id="335" r:id="rId9"/>
    <p:sldId id="336" r:id="rId10"/>
    <p:sldId id="337" r:id="rId11"/>
    <p:sldId id="339" r:id="rId12"/>
    <p:sldId id="340" r:id="rId13"/>
    <p:sldId id="341" r:id="rId14"/>
    <p:sldId id="342" r:id="rId15"/>
    <p:sldId id="329" r:id="rId16"/>
    <p:sldId id="343" r:id="rId17"/>
    <p:sldId id="344" r:id="rId18"/>
    <p:sldId id="345" r:id="rId19"/>
    <p:sldId id="346" r:id="rId20"/>
    <p:sldId id="347" r:id="rId21"/>
    <p:sldId id="348" r:id="rId22"/>
    <p:sldId id="350" r:id="rId23"/>
    <p:sldId id="351" r:id="rId24"/>
    <p:sldId id="352" r:id="rId25"/>
    <p:sldId id="353" r:id="rId26"/>
    <p:sldId id="349" r:id="rId27"/>
    <p:sldId id="366" r:id="rId28"/>
    <p:sldId id="367" r:id="rId29"/>
    <p:sldId id="368" r:id="rId30"/>
    <p:sldId id="357" r:id="rId31"/>
    <p:sldId id="358" r:id="rId32"/>
    <p:sldId id="359" r:id="rId33"/>
    <p:sldId id="360" r:id="rId34"/>
    <p:sldId id="361" r:id="rId35"/>
    <p:sldId id="363" r:id="rId36"/>
    <p:sldId id="364" r:id="rId37"/>
    <p:sldId id="362" r:id="rId38"/>
    <p:sldId id="338" r:id="rId39"/>
    <p:sldId id="365" r:id="rId40"/>
    <p:sldId id="36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29" autoAdjust="0"/>
    <p:restoredTop sz="89074" autoAdjust="0"/>
  </p:normalViewPr>
  <p:slideViewPr>
    <p:cSldViewPr snapToGrid="0" snapToObjects="1">
      <p:cViewPr>
        <p:scale>
          <a:sx n="85" d="100"/>
          <a:sy n="85" d="100"/>
        </p:scale>
        <p:origin x="-1008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7" d="100"/>
        <a:sy n="197" d="100"/>
      </p:scale>
      <p:origin x="0" y="22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DE44-1098-6249-97D0-6CAECBAD797A}" type="datetime1">
              <a:rPr lang="en-CA" smtClean="0"/>
              <a:t>13-11-25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E6E98-8D8E-144A-8A7C-18AA407D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81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A0707-63F3-434F-884D-EF9CE5C12F8C}" type="datetime1">
              <a:rPr lang="en-CA" smtClean="0"/>
              <a:t>13-11-25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7A3D1-96C1-A949-99E7-91355016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39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68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r>
              <a:rPr lang="en-US" baseline="0" dirty="0" smtClean="0"/>
              <a:t> OVERVIEW OF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54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TRIGGER of MS is unknown</a:t>
            </a:r>
          </a:p>
          <a:p>
            <a:r>
              <a:rPr lang="en-US" baseline="0" dirty="0" smtClean="0"/>
              <a:t>there is currently NO 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926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687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6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CONVENTIONAL MRI – CLINICAL DIAGNOSIS</a:t>
            </a:r>
          </a:p>
        </p:txBody>
      </p:sp>
    </p:spTree>
    <p:extLst>
      <p:ext uri="{BB962C8B-B14F-4D97-AF65-F5344CB8AC3E}">
        <p14:creationId xmlns:p14="http://schemas.microsoft.com/office/powerpoint/2010/main" val="2785385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SOME MT MEASURES CORRELATE WITH MYELIN DENSITY</a:t>
            </a:r>
          </a:p>
        </p:txBody>
      </p:sp>
    </p:spTree>
    <p:extLst>
      <p:ext uri="{BB962C8B-B14F-4D97-AF65-F5344CB8AC3E}">
        <p14:creationId xmlns:p14="http://schemas.microsoft.com/office/powerpoint/2010/main" val="1375103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qMT</a:t>
            </a:r>
            <a:r>
              <a:rPr lang="en-US" baseline="0" dirty="0" smtClean="0"/>
              <a:t> FOCUS WM LESIONS. RES LIMIT</a:t>
            </a:r>
          </a:p>
          <a:p>
            <a:r>
              <a:rPr lang="en-US" baseline="0" dirty="0" smtClean="0"/>
              <a:t>+ MS CONSIDERED A WM DISEASE</a:t>
            </a:r>
          </a:p>
        </p:txBody>
      </p:sp>
    </p:spTree>
    <p:extLst>
      <p:ext uri="{BB962C8B-B14F-4D97-AF65-F5344CB8AC3E}">
        <p14:creationId xmlns:p14="http://schemas.microsoft.com/office/powerpoint/2010/main" val="244946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HYPOTHESES FOR THIS PROECT ARE THE FOLLOWING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2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31F3-8713-0846-A27C-1C0B38FA6DBE}" type="datetime1">
              <a:rPr lang="en-CA" smtClean="0"/>
              <a:t>13-11-25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B746-F1FA-6049-9B9B-05C3C6BABCF3}" type="datetime1">
              <a:rPr lang="en-CA" smtClean="0"/>
              <a:t>13-11-25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3311-DA22-EC44-9C9A-A2EA3895DCC0}" type="datetime1">
              <a:rPr lang="en-CA" smtClean="0"/>
              <a:t>13-11-25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CBFB-E562-1547-A5DD-81FBA53AFE01}" type="datetime1">
              <a:rPr lang="en-CA" smtClean="0"/>
              <a:t>13-11-25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FEC6-048E-BF43-8D7B-35FC5ACA33C9}" type="datetime1">
              <a:rPr lang="en-CA" smtClean="0"/>
              <a:t>13-11-25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7EE-3F1A-B347-A8C6-F94BA15FD24F}" type="datetime1">
              <a:rPr lang="en-CA" smtClean="0"/>
              <a:t>13-11-25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3263-B882-DF4E-92AA-DD87E3FA2A97}" type="datetime1">
              <a:rPr lang="en-CA" smtClean="0"/>
              <a:t>13-11-25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9A23-65B1-DD4E-8961-FBA412EA660D}" type="datetime1">
              <a:rPr lang="en-CA" smtClean="0"/>
              <a:t>13-11-25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9C7A-8C58-DB49-B85C-7B086892A517}" type="datetime1">
              <a:rPr lang="en-CA" smtClean="0"/>
              <a:t>13-11-25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EF77-7C81-8541-90B9-6C464CB17964}" type="datetime1">
              <a:rPr lang="en-CA" smtClean="0"/>
              <a:t>13-11-25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52D6-0286-4744-A28B-35D63437B29F}" type="datetime1">
              <a:rPr lang="en-CA" smtClean="0"/>
              <a:t>13-11-25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226C7-00BB-B04D-896B-89C75514F131}" type="datetime1">
              <a:rPr lang="en-CA" smtClean="0"/>
              <a:t>13-11-25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614"/>
            <a:ext cx="91440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Didot"/>
                <a:cs typeface="Didot"/>
              </a:rPr>
              <a:t>PhD Progress Meeting 2013</a:t>
            </a:r>
            <a:endParaRPr lang="en-US" sz="3600" dirty="0">
              <a:latin typeface="Didot"/>
              <a:cs typeface="Dido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421" y="3500072"/>
            <a:ext cx="7956294" cy="323007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Gill Sans"/>
                <a:cs typeface="Gill Sans"/>
              </a:rPr>
              <a:t>Mathieu Boudreau</a:t>
            </a:r>
            <a:endParaRPr lang="en-US" dirty="0">
              <a:latin typeface="Gill Sans"/>
              <a:cs typeface="Gill Sans"/>
            </a:endParaRPr>
          </a:p>
          <a:p>
            <a:endParaRPr lang="en-US" sz="2000" dirty="0" smtClean="0">
              <a:latin typeface="Gill Sans"/>
              <a:cs typeface="Gill Sans"/>
            </a:endParaRPr>
          </a:p>
          <a:p>
            <a:r>
              <a:rPr lang="en-US" sz="2000" dirty="0" smtClean="0">
                <a:latin typeface="Gill Sans"/>
                <a:cs typeface="Gill Sans"/>
              </a:rPr>
              <a:t>November 25</a:t>
            </a:r>
            <a:r>
              <a:rPr lang="en-US" sz="2000" baseline="30000" dirty="0" smtClean="0">
                <a:latin typeface="Gill Sans"/>
                <a:cs typeface="Gill Sans"/>
              </a:rPr>
              <a:t>th</a:t>
            </a:r>
            <a:r>
              <a:rPr lang="en-US" sz="2000" dirty="0" smtClean="0">
                <a:latin typeface="Gill Sans"/>
                <a:cs typeface="Gill Sans"/>
              </a:rPr>
              <a:t> 2013</a:t>
            </a:r>
          </a:p>
          <a:p>
            <a:endParaRPr lang="en-US" sz="2000" dirty="0" smtClean="0">
              <a:solidFill>
                <a:schemeClr val="tx1"/>
              </a:solidFill>
              <a:latin typeface="Gill Sans"/>
              <a:cs typeface="Gill Sans"/>
            </a:endParaRPr>
          </a:p>
          <a:p>
            <a:endParaRPr lang="en-US" sz="2000" dirty="0">
              <a:solidFill>
                <a:schemeClr val="tx1"/>
              </a:solidFill>
              <a:latin typeface="Gill Sans"/>
              <a:cs typeface="Gill Sans"/>
            </a:endParaRPr>
          </a:p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Biomedical Engineering Dept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.</a:t>
            </a:r>
          </a:p>
          <a:p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McGill University</a:t>
            </a:r>
            <a:endParaRPr lang="en-US" sz="2400" dirty="0">
              <a:solidFill>
                <a:schemeClr val="tx1">
                  <a:lumMod val="65000"/>
                </a:schemeClr>
              </a:solidFill>
              <a:latin typeface="Gill Sans"/>
              <a:cs typeface="Gill Sans"/>
            </a:endParaRPr>
          </a:p>
          <a:p>
            <a:endParaRPr lang="en-US" sz="1100" dirty="0">
              <a:solidFill>
                <a:schemeClr val="tx1">
                  <a:lumMod val="65000"/>
                </a:schemeClr>
              </a:solidFill>
              <a:latin typeface="Gill Sans"/>
              <a:cs typeface="Gill Sans"/>
            </a:endParaRPr>
          </a:p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Committee:</a:t>
            </a:r>
          </a:p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Prof. Bruce Pike 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– Supervisor</a:t>
            </a:r>
          </a:p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Dr. Douglas Arnold - External 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member</a:t>
            </a:r>
            <a:endParaRPr lang="en-US" sz="2000" dirty="0">
              <a:solidFill>
                <a:schemeClr val="tx1">
                  <a:lumMod val="65000"/>
                </a:schemeClr>
              </a:solidFill>
              <a:latin typeface="Gill Sans"/>
              <a:cs typeface="Gill Sans"/>
            </a:endParaRPr>
          </a:p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Prof. Robert </a:t>
            </a:r>
            <a:r>
              <a:rPr lang="en-US" sz="2000" dirty="0" err="1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Funnell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 - Chair’s representative</a:t>
            </a:r>
          </a:p>
          <a:p>
            <a:endParaRPr lang="en-US" sz="2000" dirty="0">
              <a:solidFill>
                <a:schemeClr val="tx1">
                  <a:lumMod val="6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506" y="1418758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>
                <a:solidFill>
                  <a:srgbClr val="FFFF00"/>
                </a:solidFill>
                <a:latin typeface="Didot"/>
                <a:cs typeface="Didot"/>
              </a:rPr>
              <a:t>Development of Multimodal Quantitative MRI Techniques to Assess Brain Tissue Microstructure in Multiple Sclerosis</a:t>
            </a:r>
            <a:endParaRPr lang="en-US" sz="2600" dirty="0">
              <a:solidFill>
                <a:srgbClr val="FFFF00"/>
              </a:solidFill>
              <a:latin typeface="Didot"/>
              <a:cs typeface="Dido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729" y="5282661"/>
            <a:ext cx="1622271" cy="7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125" y="6250791"/>
            <a:ext cx="2592381" cy="60720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0" y="5483302"/>
            <a:ext cx="1423495" cy="12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1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3"/>
    </mc:Choice>
    <mc:Fallback xmlns="">
      <p:transition xmlns:p14="http://schemas.microsoft.com/office/powerpoint/2010/main" spd="slow" advTm="754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Hypotheses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Whole-brain </a:t>
            </a:r>
            <a:r>
              <a:rPr lang="en-US" sz="2200" dirty="0" err="1">
                <a:solidFill>
                  <a:srgbClr val="595959"/>
                </a:solidFill>
                <a:latin typeface="Gill Sans"/>
                <a:cs typeface="Gill Sans"/>
              </a:rPr>
              <a:t>qMT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 maps can be acquired with a resolution of 1 mm</a:t>
            </a:r>
            <a:r>
              <a:rPr lang="en-US" sz="2200" baseline="30000" dirty="0">
                <a:solidFill>
                  <a:srgbClr val="595959"/>
                </a:solidFill>
                <a:latin typeface="Gill Sans"/>
                <a:cs typeface="Gill Sans"/>
              </a:rPr>
              <a:t>3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 in a clinically acceptable time of &lt; 30 minutes.</a:t>
            </a:r>
          </a:p>
          <a:p>
            <a:pPr marL="0" indent="0">
              <a:buNone/>
            </a:pPr>
            <a:endParaRPr lang="en-US" sz="1000" dirty="0">
              <a:solidFill>
                <a:srgbClr val="595959"/>
              </a:solidFill>
              <a:latin typeface="Gill Sans"/>
              <a:cs typeface="Gill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High-resolution </a:t>
            </a:r>
            <a:r>
              <a:rPr lang="en-US" sz="2200" dirty="0" err="1" smtClean="0">
                <a:solidFill>
                  <a:srgbClr val="595959"/>
                </a:solidFill>
                <a:latin typeface="Gill Sans"/>
                <a:cs typeface="Gill Sans"/>
              </a:rPr>
              <a:t>qMT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 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WM/GM focal and diffuse pathology 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in post-mortem 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h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ealthy and MS brains 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will correlate with immunohistochemistry 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measurements of pathology.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>
              <a:latin typeface="Gill Sans"/>
              <a:cs typeface="Gill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Gill Sans"/>
                <a:cs typeface="Gill Sans"/>
              </a:rPr>
              <a:t>Is cortical GM MS pathology spatially independent of connectivity with WM lesions?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773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80"/>
    </mc:Choice>
    <mc:Fallback xmlns="">
      <p:transition xmlns:p14="http://schemas.microsoft.com/office/powerpoint/2010/main" spd="slow" advTm="2018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List of Publications/Abstracts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Gill Sans"/>
                <a:cs typeface="Gill Sans"/>
              </a:rPr>
              <a:t>Submitted Manuscripts</a:t>
            </a:r>
            <a:endParaRPr lang="en-US" sz="2400" dirty="0">
              <a:solidFill>
                <a:srgbClr val="FFFF00"/>
              </a:solidFill>
              <a:latin typeface="Gill Sans"/>
              <a:cs typeface="Gill Sans"/>
            </a:endParaRPr>
          </a:p>
          <a:p>
            <a:pPr lvl="0"/>
            <a:r>
              <a:rPr lang="en-US" sz="1400" dirty="0">
                <a:latin typeface="Gill Sans"/>
                <a:cs typeface="Gill Sans"/>
              </a:rPr>
              <a:t>Nikola </a:t>
            </a:r>
            <a:r>
              <a:rPr lang="en-US" sz="1400" dirty="0" err="1">
                <a:latin typeface="Gill Sans"/>
                <a:cs typeface="Gill Sans"/>
              </a:rPr>
              <a:t>Stikov</a:t>
            </a:r>
            <a:r>
              <a:rPr lang="en-US" sz="1400" dirty="0">
                <a:latin typeface="Gill Sans"/>
                <a:cs typeface="Gill Sans"/>
              </a:rPr>
              <a:t>, </a:t>
            </a:r>
            <a:r>
              <a:rPr lang="en-US" sz="1400" b="1" dirty="0">
                <a:solidFill>
                  <a:schemeClr val="accent1"/>
                </a:solidFill>
                <a:latin typeface="Gill Sans"/>
                <a:cs typeface="Gill Sans"/>
              </a:rPr>
              <a:t>Mathieu Boudreau</a:t>
            </a:r>
            <a:r>
              <a:rPr lang="en-US" sz="1400" dirty="0">
                <a:latin typeface="Gill Sans"/>
                <a:cs typeface="Gill Sans"/>
              </a:rPr>
              <a:t>, Ives Levesque, Christine Tardif, </a:t>
            </a:r>
            <a:r>
              <a:rPr lang="en-US" sz="1400" dirty="0" err="1">
                <a:latin typeface="Gill Sans"/>
                <a:cs typeface="Gill Sans"/>
              </a:rPr>
              <a:t>Joëlle</a:t>
            </a:r>
            <a:r>
              <a:rPr lang="en-US" sz="1400" dirty="0">
                <a:latin typeface="Gill Sans"/>
                <a:cs typeface="Gill Sans"/>
              </a:rPr>
              <a:t> </a:t>
            </a:r>
            <a:r>
              <a:rPr lang="en-US" sz="1400" dirty="0" err="1">
                <a:latin typeface="Gill Sans"/>
                <a:cs typeface="Gill Sans"/>
              </a:rPr>
              <a:t>Barral</a:t>
            </a:r>
            <a:r>
              <a:rPr lang="en-US" sz="1400" dirty="0">
                <a:latin typeface="Gill Sans"/>
                <a:cs typeface="Gill Sans"/>
              </a:rPr>
              <a:t>, G. Bruce Pike, </a:t>
            </a:r>
            <a:r>
              <a:rPr lang="en-US" sz="1400" i="1" dirty="0">
                <a:latin typeface="Gill Sans"/>
                <a:cs typeface="Gill Sans"/>
              </a:rPr>
              <a:t>“On the Accuracy of T</a:t>
            </a:r>
            <a:r>
              <a:rPr lang="en-US" sz="1400" i="1" baseline="-25000" dirty="0">
                <a:latin typeface="Gill Sans"/>
                <a:cs typeface="Gill Sans"/>
              </a:rPr>
              <a:t>1</a:t>
            </a:r>
            <a:r>
              <a:rPr lang="en-US" sz="1400" i="1" dirty="0">
                <a:latin typeface="Gill Sans"/>
                <a:cs typeface="Gill Sans"/>
              </a:rPr>
              <a:t> Mapping: Searching for Common Ground”</a:t>
            </a:r>
            <a:r>
              <a:rPr lang="en-US" sz="1400" dirty="0">
                <a:latin typeface="Gill Sans"/>
                <a:cs typeface="Gill Sans"/>
              </a:rPr>
              <a:t>, Submitted to: Magnetic Resonance in Medicine </a:t>
            </a:r>
          </a:p>
          <a:p>
            <a:pPr marL="0" lvl="0" indent="0">
              <a:buNone/>
            </a:pPr>
            <a:r>
              <a:rPr lang="en-US" sz="2400" b="1" dirty="0" smtClean="0">
                <a:solidFill>
                  <a:srgbClr val="FFFF00"/>
                </a:solidFill>
                <a:latin typeface="Gill Sans"/>
                <a:cs typeface="Gill Sans"/>
              </a:rPr>
              <a:t>Accepted Conference Abstracts</a:t>
            </a:r>
            <a:endParaRPr lang="en-US" sz="2400" dirty="0" smtClean="0">
              <a:solidFill>
                <a:srgbClr val="FFFF00"/>
              </a:solidFill>
              <a:latin typeface="Gill Sans"/>
              <a:cs typeface="Gill Sans"/>
            </a:endParaRPr>
          </a:p>
          <a:p>
            <a:pPr lvl="0"/>
            <a:r>
              <a:rPr lang="en-US" sz="1400" b="1" dirty="0" smtClean="0">
                <a:solidFill>
                  <a:srgbClr val="4F81BD"/>
                </a:solidFill>
                <a:latin typeface="Gill Sans"/>
                <a:cs typeface="Gill Sans"/>
              </a:rPr>
              <a:t>Mathieu </a:t>
            </a:r>
            <a:r>
              <a:rPr lang="en-US" sz="1400" b="1" dirty="0">
                <a:solidFill>
                  <a:srgbClr val="4F81BD"/>
                </a:solidFill>
                <a:latin typeface="Gill Sans"/>
                <a:cs typeface="Gill Sans"/>
              </a:rPr>
              <a:t>Boudreau</a:t>
            </a:r>
            <a:r>
              <a:rPr lang="en-US" sz="1400" dirty="0">
                <a:latin typeface="Gill Sans"/>
                <a:cs typeface="Gill Sans"/>
              </a:rPr>
              <a:t>, Nikola </a:t>
            </a:r>
            <a:r>
              <a:rPr lang="en-US" sz="1400" dirty="0" err="1">
                <a:latin typeface="Gill Sans"/>
                <a:cs typeface="Gill Sans"/>
              </a:rPr>
              <a:t>Stikov</a:t>
            </a:r>
            <a:r>
              <a:rPr lang="en-US" sz="1400" dirty="0">
                <a:latin typeface="Gill Sans"/>
                <a:cs typeface="Gill Sans"/>
              </a:rPr>
              <a:t>, G. Bruce Pike, </a:t>
            </a:r>
            <a:r>
              <a:rPr lang="en-US" sz="1400" i="1" dirty="0">
                <a:latin typeface="Gill Sans"/>
                <a:cs typeface="Gill Sans"/>
              </a:rPr>
              <a:t>“T</a:t>
            </a:r>
            <a:r>
              <a:rPr lang="en-US" sz="1400" i="1" baseline="-25000" dirty="0">
                <a:latin typeface="Gill Sans"/>
                <a:cs typeface="Gill Sans"/>
              </a:rPr>
              <a:t>1  </a:t>
            </a:r>
            <a:r>
              <a:rPr lang="en-US" sz="1400" i="1" dirty="0">
                <a:latin typeface="Gill Sans"/>
                <a:cs typeface="Gill Sans"/>
              </a:rPr>
              <a:t>Mapping: Should We Agree To Disagree?”</a:t>
            </a:r>
            <a:r>
              <a:rPr lang="en-US" sz="1400" dirty="0">
                <a:latin typeface="Gill Sans"/>
                <a:cs typeface="Gill Sans"/>
              </a:rPr>
              <a:t>, Poster, International Society for Magnetic Resonance in Medicine Meeting </a:t>
            </a:r>
            <a:r>
              <a:rPr lang="en-US" sz="1400" dirty="0" smtClean="0">
                <a:latin typeface="Gill Sans"/>
                <a:cs typeface="Gill Sans"/>
              </a:rPr>
              <a:t>2013</a:t>
            </a:r>
            <a:endParaRPr lang="en-US" sz="1400" dirty="0">
              <a:latin typeface="Gill Sans"/>
              <a:cs typeface="Gill Sans"/>
            </a:endParaRPr>
          </a:p>
          <a:p>
            <a:pPr lvl="0"/>
            <a:r>
              <a:rPr lang="en-US" sz="1400" b="1" dirty="0">
                <a:solidFill>
                  <a:srgbClr val="4F81BD"/>
                </a:solidFill>
                <a:latin typeface="Gill Sans"/>
                <a:cs typeface="Gill Sans"/>
              </a:rPr>
              <a:t>Mathieu Boudreau</a:t>
            </a:r>
            <a:r>
              <a:rPr lang="en-US" sz="1400" dirty="0">
                <a:latin typeface="Gill Sans"/>
                <a:cs typeface="Gill Sans"/>
              </a:rPr>
              <a:t>, Nikola </a:t>
            </a:r>
            <a:r>
              <a:rPr lang="en-US" sz="1400" dirty="0" err="1">
                <a:latin typeface="Gill Sans"/>
                <a:cs typeface="Gill Sans"/>
              </a:rPr>
              <a:t>Stikov</a:t>
            </a:r>
            <a:r>
              <a:rPr lang="en-US" sz="1400" dirty="0">
                <a:latin typeface="Gill Sans"/>
                <a:cs typeface="Gill Sans"/>
              </a:rPr>
              <a:t>, G. Bruce Pike, </a:t>
            </a:r>
            <a:r>
              <a:rPr lang="en-US" sz="1400" i="1" dirty="0">
                <a:latin typeface="Gill Sans"/>
                <a:cs typeface="Gill Sans"/>
              </a:rPr>
              <a:t>“Effect of Different T</a:t>
            </a:r>
            <a:r>
              <a:rPr lang="en-US" sz="1400" i="1" baseline="-25000" dirty="0">
                <a:latin typeface="Gill Sans"/>
                <a:cs typeface="Gill Sans"/>
              </a:rPr>
              <a:t>1</a:t>
            </a:r>
            <a:r>
              <a:rPr lang="en-US" sz="1400" i="1" dirty="0">
                <a:latin typeface="Gill Sans"/>
                <a:cs typeface="Gill Sans"/>
              </a:rPr>
              <a:t> Mapping Techniques on a Quantitative Magnetization Transfer MRI Biomarker for Myelin Density”</a:t>
            </a:r>
            <a:r>
              <a:rPr lang="en-US" sz="1400" dirty="0">
                <a:latin typeface="Gill Sans"/>
                <a:cs typeface="Gill Sans"/>
              </a:rPr>
              <a:t>, Poster, </a:t>
            </a:r>
            <a:r>
              <a:rPr lang="en-US" sz="1400" dirty="0" err="1">
                <a:latin typeface="Gill Sans"/>
                <a:cs typeface="Gill Sans"/>
              </a:rPr>
              <a:t>endMS</a:t>
            </a:r>
            <a:r>
              <a:rPr lang="en-US" sz="1400" dirty="0">
                <a:latin typeface="Gill Sans"/>
                <a:cs typeface="Gill Sans"/>
              </a:rPr>
              <a:t> Conference </a:t>
            </a:r>
            <a:r>
              <a:rPr lang="en-US" sz="1400" dirty="0" smtClean="0">
                <a:latin typeface="Gill Sans"/>
                <a:cs typeface="Gill Sans"/>
              </a:rPr>
              <a:t>2013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FF00"/>
                </a:solidFill>
                <a:latin typeface="Gill Sans"/>
                <a:cs typeface="Gill Sans"/>
              </a:rPr>
              <a:t>Submitted Conference Abstracts</a:t>
            </a:r>
            <a:endParaRPr lang="en-US" sz="2400" dirty="0" smtClean="0">
              <a:solidFill>
                <a:srgbClr val="FFFF00"/>
              </a:solidFill>
              <a:latin typeface="Gill Sans"/>
              <a:cs typeface="Gill Sans"/>
            </a:endParaRPr>
          </a:p>
          <a:p>
            <a:pPr lvl="0"/>
            <a:r>
              <a:rPr lang="en-US" sz="1400" b="1" dirty="0" smtClean="0">
                <a:solidFill>
                  <a:schemeClr val="accent1"/>
                </a:solidFill>
                <a:latin typeface="Gill Sans"/>
                <a:cs typeface="Gill Sans"/>
              </a:rPr>
              <a:t>Mathieu </a:t>
            </a:r>
            <a:r>
              <a:rPr lang="en-US" sz="1400" b="1" dirty="0">
                <a:solidFill>
                  <a:schemeClr val="accent1"/>
                </a:solidFill>
                <a:latin typeface="Gill Sans"/>
                <a:cs typeface="Gill Sans"/>
              </a:rPr>
              <a:t>Boudreau</a:t>
            </a:r>
            <a:r>
              <a:rPr lang="en-US" sz="1400" dirty="0">
                <a:latin typeface="Gill Sans"/>
                <a:cs typeface="Gill Sans"/>
              </a:rPr>
              <a:t>, Christine Tardif, Nikola </a:t>
            </a:r>
            <a:r>
              <a:rPr lang="en-US" sz="1400" dirty="0" err="1">
                <a:latin typeface="Gill Sans"/>
                <a:cs typeface="Gill Sans"/>
              </a:rPr>
              <a:t>Stikov</a:t>
            </a:r>
            <a:r>
              <a:rPr lang="en-US" sz="1400" dirty="0">
                <a:latin typeface="Gill Sans"/>
                <a:cs typeface="Gill Sans"/>
              </a:rPr>
              <a:t>, G. Bruce Pike, </a:t>
            </a:r>
            <a:r>
              <a:rPr lang="en-US" sz="1400" i="1" dirty="0">
                <a:latin typeface="Gill Sans"/>
                <a:cs typeface="Gill Sans"/>
              </a:rPr>
              <a:t>“A Comparison of B</a:t>
            </a:r>
            <a:r>
              <a:rPr lang="en-US" sz="1400" i="1" baseline="-25000" dirty="0">
                <a:latin typeface="Gill Sans"/>
                <a:cs typeface="Gill Sans"/>
              </a:rPr>
              <a:t>1</a:t>
            </a:r>
            <a:r>
              <a:rPr lang="en-US" sz="1400" i="1" dirty="0">
                <a:latin typeface="Gill Sans"/>
                <a:cs typeface="Gill Sans"/>
              </a:rPr>
              <a:t> Mapping Methods for T</a:t>
            </a:r>
            <a:r>
              <a:rPr lang="en-US" sz="1400" i="1" baseline="-25000" dirty="0">
                <a:latin typeface="Gill Sans"/>
                <a:cs typeface="Gill Sans"/>
              </a:rPr>
              <a:t>1</a:t>
            </a:r>
            <a:r>
              <a:rPr lang="en-US" sz="1400" i="1" dirty="0">
                <a:latin typeface="Gill Sans"/>
                <a:cs typeface="Gill Sans"/>
              </a:rPr>
              <a:t> Mapping at 3T”</a:t>
            </a:r>
            <a:r>
              <a:rPr lang="en-US" sz="1400" dirty="0">
                <a:latin typeface="Gill Sans"/>
                <a:cs typeface="Gill Sans"/>
              </a:rPr>
              <a:t>, Submitted to: International Society for Magnetic Resonance in Medicine Meeting </a:t>
            </a:r>
            <a:r>
              <a:rPr lang="en-US" sz="1400" dirty="0" smtClean="0">
                <a:latin typeface="Gill Sans"/>
                <a:cs typeface="Gill Sans"/>
              </a:rPr>
              <a:t>2014</a:t>
            </a:r>
            <a:endParaRPr lang="en-US" sz="1400" dirty="0">
              <a:latin typeface="Gill Sans"/>
              <a:cs typeface="Gill Sans"/>
            </a:endParaRPr>
          </a:p>
          <a:p>
            <a:pPr lvl="0"/>
            <a:r>
              <a:rPr lang="en-US" sz="1400" b="1" dirty="0">
                <a:solidFill>
                  <a:srgbClr val="4F81BD"/>
                </a:solidFill>
                <a:latin typeface="Gill Sans"/>
                <a:cs typeface="Gill Sans"/>
              </a:rPr>
              <a:t>Mathieu Boudreau</a:t>
            </a:r>
            <a:r>
              <a:rPr lang="en-US" sz="1400" dirty="0">
                <a:latin typeface="Gill Sans"/>
                <a:cs typeface="Gill Sans"/>
              </a:rPr>
              <a:t>, Nikola </a:t>
            </a:r>
            <a:r>
              <a:rPr lang="en-US" sz="1400" dirty="0" err="1">
                <a:latin typeface="Gill Sans"/>
                <a:cs typeface="Gill Sans"/>
              </a:rPr>
              <a:t>Stikov</a:t>
            </a:r>
            <a:r>
              <a:rPr lang="en-US" sz="1400" dirty="0">
                <a:latin typeface="Gill Sans"/>
                <a:cs typeface="Gill Sans"/>
              </a:rPr>
              <a:t>, G. Bruce Pike, </a:t>
            </a:r>
            <a:r>
              <a:rPr lang="en-US" sz="1400" i="1" dirty="0">
                <a:latin typeface="Gill Sans"/>
                <a:cs typeface="Gill Sans"/>
              </a:rPr>
              <a:t>“A B</a:t>
            </a:r>
            <a:r>
              <a:rPr lang="en-US" sz="1400" i="1" baseline="-25000" dirty="0">
                <a:latin typeface="Gill Sans"/>
                <a:cs typeface="Gill Sans"/>
              </a:rPr>
              <a:t>1</a:t>
            </a:r>
            <a:r>
              <a:rPr lang="en-US" sz="1400" i="1" dirty="0">
                <a:latin typeface="Gill Sans"/>
                <a:cs typeface="Gill Sans"/>
              </a:rPr>
              <a:t> Insensitive qMT Protocol”</a:t>
            </a:r>
            <a:r>
              <a:rPr lang="en-US" sz="1400" dirty="0">
                <a:latin typeface="Gill Sans"/>
                <a:cs typeface="Gill Sans"/>
              </a:rPr>
              <a:t>, Submitted to: International Society for Magnetic Resonance in Medicine Meeting </a:t>
            </a:r>
            <a:r>
              <a:rPr lang="en-US" sz="1400" dirty="0" smtClean="0">
                <a:latin typeface="Gill Sans"/>
                <a:cs typeface="Gill Sans"/>
              </a:rPr>
              <a:t>2014</a:t>
            </a:r>
            <a:endParaRPr lang="en-US" sz="1400" dirty="0">
              <a:latin typeface="Gill Sans"/>
              <a:cs typeface="Gill Sans"/>
            </a:endParaRPr>
          </a:p>
          <a:p>
            <a:pPr lvl="0"/>
            <a:r>
              <a:rPr lang="en-US" sz="1400" dirty="0">
                <a:latin typeface="Gill Sans"/>
                <a:cs typeface="Gill Sans"/>
              </a:rPr>
              <a:t>Ye </a:t>
            </a:r>
            <a:r>
              <a:rPr lang="en-US" sz="1400" dirty="0" err="1">
                <a:latin typeface="Gill Sans"/>
                <a:cs typeface="Gill Sans"/>
              </a:rPr>
              <a:t>Gu</a:t>
            </a:r>
            <a:r>
              <a:rPr lang="en-US" sz="1400" dirty="0">
                <a:latin typeface="Gill Sans"/>
                <a:cs typeface="Gill Sans"/>
              </a:rPr>
              <a:t>, Nikola </a:t>
            </a:r>
            <a:r>
              <a:rPr lang="en-US" sz="1400" dirty="0" err="1">
                <a:latin typeface="Gill Sans"/>
                <a:cs typeface="Gill Sans"/>
              </a:rPr>
              <a:t>Stikov</a:t>
            </a:r>
            <a:r>
              <a:rPr lang="en-US" sz="1400" dirty="0">
                <a:latin typeface="Gill Sans"/>
                <a:cs typeface="Gill Sans"/>
              </a:rPr>
              <a:t>, </a:t>
            </a:r>
            <a:r>
              <a:rPr lang="en-US" sz="1400" b="1" dirty="0">
                <a:solidFill>
                  <a:srgbClr val="4F81BD"/>
                </a:solidFill>
                <a:latin typeface="Gill Sans"/>
                <a:cs typeface="Gill Sans"/>
              </a:rPr>
              <a:t>Mathieu Boudreau</a:t>
            </a:r>
            <a:r>
              <a:rPr lang="en-US" sz="1400" dirty="0">
                <a:latin typeface="Gill Sans"/>
                <a:cs typeface="Gill Sans"/>
              </a:rPr>
              <a:t>, </a:t>
            </a:r>
            <a:r>
              <a:rPr lang="en-US" sz="1400" dirty="0" err="1">
                <a:latin typeface="Gill Sans"/>
                <a:cs typeface="Gill Sans"/>
              </a:rPr>
              <a:t>Yaaseen</a:t>
            </a:r>
            <a:r>
              <a:rPr lang="en-US" sz="1400" dirty="0">
                <a:latin typeface="Gill Sans"/>
                <a:cs typeface="Gill Sans"/>
              </a:rPr>
              <a:t> </a:t>
            </a:r>
            <a:r>
              <a:rPr lang="en-US" sz="1400" dirty="0" err="1">
                <a:latin typeface="Gill Sans"/>
                <a:cs typeface="Gill Sans"/>
              </a:rPr>
              <a:t>Atchia</a:t>
            </a:r>
            <a:r>
              <a:rPr lang="en-US" sz="1400" dirty="0">
                <a:latin typeface="Gill Sans"/>
                <a:cs typeface="Gill Sans"/>
              </a:rPr>
              <a:t>, Ives Levesque, John Sled, G. Bruce Pike, </a:t>
            </a:r>
            <a:r>
              <a:rPr lang="en-US" sz="1400" i="1" dirty="0">
                <a:latin typeface="Gill Sans"/>
                <a:cs typeface="Gill Sans"/>
              </a:rPr>
              <a:t>“</a:t>
            </a:r>
            <a:r>
              <a:rPr lang="en-US" sz="1400" i="1" dirty="0" err="1">
                <a:latin typeface="Gill Sans"/>
                <a:cs typeface="Gill Sans"/>
              </a:rPr>
              <a:t>qMTLab</a:t>
            </a:r>
            <a:r>
              <a:rPr lang="en-US" sz="1400" i="1" dirty="0">
                <a:latin typeface="Gill Sans"/>
                <a:cs typeface="Gill Sans"/>
              </a:rPr>
              <a:t>: An Open Source Software Package for Quantitative Analysis of Magnetization Transfer”</a:t>
            </a:r>
            <a:r>
              <a:rPr lang="en-US" sz="1400" dirty="0">
                <a:latin typeface="Gill Sans"/>
                <a:cs typeface="Gill Sans"/>
              </a:rPr>
              <a:t>, Submitted to: International Society for Magnetic Resonance in Medicine Meeting 2014</a:t>
            </a:r>
          </a:p>
          <a:p>
            <a:pPr marL="0" indent="0">
              <a:buNone/>
            </a:pPr>
            <a:endParaRPr lang="en-US" sz="1400" dirty="0">
              <a:solidFill>
                <a:srgbClr val="595959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2023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80"/>
    </mc:Choice>
    <mc:Fallback xmlns="">
      <p:transition xmlns:p14="http://schemas.microsoft.com/office/powerpoint/2010/main" spd="slow" advTm="2018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562578" cy="4525963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Gill Sans"/>
              <a:cs typeface="Gill Sans"/>
            </a:endParaRPr>
          </a:p>
          <a:p>
            <a:pPr algn="just"/>
            <a:endParaRPr lang="en-US" sz="2400" dirty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3" y="1600199"/>
            <a:ext cx="4567020" cy="4775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latin typeface="Gill Sans"/>
                <a:cs typeface="Gill Sans"/>
              </a:rPr>
              <a:t>Continuation of Dr. Tardifs 2011 ISMRM work – </a:t>
            </a:r>
            <a:r>
              <a:rPr lang="en-US" sz="2400" dirty="0">
                <a:latin typeface="Gill Sans"/>
                <a:cs typeface="Gill Sans"/>
              </a:rPr>
              <a:t>a comparison </a:t>
            </a:r>
            <a:r>
              <a:rPr lang="en-US" sz="2400" dirty="0" smtClean="0">
                <a:latin typeface="Gill Sans"/>
                <a:cs typeface="Gill Sans"/>
              </a:rPr>
              <a:t>B</a:t>
            </a:r>
            <a:r>
              <a:rPr lang="en-US" sz="2400" baseline="-25000" dirty="0" smtClean="0">
                <a:latin typeface="Gill Sans"/>
                <a:cs typeface="Gill Sans"/>
              </a:rPr>
              <a:t>1</a:t>
            </a:r>
            <a:r>
              <a:rPr lang="en-US" sz="2400" dirty="0" smtClean="0">
                <a:latin typeface="Gill Sans"/>
                <a:cs typeface="Gill Sans"/>
              </a:rPr>
              <a:t> </a:t>
            </a:r>
            <a:r>
              <a:rPr lang="en-US" sz="2400" dirty="0">
                <a:latin typeface="Gill Sans"/>
                <a:cs typeface="Gill Sans"/>
              </a:rPr>
              <a:t>methods on VFA T</a:t>
            </a:r>
            <a:r>
              <a:rPr lang="en-US" sz="2400" baseline="-25000" dirty="0">
                <a:latin typeface="Gill Sans"/>
                <a:cs typeface="Gill Sans"/>
              </a:rPr>
              <a:t>1</a:t>
            </a:r>
            <a:r>
              <a:rPr lang="en-US" sz="2400" dirty="0">
                <a:latin typeface="Gill Sans"/>
                <a:cs typeface="Gill Sans"/>
              </a:rPr>
              <a:t> values, </a:t>
            </a:r>
            <a:r>
              <a:rPr lang="en-US" sz="2400" dirty="0" smtClean="0">
                <a:latin typeface="Gill Sans"/>
                <a:cs typeface="Gill Sans"/>
              </a:rPr>
              <a:t>in </a:t>
            </a:r>
            <a:r>
              <a:rPr lang="en-US" sz="2400" dirty="0">
                <a:latin typeface="Gill Sans"/>
                <a:cs typeface="Gill Sans"/>
              </a:rPr>
              <a:t>phantoms. </a:t>
            </a:r>
            <a:endParaRPr lang="en-US" sz="2400" dirty="0" smtClean="0">
              <a:latin typeface="Gill Sans"/>
              <a:cs typeface="Gill Sans"/>
            </a:endParaRPr>
          </a:p>
          <a:p>
            <a:pPr algn="just"/>
            <a:endParaRPr lang="en-US" sz="2400" dirty="0" smtClean="0"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Fits in Aim 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1, 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whole brain qMT protocols will 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require rapid B</a:t>
            </a:r>
            <a:r>
              <a:rPr lang="en-US" sz="2400" baseline="-250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1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 mapping techniques such as Actual-Flip-Angle Imaging (AFI) </a:t>
            </a:r>
          </a:p>
          <a:p>
            <a:pPr algn="just"/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This work compared 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VFA T</a:t>
            </a:r>
            <a:r>
              <a:rPr lang="en-US" sz="2400" baseline="-250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1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 maps in 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healthy WM using 4 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B</a:t>
            </a:r>
            <a:r>
              <a:rPr lang="en-US" sz="2400" baseline="-250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1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 methods: Reference 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DA, BS, AFI, and EPI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-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DA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.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 </a:t>
            </a: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Progress – Aim 1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Section 4.1: Quantitative Comparison of B</a:t>
            </a:r>
            <a:r>
              <a:rPr lang="en-US" sz="2400" b="1" baseline="-25000" dirty="0">
                <a:solidFill>
                  <a:srgbClr val="FFFF00"/>
                </a:solidFill>
                <a:latin typeface="Didot"/>
                <a:cs typeface="Didot"/>
              </a:rPr>
              <a:t>1</a:t>
            </a: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 Mapping Methods for White Matter T</a:t>
            </a:r>
            <a:r>
              <a:rPr lang="en-US" sz="2400" b="1" baseline="-25000" dirty="0">
                <a:solidFill>
                  <a:srgbClr val="FFFF00"/>
                </a:solidFill>
                <a:latin typeface="Didot"/>
                <a:cs typeface="Didot"/>
              </a:rPr>
              <a:t>1</a:t>
            </a: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 Mapping at 3T</a:t>
            </a:r>
            <a:r>
              <a:rPr lang="en-US" sz="2400" dirty="0">
                <a:solidFill>
                  <a:srgbClr val="FFFF00"/>
                </a:solidFill>
                <a:latin typeface="Didot"/>
                <a:cs typeface="Didot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855" y="1643063"/>
            <a:ext cx="4056197" cy="41989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80973" y="5841909"/>
            <a:ext cx="3147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1600" dirty="0" smtClean="0">
                <a:latin typeface="Gill Sans"/>
                <a:cs typeface="Gill Sans"/>
              </a:rPr>
              <a:t>Tardif et al, ISMRM 2011</a:t>
            </a:r>
            <a:endParaRPr lang="en-US" sz="16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5414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562578" cy="4525963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Gill Sans"/>
              <a:cs typeface="Gill Sans"/>
            </a:endParaRPr>
          </a:p>
          <a:p>
            <a:pPr algn="just"/>
            <a:endParaRPr lang="en-US" sz="2400" dirty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3" y="1600199"/>
            <a:ext cx="4567020" cy="4775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Continuation of Dr. Tardifs 2011 ISMRM work –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a comparison 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B</a:t>
            </a:r>
            <a:r>
              <a:rPr lang="en-US" sz="2400" baseline="-25000" dirty="0" smtClean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methods on VFA T</a:t>
            </a:r>
            <a:r>
              <a:rPr lang="en-US" sz="2400" baseline="-25000" dirty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 values, 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in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phantoms. </a:t>
            </a:r>
            <a:endParaRPr lang="en-US" sz="2400" dirty="0" smtClean="0">
              <a:solidFill>
                <a:srgbClr val="7F7F7F"/>
              </a:solidFill>
              <a:latin typeface="Gill Sans"/>
              <a:cs typeface="Gill Sans"/>
            </a:endParaRPr>
          </a:p>
          <a:p>
            <a:pPr algn="just"/>
            <a:endParaRPr lang="en-US" sz="2400" dirty="0" smtClean="0"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latin typeface="Gill Sans"/>
                <a:cs typeface="Gill Sans"/>
              </a:rPr>
              <a:t>Fits in Aim </a:t>
            </a:r>
            <a:r>
              <a:rPr lang="en-US" sz="2400" dirty="0">
                <a:latin typeface="Gill Sans"/>
                <a:cs typeface="Gill Sans"/>
              </a:rPr>
              <a:t>1, </a:t>
            </a:r>
            <a:r>
              <a:rPr lang="en-US" sz="2400" dirty="0" smtClean="0">
                <a:latin typeface="Gill Sans"/>
                <a:cs typeface="Gill Sans"/>
              </a:rPr>
              <a:t>whole brain qMT protocols will </a:t>
            </a:r>
            <a:r>
              <a:rPr lang="en-US" sz="2400" dirty="0">
                <a:latin typeface="Gill Sans"/>
                <a:cs typeface="Gill Sans"/>
              </a:rPr>
              <a:t>require rapid B</a:t>
            </a:r>
            <a:r>
              <a:rPr lang="en-US" sz="2400" baseline="-25000" dirty="0">
                <a:latin typeface="Gill Sans"/>
                <a:cs typeface="Gill Sans"/>
              </a:rPr>
              <a:t>1</a:t>
            </a:r>
            <a:r>
              <a:rPr lang="en-US" sz="2400" dirty="0">
                <a:latin typeface="Gill Sans"/>
                <a:cs typeface="Gill Sans"/>
              </a:rPr>
              <a:t> mapping techniques such as Actual-Flip-Angle Imaging (AFI) </a:t>
            </a:r>
          </a:p>
          <a:p>
            <a:pPr algn="just"/>
            <a:endParaRPr lang="en-US" sz="2400" dirty="0">
              <a:solidFill>
                <a:srgbClr val="7F7F7F"/>
              </a:solidFill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This work compared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VFA T</a:t>
            </a:r>
            <a:r>
              <a:rPr lang="en-US" sz="2400" baseline="-25000" dirty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 maps in 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healthy WM using 4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B</a:t>
            </a:r>
            <a:r>
              <a:rPr lang="en-US" sz="2400" baseline="-25000" dirty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 methods: Reference 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DA, BS, AFI, and EPI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-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DA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.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 </a:t>
            </a:r>
            <a:endParaRPr lang="en-US" sz="2400" dirty="0">
              <a:solidFill>
                <a:srgbClr val="7F7F7F"/>
              </a:solidFill>
              <a:latin typeface="Gill Sans"/>
              <a:cs typeface="Gill Sans"/>
            </a:endParaRPr>
          </a:p>
          <a:p>
            <a:pPr marL="0" indent="0" algn="just">
              <a:buNone/>
            </a:pPr>
            <a:endParaRPr lang="en-US" sz="2200" dirty="0">
              <a:solidFill>
                <a:srgbClr val="7F7F7F"/>
              </a:solidFill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Progress – Aim 1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Section 4.1: Quantitative Comparison of B</a:t>
            </a:r>
            <a:r>
              <a:rPr lang="en-US" sz="2400" b="1" baseline="-25000" dirty="0">
                <a:solidFill>
                  <a:srgbClr val="FFFF00"/>
                </a:solidFill>
                <a:latin typeface="Didot"/>
                <a:cs typeface="Didot"/>
              </a:rPr>
              <a:t>1</a:t>
            </a: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 Mapping Methods for White Matter T</a:t>
            </a:r>
            <a:r>
              <a:rPr lang="en-US" sz="2400" b="1" baseline="-25000" dirty="0">
                <a:solidFill>
                  <a:srgbClr val="FFFF00"/>
                </a:solidFill>
                <a:latin typeface="Didot"/>
                <a:cs typeface="Didot"/>
              </a:rPr>
              <a:t>1</a:t>
            </a: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 Mapping at 3T</a:t>
            </a:r>
            <a:r>
              <a:rPr lang="en-US" sz="2400" dirty="0">
                <a:solidFill>
                  <a:srgbClr val="FFFF00"/>
                </a:solidFill>
                <a:latin typeface="Didot"/>
                <a:cs typeface="Didot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10855" y="1643063"/>
            <a:ext cx="4056197" cy="41989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80973" y="5841909"/>
            <a:ext cx="3147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1600" dirty="0" smtClean="0">
                <a:solidFill>
                  <a:srgbClr val="7F7F7F"/>
                </a:solidFill>
                <a:latin typeface="Gill Sans"/>
                <a:cs typeface="Gill Sans"/>
              </a:rPr>
              <a:t>Tardif et al, ISMRM 2011</a:t>
            </a:r>
            <a:endParaRPr lang="en-US" sz="1600" dirty="0">
              <a:solidFill>
                <a:srgbClr val="7F7F7F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2665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562578" cy="4525963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Gill Sans"/>
              <a:cs typeface="Gill Sans"/>
            </a:endParaRPr>
          </a:p>
          <a:p>
            <a:pPr algn="just"/>
            <a:endParaRPr lang="en-US" sz="2400" dirty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3" y="1600199"/>
            <a:ext cx="4567020" cy="4775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Continuation of Dr. Tardifs 2011 ISMRM work –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a comparison 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B</a:t>
            </a:r>
            <a:r>
              <a:rPr lang="en-US" sz="2400" baseline="-25000" dirty="0" smtClean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methods on VFA T</a:t>
            </a:r>
            <a:r>
              <a:rPr lang="en-US" sz="2400" baseline="-25000" dirty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 values, 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in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phantoms. </a:t>
            </a:r>
            <a:endParaRPr lang="en-US" sz="2400" dirty="0" smtClean="0">
              <a:solidFill>
                <a:srgbClr val="7F7F7F"/>
              </a:solidFill>
              <a:latin typeface="Gill Sans"/>
              <a:cs typeface="Gill Sans"/>
            </a:endParaRPr>
          </a:p>
          <a:p>
            <a:pPr algn="just"/>
            <a:endParaRPr lang="en-US" sz="2400" dirty="0" smtClean="0"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Fits in Aim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1, 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whole brain qMT protocols will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require rapid B</a:t>
            </a:r>
            <a:r>
              <a:rPr lang="en-US" sz="2400" baseline="-25000" dirty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 mapping techniques such as Actual-Flip-Angle Imaging (AFI) </a:t>
            </a:r>
          </a:p>
          <a:p>
            <a:pPr algn="just"/>
            <a:endParaRPr lang="en-US" sz="2400" dirty="0">
              <a:solidFill>
                <a:srgbClr val="7F7F7F"/>
              </a:solidFill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latin typeface="Gill Sans"/>
                <a:cs typeface="Gill Sans"/>
              </a:rPr>
              <a:t>This work compared </a:t>
            </a:r>
            <a:r>
              <a:rPr lang="en-US" sz="2400" dirty="0">
                <a:latin typeface="Gill Sans"/>
                <a:cs typeface="Gill Sans"/>
              </a:rPr>
              <a:t>VFA T</a:t>
            </a:r>
            <a:r>
              <a:rPr lang="en-US" sz="2400" baseline="-25000" dirty="0">
                <a:latin typeface="Gill Sans"/>
                <a:cs typeface="Gill Sans"/>
              </a:rPr>
              <a:t>1</a:t>
            </a:r>
            <a:r>
              <a:rPr lang="en-US" sz="2400" dirty="0">
                <a:latin typeface="Gill Sans"/>
                <a:cs typeface="Gill Sans"/>
              </a:rPr>
              <a:t> maps in </a:t>
            </a:r>
            <a:r>
              <a:rPr lang="en-US" sz="2400" dirty="0" smtClean="0">
                <a:latin typeface="Gill Sans"/>
                <a:cs typeface="Gill Sans"/>
              </a:rPr>
              <a:t>healthy WM using 4 </a:t>
            </a:r>
            <a:r>
              <a:rPr lang="en-US" sz="2400" dirty="0">
                <a:latin typeface="Gill Sans"/>
                <a:cs typeface="Gill Sans"/>
              </a:rPr>
              <a:t>B</a:t>
            </a:r>
            <a:r>
              <a:rPr lang="en-US" sz="2400" baseline="-25000" dirty="0">
                <a:latin typeface="Gill Sans"/>
                <a:cs typeface="Gill Sans"/>
              </a:rPr>
              <a:t>1</a:t>
            </a:r>
            <a:r>
              <a:rPr lang="en-US" sz="2400" dirty="0">
                <a:latin typeface="Gill Sans"/>
                <a:cs typeface="Gill Sans"/>
              </a:rPr>
              <a:t> methods: Reference </a:t>
            </a:r>
            <a:r>
              <a:rPr lang="en-US" sz="2400" dirty="0" smtClean="0">
                <a:latin typeface="Gill Sans"/>
                <a:cs typeface="Gill Sans"/>
              </a:rPr>
              <a:t>DA, BS, AFI, and EPI</a:t>
            </a:r>
            <a:r>
              <a:rPr lang="en-US" sz="2400" dirty="0">
                <a:latin typeface="Gill Sans"/>
                <a:cs typeface="Gill Sans"/>
              </a:rPr>
              <a:t>-</a:t>
            </a:r>
            <a:r>
              <a:rPr lang="en-US" sz="2400" dirty="0" smtClean="0">
                <a:latin typeface="Gill Sans"/>
                <a:cs typeface="Gill Sans"/>
              </a:rPr>
              <a:t>DA</a:t>
            </a:r>
            <a:r>
              <a:rPr lang="en-US" sz="2400" dirty="0">
                <a:latin typeface="Gill Sans"/>
                <a:cs typeface="Gill Sans"/>
              </a:rPr>
              <a:t>.</a:t>
            </a:r>
            <a:r>
              <a:rPr lang="en-US" sz="2400" dirty="0" smtClean="0">
                <a:latin typeface="Gill Sans"/>
                <a:cs typeface="Gill Sans"/>
              </a:rPr>
              <a:t> </a:t>
            </a:r>
            <a:endParaRPr lang="en-US" sz="2400" dirty="0">
              <a:latin typeface="Gill Sans"/>
              <a:cs typeface="Gill Sans"/>
            </a:endParaRPr>
          </a:p>
          <a:p>
            <a:pPr marL="0" indent="0" algn="just">
              <a:buNone/>
            </a:pP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Progress – Aim 1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  <a:t>Section 4.1: Quantitative </a:t>
            </a: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Comparison of B</a:t>
            </a:r>
            <a:r>
              <a:rPr lang="en-US" sz="2400" b="1" baseline="-25000" dirty="0">
                <a:solidFill>
                  <a:srgbClr val="FFFF00"/>
                </a:solidFill>
                <a:latin typeface="Didot"/>
                <a:cs typeface="Didot"/>
              </a:rPr>
              <a:t>1</a:t>
            </a: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 Mapping Methods for White Matter T</a:t>
            </a:r>
            <a:r>
              <a:rPr lang="en-US" sz="2400" b="1" baseline="-25000" dirty="0">
                <a:solidFill>
                  <a:srgbClr val="FFFF00"/>
                </a:solidFill>
                <a:latin typeface="Didot"/>
                <a:cs typeface="Didot"/>
              </a:rPr>
              <a:t>1</a:t>
            </a: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 Mapping at 3T</a:t>
            </a:r>
            <a:r>
              <a:rPr lang="en-US" sz="2400" dirty="0">
                <a:solidFill>
                  <a:srgbClr val="FFFF00"/>
                </a:solidFill>
                <a:latin typeface="Didot"/>
                <a:cs typeface="Didot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10855" y="1643063"/>
            <a:ext cx="4056197" cy="41989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80973" y="5841909"/>
            <a:ext cx="3147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1600" dirty="0" smtClean="0">
                <a:solidFill>
                  <a:srgbClr val="7F7F7F"/>
                </a:solidFill>
                <a:latin typeface="Gill Sans"/>
                <a:cs typeface="Gill Sans"/>
              </a:rPr>
              <a:t>Tardif et al, ISMRM 2011</a:t>
            </a:r>
            <a:endParaRPr lang="en-US" sz="1600" dirty="0">
              <a:solidFill>
                <a:srgbClr val="7F7F7F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1524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562578" cy="4525963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Gill Sans"/>
              <a:cs typeface="Gill Sans"/>
            </a:endParaRPr>
          </a:p>
          <a:p>
            <a:pPr algn="just"/>
            <a:endParaRPr lang="en-US" sz="2400" dirty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2" y="1600200"/>
            <a:ext cx="8974667" cy="1298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All B</a:t>
            </a:r>
            <a:r>
              <a:rPr lang="en-US" sz="2000" baseline="-25000" dirty="0"/>
              <a:t>1</a:t>
            </a:r>
            <a:r>
              <a:rPr lang="en-US" sz="2000" dirty="0"/>
              <a:t> methods provided comparable B</a:t>
            </a:r>
            <a:r>
              <a:rPr lang="en-US" sz="2000" baseline="-25000" dirty="0"/>
              <a:t>1 </a:t>
            </a:r>
            <a:r>
              <a:rPr lang="en-US" sz="2000" dirty="0"/>
              <a:t>and VFA T</a:t>
            </a:r>
            <a:r>
              <a:rPr lang="en-US" sz="2000" baseline="-25000" dirty="0"/>
              <a:t>1</a:t>
            </a:r>
            <a:r>
              <a:rPr lang="en-US" sz="2000" dirty="0"/>
              <a:t> maps. </a:t>
            </a:r>
            <a:endParaRPr lang="en-US" sz="2000" dirty="0" smtClean="0"/>
          </a:p>
          <a:p>
            <a:pPr marL="0" indent="0" algn="just">
              <a:buNone/>
            </a:pPr>
            <a:endParaRPr lang="en-US" sz="600" dirty="0" smtClean="0"/>
          </a:p>
          <a:p>
            <a:pPr algn="just"/>
            <a:r>
              <a:rPr lang="en-US" sz="2000" dirty="0" smtClean="0"/>
              <a:t>EPI</a:t>
            </a:r>
            <a:r>
              <a:rPr lang="en-US" sz="2000" dirty="0"/>
              <a:t>-</a:t>
            </a:r>
            <a:r>
              <a:rPr lang="en-US" sz="2000" dirty="0" smtClean="0"/>
              <a:t>DA (</a:t>
            </a:r>
            <a:r>
              <a:rPr lang="en-US" sz="2000" dirty="0"/>
              <a:t>5 s/slice)</a:t>
            </a:r>
            <a:r>
              <a:rPr lang="en-US" sz="2000" dirty="0" smtClean="0"/>
              <a:t>, the fastest method, </a:t>
            </a:r>
            <a:r>
              <a:rPr lang="en-US" sz="2000" dirty="0"/>
              <a:t>had no observable </a:t>
            </a:r>
            <a:r>
              <a:rPr lang="en-US" sz="2000" dirty="0" smtClean="0"/>
              <a:t>distortion.</a:t>
            </a:r>
            <a:endParaRPr lang="en-US" sz="2000" dirty="0">
              <a:latin typeface="Gill Sans"/>
              <a:cs typeface="Gill Sans"/>
            </a:endParaRPr>
          </a:p>
          <a:p>
            <a:pPr algn="just"/>
            <a:endParaRPr lang="en-US" sz="2000" dirty="0">
              <a:solidFill>
                <a:srgbClr val="595959"/>
              </a:solidFill>
              <a:latin typeface="Gill Sans"/>
              <a:cs typeface="Gill Sans"/>
            </a:endParaRPr>
          </a:p>
          <a:p>
            <a:pPr algn="just"/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pPr algn="just"/>
            <a:endParaRPr lang="en-US" sz="2000" dirty="0">
              <a:latin typeface="Gill Sans"/>
              <a:cs typeface="Gill Sans"/>
            </a:endParaRPr>
          </a:p>
          <a:p>
            <a:pPr algn="just"/>
            <a:endParaRPr lang="en-US" sz="2000" dirty="0">
              <a:solidFill>
                <a:srgbClr val="595959"/>
              </a:solidFill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Progress – Aim 1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Section 4.1: Quantitative Comparison of B</a:t>
            </a:r>
            <a:r>
              <a:rPr lang="en-US" sz="2400" b="1" baseline="-25000" dirty="0">
                <a:solidFill>
                  <a:srgbClr val="FFFF00"/>
                </a:solidFill>
                <a:latin typeface="Didot"/>
                <a:cs typeface="Didot"/>
              </a:rPr>
              <a:t>1</a:t>
            </a: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 Mapping Methods for White Matter T</a:t>
            </a:r>
            <a:r>
              <a:rPr lang="en-US" sz="2400" b="1" baseline="-25000" dirty="0">
                <a:solidFill>
                  <a:srgbClr val="FFFF00"/>
                </a:solidFill>
                <a:latin typeface="Didot"/>
                <a:cs typeface="Didot"/>
              </a:rPr>
              <a:t>1</a:t>
            </a: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 Mapping at 3T</a:t>
            </a:r>
            <a:r>
              <a:rPr lang="en-US" sz="2400" dirty="0">
                <a:solidFill>
                  <a:srgbClr val="FFFF00"/>
                </a:solidFill>
                <a:latin typeface="Didot"/>
                <a:cs typeface="Didot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0759" y="2635155"/>
            <a:ext cx="6883400" cy="3670300"/>
          </a:xfrm>
          <a:prstGeom prst="rect">
            <a:avLst/>
          </a:prstGeom>
        </p:spPr>
      </p:pic>
      <p:pic>
        <p:nvPicPr>
          <p:cNvPr id="23" name="Picture 22" descr="b1t1ImageAbstrac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04" y="2943407"/>
            <a:ext cx="3147825" cy="235524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917304" y="5298655"/>
            <a:ext cx="3147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1600" dirty="0" smtClean="0"/>
              <a:t>Fig. 2 - </a:t>
            </a:r>
            <a:r>
              <a:rPr lang="en-CA" sz="1600" dirty="0" smtClean="0">
                <a:solidFill>
                  <a:srgbClr val="FF6600"/>
                </a:solidFill>
              </a:rPr>
              <a:t>Normalized </a:t>
            </a:r>
            <a:r>
              <a:rPr lang="en-CA" sz="1600" dirty="0">
                <a:solidFill>
                  <a:srgbClr val="FF6600"/>
                </a:solidFill>
              </a:rPr>
              <a:t>pooled histograms</a:t>
            </a:r>
            <a:r>
              <a:rPr lang="en-CA" sz="1600" dirty="0"/>
              <a:t> of single slice WM T</a:t>
            </a:r>
            <a:r>
              <a:rPr lang="en-CA" sz="1600" baseline="-25000" dirty="0"/>
              <a:t>1</a:t>
            </a:r>
            <a:r>
              <a:rPr lang="en-CA" sz="1600" dirty="0"/>
              <a:t> values for 6 </a:t>
            </a:r>
            <a:r>
              <a:rPr lang="en-CA" sz="1600" dirty="0" smtClean="0"/>
              <a:t>healthy subjects.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52039" y="6283023"/>
            <a:ext cx="4990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2000" dirty="0" smtClean="0"/>
              <a:t>Figure </a:t>
            </a:r>
            <a:r>
              <a:rPr lang="en-CA" sz="2000" dirty="0" smtClean="0"/>
              <a:t>1 – B</a:t>
            </a:r>
            <a:r>
              <a:rPr lang="en-CA" sz="2000" baseline="-25000" dirty="0" smtClean="0"/>
              <a:t>1</a:t>
            </a:r>
            <a:r>
              <a:rPr lang="en-CA" sz="2000" dirty="0" smtClean="0"/>
              <a:t> and VFA T</a:t>
            </a:r>
            <a:r>
              <a:rPr lang="en-CA" sz="2000" baseline="-25000" dirty="0" smtClean="0"/>
              <a:t>1</a:t>
            </a:r>
            <a:r>
              <a:rPr lang="en-CA" sz="2000" dirty="0" smtClean="0"/>
              <a:t> map comparison.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999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3" y="1600199"/>
            <a:ext cx="8823924" cy="2668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 smtClean="0">
                <a:latin typeface="Gill Sans"/>
                <a:cs typeface="Gill Sans"/>
              </a:rPr>
              <a:t>Last year: Simulated the </a:t>
            </a:r>
            <a:r>
              <a:rPr lang="en-US" sz="2200" dirty="0">
                <a:latin typeface="Gill Sans"/>
                <a:cs typeface="Gill Sans"/>
              </a:rPr>
              <a:t>effect of erroneous T</a:t>
            </a:r>
            <a:r>
              <a:rPr lang="en-US" sz="2200" baseline="-25000" dirty="0">
                <a:latin typeface="Gill Sans"/>
                <a:cs typeface="Gill Sans"/>
              </a:rPr>
              <a:t>1</a:t>
            </a:r>
            <a:r>
              <a:rPr lang="en-US" sz="2200" dirty="0">
                <a:latin typeface="Gill Sans"/>
                <a:cs typeface="Gill Sans"/>
              </a:rPr>
              <a:t> measurements on </a:t>
            </a:r>
            <a:r>
              <a:rPr lang="en-US" sz="2200" dirty="0" smtClean="0">
                <a:latin typeface="Gill Sans"/>
                <a:cs typeface="Gill Sans"/>
              </a:rPr>
              <a:t>qMT.</a:t>
            </a:r>
          </a:p>
          <a:p>
            <a:pPr algn="just"/>
            <a:r>
              <a:rPr 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To shorten the acquisition time of whole brain qMT, </a:t>
            </a:r>
            <a:r>
              <a:rPr lang="en-US" sz="22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the conventional LL T</a:t>
            </a:r>
            <a:r>
              <a:rPr lang="en-US" sz="2200" baseline="-250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1</a:t>
            </a:r>
            <a:r>
              <a:rPr lang="en-US" sz="22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 measurements must be replaced by a rapid T</a:t>
            </a:r>
            <a:r>
              <a:rPr lang="en-US" sz="2200" baseline="-250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1</a:t>
            </a:r>
            <a:r>
              <a:rPr lang="en-US" sz="22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technique.</a:t>
            </a:r>
          </a:p>
          <a:p>
            <a:pPr algn="just"/>
            <a:r>
              <a:rPr 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Three commonly </a:t>
            </a:r>
            <a:r>
              <a:rPr lang="en-US" sz="22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used T</a:t>
            </a:r>
            <a:r>
              <a:rPr lang="en-US" sz="2200" baseline="-250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1</a:t>
            </a:r>
            <a:r>
              <a:rPr lang="en-US" sz="22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 techniques </a:t>
            </a:r>
            <a:r>
              <a:rPr 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(IR, LL, VFA) have been recently shown to disagree significantly in vivo. </a:t>
            </a:r>
            <a:endParaRPr lang="en-US" sz="2200" dirty="0">
              <a:solidFill>
                <a:schemeClr val="bg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  <a:p>
            <a:pPr algn="just"/>
            <a:r>
              <a:rPr lang="en-US" sz="22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This study investigated the effects of different T</a:t>
            </a:r>
            <a:r>
              <a:rPr lang="en-US" sz="2200" baseline="-250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1</a:t>
            </a:r>
            <a:r>
              <a:rPr lang="en-US" sz="22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 techniques on qMT parameters in WM of healthy subjects.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Progress – Aim 1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000" b="1" dirty="0" smtClean="0">
                <a:solidFill>
                  <a:srgbClr val="FFFF00"/>
                </a:solidFill>
                <a:latin typeface="Didot"/>
                <a:cs typeface="Didot"/>
              </a:rPr>
              <a:t>Section 4.2: Effect </a:t>
            </a:r>
            <a:r>
              <a:rPr lang="en-US" sz="2000" b="1" dirty="0">
                <a:solidFill>
                  <a:srgbClr val="FFFF00"/>
                </a:solidFill>
                <a:latin typeface="Didot"/>
                <a:cs typeface="Didot"/>
              </a:rPr>
              <a:t>of Different T</a:t>
            </a:r>
            <a:r>
              <a:rPr lang="en-US" sz="2000" b="1" baseline="-25000" dirty="0">
                <a:solidFill>
                  <a:srgbClr val="FFFF00"/>
                </a:solidFill>
                <a:latin typeface="Didot"/>
                <a:cs typeface="Didot"/>
              </a:rPr>
              <a:t>1</a:t>
            </a:r>
            <a:r>
              <a:rPr lang="en-US" sz="2000" b="1" dirty="0">
                <a:solidFill>
                  <a:srgbClr val="FFFF00"/>
                </a:solidFill>
                <a:latin typeface="Didot"/>
                <a:cs typeface="Didot"/>
              </a:rPr>
              <a:t> Mapping Techniques on a Quantitative Magnetization Transfer MRI Biomarker for Myelin Density </a:t>
            </a:r>
            <a:endParaRPr lang="en-US" sz="2400" dirty="0">
              <a:solidFill>
                <a:srgbClr val="FFFF00"/>
              </a:solidFill>
              <a:latin typeface="Didot"/>
              <a:cs typeface="Didot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02" y="4452779"/>
            <a:ext cx="4668740" cy="20976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57200" y="4793443"/>
            <a:ext cx="3017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Fig. 3 Effect on qMT fitted parameters as a result of measuring a T</a:t>
            </a:r>
            <a:r>
              <a:rPr lang="en-US" baseline="-25000" dirty="0" smtClean="0">
                <a:latin typeface="Gill Sans"/>
                <a:cs typeface="Gill Sans"/>
              </a:rPr>
              <a:t>1</a:t>
            </a:r>
            <a:r>
              <a:rPr lang="en-US" dirty="0" smtClean="0">
                <a:latin typeface="Gill Sans"/>
                <a:cs typeface="Gill Sans"/>
              </a:rPr>
              <a:t> value different from the true tissue T</a:t>
            </a:r>
            <a:r>
              <a:rPr lang="en-US" baseline="-25000" dirty="0" smtClean="0">
                <a:latin typeface="Gill Sans"/>
                <a:cs typeface="Gill Sans"/>
              </a:rPr>
              <a:t>1</a:t>
            </a:r>
            <a:r>
              <a:rPr lang="en-US" dirty="0" smtClean="0">
                <a:latin typeface="Gill Sans"/>
                <a:cs typeface="Gill Sans"/>
              </a:rPr>
              <a:t> value (dotted line). 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7742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3" y="1600199"/>
            <a:ext cx="8823924" cy="2668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 smtClean="0">
                <a:solidFill>
                  <a:srgbClr val="7F7F7F"/>
                </a:solidFill>
                <a:latin typeface="Gill Sans"/>
                <a:cs typeface="Gill Sans"/>
              </a:rPr>
              <a:t>Last year: Simulated the </a:t>
            </a:r>
            <a:r>
              <a:rPr lang="en-US" sz="2200" dirty="0">
                <a:solidFill>
                  <a:srgbClr val="7F7F7F"/>
                </a:solidFill>
                <a:latin typeface="Gill Sans"/>
                <a:cs typeface="Gill Sans"/>
              </a:rPr>
              <a:t>effect of erroneous T</a:t>
            </a:r>
            <a:r>
              <a:rPr lang="en-US" sz="2200" baseline="-25000" dirty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200" dirty="0">
                <a:solidFill>
                  <a:srgbClr val="7F7F7F"/>
                </a:solidFill>
                <a:latin typeface="Gill Sans"/>
                <a:cs typeface="Gill Sans"/>
              </a:rPr>
              <a:t> measurements on </a:t>
            </a:r>
            <a:r>
              <a:rPr lang="en-US" sz="2200" dirty="0" smtClean="0">
                <a:solidFill>
                  <a:srgbClr val="7F7F7F"/>
                </a:solidFill>
                <a:latin typeface="Gill Sans"/>
                <a:cs typeface="Gill Sans"/>
              </a:rPr>
              <a:t>qMT.</a:t>
            </a:r>
          </a:p>
          <a:p>
            <a:pPr algn="just"/>
            <a:r>
              <a:rPr lang="en-US" sz="2200" dirty="0" smtClean="0">
                <a:latin typeface="Gill Sans"/>
                <a:cs typeface="Gill Sans"/>
              </a:rPr>
              <a:t>To shorten the acquisition time of whole brain qMT, </a:t>
            </a:r>
            <a:r>
              <a:rPr lang="en-US" sz="2200" dirty="0">
                <a:latin typeface="Gill Sans"/>
                <a:cs typeface="Gill Sans"/>
              </a:rPr>
              <a:t>the conventional LL T</a:t>
            </a:r>
            <a:r>
              <a:rPr lang="en-US" sz="2200" baseline="-25000" dirty="0">
                <a:latin typeface="Gill Sans"/>
                <a:cs typeface="Gill Sans"/>
              </a:rPr>
              <a:t>1</a:t>
            </a:r>
            <a:r>
              <a:rPr lang="en-US" sz="2200" dirty="0">
                <a:latin typeface="Gill Sans"/>
                <a:cs typeface="Gill Sans"/>
              </a:rPr>
              <a:t> measurements must be replaced by a rapid T</a:t>
            </a:r>
            <a:r>
              <a:rPr lang="en-US" sz="2200" baseline="-25000" dirty="0">
                <a:latin typeface="Gill Sans"/>
                <a:cs typeface="Gill Sans"/>
              </a:rPr>
              <a:t>1</a:t>
            </a:r>
            <a:r>
              <a:rPr lang="en-US" sz="2200" dirty="0">
                <a:latin typeface="Gill Sans"/>
                <a:cs typeface="Gill Sans"/>
              </a:rPr>
              <a:t> </a:t>
            </a:r>
            <a:r>
              <a:rPr lang="en-US" sz="2200" dirty="0" smtClean="0">
                <a:latin typeface="Gill Sans"/>
                <a:cs typeface="Gill Sans"/>
              </a:rPr>
              <a:t>technique.</a:t>
            </a:r>
          </a:p>
          <a:p>
            <a:pPr algn="just"/>
            <a:r>
              <a:rPr lang="en-US" sz="2200" dirty="0" smtClean="0">
                <a:solidFill>
                  <a:srgbClr val="7F7F7F"/>
                </a:solidFill>
                <a:latin typeface="Gill Sans"/>
                <a:cs typeface="Gill Sans"/>
              </a:rPr>
              <a:t>Three commonly </a:t>
            </a:r>
            <a:r>
              <a:rPr lang="en-US" sz="2200" dirty="0">
                <a:solidFill>
                  <a:srgbClr val="7F7F7F"/>
                </a:solidFill>
                <a:latin typeface="Gill Sans"/>
                <a:cs typeface="Gill Sans"/>
              </a:rPr>
              <a:t>used T</a:t>
            </a:r>
            <a:r>
              <a:rPr lang="en-US" sz="2200" baseline="-25000" dirty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200" dirty="0">
                <a:solidFill>
                  <a:srgbClr val="7F7F7F"/>
                </a:solidFill>
                <a:latin typeface="Gill Sans"/>
                <a:cs typeface="Gill Sans"/>
              </a:rPr>
              <a:t> techniques </a:t>
            </a:r>
            <a:r>
              <a:rPr lang="en-US" sz="2200" dirty="0" smtClean="0">
                <a:solidFill>
                  <a:srgbClr val="7F7F7F"/>
                </a:solidFill>
                <a:latin typeface="Gill Sans"/>
                <a:cs typeface="Gill Sans"/>
              </a:rPr>
              <a:t>(IR, LL, VFA) have been recently shown to disagree significantly in vivo. </a:t>
            </a:r>
            <a:endParaRPr lang="en-US" sz="2200" dirty="0">
              <a:solidFill>
                <a:srgbClr val="7F7F7F"/>
              </a:solidFill>
              <a:latin typeface="Gill Sans"/>
              <a:cs typeface="Gill Sans"/>
            </a:endParaRPr>
          </a:p>
          <a:p>
            <a:pPr algn="just"/>
            <a:r>
              <a:rPr lang="en-US" sz="2200" dirty="0">
                <a:solidFill>
                  <a:srgbClr val="7F7F7F"/>
                </a:solidFill>
                <a:latin typeface="Gill Sans"/>
                <a:cs typeface="Gill Sans"/>
              </a:rPr>
              <a:t>This study investigated the effects of different T</a:t>
            </a:r>
            <a:r>
              <a:rPr lang="en-US" sz="2200" baseline="-25000" dirty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200" dirty="0">
                <a:solidFill>
                  <a:srgbClr val="7F7F7F"/>
                </a:solidFill>
                <a:latin typeface="Gill Sans"/>
                <a:cs typeface="Gill Sans"/>
              </a:rPr>
              <a:t> techniques on qMT parameters in WM of healthy subjects.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Progress – Aim 1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000" b="1" dirty="0" smtClean="0">
                <a:solidFill>
                  <a:srgbClr val="FFFF00"/>
                </a:solidFill>
                <a:latin typeface="Didot"/>
                <a:cs typeface="Didot"/>
              </a:rPr>
              <a:t>Section 4.2: Effect </a:t>
            </a:r>
            <a:r>
              <a:rPr lang="en-US" sz="2000" b="1" dirty="0">
                <a:solidFill>
                  <a:srgbClr val="FFFF00"/>
                </a:solidFill>
                <a:latin typeface="Didot"/>
                <a:cs typeface="Didot"/>
              </a:rPr>
              <a:t>of Different T</a:t>
            </a:r>
            <a:r>
              <a:rPr lang="en-US" sz="2000" b="1" baseline="-25000" dirty="0">
                <a:solidFill>
                  <a:srgbClr val="FFFF00"/>
                </a:solidFill>
                <a:latin typeface="Didot"/>
                <a:cs typeface="Didot"/>
              </a:rPr>
              <a:t>1</a:t>
            </a:r>
            <a:r>
              <a:rPr lang="en-US" sz="2000" b="1" dirty="0">
                <a:solidFill>
                  <a:srgbClr val="FFFF00"/>
                </a:solidFill>
                <a:latin typeface="Didot"/>
                <a:cs typeface="Didot"/>
              </a:rPr>
              <a:t> Mapping Techniques on a Quantitative Magnetization Transfer MRI Biomarker for Myelin Density </a:t>
            </a:r>
            <a:endParaRPr lang="en-US" sz="2400" dirty="0">
              <a:solidFill>
                <a:srgbClr val="FFFF00"/>
              </a:solidFill>
              <a:latin typeface="Didot"/>
              <a:cs typeface="Didot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02" y="4452779"/>
            <a:ext cx="4668740" cy="20976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57200" y="4793443"/>
            <a:ext cx="3017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Gill Sans"/>
                <a:cs typeface="Gill Sans"/>
              </a:rPr>
              <a:t>Fig. 3 Effect </a:t>
            </a:r>
            <a:r>
              <a:rPr lang="en-US" dirty="0">
                <a:solidFill>
                  <a:srgbClr val="7F7F7F"/>
                </a:solidFill>
                <a:latin typeface="Gill Sans"/>
                <a:cs typeface="Gill Sans"/>
              </a:rPr>
              <a:t>on qMT fitted parameters as a result of measuring a T</a:t>
            </a:r>
            <a:r>
              <a:rPr lang="en-US" baseline="-25000" dirty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dirty="0">
                <a:solidFill>
                  <a:srgbClr val="7F7F7F"/>
                </a:solidFill>
                <a:latin typeface="Gill Sans"/>
                <a:cs typeface="Gill Sans"/>
              </a:rPr>
              <a:t> value different from the true tissue T</a:t>
            </a:r>
            <a:r>
              <a:rPr lang="en-US" baseline="-25000" dirty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dirty="0">
                <a:solidFill>
                  <a:srgbClr val="7F7F7F"/>
                </a:solidFill>
                <a:latin typeface="Gill Sans"/>
                <a:cs typeface="Gill Sans"/>
              </a:rPr>
              <a:t> value (dotted line). </a:t>
            </a:r>
          </a:p>
        </p:txBody>
      </p:sp>
    </p:spTree>
    <p:extLst>
      <p:ext uri="{BB962C8B-B14F-4D97-AF65-F5344CB8AC3E}">
        <p14:creationId xmlns:p14="http://schemas.microsoft.com/office/powerpoint/2010/main" val="98284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3" y="1600199"/>
            <a:ext cx="8823924" cy="2668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 smtClean="0">
                <a:solidFill>
                  <a:srgbClr val="7F7F7F"/>
                </a:solidFill>
                <a:latin typeface="Gill Sans"/>
                <a:cs typeface="Gill Sans"/>
              </a:rPr>
              <a:t>Last year: Simulated the </a:t>
            </a:r>
            <a:r>
              <a:rPr lang="en-US" sz="2200" dirty="0">
                <a:solidFill>
                  <a:srgbClr val="7F7F7F"/>
                </a:solidFill>
                <a:latin typeface="Gill Sans"/>
                <a:cs typeface="Gill Sans"/>
              </a:rPr>
              <a:t>effect of erroneous T</a:t>
            </a:r>
            <a:r>
              <a:rPr lang="en-US" sz="2200" baseline="-25000" dirty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200" dirty="0">
                <a:solidFill>
                  <a:srgbClr val="7F7F7F"/>
                </a:solidFill>
                <a:latin typeface="Gill Sans"/>
                <a:cs typeface="Gill Sans"/>
              </a:rPr>
              <a:t> measurements on </a:t>
            </a:r>
            <a:r>
              <a:rPr lang="en-US" sz="2200" dirty="0" smtClean="0">
                <a:solidFill>
                  <a:srgbClr val="7F7F7F"/>
                </a:solidFill>
                <a:latin typeface="Gill Sans"/>
                <a:cs typeface="Gill Sans"/>
              </a:rPr>
              <a:t>qMT.</a:t>
            </a:r>
          </a:p>
          <a:p>
            <a:pPr algn="just"/>
            <a:r>
              <a:rPr lang="en-US" sz="2200" dirty="0" smtClean="0">
                <a:solidFill>
                  <a:srgbClr val="7F7F7F"/>
                </a:solidFill>
                <a:latin typeface="Gill Sans"/>
                <a:cs typeface="Gill Sans"/>
              </a:rPr>
              <a:t>To shorten the acquisition time of whole brain qMT, </a:t>
            </a:r>
            <a:r>
              <a:rPr lang="en-US" sz="2200" dirty="0">
                <a:solidFill>
                  <a:srgbClr val="7F7F7F"/>
                </a:solidFill>
                <a:latin typeface="Gill Sans"/>
                <a:cs typeface="Gill Sans"/>
              </a:rPr>
              <a:t>the conventional LL T</a:t>
            </a:r>
            <a:r>
              <a:rPr lang="en-US" sz="2200" baseline="-25000" dirty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200" dirty="0">
                <a:solidFill>
                  <a:srgbClr val="7F7F7F"/>
                </a:solidFill>
                <a:latin typeface="Gill Sans"/>
                <a:cs typeface="Gill Sans"/>
              </a:rPr>
              <a:t> measurements must be replaced by a rapid T</a:t>
            </a:r>
            <a:r>
              <a:rPr lang="en-US" sz="2200" baseline="-25000" dirty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200" dirty="0">
                <a:solidFill>
                  <a:srgbClr val="7F7F7F"/>
                </a:solidFill>
                <a:latin typeface="Gill Sans"/>
                <a:cs typeface="Gill Sans"/>
              </a:rPr>
              <a:t> </a:t>
            </a:r>
            <a:r>
              <a:rPr lang="en-US" sz="2200" dirty="0" smtClean="0">
                <a:solidFill>
                  <a:srgbClr val="7F7F7F"/>
                </a:solidFill>
                <a:latin typeface="Gill Sans"/>
                <a:cs typeface="Gill Sans"/>
              </a:rPr>
              <a:t>technique.</a:t>
            </a:r>
          </a:p>
          <a:p>
            <a:pPr algn="just"/>
            <a:r>
              <a:rPr lang="en-US" sz="2200" dirty="0" smtClean="0">
                <a:latin typeface="Gill Sans"/>
                <a:cs typeface="Gill Sans"/>
              </a:rPr>
              <a:t>Three commonly </a:t>
            </a:r>
            <a:r>
              <a:rPr lang="en-US" sz="2200" dirty="0">
                <a:latin typeface="Gill Sans"/>
                <a:cs typeface="Gill Sans"/>
              </a:rPr>
              <a:t>used T</a:t>
            </a:r>
            <a:r>
              <a:rPr lang="en-US" sz="2200" baseline="-25000" dirty="0">
                <a:latin typeface="Gill Sans"/>
                <a:cs typeface="Gill Sans"/>
              </a:rPr>
              <a:t>1</a:t>
            </a:r>
            <a:r>
              <a:rPr lang="en-US" sz="2200" dirty="0">
                <a:latin typeface="Gill Sans"/>
                <a:cs typeface="Gill Sans"/>
              </a:rPr>
              <a:t> techniques </a:t>
            </a:r>
            <a:r>
              <a:rPr lang="en-US" sz="2200" dirty="0" smtClean="0">
                <a:latin typeface="Gill Sans"/>
                <a:cs typeface="Gill Sans"/>
              </a:rPr>
              <a:t>(IR, LL, VFA) have been recently shown to disagree significantly in vivo. </a:t>
            </a:r>
            <a:endParaRPr lang="en-US" sz="2200" dirty="0">
              <a:latin typeface="Gill Sans"/>
              <a:cs typeface="Gill Sans"/>
            </a:endParaRPr>
          </a:p>
          <a:p>
            <a:pPr algn="just"/>
            <a:r>
              <a:rPr lang="en-US" sz="2200" dirty="0">
                <a:solidFill>
                  <a:srgbClr val="7F7F7F"/>
                </a:solidFill>
                <a:latin typeface="Gill Sans"/>
                <a:cs typeface="Gill Sans"/>
              </a:rPr>
              <a:t>This study investigated the effects of different T</a:t>
            </a:r>
            <a:r>
              <a:rPr lang="en-US" sz="2200" baseline="-25000" dirty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200" dirty="0">
                <a:solidFill>
                  <a:srgbClr val="7F7F7F"/>
                </a:solidFill>
                <a:latin typeface="Gill Sans"/>
                <a:cs typeface="Gill Sans"/>
              </a:rPr>
              <a:t> techniques on qMT parameters in WM of healthy subjects.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Progress – Aim 1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000" b="1" dirty="0" smtClean="0">
                <a:solidFill>
                  <a:srgbClr val="FFFF00"/>
                </a:solidFill>
                <a:latin typeface="Didot"/>
                <a:cs typeface="Didot"/>
              </a:rPr>
              <a:t>Section 4.2: Effect </a:t>
            </a:r>
            <a:r>
              <a:rPr lang="en-US" sz="2000" b="1" dirty="0">
                <a:solidFill>
                  <a:srgbClr val="FFFF00"/>
                </a:solidFill>
                <a:latin typeface="Didot"/>
                <a:cs typeface="Didot"/>
              </a:rPr>
              <a:t>of Different T</a:t>
            </a:r>
            <a:r>
              <a:rPr lang="en-US" sz="2000" b="1" baseline="-25000" dirty="0">
                <a:solidFill>
                  <a:srgbClr val="FFFF00"/>
                </a:solidFill>
                <a:latin typeface="Didot"/>
                <a:cs typeface="Didot"/>
              </a:rPr>
              <a:t>1</a:t>
            </a:r>
            <a:r>
              <a:rPr lang="en-US" sz="2000" b="1" dirty="0">
                <a:solidFill>
                  <a:srgbClr val="FFFF00"/>
                </a:solidFill>
                <a:latin typeface="Didot"/>
                <a:cs typeface="Didot"/>
              </a:rPr>
              <a:t> Mapping Techniques on a Quantitative Magnetization Transfer MRI Biomarker for Myelin Density </a:t>
            </a:r>
            <a:endParaRPr lang="en-US" sz="2400" dirty="0">
              <a:solidFill>
                <a:srgbClr val="FFFF00"/>
              </a:solidFill>
              <a:latin typeface="Didot"/>
              <a:cs typeface="Didot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02" y="4452779"/>
            <a:ext cx="4668740" cy="20976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57200" y="4793443"/>
            <a:ext cx="3017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Gill Sans"/>
                <a:cs typeface="Gill Sans"/>
              </a:rPr>
              <a:t>Fig. 3 Effect </a:t>
            </a:r>
            <a:r>
              <a:rPr lang="en-US" dirty="0">
                <a:solidFill>
                  <a:srgbClr val="7F7F7F"/>
                </a:solidFill>
                <a:latin typeface="Gill Sans"/>
                <a:cs typeface="Gill Sans"/>
              </a:rPr>
              <a:t>on qMT fitted parameters as a result of measuring a T</a:t>
            </a:r>
            <a:r>
              <a:rPr lang="en-US" baseline="-25000" dirty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dirty="0">
                <a:solidFill>
                  <a:srgbClr val="7F7F7F"/>
                </a:solidFill>
                <a:latin typeface="Gill Sans"/>
                <a:cs typeface="Gill Sans"/>
              </a:rPr>
              <a:t> value different from the true tissue T</a:t>
            </a:r>
            <a:r>
              <a:rPr lang="en-US" baseline="-25000" dirty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dirty="0">
                <a:solidFill>
                  <a:srgbClr val="7F7F7F"/>
                </a:solidFill>
                <a:latin typeface="Gill Sans"/>
                <a:cs typeface="Gill Sans"/>
              </a:rPr>
              <a:t> value (dotted line). </a:t>
            </a:r>
          </a:p>
        </p:txBody>
      </p:sp>
    </p:spTree>
    <p:extLst>
      <p:ext uri="{BB962C8B-B14F-4D97-AF65-F5344CB8AC3E}">
        <p14:creationId xmlns:p14="http://schemas.microsoft.com/office/powerpoint/2010/main" val="349959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3" y="1600199"/>
            <a:ext cx="8823924" cy="2668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 smtClean="0">
                <a:solidFill>
                  <a:srgbClr val="7F7F7F"/>
                </a:solidFill>
                <a:latin typeface="Gill Sans"/>
                <a:cs typeface="Gill Sans"/>
              </a:rPr>
              <a:t>Last year: Simulated the </a:t>
            </a:r>
            <a:r>
              <a:rPr lang="en-US" sz="2200" dirty="0">
                <a:solidFill>
                  <a:srgbClr val="7F7F7F"/>
                </a:solidFill>
                <a:latin typeface="Gill Sans"/>
                <a:cs typeface="Gill Sans"/>
              </a:rPr>
              <a:t>effect of erroneous T</a:t>
            </a:r>
            <a:r>
              <a:rPr lang="en-US" sz="2200" baseline="-25000" dirty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200" dirty="0">
                <a:solidFill>
                  <a:srgbClr val="7F7F7F"/>
                </a:solidFill>
                <a:latin typeface="Gill Sans"/>
                <a:cs typeface="Gill Sans"/>
              </a:rPr>
              <a:t> measurements on </a:t>
            </a:r>
            <a:r>
              <a:rPr lang="en-US" sz="2200" dirty="0" smtClean="0">
                <a:solidFill>
                  <a:srgbClr val="7F7F7F"/>
                </a:solidFill>
                <a:latin typeface="Gill Sans"/>
                <a:cs typeface="Gill Sans"/>
              </a:rPr>
              <a:t>qMT.</a:t>
            </a:r>
          </a:p>
          <a:p>
            <a:pPr algn="just"/>
            <a:r>
              <a:rPr 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To shorten the acquisition time of whole brain qMT, </a:t>
            </a:r>
            <a:r>
              <a:rPr lang="en-US" sz="22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the conventional LL T</a:t>
            </a:r>
            <a:r>
              <a:rPr lang="en-US" sz="2200" baseline="-250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1</a:t>
            </a:r>
            <a:r>
              <a:rPr lang="en-US" sz="22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 measurements must be replaced by a rapid T</a:t>
            </a:r>
            <a:r>
              <a:rPr lang="en-US" sz="2200" baseline="-250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1</a:t>
            </a:r>
            <a:r>
              <a:rPr lang="en-US" sz="22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technique.</a:t>
            </a:r>
          </a:p>
          <a:p>
            <a:pPr algn="just"/>
            <a:r>
              <a:rPr lang="en-US" sz="2200" dirty="0" smtClean="0">
                <a:solidFill>
                  <a:srgbClr val="7F7F7F"/>
                </a:solidFill>
                <a:latin typeface="Gill Sans"/>
                <a:cs typeface="Gill Sans"/>
              </a:rPr>
              <a:t>Three commonly </a:t>
            </a:r>
            <a:r>
              <a:rPr lang="en-US" sz="2200" dirty="0">
                <a:solidFill>
                  <a:srgbClr val="7F7F7F"/>
                </a:solidFill>
                <a:latin typeface="Gill Sans"/>
                <a:cs typeface="Gill Sans"/>
              </a:rPr>
              <a:t>used T</a:t>
            </a:r>
            <a:r>
              <a:rPr lang="en-US" sz="2200" baseline="-25000" dirty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200" dirty="0">
                <a:solidFill>
                  <a:srgbClr val="7F7F7F"/>
                </a:solidFill>
                <a:latin typeface="Gill Sans"/>
                <a:cs typeface="Gill Sans"/>
              </a:rPr>
              <a:t> techniques </a:t>
            </a:r>
            <a:r>
              <a:rPr lang="en-US" sz="2200" dirty="0" smtClean="0">
                <a:solidFill>
                  <a:srgbClr val="7F7F7F"/>
                </a:solidFill>
                <a:latin typeface="Gill Sans"/>
                <a:cs typeface="Gill Sans"/>
              </a:rPr>
              <a:t>(IR, LL, VFA) have been recently shown to disagree significantly in vivo. </a:t>
            </a:r>
            <a:endParaRPr lang="en-US" sz="2200" dirty="0">
              <a:solidFill>
                <a:srgbClr val="7F7F7F"/>
              </a:solidFill>
              <a:latin typeface="Gill Sans"/>
              <a:cs typeface="Gill Sans"/>
            </a:endParaRPr>
          </a:p>
          <a:p>
            <a:pPr algn="just"/>
            <a:r>
              <a:rPr lang="en-US" sz="2200" dirty="0">
                <a:latin typeface="Gill Sans"/>
                <a:cs typeface="Gill Sans"/>
              </a:rPr>
              <a:t>This study investigated the effects of different T</a:t>
            </a:r>
            <a:r>
              <a:rPr lang="en-US" sz="2200" baseline="-25000" dirty="0">
                <a:latin typeface="Gill Sans"/>
                <a:cs typeface="Gill Sans"/>
              </a:rPr>
              <a:t>1</a:t>
            </a:r>
            <a:r>
              <a:rPr lang="en-US" sz="2200" dirty="0">
                <a:latin typeface="Gill Sans"/>
                <a:cs typeface="Gill Sans"/>
              </a:rPr>
              <a:t> techniques on qMT parameters in WM of healthy subjects.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Progress – Aim 1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000" b="1" dirty="0" smtClean="0">
                <a:solidFill>
                  <a:srgbClr val="FFFF00"/>
                </a:solidFill>
                <a:latin typeface="Didot"/>
                <a:cs typeface="Didot"/>
              </a:rPr>
              <a:t>Section 4.2: Effect </a:t>
            </a:r>
            <a:r>
              <a:rPr lang="en-US" sz="2000" b="1" dirty="0">
                <a:solidFill>
                  <a:srgbClr val="FFFF00"/>
                </a:solidFill>
                <a:latin typeface="Didot"/>
                <a:cs typeface="Didot"/>
              </a:rPr>
              <a:t>of Different T</a:t>
            </a:r>
            <a:r>
              <a:rPr lang="en-US" sz="2000" b="1" baseline="-25000" dirty="0">
                <a:solidFill>
                  <a:srgbClr val="FFFF00"/>
                </a:solidFill>
                <a:latin typeface="Didot"/>
                <a:cs typeface="Didot"/>
              </a:rPr>
              <a:t>1</a:t>
            </a:r>
            <a:r>
              <a:rPr lang="en-US" sz="2000" b="1" dirty="0">
                <a:solidFill>
                  <a:srgbClr val="FFFF00"/>
                </a:solidFill>
                <a:latin typeface="Didot"/>
                <a:cs typeface="Didot"/>
              </a:rPr>
              <a:t> Mapping Techniques on a Quantitative Magnetization Transfer MRI Biomarker for Myelin Density </a:t>
            </a:r>
            <a:endParaRPr lang="en-US" sz="2400" dirty="0">
              <a:solidFill>
                <a:srgbClr val="FFFF00"/>
              </a:solidFill>
              <a:latin typeface="Didot"/>
              <a:cs typeface="Didot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02" y="4452779"/>
            <a:ext cx="4668740" cy="20976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57200" y="4793443"/>
            <a:ext cx="3017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Gill Sans"/>
                <a:cs typeface="Gill Sans"/>
              </a:rPr>
              <a:t>Fig. 3 Effect </a:t>
            </a:r>
            <a:r>
              <a:rPr lang="en-US" dirty="0">
                <a:solidFill>
                  <a:srgbClr val="7F7F7F"/>
                </a:solidFill>
                <a:latin typeface="Gill Sans"/>
                <a:cs typeface="Gill Sans"/>
              </a:rPr>
              <a:t>on qMT fitted parameters as a result of measuring a T</a:t>
            </a:r>
            <a:r>
              <a:rPr lang="en-US" baseline="-25000" dirty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dirty="0">
                <a:solidFill>
                  <a:srgbClr val="7F7F7F"/>
                </a:solidFill>
                <a:latin typeface="Gill Sans"/>
                <a:cs typeface="Gill Sans"/>
              </a:rPr>
              <a:t> value different from the true tissue T</a:t>
            </a:r>
            <a:r>
              <a:rPr lang="en-US" baseline="-25000" dirty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dirty="0">
                <a:solidFill>
                  <a:srgbClr val="7F7F7F"/>
                </a:solidFill>
                <a:latin typeface="Gill Sans"/>
                <a:cs typeface="Gill Sans"/>
              </a:rPr>
              <a:t> value (dotted line). </a:t>
            </a:r>
          </a:p>
        </p:txBody>
      </p:sp>
    </p:spTree>
    <p:extLst>
      <p:ext uri="{BB962C8B-B14F-4D97-AF65-F5344CB8AC3E}">
        <p14:creationId xmlns:p14="http://schemas.microsoft.com/office/powerpoint/2010/main" val="349959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Didot"/>
                <a:cs typeface="Didot"/>
              </a:rPr>
              <a:t>Overview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Introduction </a:t>
            </a:r>
          </a:p>
          <a:p>
            <a:r>
              <a:rPr lang="en-US" sz="2400" dirty="0" smtClean="0">
                <a:latin typeface="Gill Sans"/>
                <a:cs typeface="Gill Sans"/>
              </a:rPr>
              <a:t>Reminder of Hypotheses</a:t>
            </a:r>
            <a:endParaRPr lang="en-US" sz="2400" dirty="0">
              <a:latin typeface="Gill Sans"/>
              <a:cs typeface="Gill Sans"/>
            </a:endParaRPr>
          </a:p>
          <a:p>
            <a:r>
              <a:rPr lang="en-US" sz="2400" dirty="0" smtClean="0">
                <a:latin typeface="Gill Sans"/>
                <a:cs typeface="Gill Sans"/>
              </a:rPr>
              <a:t>Progress</a:t>
            </a:r>
          </a:p>
          <a:p>
            <a:pPr lvl="1"/>
            <a:r>
              <a:rPr lang="en-US" sz="2000" dirty="0" smtClean="0">
                <a:latin typeface="Gill Sans"/>
                <a:cs typeface="Gill Sans"/>
              </a:rPr>
              <a:t>Publications/Abstracts</a:t>
            </a:r>
          </a:p>
          <a:p>
            <a:pPr lvl="1"/>
            <a:r>
              <a:rPr lang="en-US" sz="2000" dirty="0" smtClean="0">
                <a:latin typeface="Gill Sans"/>
                <a:cs typeface="Gill Sans"/>
              </a:rPr>
              <a:t>Work on Aim 1</a:t>
            </a:r>
          </a:p>
          <a:p>
            <a:r>
              <a:rPr lang="en-US" sz="2400" dirty="0" smtClean="0">
                <a:latin typeface="Gill Sans"/>
                <a:cs typeface="Gill Sans"/>
              </a:rPr>
              <a:t>Upcoming Research Plan/ Timeline</a:t>
            </a:r>
          </a:p>
          <a:p>
            <a:pPr lvl="1"/>
            <a:r>
              <a:rPr lang="en-US" sz="2000" dirty="0">
                <a:latin typeface="Gill Sans"/>
                <a:cs typeface="Gill Sans"/>
              </a:rPr>
              <a:t>Aim </a:t>
            </a:r>
            <a:r>
              <a:rPr lang="en-US" sz="2000" dirty="0" smtClean="0">
                <a:latin typeface="Gill Sans"/>
                <a:cs typeface="Gill Sans"/>
              </a:rPr>
              <a:t>1: qMT </a:t>
            </a:r>
            <a:r>
              <a:rPr lang="en-US" sz="2000" dirty="0">
                <a:latin typeface="Gill Sans"/>
                <a:cs typeface="Gill Sans"/>
              </a:rPr>
              <a:t>c</a:t>
            </a:r>
            <a:r>
              <a:rPr lang="en-US" sz="2000" dirty="0" smtClean="0">
                <a:latin typeface="Gill Sans"/>
                <a:cs typeface="Gill Sans"/>
              </a:rPr>
              <a:t>ompressed sensing</a:t>
            </a:r>
          </a:p>
          <a:p>
            <a:pPr lvl="1"/>
            <a:r>
              <a:rPr lang="en-US" sz="2000" dirty="0" smtClean="0">
                <a:latin typeface="Gill Sans"/>
                <a:cs typeface="Gill Sans"/>
              </a:rPr>
              <a:t>Aim 1: Completion of ISMRM work</a:t>
            </a:r>
          </a:p>
          <a:p>
            <a:pPr lvl="1"/>
            <a:r>
              <a:rPr lang="en-US" sz="2000" dirty="0" smtClean="0">
                <a:latin typeface="Gill Sans"/>
                <a:cs typeface="Gill Sans"/>
              </a:rPr>
              <a:t>Aim 2: Post-mortem MS qMT</a:t>
            </a:r>
          </a:p>
          <a:p>
            <a:pPr lvl="1"/>
            <a:r>
              <a:rPr lang="en-US" sz="2000" dirty="0" smtClean="0">
                <a:latin typeface="Gill Sans"/>
                <a:cs typeface="Gill Sans"/>
              </a:rPr>
              <a:t>Aim 3: MS Patient whole-brain qMT</a:t>
            </a:r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335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41"/>
    </mc:Choice>
    <mc:Fallback xmlns="">
      <p:transition xmlns:p14="http://schemas.microsoft.com/office/powerpoint/2010/main" spd="slow" advTm="109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-1" y="1600200"/>
            <a:ext cx="9726707" cy="1074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 algn="just"/>
            <a:r>
              <a:rPr lang="en-US" sz="2200" dirty="0" smtClean="0">
                <a:latin typeface="Gill Sans"/>
                <a:cs typeface="Gill Sans"/>
              </a:rPr>
              <a:t>Six healthy subjects </a:t>
            </a:r>
            <a:r>
              <a:rPr lang="en-US" sz="2200" dirty="0">
                <a:latin typeface="Gill Sans"/>
                <a:cs typeface="Gill Sans"/>
              </a:rPr>
              <a:t>were scanned as part of the protocol </a:t>
            </a:r>
            <a:r>
              <a:rPr lang="en-US" sz="2200" dirty="0" smtClean="0">
                <a:latin typeface="Gill Sans"/>
                <a:cs typeface="Gill Sans"/>
              </a:rPr>
              <a:t>of our ISMRM study. </a:t>
            </a:r>
          </a:p>
          <a:p>
            <a:pPr marL="179388" indent="-179388" algn="just"/>
            <a:r>
              <a:rPr lang="en-US" sz="2200" dirty="0" smtClean="0">
                <a:latin typeface="Gill Sans"/>
                <a:cs typeface="Gill Sans"/>
              </a:rPr>
              <a:t>The </a:t>
            </a:r>
            <a:r>
              <a:rPr lang="en-US" sz="2200" dirty="0">
                <a:latin typeface="Gill Sans"/>
                <a:cs typeface="Gill Sans"/>
              </a:rPr>
              <a:t>overestimation in VFA T</a:t>
            </a:r>
            <a:r>
              <a:rPr lang="en-US" sz="2200" baseline="-25000" dirty="0">
                <a:latin typeface="Gill Sans"/>
                <a:cs typeface="Gill Sans"/>
              </a:rPr>
              <a:t>1</a:t>
            </a:r>
            <a:r>
              <a:rPr lang="en-US" sz="2200" dirty="0">
                <a:latin typeface="Gill Sans"/>
                <a:cs typeface="Gill Sans"/>
              </a:rPr>
              <a:t> values deviated F away from IR less than for LL. </a:t>
            </a:r>
            <a:endParaRPr lang="en-US" sz="22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Progress – Aim 1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000" b="1" dirty="0" smtClean="0">
                <a:solidFill>
                  <a:srgbClr val="FFFF00"/>
                </a:solidFill>
                <a:latin typeface="Didot"/>
                <a:cs typeface="Didot"/>
              </a:rPr>
              <a:t>Section 4.2: Effect </a:t>
            </a:r>
            <a:r>
              <a:rPr lang="en-US" sz="2000" b="1" dirty="0">
                <a:solidFill>
                  <a:srgbClr val="FFFF00"/>
                </a:solidFill>
                <a:latin typeface="Didot"/>
                <a:cs typeface="Didot"/>
              </a:rPr>
              <a:t>of Different T</a:t>
            </a:r>
            <a:r>
              <a:rPr lang="en-US" sz="2000" b="1" baseline="-25000" dirty="0">
                <a:solidFill>
                  <a:srgbClr val="FFFF00"/>
                </a:solidFill>
                <a:latin typeface="Didot"/>
                <a:cs typeface="Didot"/>
              </a:rPr>
              <a:t>1</a:t>
            </a:r>
            <a:r>
              <a:rPr lang="en-US" sz="2000" b="1" dirty="0">
                <a:solidFill>
                  <a:srgbClr val="FFFF00"/>
                </a:solidFill>
                <a:latin typeface="Didot"/>
                <a:cs typeface="Didot"/>
              </a:rPr>
              <a:t> Mapping Techniques on a Quantitative Magnetization Transfer MRI Biomarker for Myelin Density </a:t>
            </a:r>
            <a:endParaRPr lang="en-US" sz="2400" dirty="0">
              <a:solidFill>
                <a:srgbClr val="FFFF00"/>
              </a:solidFill>
              <a:latin typeface="Didot"/>
              <a:cs typeface="Didot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" t="3572" r="5852" b="3009"/>
          <a:stretch/>
        </p:blipFill>
        <p:spPr>
          <a:xfrm>
            <a:off x="107504" y="2674471"/>
            <a:ext cx="5360967" cy="40702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62706" y="3964119"/>
            <a:ext cx="33305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Fig. 4 </a:t>
            </a:r>
            <a:r>
              <a:rPr lang="en-US" sz="2200" dirty="0" smtClean="0">
                <a:solidFill>
                  <a:srgbClr val="FF6600"/>
                </a:solidFill>
                <a:latin typeface="Gill Sans"/>
                <a:cs typeface="Gill Sans"/>
              </a:rPr>
              <a:t>Normalized </a:t>
            </a:r>
            <a:r>
              <a:rPr lang="en-US" sz="2200" dirty="0">
                <a:solidFill>
                  <a:srgbClr val="FF6600"/>
                </a:solidFill>
                <a:latin typeface="Gill Sans"/>
                <a:cs typeface="Gill Sans"/>
              </a:rPr>
              <a:t>pooled histograms </a:t>
            </a:r>
            <a:r>
              <a:rPr lang="en-US" sz="2200" dirty="0">
                <a:latin typeface="Gill Sans"/>
                <a:cs typeface="Gill Sans"/>
              </a:rPr>
              <a:t>of single slice WM quantitative MT parameter values for 6 healthy subjects </a:t>
            </a:r>
            <a:r>
              <a:rPr lang="en-US" sz="2200" dirty="0" smtClean="0">
                <a:latin typeface="Gill Sans"/>
                <a:cs typeface="Gill Sans"/>
              </a:rPr>
              <a:t>.</a:t>
            </a:r>
            <a:endParaRPr lang="en-US" sz="2200" dirty="0">
              <a:latin typeface="Gill Sans"/>
              <a:cs typeface="Gill Sans"/>
            </a:endParaRPr>
          </a:p>
          <a:p>
            <a:endParaRPr lang="en-US" sz="22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2841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03004" cy="4525963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Gill Sans"/>
              <a:cs typeface="Gill Sans"/>
            </a:endParaRPr>
          </a:p>
          <a:p>
            <a:pPr algn="just"/>
            <a:endParaRPr lang="en-US" sz="2400" dirty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3" y="1600199"/>
            <a:ext cx="3954432" cy="4775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latin typeface="Gill Sans"/>
                <a:cs typeface="Gill Sans"/>
              </a:rPr>
              <a:t>An unexpected result (Fig) was observed when comparing qMT maps with  different B</a:t>
            </a:r>
            <a:r>
              <a:rPr lang="en-US" sz="2400" baseline="-25000" dirty="0" smtClean="0">
                <a:latin typeface="Gill Sans"/>
                <a:cs typeface="Gill Sans"/>
              </a:rPr>
              <a:t>1</a:t>
            </a:r>
            <a:r>
              <a:rPr lang="en-US" sz="2400" dirty="0" smtClean="0">
                <a:latin typeface="Gill Sans"/>
                <a:cs typeface="Gill Sans"/>
              </a:rPr>
              <a:t> maps + VFA T</a:t>
            </a:r>
            <a:r>
              <a:rPr lang="en-US" sz="2400" baseline="-25000" dirty="0" smtClean="0">
                <a:latin typeface="Gill Sans"/>
                <a:cs typeface="Gill Sans"/>
              </a:rPr>
              <a:t>1</a:t>
            </a:r>
            <a:r>
              <a:rPr lang="en-US" sz="2400" dirty="0" smtClean="0">
                <a:latin typeface="Gill Sans"/>
                <a:cs typeface="Gill Sans"/>
              </a:rPr>
              <a:t> maps.</a:t>
            </a:r>
          </a:p>
          <a:p>
            <a:pPr algn="just"/>
            <a:endParaRPr lang="en-US" sz="2400" dirty="0" smtClean="0"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Here, 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2400" baseline="-25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is used twice before fitting the qMT parameters: to correct the flip angles for T</a:t>
            </a:r>
            <a:r>
              <a:rPr lang="en-US" sz="2400" baseline="-25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mapping, and to scale the nominal MT saturation powers. </a:t>
            </a:r>
            <a:endParaRPr lang="en-US" sz="2400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What is the limit of this insensitivity to B</a:t>
            </a:r>
            <a:r>
              <a:rPr lang="en-US" sz="2400" baseline="-25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1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 maps on qMT F?</a:t>
            </a: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  <a:p>
            <a:pPr algn="just"/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Progress – Aim 1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Section </a:t>
            </a:r>
            <a: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  <a:t>4.3: </a:t>
            </a: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Insensitivity of B</a:t>
            </a:r>
            <a:r>
              <a:rPr lang="en-US" sz="2400" b="1" baseline="-25000" dirty="0">
                <a:solidFill>
                  <a:srgbClr val="FFFF00"/>
                </a:solidFill>
                <a:latin typeface="Didot"/>
                <a:cs typeface="Didot"/>
              </a:rPr>
              <a:t>1</a:t>
            </a: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 on our qMT Protocol</a:t>
            </a:r>
            <a:r>
              <a:rPr lang="en-US" sz="2400" dirty="0">
                <a:solidFill>
                  <a:srgbClr val="FFFF00"/>
                </a:solidFill>
                <a:latin typeface="Didot"/>
                <a:cs typeface="Didot"/>
              </a:rPr>
              <a:t> </a:t>
            </a:r>
          </a:p>
        </p:txBody>
      </p:sp>
      <p:pic>
        <p:nvPicPr>
          <p:cNvPr id="5" name="Picture 4" descr="F_da_vs_af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04" y="1600200"/>
            <a:ext cx="4733053" cy="354133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 rot="19344181">
            <a:off x="5797177" y="2928471"/>
            <a:ext cx="2166470" cy="448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68354" y="2322188"/>
            <a:ext cx="6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WM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41842" y="4772207"/>
            <a:ext cx="6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DA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3933" y="1780077"/>
            <a:ext cx="6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AFI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0203" y="5207540"/>
            <a:ext cx="4733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Fig. 6 </a:t>
            </a:r>
            <a:r>
              <a:rPr lang="en-US" dirty="0" smtClean="0">
                <a:solidFill>
                  <a:srgbClr val="FF6600"/>
                </a:solidFill>
                <a:latin typeface="Gill Sans"/>
                <a:cs typeface="Gill Sans"/>
              </a:rPr>
              <a:t>Scatter plot of qMT F values </a:t>
            </a:r>
            <a:r>
              <a:rPr lang="en-US" dirty="0" smtClean="0">
                <a:latin typeface="Gill Sans"/>
                <a:cs typeface="Gill Sans"/>
              </a:rPr>
              <a:t>calculating using VFA T</a:t>
            </a:r>
            <a:r>
              <a:rPr lang="en-US" baseline="-25000" dirty="0" smtClean="0">
                <a:latin typeface="Gill Sans"/>
                <a:cs typeface="Gill Sans"/>
              </a:rPr>
              <a:t>1</a:t>
            </a:r>
            <a:r>
              <a:rPr lang="en-US" dirty="0" smtClean="0">
                <a:latin typeface="Gill Sans"/>
                <a:cs typeface="Gill Sans"/>
              </a:rPr>
              <a:t>, and </a:t>
            </a:r>
            <a:r>
              <a:rPr lang="en-US" dirty="0" smtClean="0">
                <a:solidFill>
                  <a:srgbClr val="FF6600"/>
                </a:solidFill>
                <a:latin typeface="Gill Sans"/>
                <a:cs typeface="Gill Sans"/>
              </a:rPr>
              <a:t>DA B</a:t>
            </a:r>
            <a:r>
              <a:rPr lang="en-US" baseline="-25000" dirty="0" smtClean="0">
                <a:solidFill>
                  <a:srgbClr val="FF6600"/>
                </a:solidFill>
                <a:latin typeface="Gill Sans"/>
                <a:cs typeface="Gill Sans"/>
              </a:rPr>
              <a:t>1</a:t>
            </a:r>
            <a:r>
              <a:rPr lang="en-US" dirty="0" smtClean="0">
                <a:solidFill>
                  <a:srgbClr val="FF6600"/>
                </a:solidFill>
                <a:latin typeface="Gill Sans"/>
                <a:cs typeface="Gill Sans"/>
              </a:rPr>
              <a:t> maps </a:t>
            </a:r>
            <a:r>
              <a:rPr lang="en-US" dirty="0" smtClean="0">
                <a:latin typeface="Gill Sans"/>
                <a:cs typeface="Gill Sans"/>
              </a:rPr>
              <a:t>(horizontal axis) and </a:t>
            </a:r>
            <a:r>
              <a:rPr lang="en-US" dirty="0" smtClean="0">
                <a:solidFill>
                  <a:srgbClr val="FF6600"/>
                </a:solidFill>
                <a:latin typeface="Gill Sans"/>
                <a:cs typeface="Gill Sans"/>
              </a:rPr>
              <a:t>AFI B</a:t>
            </a:r>
            <a:r>
              <a:rPr lang="en-US" baseline="-25000" dirty="0" smtClean="0">
                <a:solidFill>
                  <a:srgbClr val="FF6600"/>
                </a:solidFill>
                <a:latin typeface="Gill Sans"/>
                <a:cs typeface="Gill Sans"/>
              </a:rPr>
              <a:t>1</a:t>
            </a:r>
            <a:r>
              <a:rPr lang="en-US" dirty="0" smtClean="0">
                <a:solidFill>
                  <a:srgbClr val="FF6600"/>
                </a:solidFill>
                <a:latin typeface="Gill Sans"/>
                <a:cs typeface="Gill Sans"/>
              </a:rPr>
              <a:t> maps </a:t>
            </a:r>
            <a:r>
              <a:rPr lang="en-US" dirty="0" smtClean="0">
                <a:latin typeface="Gill Sans"/>
                <a:cs typeface="Gill Sans"/>
              </a:rPr>
              <a:t>(vertical).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9646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03004" cy="4525963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Gill Sans"/>
              <a:cs typeface="Gill Sans"/>
            </a:endParaRPr>
          </a:p>
          <a:p>
            <a:pPr algn="just"/>
            <a:endParaRPr lang="en-US" sz="2400" dirty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3" y="1600199"/>
            <a:ext cx="3954432" cy="4775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An unexpected result (Fig) was observed when comparing qMT maps with  different B</a:t>
            </a:r>
            <a:r>
              <a:rPr lang="en-US" sz="2400" baseline="-25000" dirty="0" smtClean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 maps + VFA T</a:t>
            </a:r>
            <a:r>
              <a:rPr lang="en-US" sz="2400" baseline="-25000" dirty="0" smtClean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 maps.</a:t>
            </a:r>
          </a:p>
          <a:p>
            <a:pPr algn="just"/>
            <a:endParaRPr lang="en-US" sz="2400" dirty="0" smtClean="0"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latin typeface="Gill Sans"/>
                <a:cs typeface="Gill Sans"/>
              </a:rPr>
              <a:t>Here, </a:t>
            </a:r>
            <a:r>
              <a:rPr lang="en-US" sz="2400" dirty="0"/>
              <a:t>B</a:t>
            </a:r>
            <a:r>
              <a:rPr lang="en-US" sz="2400" baseline="-25000" dirty="0"/>
              <a:t>1</a:t>
            </a:r>
            <a:r>
              <a:rPr lang="en-US" sz="2400" dirty="0"/>
              <a:t> is used twice before fitting the qMT parameters: </a:t>
            </a:r>
            <a:r>
              <a:rPr lang="en-US" sz="2400" dirty="0">
                <a:solidFill>
                  <a:srgbClr val="C0504D"/>
                </a:solidFill>
              </a:rPr>
              <a:t>to correct the flip angles for T</a:t>
            </a:r>
            <a:r>
              <a:rPr lang="en-US" sz="2400" baseline="-25000" dirty="0">
                <a:solidFill>
                  <a:srgbClr val="C0504D"/>
                </a:solidFill>
              </a:rPr>
              <a:t>1</a:t>
            </a:r>
            <a:r>
              <a:rPr lang="en-US" sz="2400" dirty="0">
                <a:solidFill>
                  <a:srgbClr val="C0504D"/>
                </a:solidFill>
              </a:rPr>
              <a:t> mapping</a:t>
            </a:r>
            <a:r>
              <a:rPr lang="en-US" sz="2400" dirty="0"/>
              <a:t>, and </a:t>
            </a:r>
            <a:r>
              <a:rPr lang="en-US" sz="2400" dirty="0">
                <a:solidFill>
                  <a:schemeClr val="accent1"/>
                </a:solidFill>
              </a:rPr>
              <a:t>to scale the nominal MT saturation powers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endParaRPr lang="en-US" sz="2400" dirty="0" smtClean="0">
              <a:solidFill>
                <a:srgbClr val="7F7F7F"/>
              </a:solidFill>
            </a:endParaRPr>
          </a:p>
          <a:p>
            <a:pPr algn="just"/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What is the limit of this insensitivity to B</a:t>
            </a:r>
            <a:r>
              <a:rPr lang="en-US" sz="2400" baseline="-25000" dirty="0" smtClean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 maps on qMT F?</a:t>
            </a:r>
            <a:endParaRPr lang="en-US" sz="2400" dirty="0">
              <a:solidFill>
                <a:srgbClr val="7F7F7F"/>
              </a:solidFill>
              <a:latin typeface="Gill Sans"/>
              <a:cs typeface="Gill Sans"/>
            </a:endParaRPr>
          </a:p>
          <a:p>
            <a:pPr algn="just"/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Progress – Aim 1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Section </a:t>
            </a:r>
            <a: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  <a:t>4.3: </a:t>
            </a: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Insensitivity of B</a:t>
            </a:r>
            <a:r>
              <a:rPr lang="en-US" sz="2400" b="1" baseline="-25000" dirty="0">
                <a:solidFill>
                  <a:srgbClr val="FFFF00"/>
                </a:solidFill>
                <a:latin typeface="Didot"/>
                <a:cs typeface="Didot"/>
              </a:rPr>
              <a:t>1</a:t>
            </a: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 on our qMT Protocol</a:t>
            </a:r>
            <a:r>
              <a:rPr lang="en-US" sz="2400" dirty="0">
                <a:solidFill>
                  <a:srgbClr val="FFFF00"/>
                </a:solidFill>
                <a:latin typeface="Didot"/>
                <a:cs typeface="Didot"/>
              </a:rPr>
              <a:t> </a:t>
            </a:r>
          </a:p>
        </p:txBody>
      </p:sp>
      <p:pic>
        <p:nvPicPr>
          <p:cNvPr id="5" name="Picture 4" descr="F_da_vs_afi.png"/>
          <p:cNvPicPr>
            <a:picLocks noChangeAspect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04" y="1600200"/>
            <a:ext cx="4733053" cy="354133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 rot="19344181">
            <a:off x="5797177" y="2928471"/>
            <a:ext cx="2166470" cy="448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68354" y="2322188"/>
            <a:ext cx="6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WM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41842" y="4772207"/>
            <a:ext cx="6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DA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3933" y="1780077"/>
            <a:ext cx="6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AFI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0203" y="5207540"/>
            <a:ext cx="4733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Gill Sans"/>
                <a:cs typeface="Gill Sans"/>
              </a:rPr>
              <a:t>Fig. 6 Scatter plot of qMT F values calculating using VFA T</a:t>
            </a:r>
            <a:r>
              <a:rPr lang="en-US" baseline="-25000" dirty="0" smtClean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dirty="0" smtClean="0">
                <a:solidFill>
                  <a:srgbClr val="7F7F7F"/>
                </a:solidFill>
                <a:latin typeface="Gill Sans"/>
                <a:cs typeface="Gill Sans"/>
              </a:rPr>
              <a:t>, and DA B</a:t>
            </a:r>
            <a:r>
              <a:rPr lang="en-US" baseline="-25000" dirty="0" smtClean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dirty="0" smtClean="0">
                <a:solidFill>
                  <a:srgbClr val="7F7F7F"/>
                </a:solidFill>
                <a:latin typeface="Gill Sans"/>
                <a:cs typeface="Gill Sans"/>
              </a:rPr>
              <a:t> maps (horizontal axis) and AFI B</a:t>
            </a:r>
            <a:r>
              <a:rPr lang="en-US" baseline="-25000" dirty="0" smtClean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dirty="0" smtClean="0">
                <a:solidFill>
                  <a:srgbClr val="7F7F7F"/>
                </a:solidFill>
                <a:latin typeface="Gill Sans"/>
                <a:cs typeface="Gill Sans"/>
              </a:rPr>
              <a:t> maps (vertical).</a:t>
            </a:r>
            <a:endParaRPr lang="en-US" dirty="0">
              <a:solidFill>
                <a:srgbClr val="7F7F7F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3647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03004" cy="4525963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Gill Sans"/>
              <a:cs typeface="Gill Sans"/>
            </a:endParaRPr>
          </a:p>
          <a:p>
            <a:pPr algn="just"/>
            <a:endParaRPr lang="en-US" sz="2400" dirty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3" y="1600199"/>
            <a:ext cx="3954432" cy="4775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An unexpected result (Fig) was observed when comparing qMT maps with  different B</a:t>
            </a:r>
            <a:r>
              <a:rPr lang="en-US" sz="2400" baseline="-25000" dirty="0" smtClean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 maps + VFA T</a:t>
            </a:r>
            <a:r>
              <a:rPr lang="en-US" sz="2400" baseline="-25000" dirty="0" smtClean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 maps.</a:t>
            </a:r>
          </a:p>
          <a:p>
            <a:pPr algn="just"/>
            <a:endParaRPr lang="en-US" sz="2400" dirty="0" smtClean="0"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Here, 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2400" baseline="-25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is used twice before fitting the qMT parameters: to correct the flip angles for T</a:t>
            </a:r>
            <a:r>
              <a:rPr lang="en-US" sz="2400" baseline="-25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mapping, and to scale the nominal MT saturation powers. </a:t>
            </a:r>
            <a:endParaRPr lang="en-US" sz="2400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rgbClr val="7F7F7F"/>
              </a:solidFill>
            </a:endParaRPr>
          </a:p>
          <a:p>
            <a:pPr algn="just"/>
            <a:r>
              <a:rPr lang="en-US" sz="2400" dirty="0" smtClean="0">
                <a:latin typeface="Gill Sans"/>
                <a:cs typeface="Gill Sans"/>
              </a:rPr>
              <a:t>What is the limit of this insensitivity to B</a:t>
            </a:r>
            <a:r>
              <a:rPr lang="en-US" sz="2400" baseline="-25000" dirty="0" smtClean="0">
                <a:latin typeface="Gill Sans"/>
                <a:cs typeface="Gill Sans"/>
              </a:rPr>
              <a:t>1</a:t>
            </a:r>
            <a:r>
              <a:rPr lang="en-US" sz="2400" dirty="0" smtClean="0">
                <a:latin typeface="Gill Sans"/>
                <a:cs typeface="Gill Sans"/>
              </a:rPr>
              <a:t> maps on qMT F?</a:t>
            </a:r>
            <a:endParaRPr lang="en-US" sz="2400" dirty="0">
              <a:latin typeface="Gill Sans"/>
              <a:cs typeface="Gill Sans"/>
            </a:endParaRPr>
          </a:p>
          <a:p>
            <a:pPr algn="just"/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Progress – Aim 1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Section </a:t>
            </a:r>
            <a: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  <a:t>4.3: </a:t>
            </a: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Insensitivity of B</a:t>
            </a:r>
            <a:r>
              <a:rPr lang="en-US" sz="2400" b="1" baseline="-25000" dirty="0">
                <a:solidFill>
                  <a:srgbClr val="FFFF00"/>
                </a:solidFill>
                <a:latin typeface="Didot"/>
                <a:cs typeface="Didot"/>
              </a:rPr>
              <a:t>1</a:t>
            </a: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 on our qMT Protocol</a:t>
            </a:r>
            <a:r>
              <a:rPr lang="en-US" sz="2400" dirty="0">
                <a:solidFill>
                  <a:srgbClr val="FFFF00"/>
                </a:solidFill>
                <a:latin typeface="Didot"/>
                <a:cs typeface="Didot"/>
              </a:rPr>
              <a:t> </a:t>
            </a:r>
          </a:p>
        </p:txBody>
      </p:sp>
      <p:pic>
        <p:nvPicPr>
          <p:cNvPr id="5" name="Picture 4" descr="F_da_vs_afi.png"/>
          <p:cNvPicPr>
            <a:picLocks noChangeAspect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04" y="1600200"/>
            <a:ext cx="4733053" cy="354133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 rot="19344181">
            <a:off x="5797177" y="2928471"/>
            <a:ext cx="2166470" cy="448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68354" y="2322188"/>
            <a:ext cx="6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WM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41842" y="4772207"/>
            <a:ext cx="6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DA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3933" y="1780077"/>
            <a:ext cx="6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AFI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0203" y="5207540"/>
            <a:ext cx="4733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Gill Sans"/>
                <a:cs typeface="Gill Sans"/>
              </a:rPr>
              <a:t>Fig. 6 Scatter plot of qMT F values calculating using VFA T</a:t>
            </a:r>
            <a:r>
              <a:rPr lang="en-US" baseline="-25000" dirty="0" smtClean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dirty="0" smtClean="0">
                <a:solidFill>
                  <a:srgbClr val="7F7F7F"/>
                </a:solidFill>
                <a:latin typeface="Gill Sans"/>
                <a:cs typeface="Gill Sans"/>
              </a:rPr>
              <a:t>, and DA B</a:t>
            </a:r>
            <a:r>
              <a:rPr lang="en-US" baseline="-25000" dirty="0" smtClean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dirty="0" smtClean="0">
                <a:solidFill>
                  <a:srgbClr val="7F7F7F"/>
                </a:solidFill>
                <a:latin typeface="Gill Sans"/>
                <a:cs typeface="Gill Sans"/>
              </a:rPr>
              <a:t> maps (horizontal axis) and AFI B</a:t>
            </a:r>
            <a:r>
              <a:rPr lang="en-US" baseline="-25000" dirty="0" smtClean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dirty="0" smtClean="0">
                <a:solidFill>
                  <a:srgbClr val="7F7F7F"/>
                </a:solidFill>
                <a:latin typeface="Gill Sans"/>
                <a:cs typeface="Gill Sans"/>
              </a:rPr>
              <a:t> maps (vertical).</a:t>
            </a:r>
            <a:endParaRPr lang="en-US" dirty="0">
              <a:solidFill>
                <a:srgbClr val="7F7F7F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6524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2" y="1465730"/>
            <a:ext cx="8690785" cy="939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latin typeface="Gill Sans"/>
                <a:cs typeface="Gill Sans"/>
              </a:rPr>
              <a:t>Comparison between DA B</a:t>
            </a:r>
            <a:r>
              <a:rPr lang="en-US" sz="2400" baseline="-25000" dirty="0" smtClean="0">
                <a:latin typeface="Gill Sans"/>
                <a:cs typeface="Gill Sans"/>
              </a:rPr>
              <a:t>1</a:t>
            </a:r>
            <a:r>
              <a:rPr lang="en-US" sz="2400" dirty="0" smtClean="0">
                <a:latin typeface="Gill Sans"/>
                <a:cs typeface="Gill Sans"/>
              </a:rPr>
              <a:t> and Flat (homogeneous ) B</a:t>
            </a:r>
            <a:r>
              <a:rPr lang="en-US" sz="2400" baseline="-25000" dirty="0" smtClean="0">
                <a:latin typeface="Gill Sans"/>
                <a:cs typeface="Gill Sans"/>
              </a:rPr>
              <a:t>1</a:t>
            </a:r>
            <a:r>
              <a:rPr lang="en-US" sz="2400" dirty="0" smtClean="0">
                <a:latin typeface="Gill Sans"/>
                <a:cs typeface="Gill Sans"/>
              </a:rPr>
              <a:t> maps</a:t>
            </a: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  <a:p>
            <a:pPr algn="just"/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Progress – Aim 1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Section </a:t>
            </a:r>
            <a: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  <a:t>4.3: </a:t>
            </a: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Insensitivity of B</a:t>
            </a:r>
            <a:r>
              <a:rPr lang="en-US" sz="2400" b="1" baseline="-25000" dirty="0">
                <a:solidFill>
                  <a:srgbClr val="FFFF00"/>
                </a:solidFill>
                <a:latin typeface="Didot"/>
                <a:cs typeface="Didot"/>
              </a:rPr>
              <a:t>1</a:t>
            </a: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 on our qMT Protocol</a:t>
            </a:r>
            <a:r>
              <a:rPr lang="en-US" sz="2400" dirty="0">
                <a:solidFill>
                  <a:srgbClr val="FFFF00"/>
                </a:solidFill>
                <a:latin typeface="Didot"/>
                <a:cs typeface="Didot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9529" y="5823152"/>
            <a:ext cx="41088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Fig. 7 Comparison of </a:t>
            </a:r>
            <a:r>
              <a:rPr lang="en-US" sz="1600" dirty="0">
                <a:latin typeface="Gill Sans"/>
                <a:cs typeface="Gill Sans"/>
              </a:rPr>
              <a:t>qMT F maps fitted using DA and flat (B</a:t>
            </a:r>
            <a:r>
              <a:rPr lang="en-US" sz="1600" baseline="-25000" dirty="0">
                <a:latin typeface="Gill Sans"/>
                <a:cs typeface="Gill Sans"/>
              </a:rPr>
              <a:t>1</a:t>
            </a:r>
            <a:r>
              <a:rPr lang="en-US" sz="1600" dirty="0">
                <a:latin typeface="Gill Sans"/>
                <a:cs typeface="Gill Sans"/>
              </a:rPr>
              <a:t> = 1) B</a:t>
            </a:r>
            <a:r>
              <a:rPr lang="en-US" sz="1600" baseline="-25000" dirty="0">
                <a:latin typeface="Gill Sans"/>
                <a:cs typeface="Gill Sans"/>
              </a:rPr>
              <a:t>1 </a:t>
            </a:r>
            <a:r>
              <a:rPr lang="en-US" sz="1600" dirty="0">
                <a:latin typeface="Gill Sans"/>
                <a:cs typeface="Gill Sans"/>
              </a:rPr>
              <a:t>maps and VFA T</a:t>
            </a:r>
            <a:r>
              <a:rPr lang="en-US" sz="1600" baseline="-25000" dirty="0">
                <a:latin typeface="Gill Sans"/>
                <a:cs typeface="Gill Sans"/>
              </a:rPr>
              <a:t>1</a:t>
            </a:r>
            <a:r>
              <a:rPr lang="en-US" sz="1600" dirty="0">
                <a:latin typeface="Gill Sans"/>
                <a:cs typeface="Gill Sans"/>
              </a:rPr>
              <a:t> </a:t>
            </a:r>
            <a:r>
              <a:rPr lang="en-US" sz="1600" dirty="0" smtClean="0">
                <a:latin typeface="Gill Sans"/>
                <a:cs typeface="Gill Sans"/>
              </a:rPr>
              <a:t>maps.</a:t>
            </a:r>
            <a:endParaRPr lang="en-US" sz="1600" dirty="0">
              <a:latin typeface="Gill Sans"/>
              <a:cs typeface="Gill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" y="2108199"/>
            <a:ext cx="4089481" cy="38354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990" y="3445477"/>
            <a:ext cx="4779267" cy="1993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3990" y="5438478"/>
            <a:ext cx="4779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Fig. 8 Pooled </a:t>
            </a:r>
            <a:r>
              <a:rPr lang="en-US" sz="1600" dirty="0">
                <a:latin typeface="Gill Sans"/>
                <a:cs typeface="Gill Sans"/>
              </a:rPr>
              <a:t>(all subjects) </a:t>
            </a:r>
            <a:r>
              <a:rPr lang="en-US" sz="1600" dirty="0">
                <a:solidFill>
                  <a:srgbClr val="FF6600"/>
                </a:solidFill>
                <a:latin typeface="Gill Sans"/>
                <a:cs typeface="Gill Sans"/>
              </a:rPr>
              <a:t>whole brain Pearson correlation coefficients</a:t>
            </a:r>
            <a:r>
              <a:rPr lang="en-US" sz="1600" dirty="0">
                <a:latin typeface="Gill Sans"/>
                <a:cs typeface="Gill Sans"/>
              </a:rPr>
              <a:t> (a) and </a:t>
            </a:r>
            <a:r>
              <a:rPr lang="en-US" sz="1600" dirty="0">
                <a:solidFill>
                  <a:srgbClr val="FF6600"/>
                </a:solidFill>
                <a:latin typeface="Gill Sans"/>
                <a:cs typeface="Gill Sans"/>
              </a:rPr>
              <a:t>linear regression slopes </a:t>
            </a:r>
            <a:r>
              <a:rPr lang="en-US" sz="1600" dirty="0">
                <a:latin typeface="Gill Sans"/>
                <a:cs typeface="Gill Sans"/>
              </a:rPr>
              <a:t>(b) for qMT F values </a:t>
            </a:r>
            <a:r>
              <a:rPr lang="en-US" sz="1600" dirty="0">
                <a:solidFill>
                  <a:schemeClr val="accent1"/>
                </a:solidFill>
                <a:latin typeface="Gill Sans"/>
                <a:cs typeface="Gill Sans"/>
              </a:rPr>
              <a:t>between the measured DA B</a:t>
            </a:r>
            <a:r>
              <a:rPr lang="en-US" sz="1600" baseline="-25000" dirty="0">
                <a:solidFill>
                  <a:schemeClr val="accent1"/>
                </a:solidFill>
                <a:latin typeface="Gill Sans"/>
                <a:cs typeface="Gill Sans"/>
              </a:rPr>
              <a:t>1</a:t>
            </a:r>
            <a:r>
              <a:rPr lang="en-US" sz="1600" dirty="0">
                <a:solidFill>
                  <a:schemeClr val="accent1"/>
                </a:solidFill>
                <a:latin typeface="Gill Sans"/>
                <a:cs typeface="Gill Sans"/>
              </a:rPr>
              <a:t> maps and simulated flat B</a:t>
            </a:r>
            <a:r>
              <a:rPr lang="en-US" sz="1600" baseline="-25000" dirty="0">
                <a:solidFill>
                  <a:schemeClr val="accent1"/>
                </a:solidFill>
                <a:latin typeface="Gill Sans"/>
                <a:cs typeface="Gill Sans"/>
              </a:rPr>
              <a:t>1</a:t>
            </a:r>
            <a:r>
              <a:rPr lang="en-US" sz="1600" dirty="0">
                <a:solidFill>
                  <a:schemeClr val="accent1"/>
                </a:solidFill>
                <a:latin typeface="Gill Sans"/>
                <a:cs typeface="Gill Sans"/>
              </a:rPr>
              <a:t> maps.</a:t>
            </a:r>
          </a:p>
          <a:p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094461" y="1869159"/>
            <a:ext cx="50495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exact origin of the erroneous B</a:t>
            </a:r>
            <a:r>
              <a:rPr lang="en-US" sz="2400" baseline="-25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and subsequently VFA T</a:t>
            </a:r>
            <a:r>
              <a:rPr lang="en-US" sz="2400" baseline="-25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nearly cancelling out in qMT F maps remains to be 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clarified.</a:t>
            </a: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4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2" y="1465730"/>
            <a:ext cx="8690785" cy="939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Comparison between DA B</a:t>
            </a:r>
            <a:r>
              <a:rPr lang="en-US" sz="2400" baseline="-25000" dirty="0" smtClean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 and Flat (homogeneous ) B</a:t>
            </a:r>
            <a:r>
              <a:rPr lang="en-US" sz="2400" baseline="-25000" dirty="0" smtClean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 maps</a:t>
            </a:r>
            <a:endParaRPr lang="en-US" sz="2400" dirty="0">
              <a:solidFill>
                <a:srgbClr val="7F7F7F"/>
              </a:solidFill>
              <a:latin typeface="Gill Sans"/>
              <a:cs typeface="Gill Sans"/>
            </a:endParaRPr>
          </a:p>
          <a:p>
            <a:pPr algn="just"/>
            <a:endParaRPr lang="en-US" sz="2400" dirty="0">
              <a:solidFill>
                <a:srgbClr val="7F7F7F"/>
              </a:solidFill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Progress – Aim 1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Section </a:t>
            </a:r>
            <a: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  <a:t>4.3: </a:t>
            </a: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Insensitivity of B</a:t>
            </a:r>
            <a:r>
              <a:rPr lang="en-US" sz="2400" b="1" baseline="-25000" dirty="0">
                <a:solidFill>
                  <a:srgbClr val="FFFF00"/>
                </a:solidFill>
                <a:latin typeface="Didot"/>
                <a:cs typeface="Didot"/>
              </a:rPr>
              <a:t>1</a:t>
            </a: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 on our qMT Protocol</a:t>
            </a:r>
            <a:r>
              <a:rPr lang="en-US" sz="2400" dirty="0">
                <a:solidFill>
                  <a:srgbClr val="FFFF00"/>
                </a:solidFill>
                <a:latin typeface="Didot"/>
                <a:cs typeface="Dido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" y="2108199"/>
            <a:ext cx="4089481" cy="38354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990" y="3445477"/>
            <a:ext cx="4779267" cy="1993001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4094461" y="1869159"/>
            <a:ext cx="50495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exact origin of the erroneous B</a:t>
            </a:r>
            <a:r>
              <a:rPr lang="en-US" sz="2400" baseline="-25000" dirty="0"/>
              <a:t>1</a:t>
            </a:r>
            <a:r>
              <a:rPr lang="en-US" sz="2400" dirty="0"/>
              <a:t>, and subsequently VFA T</a:t>
            </a:r>
            <a:r>
              <a:rPr lang="en-US" sz="2400" baseline="-25000" dirty="0"/>
              <a:t>1</a:t>
            </a:r>
            <a:r>
              <a:rPr lang="en-US" sz="2400" dirty="0"/>
              <a:t>, nearly cancelling out in qMT F maps remains to be </a:t>
            </a:r>
            <a:r>
              <a:rPr lang="en-US" sz="2400" dirty="0" smtClean="0"/>
              <a:t>clarified.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9529" y="5823152"/>
            <a:ext cx="41088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Fig. 7 Comparison of </a:t>
            </a:r>
            <a:r>
              <a:rPr lang="en-US" sz="1600" dirty="0">
                <a:latin typeface="Gill Sans"/>
                <a:cs typeface="Gill Sans"/>
              </a:rPr>
              <a:t>qMT F maps fitted using DA and flat (B</a:t>
            </a:r>
            <a:r>
              <a:rPr lang="en-US" sz="1600" baseline="-25000" dirty="0">
                <a:latin typeface="Gill Sans"/>
                <a:cs typeface="Gill Sans"/>
              </a:rPr>
              <a:t>1</a:t>
            </a:r>
            <a:r>
              <a:rPr lang="en-US" sz="1600" dirty="0">
                <a:latin typeface="Gill Sans"/>
                <a:cs typeface="Gill Sans"/>
              </a:rPr>
              <a:t> = 1) B</a:t>
            </a:r>
            <a:r>
              <a:rPr lang="en-US" sz="1600" baseline="-25000" dirty="0">
                <a:latin typeface="Gill Sans"/>
                <a:cs typeface="Gill Sans"/>
              </a:rPr>
              <a:t>1 </a:t>
            </a:r>
            <a:r>
              <a:rPr lang="en-US" sz="1600" dirty="0">
                <a:latin typeface="Gill Sans"/>
                <a:cs typeface="Gill Sans"/>
              </a:rPr>
              <a:t>maps and VFA T</a:t>
            </a:r>
            <a:r>
              <a:rPr lang="en-US" sz="1600" baseline="-25000" dirty="0">
                <a:latin typeface="Gill Sans"/>
                <a:cs typeface="Gill Sans"/>
              </a:rPr>
              <a:t>1</a:t>
            </a:r>
            <a:r>
              <a:rPr lang="en-US" sz="1600" dirty="0">
                <a:latin typeface="Gill Sans"/>
                <a:cs typeface="Gill Sans"/>
              </a:rPr>
              <a:t> </a:t>
            </a:r>
            <a:r>
              <a:rPr lang="en-US" sz="1600" dirty="0" smtClean="0">
                <a:latin typeface="Gill Sans"/>
                <a:cs typeface="Gill Sans"/>
              </a:rPr>
              <a:t>maps.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13990" y="5438478"/>
            <a:ext cx="4779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Fig. 8 Pooled </a:t>
            </a:r>
            <a:r>
              <a:rPr lang="en-US" sz="1600" dirty="0">
                <a:latin typeface="Gill Sans"/>
                <a:cs typeface="Gill Sans"/>
              </a:rPr>
              <a:t>(all subjects) </a:t>
            </a:r>
            <a:r>
              <a:rPr lang="en-US" sz="1600" dirty="0">
                <a:solidFill>
                  <a:srgbClr val="FF6600"/>
                </a:solidFill>
                <a:latin typeface="Gill Sans"/>
                <a:cs typeface="Gill Sans"/>
              </a:rPr>
              <a:t>whole brain Pearson correlation coefficients</a:t>
            </a:r>
            <a:r>
              <a:rPr lang="en-US" sz="1600" dirty="0">
                <a:latin typeface="Gill Sans"/>
                <a:cs typeface="Gill Sans"/>
              </a:rPr>
              <a:t> (a) and </a:t>
            </a:r>
            <a:r>
              <a:rPr lang="en-US" sz="1600" dirty="0">
                <a:solidFill>
                  <a:srgbClr val="FF6600"/>
                </a:solidFill>
                <a:latin typeface="Gill Sans"/>
                <a:cs typeface="Gill Sans"/>
              </a:rPr>
              <a:t>linear regression slopes </a:t>
            </a:r>
            <a:r>
              <a:rPr lang="en-US" sz="1600" dirty="0">
                <a:latin typeface="Gill Sans"/>
                <a:cs typeface="Gill Sans"/>
              </a:rPr>
              <a:t>(b) for qMT F values </a:t>
            </a:r>
            <a:r>
              <a:rPr lang="en-US" sz="1600" dirty="0">
                <a:solidFill>
                  <a:schemeClr val="accent1"/>
                </a:solidFill>
                <a:latin typeface="Gill Sans"/>
                <a:cs typeface="Gill Sans"/>
              </a:rPr>
              <a:t>between the measured DA B</a:t>
            </a:r>
            <a:r>
              <a:rPr lang="en-US" sz="1600" baseline="-25000" dirty="0">
                <a:solidFill>
                  <a:schemeClr val="accent1"/>
                </a:solidFill>
                <a:latin typeface="Gill Sans"/>
                <a:cs typeface="Gill Sans"/>
              </a:rPr>
              <a:t>1</a:t>
            </a:r>
            <a:r>
              <a:rPr lang="en-US" sz="1600" dirty="0">
                <a:solidFill>
                  <a:schemeClr val="accent1"/>
                </a:solidFill>
                <a:latin typeface="Gill Sans"/>
                <a:cs typeface="Gill Sans"/>
              </a:rPr>
              <a:t> maps and simulated flat B</a:t>
            </a:r>
            <a:r>
              <a:rPr lang="en-US" sz="1600" baseline="-25000" dirty="0">
                <a:solidFill>
                  <a:schemeClr val="accent1"/>
                </a:solidFill>
                <a:latin typeface="Gill Sans"/>
                <a:cs typeface="Gill Sans"/>
              </a:rPr>
              <a:t>1</a:t>
            </a:r>
            <a:r>
              <a:rPr lang="en-US" sz="1600" dirty="0">
                <a:solidFill>
                  <a:schemeClr val="accent1"/>
                </a:solidFill>
                <a:latin typeface="Gill Sans"/>
                <a:cs typeface="Gill Sans"/>
              </a:rPr>
              <a:t> maps.</a:t>
            </a:r>
          </a:p>
          <a:p>
            <a:endParaRPr lang="en-US" sz="16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180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Gill Sans"/>
                <a:cs typeface="Gill Sans"/>
              </a:rPr>
              <a:t>Developed sparse </a:t>
            </a:r>
            <a:r>
              <a:rPr lang="en-US" sz="2400" dirty="0">
                <a:latin typeface="Gill Sans"/>
                <a:cs typeface="Gill Sans"/>
              </a:rPr>
              <a:t>k-space </a:t>
            </a:r>
            <a:r>
              <a:rPr lang="en-US" sz="2400" dirty="0" smtClean="0">
                <a:latin typeface="Gill Sans"/>
                <a:cs typeface="Gill Sans"/>
              </a:rPr>
              <a:t>2D GRE sequence (base </a:t>
            </a:r>
            <a:r>
              <a:rPr lang="en-US" sz="2400" dirty="0">
                <a:latin typeface="Gill Sans"/>
                <a:cs typeface="Gill Sans"/>
              </a:rPr>
              <a:t>sequence for our qMT sequences) </a:t>
            </a:r>
            <a:endParaRPr lang="en-US" sz="2400" dirty="0" smtClean="0">
              <a:latin typeface="Gill Sans"/>
              <a:cs typeface="Gill Sans"/>
            </a:endParaRPr>
          </a:p>
          <a:p>
            <a:pPr algn="just"/>
            <a:endParaRPr lang="en-US" sz="2400" dirty="0" smtClean="0">
              <a:solidFill>
                <a:srgbClr val="7F7F7F"/>
              </a:solidFill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Single point qMT sequence, UI MT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parameter control (MT saturation, off-resonance frequency). </a:t>
            </a:r>
            <a:endParaRPr lang="en-US" sz="2400" dirty="0" smtClean="0">
              <a:solidFill>
                <a:srgbClr val="7F7F7F"/>
              </a:solidFill>
              <a:latin typeface="Gill Sans"/>
              <a:cs typeface="Gill Sans"/>
            </a:endParaRPr>
          </a:p>
          <a:p>
            <a:pPr algn="just"/>
            <a:endParaRPr lang="en-US" sz="2400" dirty="0" smtClean="0">
              <a:solidFill>
                <a:srgbClr val="7F7F7F"/>
              </a:solidFill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Siemens raw data </a:t>
            </a:r>
            <a:r>
              <a:rPr lang="en-US" sz="2400" dirty="0" err="1" smtClean="0">
                <a:solidFill>
                  <a:srgbClr val="7F7F7F"/>
                </a:solidFill>
                <a:latin typeface="Gill Sans"/>
                <a:cs typeface="Gill Sans"/>
              </a:rPr>
              <a:t>Matlab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 code</a:t>
            </a:r>
          </a:p>
          <a:p>
            <a:pPr algn="just"/>
            <a:endParaRPr lang="en-US" sz="2400" dirty="0">
              <a:solidFill>
                <a:srgbClr val="7F7F7F"/>
              </a:solidFill>
              <a:latin typeface="Gill Sans"/>
              <a:cs typeface="Gill Sans"/>
            </a:endParaRPr>
          </a:p>
          <a:p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An open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source 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3D L</a:t>
            </a:r>
            <a:r>
              <a:rPr lang="en-US" sz="2400" baseline="-25000" dirty="0" smtClean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-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SPIRIT multi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-channel sparse acquisition image reconstruction software package was installed and tested 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.</a:t>
            </a:r>
          </a:p>
          <a:p>
            <a:endParaRPr lang="en-US" dirty="0">
              <a:solidFill>
                <a:srgbClr val="7F7F7F"/>
              </a:solidFill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2" y="1600199"/>
            <a:ext cx="6658785" cy="4775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Progress – Aim 1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Section </a:t>
            </a:r>
            <a: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  <a:t>4.4: qMT Compressed Sensing</a:t>
            </a:r>
            <a:endParaRPr lang="en-US" sz="2400" dirty="0">
              <a:solidFill>
                <a:srgbClr val="FFFF00"/>
              </a:solidFill>
              <a:latin typeface="Didot"/>
              <a:cs typeface="Didot"/>
            </a:endParaRPr>
          </a:p>
        </p:txBody>
      </p:sp>
    </p:spTree>
    <p:extLst>
      <p:ext uri="{BB962C8B-B14F-4D97-AF65-F5344CB8AC3E}">
        <p14:creationId xmlns:p14="http://schemas.microsoft.com/office/powerpoint/2010/main" val="172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Developed sparse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k-space 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2D GRE sequence (base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sequence for our qMT sequences) </a:t>
            </a:r>
            <a:endParaRPr lang="en-US" sz="2400" dirty="0" smtClean="0">
              <a:solidFill>
                <a:srgbClr val="7F7F7F"/>
              </a:solidFill>
              <a:latin typeface="Gill Sans"/>
              <a:cs typeface="Gill Sans"/>
            </a:endParaRPr>
          </a:p>
          <a:p>
            <a:pPr algn="just"/>
            <a:endParaRPr lang="en-US" sz="2400" dirty="0" smtClean="0"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latin typeface="Gill Sans"/>
                <a:cs typeface="Gill Sans"/>
              </a:rPr>
              <a:t>Single point qMT sequence, UI MT </a:t>
            </a:r>
            <a:r>
              <a:rPr lang="en-US" sz="2400" dirty="0">
                <a:latin typeface="Gill Sans"/>
                <a:cs typeface="Gill Sans"/>
              </a:rPr>
              <a:t>parameter control (MT saturation, off-resonance frequency). </a:t>
            </a:r>
            <a:endParaRPr lang="en-US" sz="2400" dirty="0" smtClean="0">
              <a:latin typeface="Gill Sans"/>
              <a:cs typeface="Gill Sans"/>
            </a:endParaRPr>
          </a:p>
          <a:p>
            <a:pPr algn="just"/>
            <a:endParaRPr lang="en-US" sz="2400" dirty="0" smtClean="0"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Siemens raw data </a:t>
            </a:r>
            <a:r>
              <a:rPr lang="en-US" sz="2400" dirty="0" err="1" smtClean="0">
                <a:solidFill>
                  <a:srgbClr val="7F7F7F"/>
                </a:solidFill>
                <a:latin typeface="Gill Sans"/>
                <a:cs typeface="Gill Sans"/>
              </a:rPr>
              <a:t>Matlab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 code</a:t>
            </a:r>
          </a:p>
          <a:p>
            <a:pPr algn="just"/>
            <a:endParaRPr lang="en-US" sz="2400" dirty="0">
              <a:solidFill>
                <a:srgbClr val="7F7F7F"/>
              </a:solidFill>
              <a:latin typeface="Gill Sans"/>
              <a:cs typeface="Gill Sans"/>
            </a:endParaRPr>
          </a:p>
          <a:p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An open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source 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3D L</a:t>
            </a:r>
            <a:r>
              <a:rPr lang="en-US" sz="2400" baseline="-25000" dirty="0" smtClean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-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SPIRIT multi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-channel sparse acquisition image reconstruction software package was installed and tested 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.</a:t>
            </a:r>
          </a:p>
          <a:p>
            <a:endParaRPr lang="en-US" dirty="0">
              <a:solidFill>
                <a:srgbClr val="7F7F7F"/>
              </a:solidFill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2" y="1600199"/>
            <a:ext cx="6658785" cy="4775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Progress – Aim 1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Section </a:t>
            </a:r>
            <a: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  <a:t>4.4: qMT Compressed Sensing</a:t>
            </a:r>
            <a:endParaRPr lang="en-US" sz="2400" dirty="0">
              <a:solidFill>
                <a:srgbClr val="FFFF00"/>
              </a:solidFill>
              <a:latin typeface="Didot"/>
              <a:cs typeface="Didot"/>
            </a:endParaRPr>
          </a:p>
        </p:txBody>
      </p:sp>
    </p:spTree>
    <p:extLst>
      <p:ext uri="{BB962C8B-B14F-4D97-AF65-F5344CB8AC3E}">
        <p14:creationId xmlns:p14="http://schemas.microsoft.com/office/powerpoint/2010/main" val="16892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Developed sparse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k-space 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2D GRE sequence (base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sequence for our qMT sequences) </a:t>
            </a:r>
            <a:endParaRPr lang="en-US" sz="2400" dirty="0" smtClean="0">
              <a:solidFill>
                <a:srgbClr val="7F7F7F"/>
              </a:solidFill>
              <a:latin typeface="Gill Sans"/>
              <a:cs typeface="Gill Sans"/>
            </a:endParaRPr>
          </a:p>
          <a:p>
            <a:pPr algn="just"/>
            <a:endParaRPr lang="en-US" sz="2400" dirty="0" smtClean="0">
              <a:solidFill>
                <a:srgbClr val="7F7F7F"/>
              </a:solidFill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Single point qMT sequence, UI MT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parameter control (MT saturation, off-resonance frequency). </a:t>
            </a:r>
            <a:endParaRPr lang="en-US" sz="2400" dirty="0" smtClean="0">
              <a:solidFill>
                <a:srgbClr val="7F7F7F"/>
              </a:solidFill>
              <a:latin typeface="Gill Sans"/>
              <a:cs typeface="Gill Sans"/>
            </a:endParaRPr>
          </a:p>
          <a:p>
            <a:pPr algn="just"/>
            <a:endParaRPr lang="en-US" sz="2400" dirty="0" smtClean="0"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latin typeface="Gill Sans"/>
                <a:cs typeface="Gill Sans"/>
              </a:rPr>
              <a:t>Siemens raw data </a:t>
            </a:r>
            <a:r>
              <a:rPr lang="en-US" sz="2400" dirty="0" err="1" smtClean="0">
                <a:latin typeface="Gill Sans"/>
                <a:cs typeface="Gill Sans"/>
              </a:rPr>
              <a:t>Matlab</a:t>
            </a:r>
            <a:r>
              <a:rPr lang="en-US" sz="2400" dirty="0" smtClean="0">
                <a:latin typeface="Gill Sans"/>
                <a:cs typeface="Gill Sans"/>
              </a:rPr>
              <a:t> code</a:t>
            </a:r>
          </a:p>
          <a:p>
            <a:pPr algn="just"/>
            <a:endParaRPr lang="en-US" sz="2400" dirty="0">
              <a:solidFill>
                <a:srgbClr val="7F7F7F"/>
              </a:solidFill>
              <a:latin typeface="Gill Sans"/>
              <a:cs typeface="Gill Sans"/>
            </a:endParaRPr>
          </a:p>
          <a:p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An open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source 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3D L</a:t>
            </a:r>
            <a:r>
              <a:rPr lang="en-US" sz="2400" baseline="-25000" dirty="0" smtClean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-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SPIRIT multi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-channel sparse acquisition image reconstruction software package was installed and tested 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.</a:t>
            </a:r>
          </a:p>
          <a:p>
            <a:endParaRPr lang="en-US" dirty="0">
              <a:solidFill>
                <a:srgbClr val="7F7F7F"/>
              </a:solidFill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2" y="1600199"/>
            <a:ext cx="6658785" cy="4775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Progress – Aim 1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Section </a:t>
            </a:r>
            <a: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  <a:t>4.4: qMT Compressed Sensing</a:t>
            </a:r>
            <a:endParaRPr lang="en-US" sz="2400" dirty="0">
              <a:solidFill>
                <a:srgbClr val="FFFF00"/>
              </a:solidFill>
              <a:latin typeface="Didot"/>
              <a:cs typeface="Didot"/>
            </a:endParaRPr>
          </a:p>
        </p:txBody>
      </p:sp>
    </p:spTree>
    <p:extLst>
      <p:ext uri="{BB962C8B-B14F-4D97-AF65-F5344CB8AC3E}">
        <p14:creationId xmlns:p14="http://schemas.microsoft.com/office/powerpoint/2010/main" val="16892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Developed sparse 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k-space 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2D GRE sequence (base 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sequence for our qMT sequences) </a:t>
            </a:r>
            <a:endParaRPr lang="en-US" sz="2400" dirty="0" smtClean="0">
              <a:solidFill>
                <a:schemeClr val="bg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  <a:p>
            <a:pPr algn="just"/>
            <a:endParaRPr lang="en-US" sz="2400" dirty="0" smtClean="0">
              <a:solidFill>
                <a:schemeClr val="bg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Single point qMT sequence, UI MT 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parameter control (MT saturation, off-resonance frequency). </a:t>
            </a:r>
            <a:endParaRPr lang="en-US" sz="2400" dirty="0" smtClean="0">
              <a:solidFill>
                <a:schemeClr val="bg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  <a:p>
            <a:pPr algn="just"/>
            <a:endParaRPr lang="en-US" sz="2400" dirty="0" smtClean="0">
              <a:solidFill>
                <a:schemeClr val="bg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Siemens raw data </a:t>
            </a:r>
            <a:r>
              <a:rPr lang="en-US" sz="24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Matlab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 code</a:t>
            </a:r>
          </a:p>
          <a:p>
            <a:pPr algn="just"/>
            <a:endParaRPr lang="en-US" sz="2400" dirty="0">
              <a:latin typeface="Gill Sans"/>
              <a:cs typeface="Gill Sans"/>
            </a:endParaRPr>
          </a:p>
          <a:p>
            <a:r>
              <a:rPr lang="en-US" sz="2400" dirty="0" smtClean="0">
                <a:latin typeface="Gill Sans"/>
                <a:cs typeface="Gill Sans"/>
              </a:rPr>
              <a:t>An open </a:t>
            </a:r>
            <a:r>
              <a:rPr lang="en-US" sz="2400" dirty="0">
                <a:latin typeface="Gill Sans"/>
                <a:cs typeface="Gill Sans"/>
              </a:rPr>
              <a:t>source </a:t>
            </a:r>
            <a:r>
              <a:rPr lang="en-US" sz="2400" dirty="0" smtClean="0">
                <a:latin typeface="Gill Sans"/>
                <a:cs typeface="Gill Sans"/>
              </a:rPr>
              <a:t>3D L</a:t>
            </a:r>
            <a:r>
              <a:rPr lang="en-US" sz="2400" baseline="-25000" dirty="0" smtClean="0">
                <a:latin typeface="Gill Sans"/>
                <a:cs typeface="Gill Sans"/>
              </a:rPr>
              <a:t>1</a:t>
            </a:r>
            <a:r>
              <a:rPr lang="en-US" sz="2400" dirty="0">
                <a:latin typeface="Gill Sans"/>
                <a:cs typeface="Gill Sans"/>
              </a:rPr>
              <a:t>-</a:t>
            </a:r>
            <a:r>
              <a:rPr lang="en-US" sz="2400" dirty="0" smtClean="0">
                <a:latin typeface="Gill Sans"/>
                <a:cs typeface="Gill Sans"/>
              </a:rPr>
              <a:t>SPIRIT multi</a:t>
            </a:r>
            <a:r>
              <a:rPr lang="en-US" sz="2400" dirty="0">
                <a:latin typeface="Gill Sans"/>
                <a:cs typeface="Gill Sans"/>
              </a:rPr>
              <a:t>-channel sparse acquisition image reconstruction software package was installed and tested </a:t>
            </a:r>
            <a:r>
              <a:rPr lang="en-US" sz="2400" dirty="0" smtClean="0">
                <a:latin typeface="Gill Sans"/>
                <a:cs typeface="Gill Sans"/>
              </a:rPr>
              <a:t>.</a:t>
            </a:r>
          </a:p>
          <a:p>
            <a:endParaRPr lang="en-US" dirty="0">
              <a:solidFill>
                <a:srgbClr val="7F7F7F"/>
              </a:solidFill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2" y="1600199"/>
            <a:ext cx="6658785" cy="4775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Progress – Aim 1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400" b="1" dirty="0">
                <a:solidFill>
                  <a:srgbClr val="FFFF00"/>
                </a:solidFill>
                <a:latin typeface="Didot"/>
                <a:cs typeface="Didot"/>
              </a:rPr>
              <a:t>Section </a:t>
            </a:r>
            <a: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  <a:t>4.4: qMT Compressed Sensing</a:t>
            </a:r>
            <a:endParaRPr lang="en-US" sz="2400" dirty="0">
              <a:solidFill>
                <a:srgbClr val="FFFF00"/>
              </a:solidFill>
              <a:latin typeface="Didot"/>
              <a:cs typeface="Didot"/>
            </a:endParaRPr>
          </a:p>
        </p:txBody>
      </p:sp>
    </p:spTree>
    <p:extLst>
      <p:ext uri="{BB962C8B-B14F-4D97-AF65-F5344CB8AC3E}">
        <p14:creationId xmlns:p14="http://schemas.microsoft.com/office/powerpoint/2010/main" val="16892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Introduction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rgbClr val="953735"/>
                </a:solidFill>
                <a:latin typeface="Gill Sans"/>
                <a:cs typeface="Gill Sans"/>
              </a:rPr>
              <a:t>Multiple Sclerosis</a:t>
            </a:r>
            <a:r>
              <a:rPr lang="en-US" sz="2600" dirty="0" smtClean="0">
                <a:latin typeface="Gill Sans"/>
                <a:cs typeface="Gill Sans"/>
              </a:rPr>
              <a:t>: disabling neurological disease affecting 55,000-75,000 Canadians.</a:t>
            </a:r>
          </a:p>
          <a:p>
            <a:endParaRPr lang="en-US" sz="500" dirty="0" smtClean="0">
              <a:latin typeface="Gill Sans"/>
              <a:cs typeface="Gill Sans"/>
            </a:endParaRPr>
          </a:p>
          <a:p>
            <a:r>
              <a:rPr lang="en-US" sz="24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MRI</a:t>
            </a:r>
            <a:r>
              <a:rPr lang="en-US" sz="2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: imaging modality uniquely sensitive to many aspects of MS pathology.</a:t>
            </a:r>
          </a:p>
          <a:p>
            <a:endParaRPr lang="en-US" sz="500" b="1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r>
              <a:rPr lang="en-US" sz="24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Quantitative Magnetization Transfer</a:t>
            </a:r>
            <a:r>
              <a:rPr lang="en-US" sz="2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: MRI technique capable of quantifying changes in myelin density.</a:t>
            </a:r>
          </a:p>
          <a:p>
            <a:endParaRPr lang="en-US" sz="500" b="1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Most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qMT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research of MS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concentrate 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on </a:t>
            </a:r>
            <a:r>
              <a:rPr lang="en-US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white matter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pathology, partly 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due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to time and resolution limitations.</a:t>
            </a: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endParaRPr lang="en-US" sz="5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We 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aim to develop a fast high-resolution </a:t>
            </a:r>
            <a:r>
              <a:rPr lang="en-US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qMT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method 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for 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white and </a:t>
            </a:r>
            <a:r>
              <a:rPr lang="en-US" sz="22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gray matter 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MS pathology in the whole-brain to investigate the spatial relationship between pathology in both tissues.</a:t>
            </a:r>
          </a:p>
          <a:p>
            <a:endParaRPr lang="en-US" dirty="0" smtClean="0">
              <a:solidFill>
                <a:schemeClr val="tx1">
                  <a:lumMod val="85000"/>
                </a:schemeClr>
              </a:solidFill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643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86"/>
    </mc:Choice>
    <mc:Fallback xmlns="">
      <p:transition xmlns:p14="http://schemas.microsoft.com/office/powerpoint/2010/main" spd="slow" advTm="2378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Gill Sans"/>
                <a:cs typeface="Gill Sans"/>
              </a:rPr>
              <a:t>qMT point by point sensitivity to CS-reconstruction</a:t>
            </a:r>
          </a:p>
          <a:p>
            <a:pPr lvl="1" algn="just"/>
            <a:r>
              <a:rPr lang="en-US" sz="2000" dirty="0" smtClean="0">
                <a:latin typeface="Gill Sans"/>
                <a:cs typeface="Gill Sans"/>
              </a:rPr>
              <a:t>L</a:t>
            </a:r>
            <a:r>
              <a:rPr lang="en-US" sz="2000" baseline="-25000" dirty="0" smtClean="0">
                <a:latin typeface="Gill Sans"/>
                <a:cs typeface="Gill Sans"/>
              </a:rPr>
              <a:t>1</a:t>
            </a:r>
            <a:r>
              <a:rPr lang="en-US" sz="2000" dirty="0" smtClean="0">
                <a:latin typeface="Gill Sans"/>
                <a:cs typeface="Gill Sans"/>
              </a:rPr>
              <a:t>-Spirit+Wavelet reconstruction</a:t>
            </a:r>
          </a:p>
          <a:p>
            <a:pPr lvl="1" algn="just"/>
            <a:r>
              <a:rPr lang="en-US" sz="2000" dirty="0" smtClean="0">
                <a:latin typeface="Gill Sans"/>
                <a:cs typeface="Gill Sans"/>
              </a:rPr>
              <a:t>Using single slice, 2x2x5 mm</a:t>
            </a:r>
            <a:r>
              <a:rPr lang="en-US" sz="2000" baseline="30000" dirty="0" smtClean="0">
                <a:latin typeface="Gill Sans"/>
                <a:cs typeface="Gill Sans"/>
              </a:rPr>
              <a:t>3</a:t>
            </a:r>
            <a:r>
              <a:rPr lang="en-US" sz="2000" dirty="0" smtClean="0">
                <a:latin typeface="Gill Sans"/>
                <a:cs typeface="Gill Sans"/>
              </a:rPr>
              <a:t> qMT data (5 healthy subjects)</a:t>
            </a:r>
          </a:p>
          <a:p>
            <a:pPr lvl="1" algn="just"/>
            <a:r>
              <a:rPr lang="en-US" sz="2000" dirty="0" smtClean="0">
                <a:latin typeface="Gill Sans"/>
                <a:cs typeface="Gill Sans"/>
              </a:rPr>
              <a:t>Using whole brain, 2x2x2 mm</a:t>
            </a:r>
            <a:r>
              <a:rPr lang="en-US" sz="2000" baseline="30000" dirty="0" smtClean="0">
                <a:latin typeface="Gill Sans"/>
                <a:cs typeface="Gill Sans"/>
              </a:rPr>
              <a:t>3</a:t>
            </a:r>
            <a:r>
              <a:rPr lang="en-US" sz="2000" dirty="0" smtClean="0">
                <a:latin typeface="Gill Sans"/>
                <a:cs typeface="Gill Sans"/>
              </a:rPr>
              <a:t> qMT data (1 RRMS patient)</a:t>
            </a:r>
          </a:p>
          <a:p>
            <a:pPr algn="just"/>
            <a:endParaRPr lang="en-US" sz="2400" dirty="0"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Evaluate feasibility of locally low rank </a:t>
            </a:r>
            <a:r>
              <a:rPr lang="en-US" sz="24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sparsity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 reconstruction</a:t>
            </a:r>
          </a:p>
          <a:p>
            <a:pPr lvl="1" algn="just"/>
            <a:r>
              <a:rPr 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Try on-hand data first</a:t>
            </a:r>
          </a:p>
          <a:p>
            <a:pPr lvl="1" algn="just"/>
            <a:r>
              <a:rPr 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May need to acquire more data</a:t>
            </a:r>
          </a:p>
          <a:p>
            <a:pPr lvl="2" algn="just"/>
            <a:r>
              <a:rPr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LLR sensitive to in-scan motion</a:t>
            </a:r>
          </a:p>
          <a:p>
            <a:pPr lvl="1" algn="just"/>
            <a:endParaRPr lang="en-US" sz="2000" dirty="0" smtClean="0">
              <a:solidFill>
                <a:schemeClr val="bg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Acquire small set of whole brain hi-res qMT</a:t>
            </a:r>
          </a:p>
          <a:p>
            <a:pPr lvl="1" algn="just"/>
            <a:r>
              <a:rPr 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Compare qMT-point optimized L</a:t>
            </a:r>
            <a:r>
              <a:rPr lang="en-US" sz="2000" baseline="-25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1</a:t>
            </a:r>
            <a:r>
              <a:rPr 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-Spirit with LLR</a:t>
            </a:r>
          </a:p>
          <a:p>
            <a:pPr algn="just"/>
            <a:endParaRPr lang="en-US" dirty="0" smtClean="0">
              <a:solidFill>
                <a:srgbClr val="7F7F7F"/>
              </a:solidFill>
              <a:latin typeface="Gill Sans"/>
              <a:cs typeface="Gill Sans"/>
            </a:endParaRPr>
          </a:p>
          <a:p>
            <a:pPr algn="just"/>
            <a:endParaRPr lang="en-US" dirty="0">
              <a:solidFill>
                <a:srgbClr val="7F7F7F"/>
              </a:solidFill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2" y="1600199"/>
            <a:ext cx="6658785" cy="4775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Upcoming Research Plan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  <a:t>Sections 5.1 &amp; 6.1: qMT Compressed Sensing</a:t>
            </a:r>
            <a:b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</a:br>
            <a:r>
              <a:rPr lang="en-US" sz="2400" b="1" dirty="0" smtClean="0">
                <a:solidFill>
                  <a:srgbClr val="FF0000"/>
                </a:solidFill>
                <a:latin typeface="Didot"/>
                <a:cs typeface="Didot"/>
              </a:rPr>
              <a:t>December 2013 - May 2014</a:t>
            </a:r>
            <a:endParaRPr lang="en-US" sz="2400" dirty="0">
              <a:solidFill>
                <a:srgbClr val="FF0000"/>
              </a:solidFill>
              <a:latin typeface="Didot"/>
              <a:cs typeface="Didot"/>
            </a:endParaRPr>
          </a:p>
        </p:txBody>
      </p:sp>
    </p:spTree>
    <p:extLst>
      <p:ext uri="{BB962C8B-B14F-4D97-AF65-F5344CB8AC3E}">
        <p14:creationId xmlns:p14="http://schemas.microsoft.com/office/powerpoint/2010/main" val="8536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qMT point by point sensitivity to CS-reconstruction</a:t>
            </a:r>
          </a:p>
          <a:p>
            <a:pPr lvl="1" algn="just"/>
            <a:r>
              <a:rPr lang="en-US" sz="2000" dirty="0" smtClean="0">
                <a:solidFill>
                  <a:srgbClr val="7F7F7F"/>
                </a:solidFill>
                <a:latin typeface="Gill Sans"/>
                <a:cs typeface="Gill Sans"/>
              </a:rPr>
              <a:t>L</a:t>
            </a:r>
            <a:r>
              <a:rPr lang="en-US" sz="2000" baseline="-25000" dirty="0" smtClean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000" dirty="0" smtClean="0">
                <a:solidFill>
                  <a:srgbClr val="7F7F7F"/>
                </a:solidFill>
                <a:latin typeface="Gill Sans"/>
                <a:cs typeface="Gill Sans"/>
              </a:rPr>
              <a:t>-Spirit+Wavelet reconstruction</a:t>
            </a:r>
          </a:p>
          <a:p>
            <a:pPr lvl="1" algn="just"/>
            <a:r>
              <a:rPr lang="en-US" sz="2000" dirty="0" smtClean="0">
                <a:solidFill>
                  <a:srgbClr val="7F7F7F"/>
                </a:solidFill>
                <a:latin typeface="Gill Sans"/>
                <a:cs typeface="Gill Sans"/>
              </a:rPr>
              <a:t>Using single slice, 2x2x5 mm</a:t>
            </a:r>
            <a:r>
              <a:rPr lang="en-US" sz="2000" baseline="30000" dirty="0" smtClean="0">
                <a:solidFill>
                  <a:srgbClr val="7F7F7F"/>
                </a:solidFill>
                <a:latin typeface="Gill Sans"/>
                <a:cs typeface="Gill Sans"/>
              </a:rPr>
              <a:t>3</a:t>
            </a:r>
            <a:r>
              <a:rPr lang="en-US" sz="2000" dirty="0" smtClean="0">
                <a:solidFill>
                  <a:srgbClr val="7F7F7F"/>
                </a:solidFill>
                <a:latin typeface="Gill Sans"/>
                <a:cs typeface="Gill Sans"/>
              </a:rPr>
              <a:t> qMT data (5 healthy subjects)</a:t>
            </a:r>
          </a:p>
          <a:p>
            <a:pPr lvl="1" algn="just"/>
            <a:r>
              <a:rPr lang="en-US" sz="2000" dirty="0" smtClean="0">
                <a:solidFill>
                  <a:srgbClr val="7F7F7F"/>
                </a:solidFill>
                <a:latin typeface="Gill Sans"/>
                <a:cs typeface="Gill Sans"/>
              </a:rPr>
              <a:t>Using whole brain, 2x2x2 mm</a:t>
            </a:r>
            <a:r>
              <a:rPr lang="en-US" sz="2000" baseline="30000" dirty="0" smtClean="0">
                <a:solidFill>
                  <a:srgbClr val="7F7F7F"/>
                </a:solidFill>
                <a:latin typeface="Gill Sans"/>
                <a:cs typeface="Gill Sans"/>
              </a:rPr>
              <a:t>3</a:t>
            </a:r>
            <a:r>
              <a:rPr lang="en-US" sz="2000" dirty="0" smtClean="0">
                <a:solidFill>
                  <a:srgbClr val="7F7F7F"/>
                </a:solidFill>
                <a:latin typeface="Gill Sans"/>
                <a:cs typeface="Gill Sans"/>
              </a:rPr>
              <a:t> qMT data (1 RRMS patient)</a:t>
            </a:r>
          </a:p>
          <a:p>
            <a:pPr algn="just"/>
            <a:endParaRPr lang="en-US" sz="2400" dirty="0"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latin typeface="Gill Sans"/>
                <a:cs typeface="Gill Sans"/>
              </a:rPr>
              <a:t>Evaluate feasibility of locally low rank </a:t>
            </a:r>
            <a:r>
              <a:rPr lang="en-US" sz="2400" dirty="0" err="1" smtClean="0">
                <a:latin typeface="Gill Sans"/>
                <a:cs typeface="Gill Sans"/>
              </a:rPr>
              <a:t>sparsity</a:t>
            </a:r>
            <a:r>
              <a:rPr lang="en-US" sz="2400" dirty="0" smtClean="0">
                <a:latin typeface="Gill Sans"/>
                <a:cs typeface="Gill Sans"/>
              </a:rPr>
              <a:t> reconstruction</a:t>
            </a:r>
          </a:p>
          <a:p>
            <a:pPr lvl="1" algn="just"/>
            <a:r>
              <a:rPr lang="en-US" sz="2000" dirty="0" smtClean="0">
                <a:latin typeface="Gill Sans"/>
                <a:cs typeface="Gill Sans"/>
              </a:rPr>
              <a:t>Try on-hand data first</a:t>
            </a:r>
          </a:p>
          <a:p>
            <a:pPr lvl="1" algn="just"/>
            <a:r>
              <a:rPr lang="en-US" sz="2000" dirty="0" smtClean="0">
                <a:latin typeface="Gill Sans"/>
                <a:cs typeface="Gill Sans"/>
              </a:rPr>
              <a:t>May need to acquire more data</a:t>
            </a:r>
          </a:p>
          <a:p>
            <a:pPr lvl="2" algn="just"/>
            <a:r>
              <a:rPr lang="en-US" sz="1600" dirty="0" smtClean="0">
                <a:latin typeface="Gill Sans"/>
                <a:cs typeface="Gill Sans"/>
              </a:rPr>
              <a:t>LLR sensitive to in-scan motion</a:t>
            </a:r>
          </a:p>
          <a:p>
            <a:pPr lvl="1" algn="just"/>
            <a:endParaRPr lang="en-US" sz="2000" dirty="0" smtClean="0"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Acquire small set of whole brain hi-res qMT</a:t>
            </a:r>
          </a:p>
          <a:p>
            <a:pPr lvl="1" algn="just"/>
            <a:r>
              <a:rPr lang="en-US" sz="2000" dirty="0" smtClean="0">
                <a:solidFill>
                  <a:srgbClr val="7F7F7F"/>
                </a:solidFill>
                <a:latin typeface="Gill Sans"/>
                <a:cs typeface="Gill Sans"/>
              </a:rPr>
              <a:t>Compare qMT-point optimized L</a:t>
            </a:r>
            <a:r>
              <a:rPr lang="en-US" sz="2000" baseline="-25000" dirty="0" smtClean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000" dirty="0" smtClean="0">
                <a:solidFill>
                  <a:srgbClr val="7F7F7F"/>
                </a:solidFill>
                <a:latin typeface="Gill Sans"/>
                <a:cs typeface="Gill Sans"/>
              </a:rPr>
              <a:t>-Spirit with LLR</a:t>
            </a:r>
          </a:p>
          <a:p>
            <a:pPr algn="just"/>
            <a:endParaRPr lang="en-US" dirty="0" smtClean="0">
              <a:solidFill>
                <a:srgbClr val="7F7F7F"/>
              </a:solidFill>
              <a:latin typeface="Gill Sans"/>
              <a:cs typeface="Gill Sans"/>
            </a:endParaRPr>
          </a:p>
          <a:p>
            <a:pPr algn="just"/>
            <a:endParaRPr lang="en-US" dirty="0">
              <a:solidFill>
                <a:srgbClr val="7F7F7F"/>
              </a:solidFill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2" y="1600199"/>
            <a:ext cx="6658785" cy="4775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Upcoming Research Plan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  <a:t>Sections 5.1 &amp; 6.1: qMT Compressed Sensing</a:t>
            </a:r>
            <a:b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</a:br>
            <a:r>
              <a:rPr lang="en-US" sz="2400" b="1" dirty="0" smtClean="0">
                <a:solidFill>
                  <a:srgbClr val="FF0000"/>
                </a:solidFill>
                <a:latin typeface="Didot"/>
                <a:cs typeface="Didot"/>
              </a:rPr>
              <a:t>December 2013 - May 2014</a:t>
            </a:r>
            <a:endParaRPr lang="en-US" sz="2400" dirty="0">
              <a:solidFill>
                <a:srgbClr val="FF0000"/>
              </a:solidFill>
              <a:latin typeface="Didot"/>
              <a:cs typeface="Didot"/>
            </a:endParaRPr>
          </a:p>
        </p:txBody>
      </p:sp>
    </p:spTree>
    <p:extLst>
      <p:ext uri="{BB962C8B-B14F-4D97-AF65-F5344CB8AC3E}">
        <p14:creationId xmlns:p14="http://schemas.microsoft.com/office/powerpoint/2010/main" val="366025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qMT point by point sensitivity to CS-reconstruction</a:t>
            </a:r>
          </a:p>
          <a:p>
            <a:pPr lvl="1" algn="just"/>
            <a:r>
              <a:rPr lang="en-US" sz="2000" dirty="0" smtClean="0">
                <a:solidFill>
                  <a:srgbClr val="7F7F7F"/>
                </a:solidFill>
                <a:latin typeface="Gill Sans"/>
                <a:cs typeface="Gill Sans"/>
              </a:rPr>
              <a:t>L</a:t>
            </a:r>
            <a:r>
              <a:rPr lang="en-US" sz="2000" baseline="-25000" dirty="0" smtClean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000" dirty="0" smtClean="0">
                <a:solidFill>
                  <a:srgbClr val="7F7F7F"/>
                </a:solidFill>
                <a:latin typeface="Gill Sans"/>
                <a:cs typeface="Gill Sans"/>
              </a:rPr>
              <a:t>-Spirit+Wavelet reconstruction</a:t>
            </a:r>
          </a:p>
          <a:p>
            <a:pPr lvl="1" algn="just"/>
            <a:r>
              <a:rPr lang="en-US" sz="2000" dirty="0" smtClean="0">
                <a:solidFill>
                  <a:srgbClr val="7F7F7F"/>
                </a:solidFill>
                <a:latin typeface="Gill Sans"/>
                <a:cs typeface="Gill Sans"/>
              </a:rPr>
              <a:t>Using single slice, 2x2x5 mm</a:t>
            </a:r>
            <a:r>
              <a:rPr lang="en-US" sz="2000" baseline="30000" dirty="0" smtClean="0">
                <a:solidFill>
                  <a:srgbClr val="7F7F7F"/>
                </a:solidFill>
                <a:latin typeface="Gill Sans"/>
                <a:cs typeface="Gill Sans"/>
              </a:rPr>
              <a:t>3</a:t>
            </a:r>
            <a:r>
              <a:rPr lang="en-US" sz="2000" dirty="0" smtClean="0">
                <a:solidFill>
                  <a:srgbClr val="7F7F7F"/>
                </a:solidFill>
                <a:latin typeface="Gill Sans"/>
                <a:cs typeface="Gill Sans"/>
              </a:rPr>
              <a:t> qMT data (5 healthy subjects)</a:t>
            </a:r>
          </a:p>
          <a:p>
            <a:pPr lvl="1" algn="just"/>
            <a:r>
              <a:rPr lang="en-US" sz="2000" dirty="0" smtClean="0">
                <a:solidFill>
                  <a:srgbClr val="7F7F7F"/>
                </a:solidFill>
                <a:latin typeface="Gill Sans"/>
                <a:cs typeface="Gill Sans"/>
              </a:rPr>
              <a:t>Using whole brain, 2x2x2 mm</a:t>
            </a:r>
            <a:r>
              <a:rPr lang="en-US" sz="2000" baseline="30000" dirty="0" smtClean="0">
                <a:solidFill>
                  <a:srgbClr val="7F7F7F"/>
                </a:solidFill>
                <a:latin typeface="Gill Sans"/>
                <a:cs typeface="Gill Sans"/>
              </a:rPr>
              <a:t>3</a:t>
            </a:r>
            <a:r>
              <a:rPr lang="en-US" sz="2000" dirty="0" smtClean="0">
                <a:solidFill>
                  <a:srgbClr val="7F7F7F"/>
                </a:solidFill>
                <a:latin typeface="Gill Sans"/>
                <a:cs typeface="Gill Sans"/>
              </a:rPr>
              <a:t> qMT data (1 RRMS patient)</a:t>
            </a:r>
          </a:p>
          <a:p>
            <a:pPr algn="just"/>
            <a:endParaRPr lang="en-US" sz="2400" dirty="0">
              <a:solidFill>
                <a:srgbClr val="7F7F7F"/>
              </a:solidFill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Evaluate feasibility of locally low rank </a:t>
            </a:r>
            <a:r>
              <a:rPr lang="en-US" sz="2400" dirty="0" err="1" smtClean="0">
                <a:solidFill>
                  <a:srgbClr val="7F7F7F"/>
                </a:solidFill>
                <a:latin typeface="Gill Sans"/>
                <a:cs typeface="Gill Sans"/>
              </a:rPr>
              <a:t>sparsity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 reconstruction</a:t>
            </a:r>
          </a:p>
          <a:p>
            <a:pPr lvl="1" algn="just"/>
            <a:r>
              <a:rPr lang="en-US" sz="2000" dirty="0" smtClean="0">
                <a:solidFill>
                  <a:srgbClr val="7F7F7F"/>
                </a:solidFill>
                <a:latin typeface="Gill Sans"/>
                <a:cs typeface="Gill Sans"/>
              </a:rPr>
              <a:t>Try on-hand data first</a:t>
            </a:r>
          </a:p>
          <a:p>
            <a:pPr lvl="1" algn="just"/>
            <a:r>
              <a:rPr lang="en-US" sz="2000" dirty="0" smtClean="0">
                <a:solidFill>
                  <a:srgbClr val="7F7F7F"/>
                </a:solidFill>
                <a:latin typeface="Gill Sans"/>
                <a:cs typeface="Gill Sans"/>
              </a:rPr>
              <a:t>May need to acquire more data</a:t>
            </a:r>
          </a:p>
          <a:p>
            <a:pPr lvl="2" algn="just"/>
            <a:r>
              <a:rPr lang="en-US" sz="1600" dirty="0" smtClean="0">
                <a:solidFill>
                  <a:srgbClr val="7F7F7F"/>
                </a:solidFill>
                <a:latin typeface="Gill Sans"/>
                <a:cs typeface="Gill Sans"/>
              </a:rPr>
              <a:t>LLR sensitive to in-scan motion</a:t>
            </a:r>
          </a:p>
          <a:p>
            <a:pPr lvl="1" algn="just"/>
            <a:endParaRPr lang="en-US" sz="2000" dirty="0" smtClean="0"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latin typeface="Gill Sans"/>
                <a:cs typeface="Gill Sans"/>
              </a:rPr>
              <a:t>Acquire small set of whole brain hi-res qMT</a:t>
            </a:r>
          </a:p>
          <a:p>
            <a:pPr lvl="1" algn="just"/>
            <a:r>
              <a:rPr lang="en-US" sz="2000" dirty="0" smtClean="0">
                <a:latin typeface="Gill Sans"/>
                <a:cs typeface="Gill Sans"/>
              </a:rPr>
              <a:t>Compare qMT-point optimized L</a:t>
            </a:r>
            <a:r>
              <a:rPr lang="en-US" sz="2000" baseline="-25000" dirty="0" smtClean="0">
                <a:latin typeface="Gill Sans"/>
                <a:cs typeface="Gill Sans"/>
              </a:rPr>
              <a:t>1</a:t>
            </a:r>
            <a:r>
              <a:rPr lang="en-US" sz="2000" dirty="0" smtClean="0">
                <a:latin typeface="Gill Sans"/>
                <a:cs typeface="Gill Sans"/>
              </a:rPr>
              <a:t>-Spirit with LLR</a:t>
            </a:r>
          </a:p>
          <a:p>
            <a:pPr algn="just"/>
            <a:endParaRPr lang="en-US" dirty="0" smtClean="0">
              <a:solidFill>
                <a:srgbClr val="7F7F7F"/>
              </a:solidFill>
              <a:latin typeface="Gill Sans"/>
              <a:cs typeface="Gill Sans"/>
            </a:endParaRPr>
          </a:p>
          <a:p>
            <a:pPr algn="just"/>
            <a:endParaRPr lang="en-US" dirty="0">
              <a:solidFill>
                <a:srgbClr val="7F7F7F"/>
              </a:solidFill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2" y="1600199"/>
            <a:ext cx="6658785" cy="4775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Upcoming Research Plan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  <a:t>Sections 5.1 &amp; 6.1: qMT Compressed Sensing</a:t>
            </a:r>
            <a:b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</a:br>
            <a:r>
              <a:rPr lang="en-US" sz="2400" b="1" dirty="0" smtClean="0">
                <a:solidFill>
                  <a:srgbClr val="FF0000"/>
                </a:solidFill>
                <a:latin typeface="Didot"/>
                <a:cs typeface="Didot"/>
              </a:rPr>
              <a:t>December 2013 - May 2014</a:t>
            </a:r>
            <a:endParaRPr lang="en-US" sz="2400" dirty="0">
              <a:solidFill>
                <a:srgbClr val="FF0000"/>
              </a:solidFill>
              <a:latin typeface="Didot"/>
              <a:cs typeface="Didot"/>
            </a:endParaRPr>
          </a:p>
        </p:txBody>
      </p:sp>
    </p:spTree>
    <p:extLst>
      <p:ext uri="{BB962C8B-B14F-4D97-AF65-F5344CB8AC3E}">
        <p14:creationId xmlns:p14="http://schemas.microsoft.com/office/powerpoint/2010/main" val="366025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Gill Sans"/>
                <a:cs typeface="Gill Sans"/>
              </a:rPr>
              <a:t>Simulate qMT sensitivity to B</a:t>
            </a:r>
            <a:r>
              <a:rPr lang="en-US" sz="2400" baseline="-25000" dirty="0" smtClean="0">
                <a:latin typeface="Gill Sans"/>
                <a:cs typeface="Gill Sans"/>
              </a:rPr>
              <a:t>1</a:t>
            </a:r>
            <a:r>
              <a:rPr lang="en-US" sz="2400" dirty="0" smtClean="0">
                <a:latin typeface="Gill Sans"/>
                <a:cs typeface="Gill Sans"/>
              </a:rPr>
              <a:t> (for T</a:t>
            </a:r>
            <a:r>
              <a:rPr lang="en-US" sz="2400" baseline="-25000" dirty="0" smtClean="0">
                <a:latin typeface="Gill Sans"/>
                <a:cs typeface="Gill Sans"/>
              </a:rPr>
              <a:t>1</a:t>
            </a:r>
            <a:r>
              <a:rPr lang="en-US" sz="2400" dirty="0" smtClean="0">
                <a:latin typeface="Gill Sans"/>
                <a:cs typeface="Gill Sans"/>
              </a:rPr>
              <a:t> =  VFA(B</a:t>
            </a:r>
            <a:r>
              <a:rPr lang="en-US" sz="2400" baseline="-25000" dirty="0" smtClean="0">
                <a:latin typeface="Gill Sans"/>
                <a:cs typeface="Gill Sans"/>
              </a:rPr>
              <a:t>1</a:t>
            </a:r>
            <a:r>
              <a:rPr lang="en-US" sz="2400" dirty="0" smtClean="0">
                <a:latin typeface="Gill Sans"/>
                <a:cs typeface="Gill Sans"/>
              </a:rPr>
              <a:t>), IR)</a:t>
            </a:r>
          </a:p>
          <a:p>
            <a:pPr lvl="1" algn="just"/>
            <a:r>
              <a:rPr lang="en-US" sz="2000" dirty="0" smtClean="0">
                <a:latin typeface="Gill Sans"/>
                <a:cs typeface="Gill Sans"/>
              </a:rPr>
              <a:t>Modify current qMT simulation code</a:t>
            </a:r>
          </a:p>
          <a:p>
            <a:pPr lvl="1" algn="just"/>
            <a:r>
              <a:rPr lang="en-US" sz="2000" dirty="0" smtClean="0">
                <a:latin typeface="Gill Sans"/>
                <a:cs typeface="Gill Sans"/>
              </a:rPr>
              <a:t>Tissue parameters</a:t>
            </a:r>
          </a:p>
          <a:p>
            <a:pPr lvl="2" algn="just"/>
            <a:r>
              <a:rPr lang="en-US" sz="1600" dirty="0" smtClean="0">
                <a:latin typeface="Gill Sans"/>
                <a:cs typeface="Gill Sans"/>
              </a:rPr>
              <a:t>Pure WM </a:t>
            </a:r>
          </a:p>
          <a:p>
            <a:pPr lvl="2" algn="just"/>
            <a:r>
              <a:rPr lang="en-US" sz="1600" dirty="0">
                <a:latin typeface="Gill Sans"/>
                <a:cs typeface="Gill Sans"/>
              </a:rPr>
              <a:t>P</a:t>
            </a:r>
            <a:r>
              <a:rPr lang="en-US" sz="1600" dirty="0" smtClean="0">
                <a:latin typeface="Gill Sans"/>
                <a:cs typeface="Gill Sans"/>
              </a:rPr>
              <a:t>ure GM</a:t>
            </a:r>
          </a:p>
          <a:p>
            <a:pPr lvl="2" algn="just"/>
            <a:r>
              <a:rPr lang="en-US" sz="1600" dirty="0" smtClean="0">
                <a:latin typeface="Gill Sans"/>
                <a:cs typeface="Gill Sans"/>
              </a:rPr>
              <a:t>WM/GM partial volume</a:t>
            </a:r>
          </a:p>
          <a:p>
            <a:pPr lvl="2" algn="just"/>
            <a:r>
              <a:rPr lang="en-US" sz="1600" dirty="0" smtClean="0">
                <a:latin typeface="Gill Sans"/>
                <a:cs typeface="Gill Sans"/>
              </a:rPr>
              <a:t>GM/CSF partial volume</a:t>
            </a:r>
          </a:p>
          <a:p>
            <a:pPr algn="just"/>
            <a:endParaRPr lang="en-US" sz="2400" dirty="0">
              <a:latin typeface="Gill Sans"/>
              <a:cs typeface="Gill Sans"/>
            </a:endParaRPr>
          </a:p>
          <a:p>
            <a:pPr algn="just"/>
            <a:r>
              <a:rPr lang="en-US" sz="2400" dirty="0" smtClean="0">
                <a:latin typeface="Gill Sans"/>
                <a:cs typeface="Gill Sans"/>
              </a:rPr>
              <a:t>Compare smoothed and blurred B</a:t>
            </a:r>
            <a:r>
              <a:rPr lang="en-US" sz="2400" baseline="-25000" dirty="0" smtClean="0">
                <a:latin typeface="Gill Sans"/>
                <a:cs typeface="Gill Sans"/>
              </a:rPr>
              <a:t>1 </a:t>
            </a:r>
            <a:r>
              <a:rPr lang="en-US" sz="2400" dirty="0" smtClean="0">
                <a:latin typeface="Gill Sans"/>
                <a:cs typeface="Gill Sans"/>
              </a:rPr>
              <a:t>maps for all methods</a:t>
            </a:r>
          </a:p>
          <a:p>
            <a:pPr lvl="1" algn="just"/>
            <a:r>
              <a:rPr lang="en-US" sz="2000" dirty="0" smtClean="0">
                <a:latin typeface="Gill Sans"/>
                <a:cs typeface="Gill Sans"/>
              </a:rPr>
              <a:t>Better agreement in overall T</a:t>
            </a:r>
            <a:r>
              <a:rPr lang="en-US" sz="2000" baseline="-25000" dirty="0" smtClean="0">
                <a:latin typeface="Gill Sans"/>
                <a:cs typeface="Gill Sans"/>
              </a:rPr>
              <a:t>1</a:t>
            </a:r>
            <a:r>
              <a:rPr lang="en-US" sz="2000" dirty="0" smtClean="0">
                <a:latin typeface="Gill Sans"/>
                <a:cs typeface="Gill Sans"/>
              </a:rPr>
              <a:t> maps?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2" y="1600199"/>
            <a:ext cx="6658785" cy="4775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Upcoming Research Plan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  <a:t>Sections 5.2 &amp; 6.1: Complete ISMRM work</a:t>
            </a:r>
            <a:b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</a:br>
            <a:r>
              <a:rPr lang="en-US" sz="2400" b="1" dirty="0" smtClean="0">
                <a:solidFill>
                  <a:srgbClr val="FF0000"/>
                </a:solidFill>
                <a:latin typeface="Didot"/>
                <a:cs typeface="Didot"/>
              </a:rPr>
              <a:t>December 2013 - May 2014</a:t>
            </a:r>
            <a:endParaRPr lang="en-US" sz="2400" dirty="0">
              <a:solidFill>
                <a:srgbClr val="FF0000"/>
              </a:solidFill>
              <a:latin typeface="Didot"/>
              <a:cs typeface="Didot"/>
            </a:endParaRPr>
          </a:p>
        </p:txBody>
      </p:sp>
    </p:spTree>
    <p:extLst>
      <p:ext uri="{BB962C8B-B14F-4D97-AF65-F5344CB8AC3E}">
        <p14:creationId xmlns:p14="http://schemas.microsoft.com/office/powerpoint/2010/main" val="278821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Gill Sans"/>
                <a:cs typeface="Gill Sans"/>
              </a:rPr>
              <a:t>Optimize qMT </a:t>
            </a:r>
            <a:r>
              <a:rPr lang="en-US" sz="2400" dirty="0">
                <a:latin typeface="Gill Sans"/>
                <a:cs typeface="Gill Sans"/>
              </a:rPr>
              <a:t>pulse sequence </a:t>
            </a:r>
            <a:r>
              <a:rPr lang="en-US" sz="2400" dirty="0" smtClean="0">
                <a:latin typeface="Gill Sans"/>
                <a:cs typeface="Gill Sans"/>
              </a:rPr>
              <a:t>for </a:t>
            </a:r>
            <a:r>
              <a:rPr lang="en-US" sz="2400" dirty="0">
                <a:latin typeface="Gill Sans"/>
                <a:cs typeface="Gill Sans"/>
              </a:rPr>
              <a:t>reductions in post-mortem brains T</a:t>
            </a:r>
            <a:r>
              <a:rPr lang="en-US" sz="2400" baseline="-25000" dirty="0">
                <a:latin typeface="Gill Sans"/>
                <a:cs typeface="Gill Sans"/>
              </a:rPr>
              <a:t>1</a:t>
            </a:r>
            <a:r>
              <a:rPr lang="en-US" sz="2400" dirty="0">
                <a:latin typeface="Gill Sans"/>
                <a:cs typeface="Gill Sans"/>
              </a:rPr>
              <a:t> values due </a:t>
            </a:r>
            <a:r>
              <a:rPr lang="en-US" sz="2400" dirty="0" smtClean="0">
                <a:latin typeface="Gill Sans"/>
                <a:cs typeface="Gill Sans"/>
              </a:rPr>
              <a:t>to formaldehyde fixation.</a:t>
            </a:r>
          </a:p>
          <a:p>
            <a:pPr algn="just"/>
            <a:endParaRPr lang="en-US" sz="2400" dirty="0">
              <a:latin typeface="Gill Sans"/>
              <a:cs typeface="Gill Sans"/>
            </a:endParaRPr>
          </a:p>
          <a:p>
            <a:pPr algn="jus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Post-mortem brain hemispheres (1 healthy, 4 MS for different stages) 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to be scanned Summer/Fall 2014.</a:t>
            </a:r>
          </a:p>
          <a:p>
            <a:pPr algn="just"/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  <a:p>
            <a:pPr algn="just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Statistical analysis of MRI 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scans and </a:t>
            </a:r>
            <a:r>
              <a:rPr lang="en-US" sz="240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immunohistochemicaly 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stained coronal slices.</a:t>
            </a: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2" y="1600199"/>
            <a:ext cx="6658785" cy="4775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Upcoming Research Plan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  <a:t>Sections 5.3 &amp; 6.2: Post-mortem MS qMT</a:t>
            </a:r>
            <a:b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</a:br>
            <a:r>
              <a:rPr lang="en-US" sz="2400" b="1" dirty="0" smtClean="0">
                <a:solidFill>
                  <a:srgbClr val="FF0000"/>
                </a:solidFill>
                <a:latin typeface="Didot"/>
                <a:cs typeface="Didot"/>
              </a:rPr>
              <a:t>June 2014 - December 2014</a:t>
            </a:r>
            <a:endParaRPr lang="en-US" sz="2400" dirty="0">
              <a:solidFill>
                <a:srgbClr val="FF0000"/>
              </a:solidFill>
              <a:latin typeface="Didot"/>
              <a:cs typeface="Didot"/>
            </a:endParaRPr>
          </a:p>
        </p:txBody>
      </p:sp>
    </p:spTree>
    <p:extLst>
      <p:ext uri="{BB962C8B-B14F-4D97-AF65-F5344CB8AC3E}">
        <p14:creationId xmlns:p14="http://schemas.microsoft.com/office/powerpoint/2010/main" val="268167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Optimize qMT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pulse sequence 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for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reductions in post-mortem brains T</a:t>
            </a:r>
            <a:r>
              <a:rPr lang="en-US" sz="2400" baseline="-25000" dirty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 values due 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to formaldehyde fixation.</a:t>
            </a:r>
          </a:p>
          <a:p>
            <a:pPr algn="just"/>
            <a:endParaRPr lang="en-US" sz="2400" dirty="0">
              <a:latin typeface="Gill Sans"/>
              <a:cs typeface="Gill Sans"/>
            </a:endParaRPr>
          </a:p>
          <a:p>
            <a:pPr algn="just"/>
            <a:r>
              <a:rPr lang="en-US" sz="2400" dirty="0">
                <a:latin typeface="Gill Sans"/>
                <a:cs typeface="Gill Sans"/>
              </a:rPr>
              <a:t>Post-mortem brain hemispheres (1 healthy, 4 MS for different stages) </a:t>
            </a:r>
            <a:r>
              <a:rPr lang="en-US" sz="2400" dirty="0" smtClean="0">
                <a:latin typeface="Gill Sans"/>
                <a:cs typeface="Gill Sans"/>
              </a:rPr>
              <a:t>to be scanned Summer/Fall 2014.</a:t>
            </a:r>
          </a:p>
          <a:p>
            <a:pPr algn="just"/>
            <a:endParaRPr lang="en-US" sz="2400" dirty="0">
              <a:latin typeface="Gill Sans"/>
              <a:cs typeface="Gill Sans"/>
            </a:endParaRPr>
          </a:p>
          <a:p>
            <a:pPr algn="just"/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Statistical analysis of MRI 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scans and </a:t>
            </a:r>
            <a:r>
              <a:rPr lang="en-US" sz="2400" dirty="0" err="1" smtClean="0">
                <a:solidFill>
                  <a:srgbClr val="7F7F7F"/>
                </a:solidFill>
                <a:latin typeface="Gill Sans"/>
                <a:cs typeface="Gill Sans"/>
              </a:rPr>
              <a:t>immunohistochemicaly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stained coronal slices.</a:t>
            </a:r>
            <a:endParaRPr lang="en-US" sz="2400" dirty="0">
              <a:solidFill>
                <a:srgbClr val="7F7F7F"/>
              </a:solidFill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2" y="1600199"/>
            <a:ext cx="6658785" cy="4775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Upcoming Research Plan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  <a:t>Sections 5.3 &amp; 6.2: Post-mortem MS qMT</a:t>
            </a:r>
            <a:b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</a:br>
            <a:r>
              <a:rPr lang="en-US" sz="2400" b="1" dirty="0" smtClean="0">
                <a:solidFill>
                  <a:srgbClr val="FF0000"/>
                </a:solidFill>
                <a:latin typeface="Didot"/>
                <a:cs typeface="Didot"/>
              </a:rPr>
              <a:t>June 2014 - December 2014</a:t>
            </a:r>
            <a:endParaRPr lang="en-US" sz="2400" dirty="0">
              <a:solidFill>
                <a:srgbClr val="FF0000"/>
              </a:solidFill>
              <a:latin typeface="Didot"/>
              <a:cs typeface="Didot"/>
            </a:endParaRPr>
          </a:p>
        </p:txBody>
      </p:sp>
    </p:spTree>
    <p:extLst>
      <p:ext uri="{BB962C8B-B14F-4D97-AF65-F5344CB8AC3E}">
        <p14:creationId xmlns:p14="http://schemas.microsoft.com/office/powerpoint/2010/main" val="238992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Optimize qMT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pulse sequence 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for 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reductions in post-mortem brains T</a:t>
            </a:r>
            <a:r>
              <a:rPr lang="en-US" sz="2400" baseline="-25000" dirty="0">
                <a:solidFill>
                  <a:srgbClr val="7F7F7F"/>
                </a:solidFill>
                <a:latin typeface="Gill Sans"/>
                <a:cs typeface="Gill Sans"/>
              </a:rPr>
              <a:t>1</a:t>
            </a:r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 values due 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to formaldehyde fixation.</a:t>
            </a:r>
          </a:p>
          <a:p>
            <a:pPr algn="just"/>
            <a:endParaRPr lang="en-US" sz="2400" dirty="0">
              <a:solidFill>
                <a:srgbClr val="7F7F7F"/>
              </a:solidFill>
              <a:latin typeface="Gill Sans"/>
              <a:cs typeface="Gill Sans"/>
            </a:endParaRPr>
          </a:p>
          <a:p>
            <a:pPr algn="just"/>
            <a:r>
              <a:rPr lang="en-US" sz="2400" dirty="0">
                <a:solidFill>
                  <a:srgbClr val="7F7F7F"/>
                </a:solidFill>
                <a:latin typeface="Gill Sans"/>
                <a:cs typeface="Gill Sans"/>
              </a:rPr>
              <a:t>Post-mortem brain hemispheres (1 healthy, 4 MS for different stages) </a:t>
            </a:r>
            <a:r>
              <a:rPr lang="en-US" sz="2400" dirty="0" smtClean="0">
                <a:solidFill>
                  <a:srgbClr val="7F7F7F"/>
                </a:solidFill>
                <a:latin typeface="Gill Sans"/>
                <a:cs typeface="Gill Sans"/>
              </a:rPr>
              <a:t>to be scanned Summer/Fall 2014.</a:t>
            </a:r>
          </a:p>
          <a:p>
            <a:pPr algn="just"/>
            <a:endParaRPr lang="en-US" sz="2400" dirty="0">
              <a:latin typeface="Gill Sans"/>
              <a:cs typeface="Gill Sans"/>
            </a:endParaRPr>
          </a:p>
          <a:p>
            <a:pPr algn="just"/>
            <a:r>
              <a:rPr lang="en-US" sz="2400" dirty="0">
                <a:latin typeface="Gill Sans"/>
                <a:cs typeface="Gill Sans"/>
              </a:rPr>
              <a:t>Statistical analysis of MRI </a:t>
            </a:r>
            <a:r>
              <a:rPr lang="en-US" sz="2400" dirty="0" smtClean="0">
                <a:latin typeface="Gill Sans"/>
                <a:cs typeface="Gill Sans"/>
              </a:rPr>
              <a:t>scans and </a:t>
            </a:r>
            <a:r>
              <a:rPr lang="en-US" sz="2400" dirty="0" err="1" smtClean="0">
                <a:latin typeface="Gill Sans"/>
                <a:cs typeface="Gill Sans"/>
              </a:rPr>
              <a:t>immunohistochemicaly</a:t>
            </a:r>
            <a:r>
              <a:rPr lang="en-US" sz="2400" dirty="0" smtClean="0">
                <a:latin typeface="Gill Sans"/>
                <a:cs typeface="Gill Sans"/>
              </a:rPr>
              <a:t> </a:t>
            </a:r>
            <a:r>
              <a:rPr lang="en-US" sz="2400" dirty="0" smtClean="0">
                <a:latin typeface="Gill Sans"/>
                <a:cs typeface="Gill Sans"/>
              </a:rPr>
              <a:t>stained coronal slices.</a:t>
            </a:r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2" y="1600199"/>
            <a:ext cx="6658785" cy="4775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Upcoming Research Plan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  <a:t>Sections 5.3 &amp; 6.2: Post-mortem MS qMT</a:t>
            </a:r>
            <a:b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</a:br>
            <a:r>
              <a:rPr lang="en-US" sz="2400" b="1" dirty="0" smtClean="0">
                <a:solidFill>
                  <a:srgbClr val="FF0000"/>
                </a:solidFill>
                <a:latin typeface="Didot"/>
                <a:cs typeface="Didot"/>
              </a:rPr>
              <a:t>June 2014 - December 2014</a:t>
            </a:r>
            <a:endParaRPr lang="en-US" sz="2400" dirty="0">
              <a:solidFill>
                <a:srgbClr val="FF0000"/>
              </a:solidFill>
              <a:latin typeface="Didot"/>
              <a:cs typeface="Didot"/>
            </a:endParaRPr>
          </a:p>
        </p:txBody>
      </p:sp>
    </p:spTree>
    <p:extLst>
      <p:ext uri="{BB962C8B-B14F-4D97-AF65-F5344CB8AC3E}">
        <p14:creationId xmlns:p14="http://schemas.microsoft.com/office/powerpoint/2010/main" val="394089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Gill Sans"/>
                <a:cs typeface="Gill Sans"/>
              </a:rPr>
              <a:t>3D qMT protocol on </a:t>
            </a:r>
            <a:r>
              <a:rPr lang="en-US" sz="2400" dirty="0">
                <a:solidFill>
                  <a:srgbClr val="E46C0A"/>
                </a:solidFill>
                <a:latin typeface="Gill Sans"/>
                <a:cs typeface="Gill Sans"/>
              </a:rPr>
              <a:t>secondary progressive</a:t>
            </a:r>
            <a:r>
              <a:rPr lang="en-US" sz="2400" dirty="0">
                <a:latin typeface="Gill Sans"/>
                <a:cs typeface="Gill Sans"/>
              </a:rPr>
              <a:t> </a:t>
            </a:r>
            <a:r>
              <a:rPr lang="en-US" sz="2400" dirty="0">
                <a:solidFill>
                  <a:srgbClr val="E46C0A"/>
                </a:solidFill>
                <a:latin typeface="Gill Sans"/>
                <a:cs typeface="Gill Sans"/>
              </a:rPr>
              <a:t>MS patients </a:t>
            </a:r>
            <a:r>
              <a:rPr lang="en-US" sz="2400" dirty="0">
                <a:solidFill>
                  <a:srgbClr val="FFFFFF"/>
                </a:solidFill>
                <a:latin typeface="Gill Sans"/>
                <a:cs typeface="Gill Sans"/>
              </a:rPr>
              <a:t>and age/sex matched healthy volunteers.</a:t>
            </a:r>
          </a:p>
          <a:p>
            <a:endParaRPr lang="en-US" sz="2400" dirty="0" smtClean="0">
              <a:solidFill>
                <a:srgbClr val="FFFFFF"/>
              </a:solidFill>
              <a:latin typeface="Gill Sans"/>
              <a:cs typeface="Gill Sans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Gill Sans"/>
                <a:cs typeface="Gill Sans"/>
              </a:rPr>
              <a:t>Investigate </a:t>
            </a:r>
            <a:r>
              <a:rPr lang="en-US" sz="2400" dirty="0">
                <a:solidFill>
                  <a:srgbClr val="FFFFFF"/>
                </a:solidFill>
                <a:latin typeface="Gill Sans"/>
                <a:cs typeface="Gill Sans"/>
              </a:rPr>
              <a:t>cortical GM qMT values in healthy GM and GM lesions.</a:t>
            </a:r>
          </a:p>
          <a:p>
            <a:endParaRPr lang="en-US" sz="600" dirty="0">
              <a:solidFill>
                <a:srgbClr val="E46C0A"/>
              </a:solidFill>
              <a:latin typeface="Gill Sans"/>
              <a:cs typeface="Gill Sans"/>
            </a:endParaRPr>
          </a:p>
          <a:p>
            <a:endParaRPr lang="en-US" sz="2400" dirty="0">
              <a:latin typeface="Gill Sans"/>
              <a:cs typeface="Gill Sans"/>
            </a:endParaRPr>
          </a:p>
          <a:p>
            <a:r>
              <a:rPr lang="en-US" sz="2400" dirty="0">
                <a:latin typeface="Gill Sans"/>
                <a:cs typeface="Gill Sans"/>
              </a:rPr>
              <a:t>Acquire high angular resolution MRI diffusion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tractography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sz="2400" dirty="0">
                <a:latin typeface="Gill Sans"/>
                <a:cs typeface="Gill Sans"/>
              </a:rPr>
              <a:t>maps</a:t>
            </a:r>
            <a:r>
              <a:rPr lang="en-US" sz="2400" dirty="0" smtClean="0">
                <a:latin typeface="Gill Sans"/>
                <a:cs typeface="Gill Sans"/>
              </a:rPr>
              <a:t>.</a:t>
            </a:r>
          </a:p>
          <a:p>
            <a:endParaRPr lang="en-US" sz="2400" dirty="0">
              <a:latin typeface="Gill Sans"/>
              <a:cs typeface="Gill Sans"/>
            </a:endParaRPr>
          </a:p>
          <a:p>
            <a:pPr>
              <a:buFont typeface="Wingdings" charset="2"/>
              <a:buChar char="§"/>
            </a:pPr>
            <a:r>
              <a:rPr lang="en-US" sz="2400" dirty="0">
                <a:latin typeface="Gill Sans"/>
                <a:cs typeface="Gill Sans"/>
              </a:rPr>
              <a:t>qMT parameters in cortical GM connected to WM lesions will be investigated to determine if they exhibit statistically different values compared to contra-lateral regions free of WM lesions.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2" y="1600199"/>
            <a:ext cx="6658785" cy="4775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Upcoming Research Plan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  <a:t>Sections 5.4, 6.3 &amp; 6.4: In vivo whole-brain MS qMT</a:t>
            </a:r>
            <a:br>
              <a:rPr lang="en-US" sz="2400" b="1" dirty="0" smtClean="0">
                <a:solidFill>
                  <a:srgbClr val="FFFF00"/>
                </a:solidFill>
                <a:latin typeface="Didot"/>
                <a:cs typeface="Didot"/>
              </a:rPr>
            </a:br>
            <a:r>
              <a:rPr lang="en-US" sz="2400" b="1" dirty="0" smtClean="0">
                <a:solidFill>
                  <a:srgbClr val="FF0000"/>
                </a:solidFill>
                <a:latin typeface="Didot"/>
                <a:cs typeface="Didot"/>
              </a:rPr>
              <a:t>January 2015 - August 2015</a:t>
            </a:r>
            <a:endParaRPr lang="en-US" sz="2400" dirty="0">
              <a:solidFill>
                <a:srgbClr val="FF0000"/>
              </a:solidFill>
              <a:latin typeface="Didot"/>
              <a:cs typeface="Didot"/>
            </a:endParaRPr>
          </a:p>
        </p:txBody>
      </p:sp>
    </p:spTree>
    <p:extLst>
      <p:ext uri="{BB962C8B-B14F-4D97-AF65-F5344CB8AC3E}">
        <p14:creationId xmlns:p14="http://schemas.microsoft.com/office/powerpoint/2010/main" val="178863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6"/>
    </mc:Choice>
    <mc:Fallback xmlns=""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Thesis Completion Timeline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88" y="1579859"/>
            <a:ext cx="7893597" cy="44264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72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06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3"/>
    </mc:Choice>
    <mc:Fallback xmlns="">
      <p:transition xmlns:p14="http://schemas.microsoft.com/office/powerpoint/2010/main" spd="slow" advTm="754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Introduction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rgbClr val="595959"/>
                </a:solidFill>
                <a:latin typeface="Gill Sans"/>
                <a:cs typeface="Gill Sans"/>
              </a:rPr>
              <a:t>Multiple Sclerosis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: disabling neurological disease affecting 55,000-75,000 Canadians.</a:t>
            </a:r>
          </a:p>
          <a:p>
            <a:endParaRPr lang="en-US" sz="500" dirty="0" smtClean="0">
              <a:latin typeface="Gill Sans"/>
              <a:cs typeface="Gill Sans"/>
            </a:endParaRPr>
          </a:p>
          <a:p>
            <a:r>
              <a:rPr lang="en-US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MRI</a:t>
            </a:r>
            <a:r>
              <a:rPr lang="en-US" sz="2600" dirty="0" smtClean="0">
                <a:latin typeface="Gill Sans"/>
                <a:cs typeface="Gill Sans"/>
              </a:rPr>
              <a:t>: imaging modality uniquely sensitive to many aspects of MS pathology.</a:t>
            </a:r>
          </a:p>
          <a:p>
            <a:endParaRPr lang="en-US" sz="500" b="1" dirty="0">
              <a:latin typeface="Gill Sans"/>
              <a:cs typeface="Gill Sans"/>
            </a:endParaRPr>
          </a:p>
          <a:p>
            <a:r>
              <a:rPr lang="en-US" sz="2400" b="1" dirty="0" smtClean="0">
                <a:solidFill>
                  <a:srgbClr val="595959"/>
                </a:solidFill>
                <a:latin typeface="Gill Sans"/>
                <a:cs typeface="Gill Sans"/>
              </a:rPr>
              <a:t>Quantitative Magnetization Transfer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: MRI technique capable of quantifying changes in myelin density.</a:t>
            </a:r>
          </a:p>
          <a:p>
            <a:endParaRPr lang="en-US" sz="500" b="1" dirty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Most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qMT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research of MS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concentrate 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on </a:t>
            </a:r>
            <a:r>
              <a:rPr lang="en-US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white matter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pathology, partly 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due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to time and resolution limitations.</a:t>
            </a: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endParaRPr lang="en-US" sz="500" dirty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We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aim to develop a fast high-resolution </a:t>
            </a:r>
            <a:r>
              <a:rPr lang="en-US" sz="2400" dirty="0" err="1" smtClean="0">
                <a:solidFill>
                  <a:srgbClr val="595959"/>
                </a:solidFill>
                <a:latin typeface="Gill Sans"/>
                <a:cs typeface="Gill Sans"/>
              </a:rPr>
              <a:t>qMT</a:t>
            </a:r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method </a:t>
            </a:r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for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white and </a:t>
            </a:r>
            <a:r>
              <a:rPr lang="en-US" sz="2200" b="1" dirty="0">
                <a:solidFill>
                  <a:srgbClr val="595959"/>
                </a:solidFill>
                <a:latin typeface="Gill Sans"/>
                <a:cs typeface="Gill Sans"/>
              </a:rPr>
              <a:t>gray matter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MS pathology in the whole-brain to investigate the spatial relationship between pathology in both tissues.</a:t>
            </a: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643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45"/>
    </mc:Choice>
    <mc:Fallback xmlns="">
      <p:transition xmlns:p14="http://schemas.microsoft.com/office/powerpoint/2010/main" spd="slow" advTm="298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614"/>
            <a:ext cx="91440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Didot"/>
                <a:cs typeface="Didot"/>
              </a:rPr>
              <a:t>PhD Progress Meeting 2013</a:t>
            </a:r>
            <a:endParaRPr lang="en-US" sz="3600" dirty="0">
              <a:latin typeface="Didot"/>
              <a:cs typeface="Dido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421" y="3500072"/>
            <a:ext cx="7956294" cy="323007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Gill Sans"/>
                <a:cs typeface="Gill Sans"/>
              </a:rPr>
              <a:t>Mathieu Boudreau</a:t>
            </a:r>
            <a:endParaRPr lang="en-US" dirty="0">
              <a:latin typeface="Gill Sans"/>
              <a:cs typeface="Gill Sans"/>
            </a:endParaRPr>
          </a:p>
          <a:p>
            <a:endParaRPr lang="en-US" sz="2000" dirty="0" smtClean="0">
              <a:latin typeface="Gill Sans"/>
              <a:cs typeface="Gill Sans"/>
            </a:endParaRPr>
          </a:p>
          <a:p>
            <a:r>
              <a:rPr lang="en-US" sz="2000" dirty="0" smtClean="0">
                <a:latin typeface="Gill Sans"/>
                <a:cs typeface="Gill Sans"/>
              </a:rPr>
              <a:t>November 25</a:t>
            </a:r>
            <a:r>
              <a:rPr lang="en-US" sz="2000" baseline="30000" dirty="0" smtClean="0">
                <a:latin typeface="Gill Sans"/>
                <a:cs typeface="Gill Sans"/>
              </a:rPr>
              <a:t>th</a:t>
            </a:r>
            <a:r>
              <a:rPr lang="en-US" sz="2000" dirty="0" smtClean="0">
                <a:latin typeface="Gill Sans"/>
                <a:cs typeface="Gill Sans"/>
              </a:rPr>
              <a:t> 2013</a:t>
            </a:r>
          </a:p>
          <a:p>
            <a:endParaRPr lang="en-US" sz="2000" dirty="0" smtClean="0">
              <a:solidFill>
                <a:schemeClr val="tx1"/>
              </a:solidFill>
              <a:latin typeface="Gill Sans"/>
              <a:cs typeface="Gill Sans"/>
            </a:endParaRPr>
          </a:p>
          <a:p>
            <a:endParaRPr lang="en-US" sz="2000" dirty="0">
              <a:solidFill>
                <a:schemeClr val="tx1"/>
              </a:solidFill>
              <a:latin typeface="Gill Sans"/>
              <a:cs typeface="Gill Sans"/>
            </a:endParaRPr>
          </a:p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Biomedical Engineering Dept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.</a:t>
            </a:r>
          </a:p>
          <a:p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McGill University</a:t>
            </a:r>
            <a:endParaRPr lang="en-US" sz="2400" dirty="0">
              <a:solidFill>
                <a:schemeClr val="tx1">
                  <a:lumMod val="65000"/>
                </a:schemeClr>
              </a:solidFill>
              <a:latin typeface="Gill Sans"/>
              <a:cs typeface="Gill Sans"/>
            </a:endParaRPr>
          </a:p>
          <a:p>
            <a:endParaRPr lang="en-US" sz="1100" dirty="0">
              <a:solidFill>
                <a:schemeClr val="tx1">
                  <a:lumMod val="65000"/>
                </a:schemeClr>
              </a:solidFill>
              <a:latin typeface="Gill Sans"/>
              <a:cs typeface="Gill Sans"/>
            </a:endParaRPr>
          </a:p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Committee:</a:t>
            </a:r>
          </a:p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Prof. Bruce Pike 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– Supervisor</a:t>
            </a:r>
          </a:p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Dr. Douglas Arnold - External 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member</a:t>
            </a:r>
            <a:endParaRPr lang="en-US" sz="2000" dirty="0">
              <a:solidFill>
                <a:schemeClr val="tx1">
                  <a:lumMod val="65000"/>
                </a:schemeClr>
              </a:solidFill>
              <a:latin typeface="Gill Sans"/>
              <a:cs typeface="Gill Sans"/>
            </a:endParaRPr>
          </a:p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Prof. Robert </a:t>
            </a:r>
            <a:r>
              <a:rPr lang="en-US" sz="2000" dirty="0" err="1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Funnell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 - Chair’s representative</a:t>
            </a:r>
          </a:p>
          <a:p>
            <a:endParaRPr lang="en-US" sz="2000" dirty="0">
              <a:solidFill>
                <a:schemeClr val="tx1">
                  <a:lumMod val="6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506" y="1418758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>
                <a:solidFill>
                  <a:srgbClr val="FFFF00"/>
                </a:solidFill>
                <a:latin typeface="Didot"/>
                <a:cs typeface="Didot"/>
              </a:rPr>
              <a:t>Development of Multimodal Quantitative MRI Techniques to Assess Brain Tissue Microstructure in Multiple Sclerosis</a:t>
            </a:r>
            <a:endParaRPr lang="en-US" sz="2600" dirty="0">
              <a:solidFill>
                <a:srgbClr val="FFFF00"/>
              </a:solidFill>
              <a:latin typeface="Didot"/>
              <a:cs typeface="Dido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729" y="5282661"/>
            <a:ext cx="1622271" cy="7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125" y="6250791"/>
            <a:ext cx="2592381" cy="60720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0" y="5483302"/>
            <a:ext cx="1423495" cy="12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0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3"/>
    </mc:Choice>
    <mc:Fallback xmlns="">
      <p:transition xmlns:p14="http://schemas.microsoft.com/office/powerpoint/2010/main" spd="slow" advTm="754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Introduction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rgbClr val="595959"/>
                </a:solidFill>
                <a:latin typeface="Gill Sans"/>
                <a:cs typeface="Gill Sans"/>
              </a:rPr>
              <a:t>Multiple Sclerosis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: disabling neurological disease affecting </a:t>
            </a:r>
            <a:r>
              <a:rPr lang="en-US" sz="2600" dirty="0">
                <a:solidFill>
                  <a:srgbClr val="595959"/>
                </a:solidFill>
                <a:latin typeface="Gill Sans"/>
                <a:cs typeface="Gill Sans"/>
              </a:rPr>
              <a:t>55,000-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75,000 Canadians.</a:t>
            </a:r>
          </a:p>
          <a:p>
            <a:endParaRPr lang="en-US" sz="5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400" b="1" dirty="0" smtClean="0">
                <a:solidFill>
                  <a:srgbClr val="595959"/>
                </a:solidFill>
                <a:latin typeface="Gill Sans"/>
                <a:cs typeface="Gill Sans"/>
              </a:rPr>
              <a:t>MRI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: imaging modality uniquely sensitive to many aspects of MS </a:t>
            </a:r>
            <a:r>
              <a:rPr lang="en-US" sz="2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pathology.</a:t>
            </a:r>
          </a:p>
          <a:p>
            <a:endParaRPr lang="en-US" sz="500" b="1" dirty="0">
              <a:latin typeface="Gill Sans"/>
              <a:cs typeface="Gill Sans"/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Quantitative Magnetization Transfer</a:t>
            </a:r>
            <a:r>
              <a:rPr lang="en-US" sz="2600" dirty="0" smtClean="0">
                <a:latin typeface="Gill Sans"/>
                <a:cs typeface="Gill Sans"/>
              </a:rPr>
              <a:t>: MRI technique capable of quantifying changes in myelin density.</a:t>
            </a:r>
          </a:p>
          <a:p>
            <a:endParaRPr lang="en-US" sz="500" b="1" dirty="0">
              <a:latin typeface="Gill Sans"/>
              <a:cs typeface="Gill Sans"/>
            </a:endParaRPr>
          </a:p>
          <a:p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Most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qMT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research of MS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concentrate 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on </a:t>
            </a:r>
            <a:r>
              <a:rPr lang="en-US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white matter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pathology, partly 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due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to time and resolution limitations.</a:t>
            </a: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endParaRPr lang="en-US" sz="500" dirty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We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aim to develop a fast high-resolution </a:t>
            </a:r>
            <a:r>
              <a:rPr lang="en-US" sz="2400" dirty="0" err="1" smtClean="0">
                <a:solidFill>
                  <a:srgbClr val="595959"/>
                </a:solidFill>
                <a:latin typeface="Gill Sans"/>
                <a:cs typeface="Gill Sans"/>
              </a:rPr>
              <a:t>qMT</a:t>
            </a:r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method </a:t>
            </a:r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for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white and </a:t>
            </a:r>
            <a:r>
              <a:rPr lang="en-US" sz="2200" b="1" dirty="0">
                <a:solidFill>
                  <a:srgbClr val="595959"/>
                </a:solidFill>
                <a:latin typeface="Gill Sans"/>
                <a:cs typeface="Gill Sans"/>
              </a:rPr>
              <a:t>gray matter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MS pathology in the whole-brain to investigate the spatial relationship between pathology in both tissues.</a:t>
            </a: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643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79"/>
    </mc:Choice>
    <mc:Fallback xmlns="">
      <p:transition xmlns:p14="http://schemas.microsoft.com/office/powerpoint/2010/main" spd="slow" advTm="188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Introduction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rgbClr val="595959"/>
                </a:solidFill>
                <a:latin typeface="Gill Sans"/>
                <a:cs typeface="Gill Sans"/>
              </a:rPr>
              <a:t>Multiple Sclerosis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: disabling neurological disease affecting </a:t>
            </a:r>
            <a:r>
              <a:rPr lang="en-US" sz="2600" dirty="0">
                <a:solidFill>
                  <a:srgbClr val="595959"/>
                </a:solidFill>
                <a:latin typeface="Gill Sans"/>
                <a:cs typeface="Gill Sans"/>
              </a:rPr>
              <a:t>55,000-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75,000 Canadians.</a:t>
            </a:r>
          </a:p>
          <a:p>
            <a:endParaRPr lang="en-US" sz="5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400" b="1" dirty="0" smtClean="0">
                <a:solidFill>
                  <a:srgbClr val="595959"/>
                </a:solidFill>
                <a:latin typeface="Gill Sans"/>
                <a:cs typeface="Gill Sans"/>
              </a:rPr>
              <a:t>MRI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: imaging modality uniquely sensitive to many aspects of MS pathology.</a:t>
            </a:r>
          </a:p>
          <a:p>
            <a:endParaRPr lang="en-US" sz="500" b="1" dirty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400" b="1" dirty="0" smtClean="0">
                <a:solidFill>
                  <a:srgbClr val="595959"/>
                </a:solidFill>
                <a:latin typeface="Gill Sans"/>
                <a:cs typeface="Gill Sans"/>
              </a:rPr>
              <a:t>Quantitative Magnetization Transfer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: MRI technique capable of quantifying changes in myelin density.</a:t>
            </a:r>
          </a:p>
          <a:p>
            <a:endParaRPr lang="en-US" sz="500" b="1" dirty="0" smtClean="0">
              <a:latin typeface="Gill Sans"/>
              <a:cs typeface="Gill Sans"/>
            </a:endParaRPr>
          </a:p>
          <a:p>
            <a:r>
              <a:rPr lang="en-US" sz="2800" dirty="0" smtClean="0">
                <a:latin typeface="Gill Sans"/>
                <a:cs typeface="Gill Sans"/>
              </a:rPr>
              <a:t>Most </a:t>
            </a:r>
            <a:r>
              <a:rPr lang="en-US" sz="2800" dirty="0" err="1" smtClean="0">
                <a:latin typeface="Gill Sans"/>
                <a:cs typeface="Gill Sans"/>
              </a:rPr>
              <a:t>qMT</a:t>
            </a:r>
            <a:r>
              <a:rPr lang="en-US" sz="2800" dirty="0" smtClean="0">
                <a:latin typeface="Gill Sans"/>
                <a:cs typeface="Gill Sans"/>
              </a:rPr>
              <a:t> research of MS concentrate 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Gill Sans"/>
                <a:cs typeface="Gill Sans"/>
              </a:rPr>
              <a:t>white matter</a:t>
            </a:r>
            <a:r>
              <a:rPr lang="en-US" sz="2800" b="1" dirty="0" smtClean="0">
                <a:latin typeface="Gill Sans"/>
                <a:cs typeface="Gill Sans"/>
              </a:rPr>
              <a:t> </a:t>
            </a:r>
            <a:r>
              <a:rPr lang="en-US" sz="2800" dirty="0" smtClean="0">
                <a:latin typeface="Gill Sans"/>
                <a:cs typeface="Gill Sans"/>
              </a:rPr>
              <a:t>pathology, partly due to time and resolution limitations.</a:t>
            </a:r>
          </a:p>
          <a:p>
            <a:endParaRPr lang="en-US" sz="500" dirty="0">
              <a:latin typeface="Gill Sans"/>
              <a:cs typeface="Gill Sans"/>
            </a:endParaRPr>
          </a:p>
          <a:p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We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aim to develop a fast high-resolution </a:t>
            </a:r>
            <a:r>
              <a:rPr lang="en-US" sz="2400" dirty="0" err="1" smtClean="0">
                <a:solidFill>
                  <a:srgbClr val="595959"/>
                </a:solidFill>
                <a:latin typeface="Gill Sans"/>
                <a:cs typeface="Gill Sans"/>
              </a:rPr>
              <a:t>qMT</a:t>
            </a:r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method </a:t>
            </a:r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for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white and </a:t>
            </a:r>
            <a:r>
              <a:rPr lang="en-US" sz="2200" b="1" dirty="0">
                <a:solidFill>
                  <a:srgbClr val="595959"/>
                </a:solidFill>
                <a:latin typeface="Gill Sans"/>
                <a:cs typeface="Gill Sans"/>
              </a:rPr>
              <a:t>gray matter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MS pathology in the whole-brain to investigate the spatial relationship between pathology in both tissues.</a:t>
            </a: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1846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53"/>
    </mc:Choice>
    <mc:Fallback xmlns="">
      <p:transition xmlns:p14="http://schemas.microsoft.com/office/powerpoint/2010/main" spd="slow" advTm="5305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Introduction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rgbClr val="595959"/>
                </a:solidFill>
                <a:latin typeface="Gill Sans"/>
                <a:cs typeface="Gill Sans"/>
              </a:rPr>
              <a:t>Multiple Sclerosis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: disabling neurological disease affecting </a:t>
            </a:r>
            <a:r>
              <a:rPr lang="en-US" sz="2600" dirty="0">
                <a:solidFill>
                  <a:srgbClr val="595959"/>
                </a:solidFill>
                <a:latin typeface="Gill Sans"/>
                <a:cs typeface="Gill Sans"/>
              </a:rPr>
              <a:t>55,000-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75,000 Canadians.</a:t>
            </a:r>
          </a:p>
          <a:p>
            <a:endParaRPr lang="en-US" sz="5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400" b="1" dirty="0" smtClean="0">
                <a:solidFill>
                  <a:srgbClr val="595959"/>
                </a:solidFill>
                <a:latin typeface="Gill Sans"/>
                <a:cs typeface="Gill Sans"/>
              </a:rPr>
              <a:t>MRI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: imaging modality uniquely sensitive to many aspects of MS pathology.</a:t>
            </a:r>
          </a:p>
          <a:p>
            <a:endParaRPr lang="en-US" sz="500" b="1" dirty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400" b="1" dirty="0" smtClean="0">
                <a:solidFill>
                  <a:srgbClr val="595959"/>
                </a:solidFill>
                <a:latin typeface="Gill Sans"/>
                <a:cs typeface="Gill Sans"/>
              </a:rPr>
              <a:t>Quantitative Magnetization Transfer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: MRI technique capable of quantifying changes in myelin density.</a:t>
            </a:r>
          </a:p>
          <a:p>
            <a:endParaRPr lang="en-US" sz="500" b="1" dirty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Most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qMT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research of MS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concentrate 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on </a:t>
            </a:r>
            <a:r>
              <a:rPr lang="en-US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white matter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pathology, partly due to time and resolution limitations.</a:t>
            </a: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endParaRPr lang="en-US" sz="500" dirty="0">
              <a:latin typeface="Gill Sans"/>
              <a:cs typeface="Gill Sans"/>
            </a:endParaRPr>
          </a:p>
          <a:p>
            <a:r>
              <a:rPr lang="en-US" sz="2400" dirty="0" smtClean="0">
                <a:latin typeface="Gill Sans"/>
                <a:cs typeface="Gill Sans"/>
              </a:rPr>
              <a:t>We </a:t>
            </a:r>
            <a:r>
              <a:rPr lang="en-US" sz="2400" dirty="0">
                <a:latin typeface="Gill Sans"/>
                <a:cs typeface="Gill Sans"/>
              </a:rPr>
              <a:t>aim to develop a fast high-resolution </a:t>
            </a:r>
            <a:r>
              <a:rPr lang="en-US" sz="2400" dirty="0" err="1" smtClean="0">
                <a:latin typeface="Gill Sans"/>
                <a:cs typeface="Gill Sans"/>
              </a:rPr>
              <a:t>qMT</a:t>
            </a:r>
            <a:r>
              <a:rPr lang="en-US" sz="2400" dirty="0" smtClean="0">
                <a:latin typeface="Gill Sans"/>
                <a:cs typeface="Gill Sans"/>
              </a:rPr>
              <a:t> </a:t>
            </a:r>
            <a:r>
              <a:rPr lang="en-US" sz="2400" dirty="0">
                <a:latin typeface="Gill Sans"/>
                <a:cs typeface="Gill Sans"/>
              </a:rPr>
              <a:t>method </a:t>
            </a:r>
            <a:r>
              <a:rPr lang="en-US" sz="2400" dirty="0" smtClean="0">
                <a:latin typeface="Gill Sans"/>
                <a:cs typeface="Gill Sans"/>
              </a:rPr>
              <a:t>for </a:t>
            </a:r>
            <a:r>
              <a:rPr lang="en-US" sz="2400" dirty="0">
                <a:latin typeface="Gill Sans"/>
                <a:cs typeface="Gill Sans"/>
              </a:rPr>
              <a:t>white and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Gill Sans"/>
                <a:cs typeface="Gill Sans"/>
              </a:rPr>
              <a:t>gray matter </a:t>
            </a:r>
            <a:r>
              <a:rPr lang="en-US" sz="2400" dirty="0">
                <a:latin typeface="Gill Sans"/>
                <a:cs typeface="Gill Sans"/>
              </a:rPr>
              <a:t>MS pathology in the whole-brain to investigate the spatial relationship between pathology in both tissues.</a:t>
            </a: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3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63"/>
    </mc:Choice>
    <mc:Fallback xmlns="">
      <p:transition xmlns:p14="http://schemas.microsoft.com/office/powerpoint/2010/main" spd="slow" advTm="2166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Hypotheses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Gill Sans"/>
                <a:cs typeface="Gill Sans"/>
              </a:rPr>
              <a:t>Whole-brain </a:t>
            </a:r>
            <a:r>
              <a:rPr lang="en-US" sz="2200" dirty="0" err="1">
                <a:latin typeface="Gill Sans"/>
                <a:cs typeface="Gill Sans"/>
              </a:rPr>
              <a:t>qMT</a:t>
            </a:r>
            <a:r>
              <a:rPr lang="en-US" sz="2200" dirty="0">
                <a:latin typeface="Gill Sans"/>
                <a:cs typeface="Gill Sans"/>
              </a:rPr>
              <a:t> </a:t>
            </a:r>
            <a:r>
              <a:rPr lang="en-US" sz="2200" dirty="0" smtClean="0">
                <a:latin typeface="Gill Sans"/>
                <a:cs typeface="Gill Sans"/>
              </a:rPr>
              <a:t>maps can be acquired with </a:t>
            </a:r>
            <a:r>
              <a:rPr lang="en-US" sz="2200" dirty="0">
                <a:latin typeface="Gill Sans"/>
                <a:cs typeface="Gill Sans"/>
              </a:rPr>
              <a:t>a resolution of 1 mm</a:t>
            </a:r>
            <a:r>
              <a:rPr lang="en-US" sz="2200" baseline="30000" dirty="0">
                <a:latin typeface="Gill Sans"/>
                <a:cs typeface="Gill Sans"/>
              </a:rPr>
              <a:t>3</a:t>
            </a:r>
            <a:r>
              <a:rPr lang="en-US" sz="2200" dirty="0">
                <a:latin typeface="Gill Sans"/>
                <a:cs typeface="Gill Sans"/>
              </a:rPr>
              <a:t> in a clinically acceptable time of </a:t>
            </a:r>
            <a:r>
              <a:rPr lang="en-US" sz="2200" dirty="0" smtClean="0">
                <a:latin typeface="Gill Sans"/>
                <a:cs typeface="Gill Sans"/>
              </a:rPr>
              <a:t>&lt; 30 </a:t>
            </a:r>
            <a:r>
              <a:rPr lang="en-US" sz="2200" dirty="0">
                <a:latin typeface="Gill Sans"/>
                <a:cs typeface="Gill Sans"/>
              </a:rPr>
              <a:t>minutes</a:t>
            </a:r>
            <a:r>
              <a:rPr lang="en-US" sz="2200" dirty="0" smtClean="0">
                <a:latin typeface="Gill Sans"/>
                <a:cs typeface="Gill Sans"/>
              </a:rPr>
              <a:t>.</a:t>
            </a:r>
          </a:p>
          <a:p>
            <a:pPr marL="0" indent="0">
              <a:buNone/>
            </a:pPr>
            <a:endParaRPr lang="en-US" sz="10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High-resolution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qMT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WM/GM focal and diffuse pathology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in post-mortem healthy and MS brains </a:t>
            </a: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will correlate with 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immunohistochemistry</a:t>
            </a:r>
            <a:r>
              <a:rPr lang="en-US" sz="2200" dirty="0">
                <a:latin typeface="Gill Sans"/>
                <a:cs typeface="Gill San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measurements of pathology.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Is cortical GM MS pathology spatially independent of connectivity with WM lesions?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8067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10"/>
    </mc:Choice>
    <mc:Fallback xmlns="">
      <p:transition xmlns:p14="http://schemas.microsoft.com/office/powerpoint/2010/main" spd="slow" advTm="2221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Hypotheses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Whole-brain </a:t>
            </a:r>
            <a:r>
              <a:rPr lang="en-US" sz="2200" dirty="0" err="1">
                <a:solidFill>
                  <a:srgbClr val="595959"/>
                </a:solidFill>
                <a:latin typeface="Gill Sans"/>
                <a:cs typeface="Gill Sans"/>
              </a:rPr>
              <a:t>qMT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 maps can be acquired with a resolution of 1 mm</a:t>
            </a:r>
            <a:r>
              <a:rPr lang="en-US" sz="2200" baseline="30000" dirty="0">
                <a:solidFill>
                  <a:srgbClr val="595959"/>
                </a:solidFill>
                <a:latin typeface="Gill Sans"/>
                <a:cs typeface="Gill Sans"/>
              </a:rPr>
              <a:t>3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 in a clinically acceptable time of &lt; 30 minutes.</a:t>
            </a:r>
          </a:p>
          <a:p>
            <a:pPr marL="0" indent="0">
              <a:buNone/>
            </a:pPr>
            <a:endParaRPr lang="en-US" sz="1000" dirty="0">
              <a:latin typeface="Gill Sans"/>
              <a:cs typeface="Gill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Gill Sans"/>
                <a:cs typeface="Gill Sans"/>
              </a:rPr>
              <a:t>High-resolution </a:t>
            </a:r>
            <a:r>
              <a:rPr lang="en-US" sz="2200" dirty="0" err="1" smtClean="0">
                <a:latin typeface="Gill Sans"/>
                <a:cs typeface="Gill Sans"/>
              </a:rPr>
              <a:t>qMT</a:t>
            </a:r>
            <a:r>
              <a:rPr lang="en-US" sz="2200" dirty="0" smtClean="0">
                <a:latin typeface="Gill Sans"/>
                <a:cs typeface="Gill Sans"/>
              </a:rPr>
              <a:t> </a:t>
            </a:r>
            <a:r>
              <a:rPr lang="en-US" sz="2200" dirty="0">
                <a:latin typeface="Gill Sans"/>
                <a:cs typeface="Gill Sans"/>
              </a:rPr>
              <a:t>WM/GM focal and diffuse pathology </a:t>
            </a:r>
            <a:r>
              <a:rPr lang="en-US" sz="2200" dirty="0" smtClean="0">
                <a:latin typeface="Gill Sans"/>
                <a:cs typeface="Gill Sans"/>
              </a:rPr>
              <a:t>in post-mortem healthy and MS brains </a:t>
            </a:r>
            <a:r>
              <a:rPr lang="en-US" sz="2200" dirty="0">
                <a:latin typeface="Gill Sans"/>
                <a:cs typeface="Gill Sans"/>
              </a:rPr>
              <a:t>will correlate with </a:t>
            </a:r>
            <a:r>
              <a:rPr lang="en-US" sz="2200" dirty="0" smtClean="0">
                <a:latin typeface="Gill Sans"/>
                <a:cs typeface="Gill Sans"/>
              </a:rPr>
              <a:t>immunohistochemistry measurements of pathology.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>
              <a:latin typeface="Gill Sans"/>
              <a:cs typeface="Gill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Is cortical GM MS pathology spatially independent of connectivity with WM lesions?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50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9"/>
    </mc:Choice>
    <mc:Fallback xmlns="">
      <p:transition xmlns:p14="http://schemas.microsoft.com/office/powerpoint/2010/main" spd="slow" advTm="130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9035</TotalTime>
  <Words>3281</Words>
  <Application>Microsoft Macintosh PowerPoint</Application>
  <PresentationFormat>On-screen Show (4:3)</PresentationFormat>
  <Paragraphs>382</Paragraphs>
  <Slides>40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Black</vt:lpstr>
      <vt:lpstr>PhD Progress Meeting 2013</vt:lpstr>
      <vt:lpstr>Overview</vt:lpstr>
      <vt:lpstr>Introduction</vt:lpstr>
      <vt:lpstr>Introduction</vt:lpstr>
      <vt:lpstr>Introduction</vt:lpstr>
      <vt:lpstr>Introduction</vt:lpstr>
      <vt:lpstr>Introduction</vt:lpstr>
      <vt:lpstr>Hypotheses</vt:lpstr>
      <vt:lpstr>Hypotheses</vt:lpstr>
      <vt:lpstr>Hypotheses</vt:lpstr>
      <vt:lpstr>List of Publications/Abstracts</vt:lpstr>
      <vt:lpstr>Progress – Aim 1  Section 4.1: Quantitative Comparison of B1 Mapping Methods for White Matter T1 Mapping at 3T </vt:lpstr>
      <vt:lpstr>Progress – Aim 1  Section 4.1: Quantitative Comparison of B1 Mapping Methods for White Matter T1 Mapping at 3T </vt:lpstr>
      <vt:lpstr>Progress – Aim 1  Section 4.1: Quantitative Comparison of B1 Mapping Methods for White Matter T1 Mapping at 3T </vt:lpstr>
      <vt:lpstr>Progress – Aim 1  Section 4.1: Quantitative Comparison of B1 Mapping Methods for White Matter T1 Mapping at 3T </vt:lpstr>
      <vt:lpstr>Progress – Aim 1  Section 4.2: Effect of Different T1 Mapping Techniques on a Quantitative Magnetization Transfer MRI Biomarker for Myelin Density </vt:lpstr>
      <vt:lpstr>Progress – Aim 1  Section 4.2: Effect of Different T1 Mapping Techniques on a Quantitative Magnetization Transfer MRI Biomarker for Myelin Density </vt:lpstr>
      <vt:lpstr>Progress – Aim 1  Section 4.2: Effect of Different T1 Mapping Techniques on a Quantitative Magnetization Transfer MRI Biomarker for Myelin Density </vt:lpstr>
      <vt:lpstr>Progress – Aim 1  Section 4.2: Effect of Different T1 Mapping Techniques on a Quantitative Magnetization Transfer MRI Biomarker for Myelin Density </vt:lpstr>
      <vt:lpstr>Progress – Aim 1  Section 4.2: Effect of Different T1 Mapping Techniques on a Quantitative Magnetization Transfer MRI Biomarker for Myelin Density </vt:lpstr>
      <vt:lpstr>Progress – Aim 1  Section 4.3: Insensitivity of B1 on our qMT Protocol </vt:lpstr>
      <vt:lpstr>Progress – Aim 1  Section 4.3: Insensitivity of B1 on our qMT Protocol </vt:lpstr>
      <vt:lpstr>Progress – Aim 1  Section 4.3: Insensitivity of B1 on our qMT Protocol </vt:lpstr>
      <vt:lpstr>Progress – Aim 1  Section 4.3: Insensitivity of B1 on our qMT Protocol </vt:lpstr>
      <vt:lpstr>Progress – Aim 1  Section 4.3: Insensitivity of B1 on our qMT Protocol </vt:lpstr>
      <vt:lpstr>Progress – Aim 1  Section 4.4: qMT Compressed Sensing</vt:lpstr>
      <vt:lpstr>Progress – Aim 1  Section 4.4: qMT Compressed Sensing</vt:lpstr>
      <vt:lpstr>Progress – Aim 1  Section 4.4: qMT Compressed Sensing</vt:lpstr>
      <vt:lpstr>Progress – Aim 1  Section 4.4: qMT Compressed Sensing</vt:lpstr>
      <vt:lpstr>Upcoming Research Plan  Sections 5.1 &amp; 6.1: qMT Compressed Sensing December 2013 - May 2014</vt:lpstr>
      <vt:lpstr>Upcoming Research Plan  Sections 5.1 &amp; 6.1: qMT Compressed Sensing December 2013 - May 2014</vt:lpstr>
      <vt:lpstr>Upcoming Research Plan  Sections 5.1 &amp; 6.1: qMT Compressed Sensing December 2013 - May 2014</vt:lpstr>
      <vt:lpstr>Upcoming Research Plan  Sections 5.2 &amp; 6.1: Complete ISMRM work December 2013 - May 2014</vt:lpstr>
      <vt:lpstr>Upcoming Research Plan  Sections 5.3 &amp; 6.2: Post-mortem MS qMT June 2014 - December 2014</vt:lpstr>
      <vt:lpstr>Upcoming Research Plan  Sections 5.3 &amp; 6.2: Post-mortem MS qMT June 2014 - December 2014</vt:lpstr>
      <vt:lpstr>Upcoming Research Plan  Sections 5.3 &amp; 6.2: Post-mortem MS qMT June 2014 - December 2014</vt:lpstr>
      <vt:lpstr>Upcoming Research Plan  Sections 5.4, 6.3 &amp; 6.4: In vivo whole-brain MS qMT January 2015 - August 2015</vt:lpstr>
      <vt:lpstr>Thesis Completion Timeline </vt:lpstr>
      <vt:lpstr>PowerPoint Presentation</vt:lpstr>
      <vt:lpstr>PhD Progress Meeting 2013</vt:lpstr>
    </vt:vector>
  </TitlesOfParts>
  <Company>Montreal Neurological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Actual Flip-Angle B1 Mapping, and my journey at implementing to our 1.5 T Siemens system (software version VB35)</dc:title>
  <dc:creator>M B</dc:creator>
  <cp:lastModifiedBy>Mathieu Boudreau</cp:lastModifiedBy>
  <cp:revision>306</cp:revision>
  <cp:lastPrinted>2012-04-13T18:58:13Z</cp:lastPrinted>
  <dcterms:created xsi:type="dcterms:W3CDTF">2012-04-12T15:29:37Z</dcterms:created>
  <dcterms:modified xsi:type="dcterms:W3CDTF">2013-11-25T17:12:48Z</dcterms:modified>
</cp:coreProperties>
</file>