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9"/>
  </p:notesMasterIdLst>
  <p:handoutMasterIdLst>
    <p:handoutMasterId r:id="rId40"/>
  </p:handoutMasterIdLst>
  <p:sldIdLst>
    <p:sldId id="334" r:id="rId2"/>
    <p:sldId id="257" r:id="rId3"/>
    <p:sldId id="335" r:id="rId4"/>
    <p:sldId id="370" r:id="rId5"/>
    <p:sldId id="372" r:id="rId6"/>
    <p:sldId id="371" r:id="rId7"/>
    <p:sldId id="339" r:id="rId8"/>
    <p:sldId id="373" r:id="rId9"/>
    <p:sldId id="374" r:id="rId10"/>
    <p:sldId id="375" r:id="rId11"/>
    <p:sldId id="329" r:id="rId12"/>
    <p:sldId id="376" r:id="rId13"/>
    <p:sldId id="377" r:id="rId14"/>
    <p:sldId id="395" r:id="rId15"/>
    <p:sldId id="396" r:id="rId16"/>
    <p:sldId id="378" r:id="rId17"/>
    <p:sldId id="379" r:id="rId18"/>
    <p:sldId id="380" r:id="rId19"/>
    <p:sldId id="392" r:id="rId20"/>
    <p:sldId id="352" r:id="rId21"/>
    <p:sldId id="381" r:id="rId22"/>
    <p:sldId id="388" r:id="rId23"/>
    <p:sldId id="389" r:id="rId24"/>
    <p:sldId id="390" r:id="rId25"/>
    <p:sldId id="382" r:id="rId26"/>
    <p:sldId id="383" r:id="rId27"/>
    <p:sldId id="384" r:id="rId28"/>
    <p:sldId id="394" r:id="rId29"/>
    <p:sldId id="385" r:id="rId30"/>
    <p:sldId id="391" r:id="rId31"/>
    <p:sldId id="349" r:id="rId32"/>
    <p:sldId id="357" r:id="rId33"/>
    <p:sldId id="397" r:id="rId34"/>
    <p:sldId id="398" r:id="rId35"/>
    <p:sldId id="338" r:id="rId36"/>
    <p:sldId id="365" r:id="rId37"/>
    <p:sldId id="369"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729" autoAdjust="0"/>
    <p:restoredTop sz="89074" autoAdjust="0"/>
  </p:normalViewPr>
  <p:slideViewPr>
    <p:cSldViewPr snapToGrid="0" snapToObjects="1">
      <p:cViewPr>
        <p:scale>
          <a:sx n="81" d="100"/>
          <a:sy n="81" d="100"/>
        </p:scale>
        <p:origin x="-1128" y="32"/>
      </p:cViewPr>
      <p:guideLst>
        <p:guide orient="horz" pos="4046"/>
        <p:guide pos="5156"/>
      </p:guideLst>
    </p:cSldViewPr>
  </p:slideViewPr>
  <p:notesTextViewPr>
    <p:cViewPr>
      <p:scale>
        <a:sx n="100" d="100"/>
        <a:sy n="100" d="100"/>
      </p:scale>
      <p:origin x="0" y="0"/>
    </p:cViewPr>
  </p:notesTextViewPr>
  <p:sorterViewPr>
    <p:cViewPr>
      <p:scale>
        <a:sx n="197" d="100"/>
        <a:sy n="197" d="100"/>
      </p:scale>
      <p:origin x="0" y="22104"/>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D2DE44-1098-6249-97D0-6CAECBAD797A}" type="datetime1">
              <a:rPr lang="en-CA" smtClean="0"/>
              <a:t>14-12-17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51E6E98-8D8E-144A-8A7C-18AA407DC6ED}" type="slidenum">
              <a:rPr lang="en-US" smtClean="0"/>
              <a:t>‹#›</a:t>
            </a:fld>
            <a:endParaRPr lang="en-US"/>
          </a:p>
        </p:txBody>
      </p:sp>
    </p:spTree>
    <p:extLst>
      <p:ext uri="{BB962C8B-B14F-4D97-AF65-F5344CB8AC3E}">
        <p14:creationId xmlns:p14="http://schemas.microsoft.com/office/powerpoint/2010/main" val="397478160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BA0707-63F3-434F-884D-EF9CE5C12F8C}" type="datetime1">
              <a:rPr lang="en-CA" smtClean="0"/>
              <a:t>14-12-17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77A3D1-96C1-A949-99E7-913550165AB8}" type="slidenum">
              <a:rPr lang="en-US" smtClean="0"/>
              <a:t>‹#›</a:t>
            </a:fld>
            <a:endParaRPr lang="en-US"/>
          </a:p>
        </p:txBody>
      </p:sp>
    </p:spTree>
    <p:extLst>
      <p:ext uri="{BB962C8B-B14F-4D97-AF65-F5344CB8AC3E}">
        <p14:creationId xmlns:p14="http://schemas.microsoft.com/office/powerpoint/2010/main" val="3754623933"/>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35068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35068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35068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35068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350687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99430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994303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350687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350687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350687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35068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BRIEF</a:t>
            </a:r>
            <a:r>
              <a:rPr lang="en-US" baseline="0" dirty="0" smtClean="0"/>
              <a:t> OVERVIEW OF Report</a:t>
            </a:r>
            <a:endParaRPr lang="en-US" dirty="0"/>
          </a:p>
        </p:txBody>
      </p:sp>
    </p:spTree>
    <p:extLst>
      <p:ext uri="{BB962C8B-B14F-4D97-AF65-F5344CB8AC3E}">
        <p14:creationId xmlns:p14="http://schemas.microsoft.com/office/powerpoint/2010/main" val="36411547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350687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350687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350687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350687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350687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994303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994303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994303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994303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99430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HYPOTHESES FOR THIS PROECT ARE THE FOLLOWING</a:t>
            </a:r>
            <a:endParaRPr lang="en-US" dirty="0"/>
          </a:p>
        </p:txBody>
      </p:sp>
    </p:spTree>
    <p:extLst>
      <p:ext uri="{BB962C8B-B14F-4D97-AF65-F5344CB8AC3E}">
        <p14:creationId xmlns:p14="http://schemas.microsoft.com/office/powerpoint/2010/main" val="18371279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350687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35068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HYPOTHESES FOR THIS PROECT ARE THE FOLLOWING</a:t>
            </a:r>
            <a:endParaRPr lang="en-US" dirty="0"/>
          </a:p>
        </p:txBody>
      </p:sp>
    </p:spTree>
    <p:extLst>
      <p:ext uri="{BB962C8B-B14F-4D97-AF65-F5344CB8AC3E}">
        <p14:creationId xmlns:p14="http://schemas.microsoft.com/office/powerpoint/2010/main" val="1837127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HYPOTHESES FOR THIS PROECT ARE THE FOLLOWING</a:t>
            </a:r>
            <a:endParaRPr lang="en-US" dirty="0"/>
          </a:p>
        </p:txBody>
      </p:sp>
    </p:spTree>
    <p:extLst>
      <p:ext uri="{BB962C8B-B14F-4D97-AF65-F5344CB8AC3E}">
        <p14:creationId xmlns:p14="http://schemas.microsoft.com/office/powerpoint/2010/main" val="1837127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HYPOTHESES FOR THIS PROECT ARE THE FOLLOWING</a:t>
            </a:r>
            <a:endParaRPr lang="en-US" dirty="0"/>
          </a:p>
        </p:txBody>
      </p:sp>
    </p:spTree>
    <p:extLst>
      <p:ext uri="{BB962C8B-B14F-4D97-AF65-F5344CB8AC3E}">
        <p14:creationId xmlns:p14="http://schemas.microsoft.com/office/powerpoint/2010/main" val="1837127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99430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35068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35068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206489-7983-2346-9CF0-47FAAC0E7F35}" type="datetime1">
              <a:rPr lang="en-CA" smtClean="0"/>
              <a:t>14-12-17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DE1E54-6BA1-E84A-A255-FFFF50AD600D}" type="datetime1">
              <a:rPr lang="en-CA" smtClean="0"/>
              <a:t>14-12-17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2FB027-4ACB-0544-B301-5C3EB2387F0C}" type="datetime1">
              <a:rPr lang="en-CA" smtClean="0"/>
              <a:t>14-12-17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9505E9-ED15-5243-AB5F-55627E2B2DD3}" type="datetime1">
              <a:rPr lang="en-CA" smtClean="0"/>
              <a:t>14-12-17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3FA178-0A7A-4F49-A95F-18E0A59F32E5}" type="datetime1">
              <a:rPr lang="en-CA" smtClean="0"/>
              <a:t>14-12-17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3A4553-6AF4-9B4A-ADF4-FE0F83E9E836}" type="datetime1">
              <a:rPr lang="en-CA" smtClean="0"/>
              <a:t>14-12-17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260A69-03EE-4D48-B020-DF4D80F6005B}" type="datetime1">
              <a:rPr lang="en-CA" smtClean="0"/>
              <a:t>14-12-17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CB0544-A2BE-C247-A997-D818CCA4390E}" type="datetime1">
              <a:rPr lang="en-CA" smtClean="0"/>
              <a:t>14-12-17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4952FB-65CF-5847-ACAE-D0140CF9FF6C}" type="datetime1">
              <a:rPr lang="en-CA" smtClean="0"/>
              <a:t>14-12-17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7879F9-99C9-0E49-B5BC-A595C9DE91C9}" type="datetime1">
              <a:rPr lang="en-CA" smtClean="0"/>
              <a:t>14-12-17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49FF8-3B0D-DE41-85FA-45B14E70B4FC}" type="datetime1">
              <a:rPr lang="en-CA" smtClean="0"/>
              <a:t>14-12-17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AAE32E-82DB-F749-926C-057769BB4321}" type="datetime1">
              <a:rPr lang="en-CA" smtClean="0"/>
              <a:t>14-12-17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emf"/><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5.png"/><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7.png"/><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8.png"/><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2.png"/><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0614"/>
            <a:ext cx="9144000" cy="1470025"/>
          </a:xfrm>
        </p:spPr>
        <p:txBody>
          <a:bodyPr>
            <a:normAutofit/>
          </a:bodyPr>
          <a:lstStyle/>
          <a:p>
            <a:r>
              <a:rPr lang="en-US" sz="3600" dirty="0" smtClean="0">
                <a:latin typeface="Didot"/>
                <a:cs typeface="Didot"/>
              </a:rPr>
              <a:t>PhD Progress Meeting </a:t>
            </a:r>
            <a:r>
              <a:rPr lang="en-US" sz="3600" dirty="0" smtClean="0">
                <a:latin typeface="Didot"/>
                <a:cs typeface="Didot"/>
              </a:rPr>
              <a:t>2014</a:t>
            </a:r>
            <a:endParaRPr lang="en-US" sz="3600" dirty="0">
              <a:latin typeface="Didot"/>
              <a:cs typeface="Didot"/>
            </a:endParaRPr>
          </a:p>
        </p:txBody>
      </p:sp>
      <p:sp>
        <p:nvSpPr>
          <p:cNvPr id="3" name="Subtitle 2"/>
          <p:cNvSpPr>
            <a:spLocks noGrp="1"/>
          </p:cNvSpPr>
          <p:nvPr>
            <p:ph type="subTitle" idx="1"/>
          </p:nvPr>
        </p:nvSpPr>
        <p:spPr>
          <a:xfrm>
            <a:off x="581421" y="3500072"/>
            <a:ext cx="7956294" cy="3230074"/>
          </a:xfrm>
        </p:spPr>
        <p:txBody>
          <a:bodyPr>
            <a:normAutofit fontScale="77500" lnSpcReduction="20000"/>
          </a:bodyPr>
          <a:lstStyle/>
          <a:p>
            <a:r>
              <a:rPr lang="en-US" dirty="0" smtClean="0">
                <a:latin typeface="Gill Sans"/>
                <a:cs typeface="Gill Sans"/>
              </a:rPr>
              <a:t>Mathieu Boudreau</a:t>
            </a:r>
            <a:endParaRPr lang="en-US" dirty="0">
              <a:latin typeface="Gill Sans"/>
              <a:cs typeface="Gill Sans"/>
            </a:endParaRPr>
          </a:p>
          <a:p>
            <a:endParaRPr lang="en-US" sz="2000" dirty="0" smtClean="0">
              <a:latin typeface="Gill Sans"/>
              <a:cs typeface="Gill Sans"/>
            </a:endParaRPr>
          </a:p>
          <a:p>
            <a:r>
              <a:rPr lang="en-US" sz="2000" dirty="0" smtClean="0">
                <a:latin typeface="Gill Sans"/>
                <a:cs typeface="Gill Sans"/>
              </a:rPr>
              <a:t>December 18</a:t>
            </a:r>
            <a:r>
              <a:rPr lang="en-US" sz="2000" baseline="30000" dirty="0" smtClean="0">
                <a:latin typeface="Gill Sans"/>
                <a:cs typeface="Gill Sans"/>
              </a:rPr>
              <a:t>th</a:t>
            </a:r>
            <a:r>
              <a:rPr lang="en-US" sz="2000" dirty="0" smtClean="0">
                <a:latin typeface="Gill Sans"/>
                <a:cs typeface="Gill Sans"/>
              </a:rPr>
              <a:t> 2014</a:t>
            </a:r>
          </a:p>
          <a:p>
            <a:endParaRPr lang="en-US" sz="2000" dirty="0" smtClean="0">
              <a:solidFill>
                <a:schemeClr val="tx1"/>
              </a:solidFill>
              <a:latin typeface="Gill Sans"/>
              <a:cs typeface="Gill Sans"/>
            </a:endParaRPr>
          </a:p>
          <a:p>
            <a:endParaRPr lang="en-US" sz="2000" dirty="0">
              <a:solidFill>
                <a:schemeClr val="tx1"/>
              </a:solidFill>
              <a:latin typeface="Gill Sans"/>
              <a:cs typeface="Gill Sans"/>
            </a:endParaRPr>
          </a:p>
          <a:p>
            <a:r>
              <a:rPr lang="en-US" sz="2400" dirty="0">
                <a:solidFill>
                  <a:schemeClr val="tx1">
                    <a:lumMod val="65000"/>
                  </a:schemeClr>
                </a:solidFill>
                <a:latin typeface="Gill Sans"/>
                <a:cs typeface="Gill Sans"/>
              </a:rPr>
              <a:t>Biomedical Engineering Dept</a:t>
            </a:r>
            <a:r>
              <a:rPr lang="en-US" sz="2400" dirty="0" smtClean="0">
                <a:solidFill>
                  <a:schemeClr val="tx1">
                    <a:lumMod val="65000"/>
                  </a:schemeClr>
                </a:solidFill>
                <a:latin typeface="Gill Sans"/>
                <a:cs typeface="Gill Sans"/>
              </a:rPr>
              <a:t>.</a:t>
            </a:r>
          </a:p>
          <a:p>
            <a:r>
              <a:rPr lang="en-US" sz="2400" dirty="0" smtClean="0">
                <a:solidFill>
                  <a:schemeClr val="tx1">
                    <a:lumMod val="65000"/>
                  </a:schemeClr>
                </a:solidFill>
                <a:latin typeface="Gill Sans"/>
                <a:cs typeface="Gill Sans"/>
              </a:rPr>
              <a:t>McGill University</a:t>
            </a:r>
            <a:endParaRPr lang="en-US" sz="2400" dirty="0">
              <a:solidFill>
                <a:schemeClr val="tx1">
                  <a:lumMod val="65000"/>
                </a:schemeClr>
              </a:solidFill>
              <a:latin typeface="Gill Sans"/>
              <a:cs typeface="Gill Sans"/>
            </a:endParaRPr>
          </a:p>
          <a:p>
            <a:endParaRPr lang="en-US" sz="1100" dirty="0">
              <a:solidFill>
                <a:schemeClr val="tx1">
                  <a:lumMod val="65000"/>
                </a:schemeClr>
              </a:solidFill>
              <a:latin typeface="Gill Sans"/>
              <a:cs typeface="Gill Sans"/>
            </a:endParaRPr>
          </a:p>
          <a:p>
            <a:r>
              <a:rPr lang="en-US" sz="2000" dirty="0">
                <a:solidFill>
                  <a:schemeClr val="tx1">
                    <a:lumMod val="65000"/>
                  </a:schemeClr>
                </a:solidFill>
                <a:latin typeface="Gill Sans"/>
                <a:cs typeface="Gill Sans"/>
              </a:rPr>
              <a:t>Committee:</a:t>
            </a:r>
          </a:p>
          <a:p>
            <a:r>
              <a:rPr lang="en-US" sz="2000" dirty="0">
                <a:solidFill>
                  <a:schemeClr val="tx1">
                    <a:lumMod val="65000"/>
                  </a:schemeClr>
                </a:solidFill>
                <a:latin typeface="Gill Sans"/>
                <a:cs typeface="Gill Sans"/>
              </a:rPr>
              <a:t>Prof. Bruce Pike </a:t>
            </a:r>
            <a:r>
              <a:rPr lang="en-US" sz="2000" dirty="0" smtClean="0">
                <a:solidFill>
                  <a:schemeClr val="tx1">
                    <a:lumMod val="65000"/>
                  </a:schemeClr>
                </a:solidFill>
                <a:latin typeface="Gill Sans"/>
                <a:cs typeface="Gill Sans"/>
              </a:rPr>
              <a:t>– Supervisor</a:t>
            </a:r>
          </a:p>
          <a:p>
            <a:r>
              <a:rPr lang="en-US" sz="2000" dirty="0">
                <a:solidFill>
                  <a:schemeClr val="tx1">
                    <a:lumMod val="65000"/>
                  </a:schemeClr>
                </a:solidFill>
                <a:latin typeface="Gill Sans"/>
                <a:cs typeface="Gill Sans"/>
              </a:rPr>
              <a:t>Dr. Douglas Arnold - External </a:t>
            </a:r>
            <a:r>
              <a:rPr lang="en-US" sz="2000" dirty="0" smtClean="0">
                <a:solidFill>
                  <a:schemeClr val="tx1">
                    <a:lumMod val="65000"/>
                  </a:schemeClr>
                </a:solidFill>
                <a:latin typeface="Gill Sans"/>
                <a:cs typeface="Gill Sans"/>
              </a:rPr>
              <a:t>member</a:t>
            </a:r>
            <a:endParaRPr lang="en-US" sz="2000" dirty="0">
              <a:solidFill>
                <a:schemeClr val="tx1">
                  <a:lumMod val="65000"/>
                </a:schemeClr>
              </a:solidFill>
              <a:latin typeface="Gill Sans"/>
              <a:cs typeface="Gill Sans"/>
            </a:endParaRPr>
          </a:p>
          <a:p>
            <a:r>
              <a:rPr lang="en-US" sz="2000" dirty="0">
                <a:solidFill>
                  <a:schemeClr val="tx1">
                    <a:lumMod val="65000"/>
                  </a:schemeClr>
                </a:solidFill>
                <a:latin typeface="Gill Sans"/>
                <a:cs typeface="Gill Sans"/>
              </a:rPr>
              <a:t>Prof. Robert </a:t>
            </a:r>
            <a:r>
              <a:rPr lang="en-US" sz="2000" dirty="0" err="1">
                <a:solidFill>
                  <a:schemeClr val="tx1">
                    <a:lumMod val="65000"/>
                  </a:schemeClr>
                </a:solidFill>
                <a:latin typeface="Gill Sans"/>
                <a:cs typeface="Gill Sans"/>
              </a:rPr>
              <a:t>Funnell</a:t>
            </a:r>
            <a:r>
              <a:rPr lang="en-US" sz="2000" dirty="0">
                <a:solidFill>
                  <a:schemeClr val="tx1">
                    <a:lumMod val="65000"/>
                  </a:schemeClr>
                </a:solidFill>
                <a:latin typeface="Gill Sans"/>
                <a:cs typeface="Gill Sans"/>
              </a:rPr>
              <a:t> - Chair’s representative</a:t>
            </a:r>
          </a:p>
          <a:p>
            <a:endParaRPr lang="en-US" sz="2000" dirty="0">
              <a:solidFill>
                <a:schemeClr val="tx1">
                  <a:lumMod val="65000"/>
                </a:schemeClr>
              </a:solidFill>
              <a:latin typeface="Gill Sans"/>
              <a:cs typeface="Gill Sans"/>
            </a:endParaRPr>
          </a:p>
        </p:txBody>
      </p:sp>
      <p:sp>
        <p:nvSpPr>
          <p:cNvPr id="6" name="Title 1"/>
          <p:cNvSpPr txBox="1">
            <a:spLocks/>
          </p:cNvSpPr>
          <p:nvPr/>
        </p:nvSpPr>
        <p:spPr>
          <a:xfrm>
            <a:off x="19506" y="1418758"/>
            <a:ext cx="91440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600" dirty="0" smtClean="0">
                <a:solidFill>
                  <a:srgbClr val="FFFF00"/>
                </a:solidFill>
                <a:latin typeface="Didot"/>
                <a:cs typeface="Didot"/>
              </a:rPr>
              <a:t>Development of Multimodal Quantitative MRI Techniques to Assess Brain Tissue Microstructure in Multiple Sclerosis</a:t>
            </a:r>
            <a:endParaRPr lang="en-US" sz="2600" dirty="0">
              <a:solidFill>
                <a:srgbClr val="FFFF00"/>
              </a:solidFill>
              <a:latin typeface="Didot"/>
              <a:cs typeface="Didot"/>
            </a:endParaRPr>
          </a:p>
        </p:txBody>
      </p:sp>
      <p:pic>
        <p:nvPicPr>
          <p:cNvPr id="4" name="Picture 3"/>
          <p:cNvPicPr>
            <a:picLocks noChangeAspect="1"/>
          </p:cNvPicPr>
          <p:nvPr/>
        </p:nvPicPr>
        <p:blipFill>
          <a:blip r:embed="rId3"/>
          <a:stretch>
            <a:fillRect/>
          </a:stretch>
        </p:blipFill>
        <p:spPr>
          <a:xfrm>
            <a:off x="7521729" y="5282661"/>
            <a:ext cx="1622271" cy="762467"/>
          </a:xfrm>
          <a:prstGeom prst="rect">
            <a:avLst/>
          </a:prstGeom>
        </p:spPr>
      </p:pic>
      <p:pic>
        <p:nvPicPr>
          <p:cNvPr id="5" name="Picture 4"/>
          <p:cNvPicPr>
            <a:picLocks noChangeAspect="1"/>
          </p:cNvPicPr>
          <p:nvPr/>
        </p:nvPicPr>
        <p:blipFill>
          <a:blip r:embed="rId4"/>
          <a:stretch>
            <a:fillRect/>
          </a:stretch>
        </p:blipFill>
        <p:spPr>
          <a:xfrm>
            <a:off x="6571125" y="6250791"/>
            <a:ext cx="2592381" cy="607209"/>
          </a:xfrm>
          <a:prstGeom prst="rect">
            <a:avLst/>
          </a:prstGeom>
        </p:spPr>
      </p:pic>
      <p:pic>
        <p:nvPicPr>
          <p:cNvPr id="8" name="Picture 7"/>
          <p:cNvPicPr/>
          <p:nvPr/>
        </p:nvPicPr>
        <p:blipFill>
          <a:blip r:embed="rId5">
            <a:extLst>
              <a:ext uri="{28A0092B-C50C-407E-A947-70E740481C1C}">
                <a14:useLocalDpi xmlns:a14="http://schemas.microsoft.com/office/drawing/2010/main" val="0"/>
              </a:ext>
            </a:extLst>
          </a:blip>
          <a:stretch>
            <a:fillRect/>
          </a:stretch>
        </p:blipFill>
        <p:spPr>
          <a:xfrm>
            <a:off x="54370" y="5483302"/>
            <a:ext cx="1423495" cy="1246844"/>
          </a:xfrm>
          <a:prstGeom prst="rect">
            <a:avLst/>
          </a:prstGeom>
        </p:spPr>
      </p:pic>
    </p:spTree>
    <p:extLst>
      <p:ext uri="{BB962C8B-B14F-4D97-AF65-F5344CB8AC3E}">
        <p14:creationId xmlns:p14="http://schemas.microsoft.com/office/powerpoint/2010/main" val="2743811964"/>
      </p:ext>
    </p:extLst>
  </p:cSld>
  <p:clrMapOvr>
    <a:masterClrMapping/>
  </p:clrMapOvr>
  <mc:AlternateContent xmlns:mc="http://schemas.openxmlformats.org/markup-compatibility/2006" xmlns:p14="http://schemas.microsoft.com/office/powerpoint/2010/main">
    <mc:Choice Requires="p14">
      <p:transition spd="slow" p14:dur="2000" advTm="7543"/>
    </mc:Choice>
    <mc:Fallback xmlns="">
      <p:transition xmlns:p14="http://schemas.microsoft.com/office/powerpoint/2010/main" spd="slow" advTm="7543"/>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Didot"/>
                <a:cs typeface="Didot"/>
              </a:rPr>
              <a:t>2014 Collaborations</a:t>
            </a:r>
            <a:endParaRPr lang="en-US" dirty="0">
              <a:latin typeface="Didot"/>
              <a:cs typeface="Didot"/>
            </a:endParaRPr>
          </a:p>
        </p:txBody>
      </p:sp>
      <p:sp>
        <p:nvSpPr>
          <p:cNvPr id="3" name="Content Placeholder 2"/>
          <p:cNvSpPr>
            <a:spLocks noGrp="1"/>
          </p:cNvSpPr>
          <p:nvPr>
            <p:ph idx="1"/>
          </p:nvPr>
        </p:nvSpPr>
        <p:spPr>
          <a:xfrm>
            <a:off x="457200" y="1166911"/>
            <a:ext cx="8229600" cy="5208447"/>
          </a:xfrm>
        </p:spPr>
        <p:txBody>
          <a:bodyPr>
            <a:noAutofit/>
          </a:bodyPr>
          <a:lstStyle/>
          <a:p>
            <a:r>
              <a:rPr lang="en-US" sz="2000" dirty="0" smtClean="0">
                <a:solidFill>
                  <a:srgbClr val="FFFF00"/>
                </a:solidFill>
                <a:latin typeface="Gill Sans"/>
                <a:cs typeface="Gill Sans"/>
              </a:rPr>
              <a:t>Dr</a:t>
            </a:r>
            <a:r>
              <a:rPr lang="en-US" sz="2000" dirty="0">
                <a:solidFill>
                  <a:srgbClr val="FFFF00"/>
                </a:solidFill>
                <a:latin typeface="Gill Sans"/>
                <a:cs typeface="Gill Sans"/>
              </a:rPr>
              <a:t>. Nikola </a:t>
            </a:r>
            <a:r>
              <a:rPr lang="en-US" sz="2000" dirty="0" err="1">
                <a:solidFill>
                  <a:srgbClr val="FFFF00"/>
                </a:solidFill>
                <a:latin typeface="Gill Sans"/>
                <a:cs typeface="Gill Sans"/>
              </a:rPr>
              <a:t>Stikov</a:t>
            </a:r>
            <a:r>
              <a:rPr lang="en-US" sz="2000" dirty="0">
                <a:solidFill>
                  <a:srgbClr val="FFFF00"/>
                </a:solidFill>
                <a:latin typeface="Gill Sans"/>
                <a:cs typeface="Gill Sans"/>
              </a:rPr>
              <a:t> and Dr. Jennifer Campbell </a:t>
            </a:r>
            <a:r>
              <a:rPr lang="en-US" sz="2000" dirty="0" smtClean="0">
                <a:solidFill>
                  <a:srgbClr val="FFFF00"/>
                </a:solidFill>
                <a:latin typeface="Gill Sans"/>
                <a:cs typeface="Gill Sans"/>
              </a:rPr>
              <a:t>(MNI)</a:t>
            </a:r>
          </a:p>
          <a:p>
            <a:pPr lvl="1"/>
            <a:r>
              <a:rPr lang="en-US" sz="1600" dirty="0">
                <a:latin typeface="Gill Sans"/>
                <a:cs typeface="Gill Sans"/>
              </a:rPr>
              <a:t>g</a:t>
            </a:r>
            <a:r>
              <a:rPr lang="en-US" sz="1600" dirty="0" smtClean="0">
                <a:latin typeface="Gill Sans"/>
                <a:cs typeface="Gill Sans"/>
              </a:rPr>
              <a:t>-ratio project – acquisition/analysis of qMT in MS patient and macaque monkey.</a:t>
            </a:r>
          </a:p>
          <a:p>
            <a:pPr lvl="1"/>
            <a:r>
              <a:rPr lang="en-US" sz="1600" dirty="0" smtClean="0">
                <a:latin typeface="Gill Sans"/>
                <a:cs typeface="Gill Sans"/>
              </a:rPr>
              <a:t>co</a:t>
            </a:r>
            <a:r>
              <a:rPr lang="en-US" sz="1600" dirty="0">
                <a:latin typeface="Gill Sans"/>
                <a:cs typeface="Gill Sans"/>
              </a:rPr>
              <a:t>-authorship in a recently submitted manuscript (Appendix D)</a:t>
            </a:r>
            <a:r>
              <a:rPr lang="en-US" sz="1600" dirty="0" smtClean="0">
                <a:latin typeface="Gill Sans"/>
                <a:cs typeface="Gill Sans"/>
              </a:rPr>
              <a:t>.</a:t>
            </a:r>
          </a:p>
          <a:p>
            <a:r>
              <a:rPr lang="en-US" sz="2000" dirty="0" smtClean="0">
                <a:solidFill>
                  <a:srgbClr val="FFFF00"/>
                </a:solidFill>
                <a:latin typeface="Gill Sans"/>
                <a:cs typeface="Gill Sans"/>
              </a:rPr>
              <a:t>Dr</a:t>
            </a:r>
            <a:r>
              <a:rPr lang="en-US" sz="2000" dirty="0">
                <a:solidFill>
                  <a:srgbClr val="FFFF00"/>
                </a:solidFill>
                <a:latin typeface="Gill Sans"/>
                <a:cs typeface="Gill Sans"/>
              </a:rPr>
              <a:t>. </a:t>
            </a:r>
            <a:r>
              <a:rPr lang="en-US" sz="2000" dirty="0" err="1">
                <a:solidFill>
                  <a:srgbClr val="FFFF00"/>
                </a:solidFill>
                <a:latin typeface="Gill Sans"/>
                <a:cs typeface="Gill Sans"/>
              </a:rPr>
              <a:t>Julien</a:t>
            </a:r>
            <a:r>
              <a:rPr lang="en-US" sz="2000" dirty="0">
                <a:solidFill>
                  <a:srgbClr val="FFFF00"/>
                </a:solidFill>
                <a:latin typeface="Gill Sans"/>
                <a:cs typeface="Gill Sans"/>
              </a:rPr>
              <a:t> Cohen-</a:t>
            </a:r>
            <a:r>
              <a:rPr lang="en-US" sz="2000" dirty="0" err="1">
                <a:solidFill>
                  <a:srgbClr val="FFFF00"/>
                </a:solidFill>
                <a:latin typeface="Gill Sans"/>
                <a:cs typeface="Gill Sans"/>
              </a:rPr>
              <a:t>Adad</a:t>
            </a:r>
            <a:r>
              <a:rPr lang="en-US" sz="2000" dirty="0">
                <a:solidFill>
                  <a:srgbClr val="FFFF00"/>
                </a:solidFill>
                <a:latin typeface="Gill Sans"/>
                <a:cs typeface="Gill Sans"/>
              </a:rPr>
              <a:t> (</a:t>
            </a:r>
            <a:r>
              <a:rPr lang="en-US" sz="2000" dirty="0" err="1">
                <a:solidFill>
                  <a:srgbClr val="FFFF00"/>
                </a:solidFill>
                <a:latin typeface="Gill Sans"/>
                <a:cs typeface="Gill Sans"/>
              </a:rPr>
              <a:t>Polytechnique</a:t>
            </a:r>
            <a:r>
              <a:rPr lang="en-US" sz="2000" dirty="0">
                <a:solidFill>
                  <a:srgbClr val="FFFF00"/>
                </a:solidFill>
                <a:latin typeface="Gill Sans"/>
                <a:cs typeface="Gill Sans"/>
              </a:rPr>
              <a:t> Montreal</a:t>
            </a:r>
            <a:r>
              <a:rPr lang="en-US" sz="2000" dirty="0" smtClean="0">
                <a:solidFill>
                  <a:srgbClr val="FFFF00"/>
                </a:solidFill>
                <a:latin typeface="Gill Sans"/>
                <a:cs typeface="Gill Sans"/>
              </a:rPr>
              <a:t>)</a:t>
            </a:r>
            <a:r>
              <a:rPr lang="en-US" sz="2000" dirty="0">
                <a:solidFill>
                  <a:srgbClr val="FFFF00"/>
                </a:solidFill>
                <a:latin typeface="Gill Sans"/>
                <a:cs typeface="Gill Sans"/>
              </a:rPr>
              <a:t> </a:t>
            </a:r>
            <a:r>
              <a:rPr lang="en-US" sz="2000" dirty="0" smtClean="0">
                <a:solidFill>
                  <a:srgbClr val="FFFF00"/>
                </a:solidFill>
                <a:latin typeface="Gill Sans"/>
                <a:cs typeface="Gill Sans"/>
              </a:rPr>
              <a:t>and Dr</a:t>
            </a:r>
            <a:r>
              <a:rPr lang="en-US" sz="2000" dirty="0">
                <a:solidFill>
                  <a:srgbClr val="FFFF00"/>
                </a:solidFill>
                <a:latin typeface="Gill Sans"/>
                <a:cs typeface="Gill Sans"/>
              </a:rPr>
              <a:t>. </a:t>
            </a:r>
            <a:r>
              <a:rPr lang="en-US" sz="2000" dirty="0" err="1" smtClean="0">
                <a:solidFill>
                  <a:srgbClr val="FFFF00"/>
                </a:solidFill>
                <a:latin typeface="Gill Sans"/>
                <a:cs typeface="Gill Sans"/>
              </a:rPr>
              <a:t>Stikov</a:t>
            </a:r>
            <a:endParaRPr lang="en-US" sz="2000" dirty="0" smtClean="0">
              <a:solidFill>
                <a:srgbClr val="FFFF00"/>
              </a:solidFill>
              <a:latin typeface="Gill Sans"/>
              <a:cs typeface="Gill Sans"/>
            </a:endParaRPr>
          </a:p>
          <a:p>
            <a:pPr lvl="1"/>
            <a:r>
              <a:rPr lang="en-US" sz="1600" dirty="0" smtClean="0">
                <a:latin typeface="Gill Sans"/>
                <a:cs typeface="Gill Sans"/>
              </a:rPr>
              <a:t>Over </a:t>
            </a:r>
            <a:r>
              <a:rPr lang="en-US" sz="1600" dirty="0">
                <a:latin typeface="Gill Sans"/>
                <a:cs typeface="Gill Sans"/>
              </a:rPr>
              <a:t>several months, I was involved with planning, acquiring, and analyzing qMT data in pig and cat spinal cords on our human 3T MRI at the MNI, and the animal 7T scanner at the Montreal Heart Institute. </a:t>
            </a:r>
            <a:endParaRPr lang="en-US" sz="1600" dirty="0" smtClean="0">
              <a:latin typeface="Gill Sans"/>
              <a:cs typeface="Gill Sans"/>
            </a:endParaRPr>
          </a:p>
          <a:p>
            <a:r>
              <a:rPr lang="en-US" sz="2000" dirty="0" smtClean="0">
                <a:solidFill>
                  <a:srgbClr val="FFFF00"/>
                </a:solidFill>
                <a:latin typeface="Gill Sans"/>
                <a:cs typeface="Gill Sans"/>
              </a:rPr>
              <a:t>Dr</a:t>
            </a:r>
            <a:r>
              <a:rPr lang="en-US" sz="2000" dirty="0">
                <a:solidFill>
                  <a:srgbClr val="FFFF00"/>
                </a:solidFill>
                <a:latin typeface="Gill Sans"/>
                <a:cs typeface="Gill Sans"/>
              </a:rPr>
              <a:t>. Jacqueline Chen (Lerner Research Institute, Cleveland, Ohio</a:t>
            </a:r>
            <a:r>
              <a:rPr lang="en-US" sz="2000" dirty="0" smtClean="0">
                <a:solidFill>
                  <a:srgbClr val="FFFF00"/>
                </a:solidFill>
                <a:latin typeface="Gill Sans"/>
                <a:cs typeface="Gill Sans"/>
              </a:rPr>
              <a:t>)</a:t>
            </a:r>
          </a:p>
          <a:p>
            <a:pPr lvl="1"/>
            <a:r>
              <a:rPr lang="en-US" sz="1600" dirty="0">
                <a:latin typeface="Gill Sans"/>
                <a:cs typeface="Gill Sans"/>
              </a:rPr>
              <a:t>I</a:t>
            </a:r>
            <a:r>
              <a:rPr lang="en-US" sz="1600" dirty="0" smtClean="0">
                <a:latin typeface="Gill Sans"/>
                <a:cs typeface="Gill Sans"/>
              </a:rPr>
              <a:t>mplementation </a:t>
            </a:r>
            <a:r>
              <a:rPr lang="en-US" sz="1600" dirty="0">
                <a:latin typeface="Gill Sans"/>
                <a:cs typeface="Gill Sans"/>
              </a:rPr>
              <a:t>of an AFI B</a:t>
            </a:r>
            <a:r>
              <a:rPr lang="en-US" sz="1600" baseline="-25000" dirty="0">
                <a:latin typeface="Gill Sans"/>
                <a:cs typeface="Gill Sans"/>
              </a:rPr>
              <a:t>1</a:t>
            </a:r>
            <a:r>
              <a:rPr lang="en-US" sz="1600" dirty="0">
                <a:latin typeface="Gill Sans"/>
                <a:cs typeface="Gill Sans"/>
              </a:rPr>
              <a:t> mapping acquisition and analysis on their </a:t>
            </a:r>
            <a:r>
              <a:rPr lang="en-US" sz="1600" dirty="0" smtClean="0">
                <a:latin typeface="Gill Sans"/>
                <a:cs typeface="Gill Sans"/>
              </a:rPr>
              <a:t>scanner</a:t>
            </a:r>
            <a:r>
              <a:rPr lang="en-US" sz="1600" dirty="0">
                <a:latin typeface="Gill Sans"/>
                <a:cs typeface="Gill Sans"/>
              </a:rPr>
              <a:t>. </a:t>
            </a:r>
            <a:endParaRPr lang="en-US" sz="1600" dirty="0" smtClean="0">
              <a:latin typeface="Gill Sans"/>
              <a:cs typeface="Gill Sans"/>
            </a:endParaRPr>
          </a:p>
          <a:p>
            <a:r>
              <a:rPr lang="en-US" sz="2000" dirty="0" smtClean="0">
                <a:solidFill>
                  <a:srgbClr val="FFFF00"/>
                </a:solidFill>
                <a:latin typeface="Gill Sans"/>
                <a:cs typeface="Gill Sans"/>
              </a:rPr>
              <a:t>Dr.  </a:t>
            </a:r>
            <a:r>
              <a:rPr lang="en-US" sz="2000" dirty="0">
                <a:solidFill>
                  <a:srgbClr val="FFFF00"/>
                </a:solidFill>
                <a:latin typeface="Gill Sans"/>
                <a:cs typeface="Gill Sans"/>
              </a:rPr>
              <a:t>Aviv </a:t>
            </a:r>
            <a:r>
              <a:rPr lang="en-US" sz="2000" dirty="0" err="1">
                <a:solidFill>
                  <a:srgbClr val="FFFF00"/>
                </a:solidFill>
                <a:latin typeface="Gill Sans"/>
                <a:cs typeface="Gill Sans"/>
              </a:rPr>
              <a:t>Mezer</a:t>
            </a:r>
            <a:r>
              <a:rPr lang="en-US" sz="2000" dirty="0">
                <a:solidFill>
                  <a:srgbClr val="FFFF00"/>
                </a:solidFill>
                <a:latin typeface="Gill Sans"/>
                <a:cs typeface="Gill Sans"/>
              </a:rPr>
              <a:t> (Stanford University) </a:t>
            </a:r>
            <a:endParaRPr lang="en-US" sz="2000" dirty="0" smtClean="0">
              <a:solidFill>
                <a:srgbClr val="FFFF00"/>
              </a:solidFill>
              <a:latin typeface="Gill Sans"/>
              <a:cs typeface="Gill Sans"/>
            </a:endParaRPr>
          </a:p>
          <a:p>
            <a:pPr lvl="1"/>
            <a:r>
              <a:rPr lang="en-US" sz="1600" dirty="0" smtClean="0">
                <a:latin typeface="Gill Sans"/>
                <a:cs typeface="Gill Sans"/>
              </a:rPr>
              <a:t>Exploring the feasibility of improved fitting </a:t>
            </a:r>
            <a:r>
              <a:rPr lang="en-US" sz="1600" dirty="0">
                <a:latin typeface="Gill Sans"/>
                <a:cs typeface="Gill Sans"/>
              </a:rPr>
              <a:t>the MT exchange rate </a:t>
            </a:r>
            <a:r>
              <a:rPr lang="en-US" sz="1600" dirty="0" err="1">
                <a:latin typeface="Gill Sans"/>
                <a:cs typeface="Gill Sans"/>
              </a:rPr>
              <a:t>kf</a:t>
            </a:r>
            <a:r>
              <a:rPr lang="en-US" sz="1600" dirty="0">
                <a:latin typeface="Gill Sans"/>
                <a:cs typeface="Gill Sans"/>
              </a:rPr>
              <a:t> by fixing F in the model using his macromolecular tissue volume biomarker for </a:t>
            </a:r>
            <a:r>
              <a:rPr lang="en-US" sz="1600" dirty="0" smtClean="0">
                <a:latin typeface="Gill Sans"/>
                <a:cs typeface="Gill Sans"/>
              </a:rPr>
              <a:t>myelin.</a:t>
            </a:r>
          </a:p>
          <a:p>
            <a:r>
              <a:rPr lang="en-US" sz="2000" dirty="0" smtClean="0">
                <a:solidFill>
                  <a:srgbClr val="FFFF00"/>
                </a:solidFill>
                <a:latin typeface="Gill Sans"/>
                <a:cs typeface="Gill Sans"/>
              </a:rPr>
              <a:t>Dr</a:t>
            </a:r>
            <a:r>
              <a:rPr lang="en-US" sz="2000" dirty="0">
                <a:solidFill>
                  <a:srgbClr val="FFFF00"/>
                </a:solidFill>
                <a:latin typeface="Gill Sans"/>
                <a:cs typeface="Gill Sans"/>
              </a:rPr>
              <a:t>. David </a:t>
            </a:r>
            <a:r>
              <a:rPr lang="en-US" sz="2000" dirty="0" err="1">
                <a:solidFill>
                  <a:srgbClr val="FFFF00"/>
                </a:solidFill>
                <a:latin typeface="Gill Sans"/>
                <a:cs typeface="Gill Sans"/>
              </a:rPr>
              <a:t>Rudko</a:t>
            </a:r>
            <a:r>
              <a:rPr lang="en-US" sz="2000" dirty="0">
                <a:solidFill>
                  <a:srgbClr val="FFFF00"/>
                </a:solidFill>
                <a:latin typeface="Gill Sans"/>
                <a:cs typeface="Gill Sans"/>
              </a:rPr>
              <a:t> and Dr. Robert Brown </a:t>
            </a:r>
            <a:r>
              <a:rPr lang="en-US" sz="2000" dirty="0" smtClean="0">
                <a:solidFill>
                  <a:srgbClr val="FFFF00"/>
                </a:solidFill>
                <a:latin typeface="Gill Sans"/>
                <a:cs typeface="Gill Sans"/>
              </a:rPr>
              <a:t>(MNI)</a:t>
            </a:r>
          </a:p>
          <a:p>
            <a:pPr lvl="1"/>
            <a:r>
              <a:rPr lang="en-US" sz="1600" dirty="0" smtClean="0">
                <a:latin typeface="Gill Sans"/>
                <a:cs typeface="Gill Sans"/>
              </a:rPr>
              <a:t>Assistance with acquiring </a:t>
            </a:r>
            <a:r>
              <a:rPr lang="en-US" sz="1600" dirty="0">
                <a:latin typeface="Gill Sans"/>
                <a:cs typeface="Gill Sans"/>
              </a:rPr>
              <a:t>and analyzing qMT data using our qMT </a:t>
            </a:r>
            <a:r>
              <a:rPr lang="en-US" sz="1600" dirty="0" smtClean="0">
                <a:latin typeface="Gill Sans"/>
                <a:cs typeface="Gill Sans"/>
              </a:rPr>
              <a:t>software.</a:t>
            </a:r>
          </a:p>
          <a:p>
            <a:r>
              <a:rPr lang="en-US" sz="2000" dirty="0" err="1" smtClean="0">
                <a:solidFill>
                  <a:srgbClr val="FFFF00"/>
                </a:solidFill>
                <a:latin typeface="Gill Sans"/>
                <a:cs typeface="Gill Sans"/>
              </a:rPr>
              <a:t>Melany</a:t>
            </a:r>
            <a:r>
              <a:rPr lang="en-US" sz="2000" dirty="0" smtClean="0">
                <a:solidFill>
                  <a:srgbClr val="FFFF00"/>
                </a:solidFill>
                <a:latin typeface="Gill Sans"/>
                <a:cs typeface="Gill Sans"/>
              </a:rPr>
              <a:t> </a:t>
            </a:r>
            <a:r>
              <a:rPr lang="en-US" sz="2000" dirty="0">
                <a:solidFill>
                  <a:srgbClr val="FFFF00"/>
                </a:solidFill>
                <a:latin typeface="Gill Sans"/>
                <a:cs typeface="Gill Sans"/>
              </a:rPr>
              <a:t>Ann McLean (University of Calgary, Dr. Pike’s lab</a:t>
            </a:r>
            <a:r>
              <a:rPr lang="en-US" sz="2000" dirty="0" smtClean="0">
                <a:solidFill>
                  <a:srgbClr val="FFFF00"/>
                </a:solidFill>
                <a:latin typeface="Gill Sans"/>
                <a:cs typeface="Gill Sans"/>
              </a:rPr>
              <a:t>)</a:t>
            </a:r>
          </a:p>
          <a:p>
            <a:pPr lvl="1"/>
            <a:r>
              <a:rPr lang="en-US" sz="1600" dirty="0" smtClean="0">
                <a:latin typeface="Gill Sans"/>
                <a:cs typeface="Gill Sans"/>
              </a:rPr>
              <a:t>Assistance </a:t>
            </a:r>
            <a:r>
              <a:rPr lang="en-US" sz="1600" dirty="0">
                <a:latin typeface="Gill Sans"/>
                <a:cs typeface="Gill Sans"/>
              </a:rPr>
              <a:t>with qMT data analysis development for a small animal project</a:t>
            </a:r>
            <a:r>
              <a:rPr lang="en-US" sz="1600" dirty="0" smtClean="0">
                <a:latin typeface="Gill Sans"/>
                <a:cs typeface="Gill Sans"/>
              </a:rPr>
              <a:t>.</a:t>
            </a:r>
            <a:r>
              <a:rPr lang="en-US" sz="1600" dirty="0">
                <a:latin typeface="Gill Sans"/>
                <a:cs typeface="Gill Sans"/>
              </a:rPr>
              <a:t> </a:t>
            </a:r>
          </a:p>
          <a:p>
            <a:pPr marL="0" indent="0">
              <a:buNone/>
            </a:pPr>
            <a:endParaRPr lang="en-US" sz="1400" dirty="0">
              <a:solidFill>
                <a:srgbClr val="595959"/>
              </a:solidFill>
              <a:latin typeface="Gill Sans"/>
              <a:cs typeface="Gill Sans"/>
            </a:endParaRPr>
          </a:p>
        </p:txBody>
      </p:sp>
      <p:sp>
        <p:nvSpPr>
          <p:cNvPr id="4" name="Slide Number Placeholder 3"/>
          <p:cNvSpPr>
            <a:spLocks noGrp="1"/>
          </p:cNvSpPr>
          <p:nvPr>
            <p:ph type="sldNum" sz="quarter" idx="12"/>
          </p:nvPr>
        </p:nvSpPr>
        <p:spPr/>
        <p:txBody>
          <a:bodyPr/>
          <a:lstStyle/>
          <a:p>
            <a:fld id="{0FB56013-B943-42BA-886F-6F9D4EB85E9D}" type="slidenum">
              <a:rPr lang="en-US" smtClean="0"/>
              <a:t>10</a:t>
            </a:fld>
            <a:endParaRPr lang="en-US"/>
          </a:p>
        </p:txBody>
      </p:sp>
    </p:spTree>
    <p:extLst>
      <p:ext uri="{BB962C8B-B14F-4D97-AF65-F5344CB8AC3E}">
        <p14:creationId xmlns:p14="http://schemas.microsoft.com/office/powerpoint/2010/main" val="1709990667"/>
      </p:ext>
    </p:extLst>
  </p:cSld>
  <p:clrMapOvr>
    <a:masterClrMapping/>
  </p:clrMapOvr>
  <mc:AlternateContent xmlns:mc="http://schemas.openxmlformats.org/markup-compatibility/2006" xmlns:p14="http://schemas.microsoft.com/office/powerpoint/2010/main">
    <mc:Choice Requires="p14">
      <p:transition spd="slow" p14:dur="2000" advTm="20180"/>
    </mc:Choice>
    <mc:Fallback xmlns="">
      <p:transition xmlns:p14="http://schemas.microsoft.com/office/powerpoint/2010/main" spd="slow" advTm="20180"/>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txBox="1">
            <a:spLocks/>
          </p:cNvSpPr>
          <p:nvPr/>
        </p:nvSpPr>
        <p:spPr>
          <a:xfrm>
            <a:off x="169332" y="1600199"/>
            <a:ext cx="8974667" cy="453332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000" dirty="0" smtClean="0"/>
              <a:t>Background</a:t>
            </a:r>
          </a:p>
          <a:p>
            <a:pPr lvl="1" algn="just"/>
            <a:r>
              <a:rPr lang="en-US" sz="1600" dirty="0" smtClean="0"/>
              <a:t>Several highly cited novel B</a:t>
            </a:r>
            <a:r>
              <a:rPr lang="en-US" sz="1600" baseline="-25000" dirty="0" smtClean="0"/>
              <a:t>1</a:t>
            </a:r>
            <a:r>
              <a:rPr lang="en-US" sz="1600" dirty="0" smtClean="0"/>
              <a:t> methods have recently been developed for whole-brain imaging </a:t>
            </a:r>
          </a:p>
          <a:p>
            <a:pPr lvl="1" algn="just"/>
            <a:r>
              <a:rPr lang="en-US" sz="1600" dirty="0" smtClean="0"/>
              <a:t>We intend to show that k-space accelerated (in our case EPI) DA is a valid alternative to these methods, and that all methods produce T</a:t>
            </a:r>
            <a:r>
              <a:rPr lang="en-US" sz="1600" baseline="-25000" dirty="0" smtClean="0"/>
              <a:t>1</a:t>
            </a:r>
            <a:r>
              <a:rPr lang="en-US" sz="1600" dirty="0" smtClean="0"/>
              <a:t> maps in good agreement with each other</a:t>
            </a:r>
          </a:p>
          <a:p>
            <a:pPr lvl="1" algn="just"/>
            <a:r>
              <a:rPr lang="en-US" sz="1600" dirty="0" smtClean="0"/>
              <a:t>An important advantage to this method is that it uses stock scanner sequences, no pulse sequence programming required.</a:t>
            </a:r>
          </a:p>
          <a:p>
            <a:pPr algn="just"/>
            <a:endParaRPr lang="en-US" sz="2000" dirty="0"/>
          </a:p>
          <a:p>
            <a:pPr algn="just"/>
            <a:r>
              <a:rPr lang="en-US" sz="2000" dirty="0" smtClean="0"/>
              <a:t>Aim: Compare </a:t>
            </a:r>
            <a:r>
              <a:rPr lang="en-US" sz="2000" dirty="0"/>
              <a:t>VFA T</a:t>
            </a:r>
            <a:r>
              <a:rPr lang="en-US" sz="2000" baseline="-25000" dirty="0"/>
              <a:t>1</a:t>
            </a:r>
            <a:r>
              <a:rPr lang="en-US" sz="2000" dirty="0"/>
              <a:t> maps in </a:t>
            </a:r>
            <a:r>
              <a:rPr lang="en-US" sz="2000" dirty="0" smtClean="0"/>
              <a:t>WM produced </a:t>
            </a:r>
            <a:r>
              <a:rPr lang="en-US" sz="2000" dirty="0"/>
              <a:t>with four B</a:t>
            </a:r>
            <a:r>
              <a:rPr lang="en-US" sz="2000" baseline="-25000" dirty="0"/>
              <a:t>1</a:t>
            </a:r>
            <a:r>
              <a:rPr lang="en-US" sz="2000" dirty="0"/>
              <a:t> </a:t>
            </a:r>
            <a:r>
              <a:rPr lang="en-US" sz="2000" dirty="0" smtClean="0"/>
              <a:t>methods (ISMRM2014): </a:t>
            </a:r>
            <a:endParaRPr lang="en-US" sz="2000" dirty="0" smtClean="0"/>
          </a:p>
          <a:p>
            <a:pPr lvl="1" algn="just"/>
            <a:r>
              <a:rPr lang="en-US" sz="1600" dirty="0" smtClean="0"/>
              <a:t>Conventional </a:t>
            </a:r>
            <a:r>
              <a:rPr lang="en-US" sz="1600" dirty="0" smtClean="0"/>
              <a:t>double angle (Ref. DA</a:t>
            </a:r>
            <a:r>
              <a:rPr lang="en-US" sz="1600" dirty="0"/>
              <a:t>)</a:t>
            </a:r>
            <a:r>
              <a:rPr lang="en-US" sz="1600" dirty="0" smtClean="0"/>
              <a:t>,</a:t>
            </a:r>
          </a:p>
          <a:p>
            <a:pPr lvl="1" algn="just"/>
            <a:r>
              <a:rPr lang="en-US" sz="1600" dirty="0" smtClean="0"/>
              <a:t>Bloch</a:t>
            </a:r>
            <a:r>
              <a:rPr lang="en-US" sz="1600" dirty="0"/>
              <a:t>-</a:t>
            </a:r>
            <a:r>
              <a:rPr lang="en-US" sz="1600" dirty="0" err="1" smtClean="0"/>
              <a:t>Siegert</a:t>
            </a:r>
            <a:r>
              <a:rPr lang="en-US" sz="1600" dirty="0" smtClean="0"/>
              <a:t> (BS)</a:t>
            </a:r>
          </a:p>
          <a:p>
            <a:pPr lvl="1" algn="just"/>
            <a:r>
              <a:rPr lang="en-US" sz="1600" dirty="0" smtClean="0"/>
              <a:t>Actual </a:t>
            </a:r>
            <a:r>
              <a:rPr lang="en-US" sz="1600" dirty="0"/>
              <a:t>Flip-Angle </a:t>
            </a:r>
            <a:r>
              <a:rPr lang="en-US" sz="1600" dirty="0" smtClean="0"/>
              <a:t>Imaging (AFI)</a:t>
            </a:r>
          </a:p>
          <a:p>
            <a:pPr lvl="1" algn="just"/>
            <a:r>
              <a:rPr lang="en-US" sz="1600" dirty="0" smtClean="0"/>
              <a:t>DA spin</a:t>
            </a:r>
            <a:r>
              <a:rPr lang="en-US" sz="1600" dirty="0"/>
              <a:t>-echo EPI </a:t>
            </a:r>
            <a:r>
              <a:rPr lang="en-US" sz="1600" dirty="0" smtClean="0"/>
              <a:t>(</a:t>
            </a:r>
            <a:r>
              <a:rPr lang="en-US" sz="1600" dirty="0"/>
              <a:t>EPI-DA)</a:t>
            </a:r>
            <a:r>
              <a:rPr lang="en-US" sz="1600" dirty="0" smtClean="0"/>
              <a:t>.</a:t>
            </a:r>
            <a:endParaRPr lang="en-US" sz="1600" dirty="0" smtClean="0"/>
          </a:p>
          <a:p>
            <a:pPr lvl="1" algn="just"/>
            <a:endParaRPr lang="en-US" sz="1600" dirty="0" smtClean="0"/>
          </a:p>
          <a:p>
            <a:pPr algn="just"/>
            <a:r>
              <a:rPr lang="en-US" sz="2000" dirty="0" smtClean="0">
                <a:latin typeface="Gill Sans"/>
                <a:cs typeface="Gill Sans"/>
              </a:rPr>
              <a:t>Proposed manuscript </a:t>
            </a:r>
            <a:r>
              <a:rPr lang="en-US" sz="2000" dirty="0" smtClean="0">
                <a:latin typeface="Gill Sans"/>
                <a:cs typeface="Gill Sans"/>
              </a:rPr>
              <a:t>format: Technical report, </a:t>
            </a:r>
            <a:r>
              <a:rPr lang="en-US" sz="2000" dirty="0" smtClean="0">
                <a:latin typeface="Gill Sans"/>
                <a:cs typeface="Gill Sans"/>
              </a:rPr>
              <a:t>MRM</a:t>
            </a:r>
            <a:endParaRPr lang="en-US" sz="2000" dirty="0">
              <a:latin typeface="Gill Sans"/>
              <a:cs typeface="Gill Sans"/>
            </a:endParaRPr>
          </a:p>
        </p:txBody>
      </p:sp>
      <p:sp>
        <p:nvSpPr>
          <p:cNvPr id="14" name="Title 1"/>
          <p:cNvSpPr>
            <a:spLocks noGrp="1"/>
          </p:cNvSpPr>
          <p:nvPr>
            <p:ph type="title"/>
          </p:nvPr>
        </p:nvSpPr>
        <p:spPr>
          <a:xfrm>
            <a:off x="457200" y="274638"/>
            <a:ext cx="8229600" cy="1143000"/>
          </a:xfrm>
        </p:spPr>
        <p:txBody>
          <a:bodyPr>
            <a:normAutofit fontScale="90000"/>
          </a:bodyPr>
          <a:lstStyle/>
          <a:p>
            <a:r>
              <a:rPr lang="en-US" dirty="0" smtClean="0">
                <a:latin typeface="Didot"/>
                <a:cs typeface="Didot"/>
              </a:rPr>
              <a:t>Progress – Manuscript 1 </a:t>
            </a:r>
            <a:br>
              <a:rPr lang="en-US" dirty="0" smtClean="0">
                <a:latin typeface="Didot"/>
                <a:cs typeface="Didot"/>
              </a:rPr>
            </a:br>
            <a:r>
              <a:rPr lang="en-US" sz="2400" b="1" dirty="0">
                <a:solidFill>
                  <a:srgbClr val="FFFF00"/>
                </a:solidFill>
                <a:latin typeface="Didot"/>
                <a:cs typeface="Didot"/>
              </a:rPr>
              <a:t>Section </a:t>
            </a:r>
            <a:r>
              <a:rPr lang="en-US" sz="2400" b="1" dirty="0" smtClean="0">
                <a:solidFill>
                  <a:srgbClr val="FFFF00"/>
                </a:solidFill>
                <a:latin typeface="Didot"/>
                <a:cs typeface="Didot"/>
              </a:rPr>
              <a:t>4.1: </a:t>
            </a:r>
            <a:r>
              <a:rPr lang="en-US" sz="2400" b="1" dirty="0" smtClean="0">
                <a:solidFill>
                  <a:srgbClr val="FFFF00"/>
                </a:solidFill>
              </a:rPr>
              <a:t>Quantitative </a:t>
            </a:r>
            <a:r>
              <a:rPr lang="en-US" sz="2400" b="1" dirty="0">
                <a:solidFill>
                  <a:srgbClr val="FFFF00"/>
                </a:solidFill>
              </a:rPr>
              <a:t>Comparison of B</a:t>
            </a:r>
            <a:r>
              <a:rPr lang="en-US" sz="2400" b="1" baseline="-25000" dirty="0">
                <a:solidFill>
                  <a:srgbClr val="FFFF00"/>
                </a:solidFill>
              </a:rPr>
              <a:t>1</a:t>
            </a:r>
            <a:r>
              <a:rPr lang="en-US" sz="2400" b="1" dirty="0">
                <a:solidFill>
                  <a:srgbClr val="FFFF00"/>
                </a:solidFill>
              </a:rPr>
              <a:t> Mapping Methods for White Matter T</a:t>
            </a:r>
            <a:r>
              <a:rPr lang="en-US" sz="2400" b="1" baseline="-25000" dirty="0">
                <a:solidFill>
                  <a:srgbClr val="FFFF00"/>
                </a:solidFill>
              </a:rPr>
              <a:t>1</a:t>
            </a:r>
            <a:r>
              <a:rPr lang="en-US" sz="2400" b="1" dirty="0">
                <a:solidFill>
                  <a:srgbClr val="FFFF00"/>
                </a:solidFill>
              </a:rPr>
              <a:t> Mapping at 3T (90% complete)</a:t>
            </a:r>
            <a:r>
              <a:rPr lang="en-US" sz="2400" dirty="0">
                <a:solidFill>
                  <a:srgbClr val="FFFF00"/>
                </a:solidFill>
              </a:rPr>
              <a:t/>
            </a:r>
            <a:br>
              <a:rPr lang="en-US" sz="2400" dirty="0">
                <a:solidFill>
                  <a:srgbClr val="FFFF00"/>
                </a:solidFill>
              </a:rPr>
            </a:br>
            <a:endParaRPr lang="en-US" sz="2400" dirty="0">
              <a:solidFill>
                <a:srgbClr val="FFFF00"/>
              </a:solidFill>
              <a:latin typeface="Didot"/>
              <a:cs typeface="Didot"/>
            </a:endParaRPr>
          </a:p>
        </p:txBody>
      </p:sp>
      <p:sp>
        <p:nvSpPr>
          <p:cNvPr id="2" name="Slide Number Placeholder 1"/>
          <p:cNvSpPr>
            <a:spLocks noGrp="1"/>
          </p:cNvSpPr>
          <p:nvPr>
            <p:ph type="sldNum" sz="quarter" idx="12"/>
          </p:nvPr>
        </p:nvSpPr>
        <p:spPr/>
        <p:txBody>
          <a:bodyPr/>
          <a:lstStyle/>
          <a:p>
            <a:fld id="{0FB56013-B943-42BA-886F-6F9D4EB85E9D}" type="slidenum">
              <a:rPr lang="en-US" smtClean="0"/>
              <a:t>11</a:t>
            </a:fld>
            <a:endParaRPr lang="en-US"/>
          </a:p>
        </p:txBody>
      </p:sp>
    </p:spTree>
    <p:extLst>
      <p:ext uri="{BB962C8B-B14F-4D97-AF65-F5344CB8AC3E}">
        <p14:creationId xmlns:p14="http://schemas.microsoft.com/office/powerpoint/2010/main" val="1659999213"/>
      </p:ext>
    </p:extLst>
  </p:cSld>
  <p:clrMapOvr>
    <a:masterClrMapping/>
  </p:clrMapOvr>
  <mc:AlternateContent xmlns:mc="http://schemas.openxmlformats.org/markup-compatibility/2006" xmlns:p14="http://schemas.microsoft.com/office/powerpoint/2010/main">
    <mc:Choice Requires="p14">
      <p:transition spd="slow" p14:dur="2000" advTm="48326"/>
    </mc:Choice>
    <mc:Fallback xmlns="">
      <p:transition xmlns:p14="http://schemas.microsoft.com/office/powerpoint/2010/main" spd="slow" advTm="48326"/>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3">
            <a:extLst>
              <a:ext uri="{28A0092B-C50C-407E-A947-70E740481C1C}">
                <a14:useLocalDpi xmlns:a14="http://schemas.microsoft.com/office/drawing/2010/main" val="0"/>
              </a:ext>
            </a:extLst>
          </a:blip>
          <a:stretch>
            <a:fillRect/>
          </a:stretch>
        </p:blipFill>
        <p:spPr>
          <a:xfrm>
            <a:off x="1405890" y="1782445"/>
            <a:ext cx="6332220" cy="3293110"/>
          </a:xfrm>
          <a:prstGeom prst="rect">
            <a:avLst/>
          </a:prstGeom>
        </p:spPr>
      </p:pic>
      <p:pic>
        <p:nvPicPr>
          <p:cNvPr id="4" name="Picture 3"/>
          <p:cNvPicPr>
            <a:picLocks noChangeAspect="1"/>
          </p:cNvPicPr>
          <p:nvPr/>
        </p:nvPicPr>
        <p:blipFill>
          <a:blip r:embed="rId4"/>
          <a:stretch>
            <a:fillRect/>
          </a:stretch>
        </p:blipFill>
        <p:spPr>
          <a:xfrm>
            <a:off x="0" y="1676400"/>
            <a:ext cx="9144000" cy="3482411"/>
          </a:xfrm>
          <a:prstGeom prst="rect">
            <a:avLst/>
          </a:prstGeom>
        </p:spPr>
      </p:pic>
      <p:sp>
        <p:nvSpPr>
          <p:cNvPr id="5" name="TextBox 4"/>
          <p:cNvSpPr txBox="1"/>
          <p:nvPr/>
        </p:nvSpPr>
        <p:spPr>
          <a:xfrm>
            <a:off x="511552" y="5309988"/>
            <a:ext cx="7849685" cy="1200329"/>
          </a:xfrm>
          <a:prstGeom prst="rect">
            <a:avLst/>
          </a:prstGeom>
          <a:noFill/>
        </p:spPr>
        <p:txBody>
          <a:bodyPr wrap="square" rtlCol="0">
            <a:spAutoFit/>
          </a:bodyPr>
          <a:lstStyle/>
          <a:p>
            <a:r>
              <a:rPr lang="en-CA" dirty="0"/>
              <a:t>Tissue classification maps (2x2x5 mm</a:t>
            </a:r>
            <a:r>
              <a:rPr lang="en-CA" baseline="30000" dirty="0"/>
              <a:t>3</a:t>
            </a:r>
            <a:r>
              <a:rPr lang="en-CA" dirty="0"/>
              <a:t>, black = 0%, grey = 100%) of a typical healthy subject predicted from INSECT using MPRAGE T1w data (1x1x1 mm</a:t>
            </a:r>
            <a:r>
              <a:rPr lang="en-CA" baseline="30000" dirty="0"/>
              <a:t>3</a:t>
            </a:r>
            <a:r>
              <a:rPr lang="en-CA" dirty="0"/>
              <a:t>), and resampled using a majority voting analysis. </a:t>
            </a:r>
            <a:endParaRPr lang="en-US" dirty="0"/>
          </a:p>
          <a:p>
            <a:endParaRPr lang="en-US" dirty="0"/>
          </a:p>
        </p:txBody>
      </p:sp>
      <p:sp>
        <p:nvSpPr>
          <p:cNvPr id="6" name="Title 1"/>
          <p:cNvSpPr txBox="1">
            <a:spLocks/>
          </p:cNvSpPr>
          <p:nvPr/>
        </p:nvSpPr>
        <p:spPr>
          <a:xfrm>
            <a:off x="457200" y="274638"/>
            <a:ext cx="8229600"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solidFill>
                  <a:srgbClr val="FFFF00"/>
                </a:solidFill>
                <a:latin typeface="Didot"/>
                <a:cs typeface="Didot"/>
              </a:rPr>
              <a:t>Section 4.1: </a:t>
            </a:r>
            <a:r>
              <a:rPr lang="en-US" sz="2400" b="1" dirty="0" smtClean="0">
                <a:solidFill>
                  <a:srgbClr val="FFFF00"/>
                </a:solidFill>
              </a:rPr>
              <a:t>Quantitative Comparison of B</a:t>
            </a:r>
            <a:r>
              <a:rPr lang="en-US" sz="2400" b="1" baseline="-25000" dirty="0" smtClean="0">
                <a:solidFill>
                  <a:srgbClr val="FFFF00"/>
                </a:solidFill>
              </a:rPr>
              <a:t>1</a:t>
            </a:r>
            <a:r>
              <a:rPr lang="en-US" sz="2400" b="1" dirty="0" smtClean="0">
                <a:solidFill>
                  <a:srgbClr val="FFFF00"/>
                </a:solidFill>
              </a:rPr>
              <a:t> Mapping Methods for White Matter T</a:t>
            </a:r>
            <a:r>
              <a:rPr lang="en-US" sz="2400" b="1" baseline="-25000" dirty="0" smtClean="0">
                <a:solidFill>
                  <a:srgbClr val="FFFF00"/>
                </a:solidFill>
              </a:rPr>
              <a:t>1</a:t>
            </a:r>
            <a:r>
              <a:rPr lang="en-US" sz="2400" b="1" dirty="0" smtClean="0">
                <a:solidFill>
                  <a:srgbClr val="FFFF00"/>
                </a:solidFill>
              </a:rPr>
              <a:t> Mapping at 3T (90% complete)</a:t>
            </a:r>
            <a:r>
              <a:rPr lang="en-US" sz="2400" dirty="0" smtClean="0">
                <a:solidFill>
                  <a:srgbClr val="FFFF00"/>
                </a:solidFill>
              </a:rPr>
              <a:t/>
            </a:r>
            <a:br>
              <a:rPr lang="en-US" sz="2400" dirty="0" smtClean="0">
                <a:solidFill>
                  <a:srgbClr val="FFFF00"/>
                </a:solidFill>
              </a:rPr>
            </a:br>
            <a:endParaRPr lang="en-US" sz="2400" dirty="0">
              <a:solidFill>
                <a:srgbClr val="FFFF00"/>
              </a:solidFill>
              <a:latin typeface="Didot"/>
              <a:cs typeface="Didot"/>
            </a:endParaRPr>
          </a:p>
        </p:txBody>
      </p:sp>
      <p:sp>
        <p:nvSpPr>
          <p:cNvPr id="7" name="Slide Number Placeholder 1"/>
          <p:cNvSpPr>
            <a:spLocks noGrp="1"/>
          </p:cNvSpPr>
          <p:nvPr>
            <p:ph type="sldNum" sz="quarter" idx="12"/>
          </p:nvPr>
        </p:nvSpPr>
        <p:spPr>
          <a:xfrm>
            <a:off x="6553200" y="6356350"/>
            <a:ext cx="2133600" cy="365125"/>
          </a:xfrm>
        </p:spPr>
        <p:txBody>
          <a:bodyPr/>
          <a:lstStyle/>
          <a:p>
            <a:fld id="{0FB56013-B943-42BA-886F-6F9D4EB85E9D}" type="slidenum">
              <a:rPr lang="en-US" smtClean="0"/>
              <a:t>12</a:t>
            </a:fld>
            <a:endParaRPr lang="en-US" dirty="0"/>
          </a:p>
        </p:txBody>
      </p:sp>
    </p:spTree>
    <p:extLst>
      <p:ext uri="{BB962C8B-B14F-4D97-AF65-F5344CB8AC3E}">
        <p14:creationId xmlns:p14="http://schemas.microsoft.com/office/powerpoint/2010/main" val="2866567602"/>
      </p:ext>
    </p:extLst>
  </p:cSld>
  <p:clrMapOvr>
    <a:masterClrMapping/>
  </p:clrMapOvr>
  <mc:AlternateContent xmlns:mc="http://schemas.openxmlformats.org/markup-compatibility/2006" xmlns:p14="http://schemas.microsoft.com/office/powerpoint/2010/main">
    <mc:Choice Requires="p14">
      <p:transition spd="slow" p14:dur="2000" advTm="7543"/>
    </mc:Choice>
    <mc:Fallback xmlns="">
      <p:transition xmlns:p14="http://schemas.microsoft.com/office/powerpoint/2010/main" spd="slow" advTm="7543"/>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3">
            <a:extLst>
              <a:ext uri="{28A0092B-C50C-407E-A947-70E740481C1C}">
                <a14:useLocalDpi xmlns:a14="http://schemas.microsoft.com/office/drawing/2010/main" val="0"/>
              </a:ext>
            </a:extLst>
          </a:blip>
          <a:stretch>
            <a:fillRect/>
          </a:stretch>
        </p:blipFill>
        <p:spPr>
          <a:xfrm>
            <a:off x="1405890" y="1782445"/>
            <a:ext cx="6332220" cy="3293110"/>
          </a:xfrm>
          <a:prstGeom prst="rect">
            <a:avLst/>
          </a:prstGeom>
        </p:spPr>
      </p:pic>
      <p:pic>
        <p:nvPicPr>
          <p:cNvPr id="3" name="Picture 2"/>
          <p:cNvPicPr/>
          <p:nvPr/>
        </p:nvPicPr>
        <p:blipFill>
          <a:blip r:embed="rId4">
            <a:extLst>
              <a:ext uri="{28A0092B-C50C-407E-A947-70E740481C1C}">
                <a14:useLocalDpi xmlns:a14="http://schemas.microsoft.com/office/drawing/2010/main" val="0"/>
              </a:ext>
            </a:extLst>
          </a:blip>
          <a:srcRect/>
          <a:stretch>
            <a:fillRect/>
          </a:stretch>
        </p:blipFill>
        <p:spPr bwMode="auto">
          <a:xfrm>
            <a:off x="1738947" y="1091882"/>
            <a:ext cx="5666105" cy="4674235"/>
          </a:xfrm>
          <a:prstGeom prst="rect">
            <a:avLst/>
          </a:prstGeom>
          <a:noFill/>
          <a:ln>
            <a:noFill/>
          </a:ln>
        </p:spPr>
      </p:pic>
      <p:sp>
        <p:nvSpPr>
          <p:cNvPr id="4" name="TextBox 3"/>
          <p:cNvSpPr txBox="1"/>
          <p:nvPr/>
        </p:nvSpPr>
        <p:spPr>
          <a:xfrm>
            <a:off x="317515" y="5945070"/>
            <a:ext cx="8661112" cy="923330"/>
          </a:xfrm>
          <a:prstGeom prst="rect">
            <a:avLst/>
          </a:prstGeom>
          <a:noFill/>
        </p:spPr>
        <p:txBody>
          <a:bodyPr wrap="square" rtlCol="0">
            <a:spAutoFit/>
          </a:bodyPr>
          <a:lstStyle/>
          <a:p>
            <a:r>
              <a:rPr lang="en-US" b="1" dirty="0"/>
              <a:t>Figure 1.</a:t>
            </a:r>
            <a:r>
              <a:rPr lang="en-US" dirty="0"/>
              <a:t> </a:t>
            </a:r>
            <a:r>
              <a:rPr lang="en-CA" dirty="0"/>
              <a:t>Normalized pooled histograms of single slice WM T</a:t>
            </a:r>
            <a:r>
              <a:rPr lang="en-CA" baseline="-25000" dirty="0"/>
              <a:t>1</a:t>
            </a:r>
            <a:r>
              <a:rPr lang="en-CA" dirty="0"/>
              <a:t> values for 6 healthy subjects (bin width = 10 </a:t>
            </a:r>
            <a:r>
              <a:rPr lang="en-CA" dirty="0" err="1"/>
              <a:t>ms</a:t>
            </a:r>
            <a:r>
              <a:rPr lang="en-CA" dirty="0"/>
              <a:t>).</a:t>
            </a:r>
            <a:endParaRPr lang="en-US" dirty="0"/>
          </a:p>
          <a:p>
            <a:endParaRPr lang="en-US" dirty="0"/>
          </a:p>
        </p:txBody>
      </p:sp>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solidFill>
                  <a:srgbClr val="FFFF00"/>
                </a:solidFill>
                <a:latin typeface="Didot"/>
                <a:cs typeface="Didot"/>
              </a:rPr>
              <a:t>Section 4.1: </a:t>
            </a:r>
            <a:r>
              <a:rPr lang="en-US" sz="2400" b="1" dirty="0" smtClean="0">
                <a:solidFill>
                  <a:srgbClr val="FFFF00"/>
                </a:solidFill>
              </a:rPr>
              <a:t>Quantitative Comparison of B</a:t>
            </a:r>
            <a:r>
              <a:rPr lang="en-US" sz="2400" b="1" baseline="-25000" dirty="0" smtClean="0">
                <a:solidFill>
                  <a:srgbClr val="FFFF00"/>
                </a:solidFill>
              </a:rPr>
              <a:t>1</a:t>
            </a:r>
            <a:r>
              <a:rPr lang="en-US" sz="2400" b="1" dirty="0" smtClean="0">
                <a:solidFill>
                  <a:srgbClr val="FFFF00"/>
                </a:solidFill>
              </a:rPr>
              <a:t> Mapping Methods for White Matter T</a:t>
            </a:r>
            <a:r>
              <a:rPr lang="en-US" sz="2400" b="1" baseline="-25000" dirty="0" smtClean="0">
                <a:solidFill>
                  <a:srgbClr val="FFFF00"/>
                </a:solidFill>
              </a:rPr>
              <a:t>1</a:t>
            </a:r>
            <a:r>
              <a:rPr lang="en-US" sz="2400" b="1" dirty="0" smtClean="0">
                <a:solidFill>
                  <a:srgbClr val="FFFF00"/>
                </a:solidFill>
              </a:rPr>
              <a:t> Mapping at 3T (90% complete)</a:t>
            </a:r>
            <a:r>
              <a:rPr lang="en-US" sz="2400" dirty="0" smtClean="0">
                <a:solidFill>
                  <a:srgbClr val="FFFF00"/>
                </a:solidFill>
              </a:rPr>
              <a:t/>
            </a:r>
            <a:br>
              <a:rPr lang="en-US" sz="2400" dirty="0" smtClean="0">
                <a:solidFill>
                  <a:srgbClr val="FFFF00"/>
                </a:solidFill>
              </a:rPr>
            </a:br>
            <a:endParaRPr lang="en-US" sz="2400" dirty="0">
              <a:solidFill>
                <a:srgbClr val="FFFF00"/>
              </a:solidFill>
              <a:latin typeface="Didot"/>
              <a:cs typeface="Didot"/>
            </a:endParaRPr>
          </a:p>
        </p:txBody>
      </p:sp>
      <p:sp>
        <p:nvSpPr>
          <p:cNvPr id="6" name="Slide Number Placeholder 1"/>
          <p:cNvSpPr>
            <a:spLocks noGrp="1"/>
          </p:cNvSpPr>
          <p:nvPr>
            <p:ph type="sldNum" sz="quarter" idx="12"/>
          </p:nvPr>
        </p:nvSpPr>
        <p:spPr>
          <a:xfrm>
            <a:off x="6553200" y="6356350"/>
            <a:ext cx="2133600" cy="365125"/>
          </a:xfrm>
        </p:spPr>
        <p:txBody>
          <a:bodyPr/>
          <a:lstStyle/>
          <a:p>
            <a:fld id="{0FB56013-B943-42BA-886F-6F9D4EB85E9D}" type="slidenum">
              <a:rPr lang="en-US" smtClean="0"/>
              <a:t>13</a:t>
            </a:fld>
            <a:endParaRPr lang="en-US" dirty="0"/>
          </a:p>
        </p:txBody>
      </p:sp>
    </p:spTree>
    <p:extLst>
      <p:ext uri="{BB962C8B-B14F-4D97-AF65-F5344CB8AC3E}">
        <p14:creationId xmlns:p14="http://schemas.microsoft.com/office/powerpoint/2010/main" val="2866567602"/>
      </p:ext>
    </p:extLst>
  </p:cSld>
  <p:clrMapOvr>
    <a:masterClrMapping/>
  </p:clrMapOvr>
  <mc:AlternateContent xmlns:mc="http://schemas.openxmlformats.org/markup-compatibility/2006" xmlns:p14="http://schemas.microsoft.com/office/powerpoint/2010/main">
    <mc:Choice Requires="p14">
      <p:transition spd="slow" p14:dur="2000" advTm="7543"/>
    </mc:Choice>
    <mc:Fallback xmlns="">
      <p:transition xmlns:p14="http://schemas.microsoft.com/office/powerpoint/2010/main" spd="slow" advTm="7543"/>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2634798"/>
            <a:ext cx="9144000" cy="3466076"/>
          </a:xfrm>
          <a:prstGeom prst="rect">
            <a:avLst/>
          </a:prstGeom>
        </p:spPr>
      </p:pic>
      <p:pic>
        <p:nvPicPr>
          <p:cNvPr id="5" name="Picture 4"/>
          <p:cNvPicPr>
            <a:picLocks noChangeAspect="1"/>
          </p:cNvPicPr>
          <p:nvPr/>
        </p:nvPicPr>
        <p:blipFill>
          <a:blip r:embed="rId3"/>
          <a:stretch>
            <a:fillRect/>
          </a:stretch>
        </p:blipFill>
        <p:spPr>
          <a:xfrm>
            <a:off x="0" y="849323"/>
            <a:ext cx="4063625" cy="1389889"/>
          </a:xfrm>
          <a:prstGeom prst="rect">
            <a:avLst/>
          </a:prstGeom>
        </p:spPr>
      </p:pic>
      <p:sp>
        <p:nvSpPr>
          <p:cNvPr id="2" name="Slide Number Placeholder 1"/>
          <p:cNvSpPr>
            <a:spLocks noGrp="1"/>
          </p:cNvSpPr>
          <p:nvPr>
            <p:ph type="sldNum" sz="quarter" idx="12"/>
          </p:nvPr>
        </p:nvSpPr>
        <p:spPr/>
        <p:txBody>
          <a:bodyPr/>
          <a:lstStyle/>
          <a:p>
            <a:fld id="{0FB56013-B943-42BA-886F-6F9D4EB85E9D}" type="slidenum">
              <a:rPr lang="en-US" smtClean="0"/>
              <a:t>14</a:t>
            </a:fld>
            <a:endParaRPr lang="en-US"/>
          </a:p>
        </p:txBody>
      </p:sp>
    </p:spTree>
    <p:extLst>
      <p:ext uri="{BB962C8B-B14F-4D97-AF65-F5344CB8AC3E}">
        <p14:creationId xmlns:p14="http://schemas.microsoft.com/office/powerpoint/2010/main" val="15138658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61543426"/>
              </p:ext>
            </p:extLst>
          </p:nvPr>
        </p:nvGraphicFramePr>
        <p:xfrm>
          <a:off x="395058" y="2184723"/>
          <a:ext cx="8391410" cy="1531431"/>
        </p:xfrm>
        <a:graphic>
          <a:graphicData uri="http://schemas.openxmlformats.org/drawingml/2006/table">
            <a:tbl>
              <a:tblPr firstRow="1" bandRow="1">
                <a:tableStyleId>{5C22544A-7EE6-4342-B048-85BDC9FD1C3A}</a:tableStyleId>
              </a:tblPr>
              <a:tblGrid>
                <a:gridCol w="1678282"/>
                <a:gridCol w="1678282"/>
                <a:gridCol w="1678282"/>
                <a:gridCol w="1678282"/>
                <a:gridCol w="1678282"/>
              </a:tblGrid>
              <a:tr h="510477">
                <a:tc>
                  <a:txBody>
                    <a:bodyPr/>
                    <a:lstStyle/>
                    <a:p>
                      <a:pPr algn="ctr">
                        <a:spcAft>
                          <a:spcPts val="0"/>
                        </a:spcAft>
                      </a:pPr>
                      <a:r>
                        <a:rPr lang="en-US" sz="2400" dirty="0">
                          <a:solidFill>
                            <a:schemeClr val="tx1"/>
                          </a:solidFill>
                          <a:effectLst/>
                          <a:latin typeface="Times New Roman"/>
                          <a:ea typeface="ＭＳ 明朝"/>
                          <a:cs typeface="Times New Roman"/>
                        </a:rPr>
                        <a:t> </a:t>
                      </a:r>
                      <a:endParaRPr lang="en-US" sz="2400" dirty="0">
                        <a:solidFill>
                          <a:schemeClr val="tx1"/>
                        </a:solidFill>
                        <a:effectLst/>
                        <a:latin typeface="Cambria"/>
                        <a:ea typeface="ＭＳ 明朝"/>
                        <a:cs typeface="Times New Roman"/>
                      </a:endParaRPr>
                    </a:p>
                  </a:txBody>
                  <a:tcPr marL="68580" marR="68580" marT="0" marB="0">
                    <a:lnL w="12700" cmpd="sng">
                      <a:noFill/>
                    </a:lnL>
                    <a:lnR w="12700" cmpd="sng">
                      <a:noFill/>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2400" b="1" dirty="0">
                          <a:solidFill>
                            <a:schemeClr val="tx1"/>
                          </a:solidFill>
                          <a:effectLst/>
                          <a:latin typeface="Times New Roman"/>
                          <a:ea typeface="ＭＳ 明朝"/>
                          <a:cs typeface="Times New Roman"/>
                        </a:rPr>
                        <a:t>Ref.  DA</a:t>
                      </a:r>
                      <a:endParaRPr lang="en-US" sz="2400" dirty="0">
                        <a:solidFill>
                          <a:schemeClr val="tx1"/>
                        </a:solidFill>
                        <a:effectLst/>
                        <a:latin typeface="Cambria"/>
                        <a:ea typeface="ＭＳ 明朝"/>
                        <a:cs typeface="Times New Roman"/>
                      </a:endParaRPr>
                    </a:p>
                  </a:txBody>
                  <a:tcPr marL="68580" marR="68580" marT="0" marB="0">
                    <a:lnL w="12700" cmpd="sng">
                      <a:noFill/>
                    </a:lnL>
                    <a:lnR w="12700" cmpd="sng">
                      <a:noFill/>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2400" b="1" dirty="0">
                          <a:solidFill>
                            <a:schemeClr val="tx1"/>
                          </a:solidFill>
                          <a:effectLst/>
                          <a:latin typeface="Times New Roman"/>
                          <a:ea typeface="ＭＳ 明朝"/>
                          <a:cs typeface="Times New Roman"/>
                        </a:rPr>
                        <a:t>BS</a:t>
                      </a:r>
                      <a:endParaRPr lang="en-US" sz="2400" dirty="0">
                        <a:solidFill>
                          <a:schemeClr val="tx1"/>
                        </a:solidFill>
                        <a:effectLst/>
                        <a:latin typeface="Cambria"/>
                        <a:ea typeface="ＭＳ 明朝"/>
                        <a:cs typeface="Times New Roman"/>
                      </a:endParaRPr>
                    </a:p>
                  </a:txBody>
                  <a:tcPr marL="68580" marR="68580" marT="0" marB="0">
                    <a:lnL w="12700" cmpd="sng">
                      <a:noFill/>
                    </a:lnL>
                    <a:lnR w="12700" cmpd="sng">
                      <a:noFill/>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2400" b="1" dirty="0">
                          <a:solidFill>
                            <a:schemeClr val="tx1"/>
                          </a:solidFill>
                          <a:effectLst/>
                          <a:latin typeface="Times New Roman"/>
                          <a:ea typeface="ＭＳ 明朝"/>
                          <a:cs typeface="Times New Roman"/>
                        </a:rPr>
                        <a:t>AFI</a:t>
                      </a:r>
                      <a:endParaRPr lang="en-US" sz="2400" dirty="0">
                        <a:solidFill>
                          <a:schemeClr val="tx1"/>
                        </a:solidFill>
                        <a:effectLst/>
                        <a:latin typeface="Cambria"/>
                        <a:ea typeface="ＭＳ 明朝"/>
                        <a:cs typeface="Times New Roman"/>
                      </a:endParaRPr>
                    </a:p>
                  </a:txBody>
                  <a:tcPr marL="68580" marR="68580" marT="0" marB="0">
                    <a:lnL w="12700" cmpd="sng">
                      <a:noFill/>
                    </a:lnL>
                    <a:lnR w="12700" cmpd="sng">
                      <a:noFill/>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2400" b="1" dirty="0">
                          <a:solidFill>
                            <a:schemeClr val="tx1"/>
                          </a:solidFill>
                          <a:effectLst/>
                          <a:latin typeface="Times New Roman"/>
                          <a:ea typeface="ＭＳ 明朝"/>
                          <a:cs typeface="Times New Roman"/>
                        </a:rPr>
                        <a:t>EPI-DA</a:t>
                      </a:r>
                      <a:endParaRPr lang="en-US" sz="2400" dirty="0">
                        <a:solidFill>
                          <a:schemeClr val="tx1"/>
                        </a:solidFill>
                        <a:effectLst/>
                        <a:latin typeface="Cambria"/>
                        <a:ea typeface="ＭＳ 明朝"/>
                        <a:cs typeface="Times New Roman"/>
                      </a:endParaRPr>
                    </a:p>
                  </a:txBody>
                  <a:tcPr marL="68580" marR="68580" marT="0" marB="0">
                    <a:lnL w="12700" cmpd="sng">
                      <a:noFill/>
                    </a:lnL>
                    <a:lnR w="12700" cmpd="sng">
                      <a:noFill/>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r>
              <a:tr h="510477">
                <a:tc>
                  <a:txBody>
                    <a:bodyPr/>
                    <a:lstStyle/>
                    <a:p>
                      <a:pPr algn="l">
                        <a:spcAft>
                          <a:spcPts val="0"/>
                        </a:spcAft>
                      </a:pPr>
                      <a:r>
                        <a:rPr lang="en-US" sz="2400" b="1">
                          <a:solidFill>
                            <a:schemeClr val="tx1"/>
                          </a:solidFill>
                          <a:effectLst/>
                          <a:latin typeface="Times New Roman"/>
                          <a:ea typeface="ＭＳ 明朝"/>
                          <a:cs typeface="Times New Roman"/>
                        </a:rPr>
                        <a:t>Pearson ρ</a:t>
                      </a:r>
                      <a:endParaRPr lang="en-US" sz="2400">
                        <a:solidFill>
                          <a:schemeClr val="tx1"/>
                        </a:solidFill>
                        <a:effectLst/>
                        <a:latin typeface="Cambria"/>
                        <a:ea typeface="ＭＳ 明朝"/>
                        <a:cs typeface="Times New Roman"/>
                      </a:endParaRPr>
                    </a:p>
                  </a:txBody>
                  <a:tcPr marL="68580" marR="68580" marT="0" marB="0">
                    <a:lnL w="12700" cmpd="sng">
                      <a:noFill/>
                    </a:lnL>
                    <a:lnR w="12700" cmpd="sng">
                      <a:noFill/>
                    </a:lnR>
                    <a:lnT w="381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spcAft>
                          <a:spcPts val="0"/>
                        </a:spcAft>
                      </a:pPr>
                      <a:r>
                        <a:rPr lang="en-US" sz="2400">
                          <a:solidFill>
                            <a:schemeClr val="tx1"/>
                          </a:solidFill>
                          <a:effectLst/>
                          <a:latin typeface="Times New Roman"/>
                          <a:ea typeface="ＭＳ 明朝"/>
                          <a:cs typeface="Times New Roman"/>
                        </a:rPr>
                        <a:t>-----------</a:t>
                      </a:r>
                      <a:endParaRPr lang="en-US" sz="2400">
                        <a:solidFill>
                          <a:schemeClr val="tx1"/>
                        </a:solidFill>
                        <a:effectLst/>
                        <a:latin typeface="Cambria"/>
                        <a:ea typeface="ＭＳ 明朝"/>
                        <a:cs typeface="Times New Roman"/>
                      </a:endParaRPr>
                    </a:p>
                  </a:txBody>
                  <a:tcPr marL="68580" marR="68580" marT="0" marB="0">
                    <a:lnL w="12700" cmpd="sng">
                      <a:noFill/>
                    </a:lnL>
                    <a:lnR w="12700" cmpd="sng">
                      <a:noFill/>
                    </a:lnR>
                    <a:lnT w="381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spcAft>
                          <a:spcPts val="0"/>
                        </a:spcAft>
                      </a:pPr>
                      <a:r>
                        <a:rPr lang="en-US" sz="2400">
                          <a:solidFill>
                            <a:schemeClr val="tx1"/>
                          </a:solidFill>
                          <a:effectLst/>
                          <a:latin typeface="Times New Roman"/>
                          <a:ea typeface="ＭＳ 明朝"/>
                          <a:cs typeface="Times New Roman"/>
                        </a:rPr>
                        <a:t>0.97</a:t>
                      </a:r>
                      <a:endParaRPr lang="en-US" sz="2400">
                        <a:solidFill>
                          <a:schemeClr val="tx1"/>
                        </a:solidFill>
                        <a:effectLst/>
                        <a:latin typeface="Cambria"/>
                        <a:ea typeface="ＭＳ 明朝"/>
                        <a:cs typeface="Times New Roman"/>
                      </a:endParaRPr>
                    </a:p>
                  </a:txBody>
                  <a:tcPr marL="68580" marR="68580" marT="0" marB="0">
                    <a:lnL w="12700" cmpd="sng">
                      <a:noFill/>
                    </a:lnL>
                    <a:lnR w="12700" cmpd="sng">
                      <a:noFill/>
                    </a:lnR>
                    <a:lnT w="381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spcAft>
                          <a:spcPts val="0"/>
                        </a:spcAft>
                      </a:pPr>
                      <a:r>
                        <a:rPr lang="en-US" sz="2400">
                          <a:solidFill>
                            <a:schemeClr val="tx1"/>
                          </a:solidFill>
                          <a:effectLst/>
                          <a:latin typeface="Times New Roman"/>
                          <a:ea typeface="ＭＳ 明朝"/>
                          <a:cs typeface="Times New Roman"/>
                        </a:rPr>
                        <a:t>0.97</a:t>
                      </a:r>
                      <a:endParaRPr lang="en-US" sz="2400">
                        <a:solidFill>
                          <a:schemeClr val="tx1"/>
                        </a:solidFill>
                        <a:effectLst/>
                        <a:latin typeface="Cambria"/>
                        <a:ea typeface="ＭＳ 明朝"/>
                        <a:cs typeface="Times New Roman"/>
                      </a:endParaRPr>
                    </a:p>
                  </a:txBody>
                  <a:tcPr marL="68580" marR="68580" marT="0" marB="0">
                    <a:lnL w="12700" cmpd="sng">
                      <a:noFill/>
                    </a:lnL>
                    <a:lnR w="12700" cmpd="sng">
                      <a:noFill/>
                    </a:lnR>
                    <a:lnT w="381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spcAft>
                          <a:spcPts val="0"/>
                        </a:spcAft>
                      </a:pPr>
                      <a:r>
                        <a:rPr lang="en-US" sz="2400">
                          <a:solidFill>
                            <a:schemeClr val="tx1"/>
                          </a:solidFill>
                          <a:effectLst/>
                          <a:latin typeface="Times New Roman"/>
                          <a:ea typeface="ＭＳ 明朝"/>
                          <a:cs typeface="Times New Roman"/>
                        </a:rPr>
                        <a:t>0.99</a:t>
                      </a:r>
                      <a:endParaRPr lang="en-US" sz="2400">
                        <a:solidFill>
                          <a:schemeClr val="tx1"/>
                        </a:solidFill>
                        <a:effectLst/>
                        <a:latin typeface="Cambria"/>
                        <a:ea typeface="ＭＳ 明朝"/>
                        <a:cs typeface="Times New Roman"/>
                      </a:endParaRPr>
                    </a:p>
                  </a:txBody>
                  <a:tcPr marL="68580" marR="68580" marT="0" marB="0">
                    <a:lnL w="12700" cmpd="sng">
                      <a:noFill/>
                    </a:lnL>
                    <a:lnR w="12700" cmpd="sng">
                      <a:noFill/>
                    </a:lnR>
                    <a:lnT w="381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510477">
                <a:tc>
                  <a:txBody>
                    <a:bodyPr/>
                    <a:lstStyle/>
                    <a:p>
                      <a:pPr algn="l">
                        <a:spcAft>
                          <a:spcPts val="0"/>
                        </a:spcAft>
                      </a:pPr>
                      <a:r>
                        <a:rPr lang="en-US" sz="2400" b="1" dirty="0">
                          <a:solidFill>
                            <a:schemeClr val="tx1"/>
                          </a:solidFill>
                          <a:effectLst/>
                          <a:latin typeface="Times New Roman"/>
                          <a:ea typeface="ＭＳ 明朝"/>
                          <a:cs typeface="Times New Roman"/>
                        </a:rPr>
                        <a:t>Fit slope</a:t>
                      </a:r>
                      <a:endParaRPr lang="en-US" sz="2400" dirty="0">
                        <a:solidFill>
                          <a:schemeClr val="tx1"/>
                        </a:solidFill>
                        <a:effectLst/>
                        <a:latin typeface="Cambria"/>
                        <a:ea typeface="ＭＳ 明朝"/>
                        <a:cs typeface="Times New Roman"/>
                      </a:endParaRPr>
                    </a:p>
                  </a:txBody>
                  <a:tcPr marL="68580" marR="68580" marT="0" marB="0">
                    <a:lnL w="12700" cmpd="sng">
                      <a:noFill/>
                    </a:lnL>
                    <a:lnR w="12700" cmpd="sng">
                      <a:noFill/>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2400" dirty="0">
                          <a:solidFill>
                            <a:schemeClr val="tx1"/>
                          </a:solidFill>
                          <a:effectLst/>
                          <a:latin typeface="Times New Roman"/>
                          <a:ea typeface="ＭＳ 明朝"/>
                          <a:cs typeface="Times New Roman"/>
                        </a:rPr>
                        <a:t>-----------</a:t>
                      </a:r>
                      <a:endParaRPr lang="en-US" sz="2400" dirty="0">
                        <a:solidFill>
                          <a:schemeClr val="tx1"/>
                        </a:solidFill>
                        <a:effectLst/>
                        <a:latin typeface="Cambria"/>
                        <a:ea typeface="ＭＳ 明朝"/>
                        <a:cs typeface="Times New Roman"/>
                      </a:endParaRPr>
                    </a:p>
                  </a:txBody>
                  <a:tcPr marL="68580" marR="68580" marT="0" marB="0">
                    <a:lnL w="12700" cmpd="sng">
                      <a:noFill/>
                    </a:lnL>
                    <a:lnR w="12700" cmpd="sng">
                      <a:noFill/>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2400" dirty="0">
                          <a:solidFill>
                            <a:schemeClr val="tx1"/>
                          </a:solidFill>
                          <a:effectLst/>
                          <a:latin typeface="Times New Roman"/>
                          <a:ea typeface="ＭＳ 明朝"/>
                          <a:cs typeface="Times New Roman"/>
                        </a:rPr>
                        <a:t>0.98</a:t>
                      </a:r>
                      <a:endParaRPr lang="en-US" sz="2400" dirty="0">
                        <a:solidFill>
                          <a:schemeClr val="tx1"/>
                        </a:solidFill>
                        <a:effectLst/>
                        <a:latin typeface="Cambria"/>
                        <a:ea typeface="ＭＳ 明朝"/>
                        <a:cs typeface="Times New Roman"/>
                      </a:endParaRPr>
                    </a:p>
                  </a:txBody>
                  <a:tcPr marL="68580" marR="68580" marT="0" marB="0">
                    <a:lnL w="12700" cmpd="sng">
                      <a:noFill/>
                    </a:lnL>
                    <a:lnR w="12700" cmpd="sng">
                      <a:noFill/>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2400" dirty="0">
                          <a:solidFill>
                            <a:schemeClr val="tx1"/>
                          </a:solidFill>
                          <a:effectLst/>
                          <a:latin typeface="Times New Roman"/>
                          <a:ea typeface="ＭＳ 明朝"/>
                          <a:cs typeface="Times New Roman"/>
                        </a:rPr>
                        <a:t>1.00</a:t>
                      </a:r>
                      <a:endParaRPr lang="en-US" sz="2400" dirty="0">
                        <a:solidFill>
                          <a:schemeClr val="tx1"/>
                        </a:solidFill>
                        <a:effectLst/>
                        <a:latin typeface="Cambria"/>
                        <a:ea typeface="ＭＳ 明朝"/>
                        <a:cs typeface="Times New Roman"/>
                      </a:endParaRPr>
                    </a:p>
                  </a:txBody>
                  <a:tcPr marL="68580" marR="68580" marT="0" marB="0">
                    <a:lnL w="12700" cmpd="sng">
                      <a:noFill/>
                    </a:lnL>
                    <a:lnR w="12700" cmpd="sng">
                      <a:noFill/>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2400" dirty="0">
                          <a:solidFill>
                            <a:schemeClr val="tx1"/>
                          </a:solidFill>
                          <a:effectLst/>
                          <a:latin typeface="Times New Roman"/>
                          <a:ea typeface="ＭＳ 明朝"/>
                          <a:cs typeface="Times New Roman"/>
                        </a:rPr>
                        <a:t>0.97</a:t>
                      </a:r>
                      <a:endParaRPr lang="en-US" sz="2400" dirty="0">
                        <a:solidFill>
                          <a:schemeClr val="tx1"/>
                        </a:solidFill>
                        <a:effectLst/>
                        <a:latin typeface="Cambria"/>
                        <a:ea typeface="ＭＳ 明朝"/>
                        <a:cs typeface="Times New Roman"/>
                      </a:endParaRPr>
                    </a:p>
                  </a:txBody>
                  <a:tcPr marL="68580" marR="68580" marT="0" marB="0">
                    <a:lnL w="12700" cmpd="sng">
                      <a:noFill/>
                    </a:lnL>
                    <a:lnR w="12700" cmpd="sng">
                      <a:noFill/>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7" name="TextBox 6"/>
          <p:cNvSpPr txBox="1"/>
          <p:nvPr/>
        </p:nvSpPr>
        <p:spPr>
          <a:xfrm>
            <a:off x="395058" y="3930294"/>
            <a:ext cx="8583569" cy="923330"/>
          </a:xfrm>
          <a:prstGeom prst="rect">
            <a:avLst/>
          </a:prstGeom>
          <a:noFill/>
        </p:spPr>
        <p:txBody>
          <a:bodyPr wrap="square" rtlCol="0">
            <a:spAutoFit/>
          </a:bodyPr>
          <a:lstStyle/>
          <a:p>
            <a:r>
              <a:rPr lang="en-CA" b="1" dirty="0"/>
              <a:t>Figure 5: </a:t>
            </a:r>
            <a:r>
              <a:rPr lang="en-CA" dirty="0"/>
              <a:t>Table listing the linear regression analysis of the pooled WM T</a:t>
            </a:r>
            <a:r>
              <a:rPr lang="en-CA" baseline="-25000" dirty="0"/>
              <a:t>1</a:t>
            </a:r>
            <a:r>
              <a:rPr lang="en-CA" dirty="0"/>
              <a:t> values (6 subjects) for each B</a:t>
            </a:r>
            <a:r>
              <a:rPr lang="en-CA" baseline="-25000" dirty="0"/>
              <a:t>1</a:t>
            </a:r>
            <a:r>
              <a:rPr lang="en-CA" dirty="0"/>
              <a:t> method relative to the reference DA B</a:t>
            </a:r>
            <a:r>
              <a:rPr lang="en-CA" baseline="-25000" dirty="0"/>
              <a:t>1</a:t>
            </a:r>
            <a:r>
              <a:rPr lang="en-CA" dirty="0"/>
              <a:t> method. </a:t>
            </a:r>
            <a:endParaRPr lang="en-US" dirty="0"/>
          </a:p>
          <a:p>
            <a:endParaRPr lang="en-US" dirty="0"/>
          </a:p>
        </p:txBody>
      </p:sp>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solidFill>
                  <a:srgbClr val="FFFF00"/>
                </a:solidFill>
                <a:latin typeface="Didot"/>
                <a:cs typeface="Didot"/>
              </a:rPr>
              <a:t>Section 4.1: </a:t>
            </a:r>
            <a:r>
              <a:rPr lang="en-US" sz="2400" b="1" dirty="0" smtClean="0">
                <a:solidFill>
                  <a:srgbClr val="FFFF00"/>
                </a:solidFill>
              </a:rPr>
              <a:t>Quantitative Comparison of B</a:t>
            </a:r>
            <a:r>
              <a:rPr lang="en-US" sz="2400" b="1" baseline="-25000" dirty="0" smtClean="0">
                <a:solidFill>
                  <a:srgbClr val="FFFF00"/>
                </a:solidFill>
              </a:rPr>
              <a:t>1</a:t>
            </a:r>
            <a:r>
              <a:rPr lang="en-US" sz="2400" b="1" dirty="0" smtClean="0">
                <a:solidFill>
                  <a:srgbClr val="FFFF00"/>
                </a:solidFill>
              </a:rPr>
              <a:t> Mapping Methods for White Matter T</a:t>
            </a:r>
            <a:r>
              <a:rPr lang="en-US" sz="2400" b="1" baseline="-25000" dirty="0" smtClean="0">
                <a:solidFill>
                  <a:srgbClr val="FFFF00"/>
                </a:solidFill>
              </a:rPr>
              <a:t>1</a:t>
            </a:r>
            <a:r>
              <a:rPr lang="en-US" sz="2400" b="1" dirty="0" smtClean="0">
                <a:solidFill>
                  <a:srgbClr val="FFFF00"/>
                </a:solidFill>
              </a:rPr>
              <a:t> Mapping at 3T (90% complete)</a:t>
            </a:r>
            <a:r>
              <a:rPr lang="en-US" sz="2400" dirty="0" smtClean="0">
                <a:solidFill>
                  <a:srgbClr val="FFFF00"/>
                </a:solidFill>
              </a:rPr>
              <a:t/>
            </a:r>
            <a:br>
              <a:rPr lang="en-US" sz="2400" dirty="0" smtClean="0">
                <a:solidFill>
                  <a:srgbClr val="FFFF00"/>
                </a:solidFill>
              </a:rPr>
            </a:br>
            <a:endParaRPr lang="en-US" sz="2400" dirty="0">
              <a:solidFill>
                <a:srgbClr val="FFFF00"/>
              </a:solidFill>
              <a:latin typeface="Didot"/>
              <a:cs typeface="Didot"/>
            </a:endParaRPr>
          </a:p>
        </p:txBody>
      </p:sp>
      <p:sp>
        <p:nvSpPr>
          <p:cNvPr id="5" name="Slide Number Placeholder 1"/>
          <p:cNvSpPr>
            <a:spLocks noGrp="1"/>
          </p:cNvSpPr>
          <p:nvPr>
            <p:ph type="sldNum" sz="quarter" idx="12"/>
          </p:nvPr>
        </p:nvSpPr>
        <p:spPr>
          <a:xfrm>
            <a:off x="6553200" y="6356350"/>
            <a:ext cx="2133600" cy="365125"/>
          </a:xfrm>
        </p:spPr>
        <p:txBody>
          <a:bodyPr/>
          <a:lstStyle/>
          <a:p>
            <a:fld id="{0FB56013-B943-42BA-886F-6F9D4EB85E9D}" type="slidenum">
              <a:rPr lang="en-US" smtClean="0"/>
              <a:t>15</a:t>
            </a:fld>
            <a:endParaRPr lang="en-US" dirty="0"/>
          </a:p>
        </p:txBody>
      </p:sp>
    </p:spTree>
    <p:extLst>
      <p:ext uri="{BB962C8B-B14F-4D97-AF65-F5344CB8AC3E}">
        <p14:creationId xmlns:p14="http://schemas.microsoft.com/office/powerpoint/2010/main" val="194785729"/>
      </p:ext>
    </p:extLst>
  </p:cSld>
  <p:clrMapOvr>
    <a:masterClrMapping/>
  </p:clrMapOvr>
  <mc:AlternateContent xmlns:mc="http://schemas.openxmlformats.org/markup-compatibility/2006" xmlns:p14="http://schemas.microsoft.com/office/powerpoint/2010/main">
    <mc:Choice Requires="p14">
      <p:transition spd="slow" p14:dur="2000" advTm="7543"/>
    </mc:Choice>
    <mc:Fallback xmlns="">
      <p:transition xmlns:p14="http://schemas.microsoft.com/office/powerpoint/2010/main" spd="slow" advTm="7543"/>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3">
            <a:extLst>
              <a:ext uri="{28A0092B-C50C-407E-A947-70E740481C1C}">
                <a14:useLocalDpi xmlns:a14="http://schemas.microsoft.com/office/drawing/2010/main" val="0"/>
              </a:ext>
            </a:extLst>
          </a:blip>
          <a:stretch>
            <a:fillRect/>
          </a:stretch>
        </p:blipFill>
        <p:spPr>
          <a:xfrm>
            <a:off x="1405890" y="1782445"/>
            <a:ext cx="6332220" cy="3293110"/>
          </a:xfrm>
          <a:prstGeom prst="rect">
            <a:avLst/>
          </a:prstGeom>
        </p:spPr>
      </p:pic>
      <p:pic>
        <p:nvPicPr>
          <p:cNvPr id="4" name="Picture 3"/>
          <p:cNvPicPr>
            <a:picLocks noChangeAspect="1"/>
          </p:cNvPicPr>
          <p:nvPr/>
        </p:nvPicPr>
        <p:blipFill>
          <a:blip r:embed="rId4"/>
          <a:stretch>
            <a:fillRect/>
          </a:stretch>
        </p:blipFill>
        <p:spPr>
          <a:xfrm>
            <a:off x="3219539" y="141129"/>
            <a:ext cx="5581658" cy="6192046"/>
          </a:xfrm>
          <a:prstGeom prst="rect">
            <a:avLst/>
          </a:prstGeom>
        </p:spPr>
      </p:pic>
      <p:sp>
        <p:nvSpPr>
          <p:cNvPr id="5" name="TextBox 4"/>
          <p:cNvSpPr txBox="1"/>
          <p:nvPr/>
        </p:nvSpPr>
        <p:spPr>
          <a:xfrm>
            <a:off x="352795" y="3747852"/>
            <a:ext cx="2698880" cy="2585323"/>
          </a:xfrm>
          <a:prstGeom prst="rect">
            <a:avLst/>
          </a:prstGeom>
          <a:noFill/>
        </p:spPr>
        <p:txBody>
          <a:bodyPr wrap="square" rtlCol="0">
            <a:spAutoFit/>
          </a:bodyPr>
          <a:lstStyle/>
          <a:p>
            <a:r>
              <a:rPr lang="en-US" b="1" dirty="0"/>
              <a:t>Figure 2.</a:t>
            </a:r>
            <a:r>
              <a:rPr lang="en-US" dirty="0"/>
              <a:t> (Top) Raw B</a:t>
            </a:r>
            <a:r>
              <a:rPr lang="en-US" baseline="-25000" dirty="0"/>
              <a:t>1</a:t>
            </a:r>
            <a:r>
              <a:rPr lang="en-US" dirty="0"/>
              <a:t> acquisition images for each method. (Bottom) </a:t>
            </a:r>
            <a:r>
              <a:rPr lang="en-CA" dirty="0"/>
              <a:t>(a) Single slice B</a:t>
            </a:r>
            <a:r>
              <a:rPr lang="en-CA" baseline="-25000" dirty="0"/>
              <a:t>1</a:t>
            </a:r>
            <a:r>
              <a:rPr lang="en-CA" dirty="0"/>
              <a:t> maps from a representative subject. (b) WM VFA T</a:t>
            </a:r>
            <a:r>
              <a:rPr lang="en-CA" baseline="-25000" dirty="0"/>
              <a:t>1</a:t>
            </a:r>
            <a:r>
              <a:rPr lang="en-CA" dirty="0"/>
              <a:t> maps using flip angles corrected with each B</a:t>
            </a:r>
            <a:r>
              <a:rPr lang="en-CA" baseline="-25000" dirty="0"/>
              <a:t>1</a:t>
            </a:r>
            <a:r>
              <a:rPr lang="en-CA" dirty="0"/>
              <a:t> map.</a:t>
            </a:r>
            <a:r>
              <a:rPr lang="en-US" dirty="0"/>
              <a:t> </a:t>
            </a:r>
          </a:p>
          <a:p>
            <a:endParaRPr lang="en-US" dirty="0"/>
          </a:p>
        </p:txBody>
      </p:sp>
      <p:sp>
        <p:nvSpPr>
          <p:cNvPr id="6" name="Title 1"/>
          <p:cNvSpPr txBox="1">
            <a:spLocks/>
          </p:cNvSpPr>
          <p:nvPr/>
        </p:nvSpPr>
        <p:spPr>
          <a:xfrm>
            <a:off x="0" y="1"/>
            <a:ext cx="3051675" cy="1782444"/>
          </a:xfrm>
          <a:prstGeom prst="rect">
            <a:avLst/>
          </a:prstGeom>
        </p:spPr>
        <p:txBody>
          <a:bodyPr vert="horz" lIns="91440" tIns="45720" rIns="91440" bIns="45720" rtlCol="0" anchor="ctr">
            <a:normAutofit fontScale="8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solidFill>
                  <a:srgbClr val="FFFF00"/>
                </a:solidFill>
                <a:latin typeface="Didot"/>
                <a:cs typeface="Didot"/>
              </a:rPr>
              <a:t>Section 4.1: </a:t>
            </a:r>
            <a:r>
              <a:rPr lang="en-US" sz="2400" b="1" dirty="0" smtClean="0">
                <a:solidFill>
                  <a:srgbClr val="FFFF00"/>
                </a:solidFill>
              </a:rPr>
              <a:t>Quantitative Comparison of B</a:t>
            </a:r>
            <a:r>
              <a:rPr lang="en-US" sz="2400" b="1" baseline="-25000" dirty="0" smtClean="0">
                <a:solidFill>
                  <a:srgbClr val="FFFF00"/>
                </a:solidFill>
              </a:rPr>
              <a:t>1</a:t>
            </a:r>
            <a:r>
              <a:rPr lang="en-US" sz="2400" b="1" dirty="0" smtClean="0">
                <a:solidFill>
                  <a:srgbClr val="FFFF00"/>
                </a:solidFill>
              </a:rPr>
              <a:t> Mapping Methods for White Matter T</a:t>
            </a:r>
            <a:r>
              <a:rPr lang="en-US" sz="2400" b="1" baseline="-25000" dirty="0" smtClean="0">
                <a:solidFill>
                  <a:srgbClr val="FFFF00"/>
                </a:solidFill>
              </a:rPr>
              <a:t>1</a:t>
            </a:r>
            <a:r>
              <a:rPr lang="en-US" sz="2400" b="1" dirty="0" smtClean="0">
                <a:solidFill>
                  <a:srgbClr val="FFFF00"/>
                </a:solidFill>
              </a:rPr>
              <a:t> Mapping at 3T (90% complete)</a:t>
            </a:r>
            <a:r>
              <a:rPr lang="en-US" sz="2400" dirty="0" smtClean="0">
                <a:solidFill>
                  <a:srgbClr val="FFFF00"/>
                </a:solidFill>
              </a:rPr>
              <a:t/>
            </a:r>
            <a:br>
              <a:rPr lang="en-US" sz="2400" dirty="0" smtClean="0">
                <a:solidFill>
                  <a:srgbClr val="FFFF00"/>
                </a:solidFill>
              </a:rPr>
            </a:br>
            <a:endParaRPr lang="en-US" sz="2400" dirty="0">
              <a:solidFill>
                <a:srgbClr val="FFFF00"/>
              </a:solidFill>
              <a:latin typeface="Didot"/>
              <a:cs typeface="Didot"/>
            </a:endParaRPr>
          </a:p>
        </p:txBody>
      </p:sp>
      <p:sp>
        <p:nvSpPr>
          <p:cNvPr id="7" name="Slide Number Placeholder 1"/>
          <p:cNvSpPr>
            <a:spLocks noGrp="1"/>
          </p:cNvSpPr>
          <p:nvPr>
            <p:ph type="sldNum" sz="quarter" idx="12"/>
          </p:nvPr>
        </p:nvSpPr>
        <p:spPr>
          <a:xfrm>
            <a:off x="6553200" y="6356350"/>
            <a:ext cx="2133600" cy="365125"/>
          </a:xfrm>
        </p:spPr>
        <p:txBody>
          <a:bodyPr/>
          <a:lstStyle/>
          <a:p>
            <a:fld id="{0FB56013-B943-42BA-886F-6F9D4EB85E9D}" type="slidenum">
              <a:rPr lang="en-US" smtClean="0"/>
              <a:t>16</a:t>
            </a:fld>
            <a:endParaRPr lang="en-US" dirty="0"/>
          </a:p>
        </p:txBody>
      </p:sp>
    </p:spTree>
    <p:extLst>
      <p:ext uri="{BB962C8B-B14F-4D97-AF65-F5344CB8AC3E}">
        <p14:creationId xmlns:p14="http://schemas.microsoft.com/office/powerpoint/2010/main" val="2866567602"/>
      </p:ext>
    </p:extLst>
  </p:cSld>
  <p:clrMapOvr>
    <a:masterClrMapping/>
  </p:clrMapOvr>
  <mc:AlternateContent xmlns:mc="http://schemas.openxmlformats.org/markup-compatibility/2006" xmlns:p14="http://schemas.microsoft.com/office/powerpoint/2010/main">
    <mc:Choice Requires="p14">
      <p:transition spd="slow" p14:dur="2000" advTm="7543"/>
    </mc:Choice>
    <mc:Fallback xmlns="">
      <p:transition xmlns:p14="http://schemas.microsoft.com/office/powerpoint/2010/main" spd="slow" advTm="7543"/>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3">
            <a:extLst>
              <a:ext uri="{28A0092B-C50C-407E-A947-70E740481C1C}">
                <a14:useLocalDpi xmlns:a14="http://schemas.microsoft.com/office/drawing/2010/main" val="0"/>
              </a:ext>
            </a:extLst>
          </a:blip>
          <a:stretch>
            <a:fillRect/>
          </a:stretch>
        </p:blipFill>
        <p:spPr>
          <a:xfrm>
            <a:off x="1405890" y="1782445"/>
            <a:ext cx="6332220" cy="3293110"/>
          </a:xfrm>
          <a:prstGeom prst="rect">
            <a:avLst/>
          </a:prstGeom>
        </p:spPr>
      </p:pic>
      <p:pic>
        <p:nvPicPr>
          <p:cNvPr id="4" name="Picture 3"/>
          <p:cNvPicPr>
            <a:picLocks noChangeAspect="1"/>
          </p:cNvPicPr>
          <p:nvPr/>
        </p:nvPicPr>
        <p:blipFill>
          <a:blip r:embed="rId4"/>
          <a:stretch>
            <a:fillRect/>
          </a:stretch>
        </p:blipFill>
        <p:spPr>
          <a:xfrm>
            <a:off x="0" y="1905000"/>
            <a:ext cx="9144000" cy="3025588"/>
          </a:xfrm>
          <a:prstGeom prst="rect">
            <a:avLst/>
          </a:prstGeom>
        </p:spPr>
      </p:pic>
      <p:sp>
        <p:nvSpPr>
          <p:cNvPr id="5" name="TextBox 4"/>
          <p:cNvSpPr txBox="1"/>
          <p:nvPr/>
        </p:nvSpPr>
        <p:spPr>
          <a:xfrm>
            <a:off x="246956" y="5075555"/>
            <a:ext cx="8678752" cy="646331"/>
          </a:xfrm>
          <a:prstGeom prst="rect">
            <a:avLst/>
          </a:prstGeom>
          <a:noFill/>
        </p:spPr>
        <p:txBody>
          <a:bodyPr wrap="square" rtlCol="0">
            <a:spAutoFit/>
          </a:bodyPr>
          <a:lstStyle/>
          <a:p>
            <a:r>
              <a:rPr lang="en-US" b="1" dirty="0"/>
              <a:t>Figure 3.</a:t>
            </a:r>
            <a:r>
              <a:rPr lang="en-US" dirty="0"/>
              <a:t> </a:t>
            </a:r>
            <a:r>
              <a:rPr lang="en-CA" dirty="0"/>
              <a:t>Sagittal (left hemisphere) B</a:t>
            </a:r>
            <a:r>
              <a:rPr lang="en-CA" baseline="-25000" dirty="0"/>
              <a:t>1</a:t>
            </a:r>
            <a:r>
              <a:rPr lang="en-CA" dirty="0"/>
              <a:t> maps for a single subject using the reference and EPI double angle methods</a:t>
            </a:r>
            <a:r>
              <a:rPr lang="en-CA" dirty="0" smtClean="0"/>
              <a:t>.</a:t>
            </a:r>
            <a:endParaRPr lang="en-US" dirty="0"/>
          </a:p>
        </p:txBody>
      </p:sp>
      <p:sp>
        <p:nvSpPr>
          <p:cNvPr id="6" name="Title 1"/>
          <p:cNvSpPr txBox="1">
            <a:spLocks/>
          </p:cNvSpPr>
          <p:nvPr/>
        </p:nvSpPr>
        <p:spPr>
          <a:xfrm>
            <a:off x="457200" y="274638"/>
            <a:ext cx="8229600"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solidFill>
                  <a:srgbClr val="FFFF00"/>
                </a:solidFill>
                <a:latin typeface="Didot"/>
                <a:cs typeface="Didot"/>
              </a:rPr>
              <a:t>Section 4.1: </a:t>
            </a:r>
            <a:r>
              <a:rPr lang="en-US" sz="2400" b="1" dirty="0" smtClean="0">
                <a:solidFill>
                  <a:srgbClr val="FFFF00"/>
                </a:solidFill>
              </a:rPr>
              <a:t>Quantitative Comparison of B</a:t>
            </a:r>
            <a:r>
              <a:rPr lang="en-US" sz="2400" b="1" baseline="-25000" dirty="0" smtClean="0">
                <a:solidFill>
                  <a:srgbClr val="FFFF00"/>
                </a:solidFill>
              </a:rPr>
              <a:t>1</a:t>
            </a:r>
            <a:r>
              <a:rPr lang="en-US" sz="2400" b="1" dirty="0" smtClean="0">
                <a:solidFill>
                  <a:srgbClr val="FFFF00"/>
                </a:solidFill>
              </a:rPr>
              <a:t> Mapping Methods for White Matter T</a:t>
            </a:r>
            <a:r>
              <a:rPr lang="en-US" sz="2400" b="1" baseline="-25000" dirty="0" smtClean="0">
                <a:solidFill>
                  <a:srgbClr val="FFFF00"/>
                </a:solidFill>
              </a:rPr>
              <a:t>1</a:t>
            </a:r>
            <a:r>
              <a:rPr lang="en-US" sz="2400" b="1" dirty="0" smtClean="0">
                <a:solidFill>
                  <a:srgbClr val="FFFF00"/>
                </a:solidFill>
              </a:rPr>
              <a:t> Mapping at 3T (90% complete)</a:t>
            </a:r>
            <a:r>
              <a:rPr lang="en-US" sz="2400" dirty="0" smtClean="0">
                <a:solidFill>
                  <a:srgbClr val="FFFF00"/>
                </a:solidFill>
              </a:rPr>
              <a:t/>
            </a:r>
            <a:br>
              <a:rPr lang="en-US" sz="2400" dirty="0" smtClean="0">
                <a:solidFill>
                  <a:srgbClr val="FFFF00"/>
                </a:solidFill>
              </a:rPr>
            </a:br>
            <a:endParaRPr lang="en-US" sz="2400" dirty="0">
              <a:solidFill>
                <a:srgbClr val="FFFF00"/>
              </a:solidFill>
              <a:latin typeface="Didot"/>
              <a:cs typeface="Didot"/>
            </a:endParaRPr>
          </a:p>
        </p:txBody>
      </p:sp>
      <p:sp>
        <p:nvSpPr>
          <p:cNvPr id="7" name="Slide Number Placeholder 1"/>
          <p:cNvSpPr>
            <a:spLocks noGrp="1"/>
          </p:cNvSpPr>
          <p:nvPr>
            <p:ph type="sldNum" sz="quarter" idx="12"/>
          </p:nvPr>
        </p:nvSpPr>
        <p:spPr>
          <a:xfrm>
            <a:off x="6553200" y="6356350"/>
            <a:ext cx="2133600" cy="365125"/>
          </a:xfrm>
        </p:spPr>
        <p:txBody>
          <a:bodyPr/>
          <a:lstStyle/>
          <a:p>
            <a:fld id="{0FB56013-B943-42BA-886F-6F9D4EB85E9D}" type="slidenum">
              <a:rPr lang="en-US" smtClean="0"/>
              <a:t>17</a:t>
            </a:fld>
            <a:endParaRPr lang="en-US" dirty="0"/>
          </a:p>
        </p:txBody>
      </p:sp>
    </p:spTree>
    <p:extLst>
      <p:ext uri="{BB962C8B-B14F-4D97-AF65-F5344CB8AC3E}">
        <p14:creationId xmlns:p14="http://schemas.microsoft.com/office/powerpoint/2010/main" val="2866567602"/>
      </p:ext>
    </p:extLst>
  </p:cSld>
  <p:clrMapOvr>
    <a:masterClrMapping/>
  </p:clrMapOvr>
  <mc:AlternateContent xmlns:mc="http://schemas.openxmlformats.org/markup-compatibility/2006" xmlns:p14="http://schemas.microsoft.com/office/powerpoint/2010/main">
    <mc:Choice Requires="p14">
      <p:transition spd="slow" p14:dur="2000" advTm="7543"/>
    </mc:Choice>
    <mc:Fallback xmlns="">
      <p:transition xmlns:p14="http://schemas.microsoft.com/office/powerpoint/2010/main" spd="slow" advTm="7543"/>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b="50096"/>
          <a:stretch/>
        </p:blipFill>
        <p:spPr>
          <a:xfrm>
            <a:off x="0" y="1233775"/>
            <a:ext cx="4519748" cy="4198595"/>
          </a:xfrm>
          <a:prstGeom prst="rect">
            <a:avLst/>
          </a:prstGeom>
        </p:spPr>
      </p:pic>
      <p:pic>
        <p:nvPicPr>
          <p:cNvPr id="4" name="Picture 3"/>
          <p:cNvPicPr>
            <a:picLocks noChangeAspect="1"/>
          </p:cNvPicPr>
          <p:nvPr/>
        </p:nvPicPr>
        <p:blipFill rotWithShape="1">
          <a:blip r:embed="rId3"/>
          <a:srcRect t="49903"/>
          <a:stretch/>
        </p:blipFill>
        <p:spPr>
          <a:xfrm>
            <a:off x="4519748" y="1233775"/>
            <a:ext cx="4502343" cy="4198595"/>
          </a:xfrm>
          <a:prstGeom prst="rect">
            <a:avLst/>
          </a:prstGeom>
        </p:spPr>
      </p:pic>
      <p:sp>
        <p:nvSpPr>
          <p:cNvPr id="5" name="TextBox 4"/>
          <p:cNvSpPr txBox="1"/>
          <p:nvPr/>
        </p:nvSpPr>
        <p:spPr>
          <a:xfrm>
            <a:off x="0" y="5432370"/>
            <a:ext cx="8414156" cy="646331"/>
          </a:xfrm>
          <a:prstGeom prst="rect">
            <a:avLst/>
          </a:prstGeom>
          <a:noFill/>
        </p:spPr>
        <p:txBody>
          <a:bodyPr wrap="square" rtlCol="0">
            <a:spAutoFit/>
          </a:bodyPr>
          <a:lstStyle/>
          <a:p>
            <a:r>
              <a:rPr lang="en-US" b="1" dirty="0"/>
              <a:t>Figure 4.</a:t>
            </a:r>
            <a:r>
              <a:rPr lang="en-US" dirty="0"/>
              <a:t> Comparison between raw B</a:t>
            </a:r>
            <a:r>
              <a:rPr lang="en-US" baseline="-25000" dirty="0"/>
              <a:t>1 </a:t>
            </a:r>
            <a:r>
              <a:rPr lang="en-US" dirty="0"/>
              <a:t>maps and filtered maps using: (</a:t>
            </a:r>
            <a:r>
              <a:rPr lang="en-US" b="1" dirty="0"/>
              <a:t>a</a:t>
            </a:r>
            <a:r>
              <a:rPr lang="en-US" dirty="0"/>
              <a:t>) Gaussian blurring (</a:t>
            </a:r>
            <a:r>
              <a:rPr lang="en-US" b="1" dirty="0"/>
              <a:t>b</a:t>
            </a:r>
            <a:r>
              <a:rPr lang="en-US" dirty="0"/>
              <a:t>) spline smoothing</a:t>
            </a:r>
            <a:r>
              <a:rPr lang="en-US" dirty="0" smtClean="0"/>
              <a:t>.</a:t>
            </a:r>
            <a:endParaRPr lang="en-US" dirty="0"/>
          </a:p>
        </p:txBody>
      </p:sp>
      <p:sp>
        <p:nvSpPr>
          <p:cNvPr id="6" name="Title 1"/>
          <p:cNvSpPr txBox="1">
            <a:spLocks/>
          </p:cNvSpPr>
          <p:nvPr/>
        </p:nvSpPr>
        <p:spPr>
          <a:xfrm>
            <a:off x="457200" y="274638"/>
            <a:ext cx="8229600"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solidFill>
                  <a:srgbClr val="FFFF00"/>
                </a:solidFill>
                <a:latin typeface="Didot"/>
                <a:cs typeface="Didot"/>
              </a:rPr>
              <a:t>Section 4.1: </a:t>
            </a:r>
            <a:r>
              <a:rPr lang="en-US" sz="2400" b="1" dirty="0" smtClean="0">
                <a:solidFill>
                  <a:srgbClr val="FFFF00"/>
                </a:solidFill>
              </a:rPr>
              <a:t>Quantitative Comparison of B</a:t>
            </a:r>
            <a:r>
              <a:rPr lang="en-US" sz="2400" b="1" baseline="-25000" dirty="0" smtClean="0">
                <a:solidFill>
                  <a:srgbClr val="FFFF00"/>
                </a:solidFill>
              </a:rPr>
              <a:t>1</a:t>
            </a:r>
            <a:r>
              <a:rPr lang="en-US" sz="2400" b="1" dirty="0" smtClean="0">
                <a:solidFill>
                  <a:srgbClr val="FFFF00"/>
                </a:solidFill>
              </a:rPr>
              <a:t> Mapping Methods for White Matter T</a:t>
            </a:r>
            <a:r>
              <a:rPr lang="en-US" sz="2400" b="1" baseline="-25000" dirty="0" smtClean="0">
                <a:solidFill>
                  <a:srgbClr val="FFFF00"/>
                </a:solidFill>
              </a:rPr>
              <a:t>1</a:t>
            </a:r>
            <a:r>
              <a:rPr lang="en-US" sz="2400" b="1" dirty="0" smtClean="0">
                <a:solidFill>
                  <a:srgbClr val="FFFF00"/>
                </a:solidFill>
              </a:rPr>
              <a:t> Mapping at 3T (90% complete)</a:t>
            </a:r>
            <a:r>
              <a:rPr lang="en-US" sz="2400" dirty="0" smtClean="0">
                <a:solidFill>
                  <a:srgbClr val="FFFF00"/>
                </a:solidFill>
              </a:rPr>
              <a:t/>
            </a:r>
            <a:br>
              <a:rPr lang="en-US" sz="2400" dirty="0" smtClean="0">
                <a:solidFill>
                  <a:srgbClr val="FFFF00"/>
                </a:solidFill>
              </a:rPr>
            </a:br>
            <a:endParaRPr lang="en-US" sz="2400" dirty="0">
              <a:solidFill>
                <a:srgbClr val="FFFF00"/>
              </a:solidFill>
              <a:latin typeface="Didot"/>
              <a:cs typeface="Didot"/>
            </a:endParaRPr>
          </a:p>
        </p:txBody>
      </p:sp>
      <p:sp>
        <p:nvSpPr>
          <p:cNvPr id="7" name="Slide Number Placeholder 1"/>
          <p:cNvSpPr>
            <a:spLocks noGrp="1"/>
          </p:cNvSpPr>
          <p:nvPr>
            <p:ph type="sldNum" sz="quarter" idx="12"/>
          </p:nvPr>
        </p:nvSpPr>
        <p:spPr>
          <a:xfrm>
            <a:off x="6553200" y="6356350"/>
            <a:ext cx="2133600" cy="365125"/>
          </a:xfrm>
        </p:spPr>
        <p:txBody>
          <a:bodyPr/>
          <a:lstStyle/>
          <a:p>
            <a:fld id="{0FB56013-B943-42BA-886F-6F9D4EB85E9D}" type="slidenum">
              <a:rPr lang="en-US" smtClean="0"/>
              <a:t>18</a:t>
            </a:fld>
            <a:endParaRPr lang="en-US" dirty="0"/>
          </a:p>
        </p:txBody>
      </p:sp>
    </p:spTree>
    <p:extLst>
      <p:ext uri="{BB962C8B-B14F-4D97-AF65-F5344CB8AC3E}">
        <p14:creationId xmlns:p14="http://schemas.microsoft.com/office/powerpoint/2010/main" val="2866567602"/>
      </p:ext>
    </p:extLst>
  </p:cSld>
  <p:clrMapOvr>
    <a:masterClrMapping/>
  </p:clrMapOvr>
  <mc:AlternateContent xmlns:mc="http://schemas.openxmlformats.org/markup-compatibility/2006" xmlns:p14="http://schemas.microsoft.com/office/powerpoint/2010/main">
    <mc:Choice Requires="p14">
      <p:transition spd="slow" p14:dur="2000" advTm="7543"/>
    </mc:Choice>
    <mc:Fallback xmlns="">
      <p:transition xmlns:p14="http://schemas.microsoft.com/office/powerpoint/2010/main" spd="slow" advTm="7543"/>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txBox="1">
            <a:spLocks/>
          </p:cNvSpPr>
          <p:nvPr/>
        </p:nvSpPr>
        <p:spPr>
          <a:xfrm>
            <a:off x="169332" y="1465729"/>
            <a:ext cx="8690785" cy="4763621"/>
          </a:xfrm>
          <a:prstGeom prst="rect">
            <a:avLst/>
          </a:prstGeom>
        </p:spPr>
        <p:txBody>
          <a:bodyPr vert="horz" lIns="91440" tIns="45720" rIns="91440" bIns="45720" rtlCol="0">
            <a:normAutofit fontScale="4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ctr">
              <a:buNone/>
            </a:pPr>
            <a:endParaRPr lang="en-US" sz="3400" u="sng" dirty="0" smtClean="0">
              <a:latin typeface="Gill Sans"/>
              <a:cs typeface="Gill Sans"/>
            </a:endParaRPr>
          </a:p>
          <a:p>
            <a:r>
              <a:rPr lang="en-US" sz="4500" dirty="0" smtClean="0"/>
              <a:t>qMT imaging – requires additional </a:t>
            </a:r>
            <a:r>
              <a:rPr lang="en-US" sz="4500" dirty="0" err="1" smtClean="0"/>
              <a:t>qMRI</a:t>
            </a:r>
            <a:r>
              <a:rPr lang="en-US" sz="4500" dirty="0" smtClean="0"/>
              <a:t> measurements (</a:t>
            </a:r>
            <a:r>
              <a:rPr lang="en-US" sz="4500" dirty="0"/>
              <a:t>B</a:t>
            </a:r>
            <a:r>
              <a:rPr lang="en-US" sz="4500" baseline="-25000" dirty="0"/>
              <a:t>0</a:t>
            </a:r>
            <a:r>
              <a:rPr lang="en-US" sz="4500" dirty="0"/>
              <a:t>, </a:t>
            </a:r>
            <a:r>
              <a:rPr lang="en-US" sz="4500" dirty="0" smtClean="0"/>
              <a:t>B</a:t>
            </a:r>
            <a:r>
              <a:rPr lang="en-US" sz="4500" baseline="-25000" dirty="0" smtClean="0"/>
              <a:t>1</a:t>
            </a:r>
            <a:r>
              <a:rPr lang="en-US" sz="4500" dirty="0" smtClean="0"/>
              <a:t>,T</a:t>
            </a:r>
            <a:r>
              <a:rPr lang="en-US" sz="4500" baseline="-25000" dirty="0" smtClean="0"/>
              <a:t>1</a:t>
            </a:r>
            <a:r>
              <a:rPr lang="en-US" sz="4500" dirty="0" smtClean="0"/>
              <a:t>) </a:t>
            </a:r>
            <a:endParaRPr lang="en-US" sz="4500" dirty="0" smtClean="0"/>
          </a:p>
          <a:p>
            <a:endParaRPr lang="en-US" sz="3800" dirty="0" smtClean="0"/>
          </a:p>
          <a:p>
            <a:r>
              <a:rPr lang="en-US" sz="4500" dirty="0" smtClean="0"/>
              <a:t>These are typically </a:t>
            </a:r>
            <a:r>
              <a:rPr lang="en-US" sz="4500" dirty="0"/>
              <a:t>independent of each </a:t>
            </a:r>
            <a:r>
              <a:rPr lang="en-US" sz="4500" dirty="0" smtClean="0"/>
              <a:t>other</a:t>
            </a:r>
          </a:p>
          <a:p>
            <a:pPr lvl="1"/>
            <a:r>
              <a:rPr lang="en-US" sz="3800" dirty="0" smtClean="0"/>
              <a:t>but </a:t>
            </a:r>
            <a:r>
              <a:rPr lang="en-US" sz="3800" dirty="0"/>
              <a:t>certain T</a:t>
            </a:r>
            <a:r>
              <a:rPr lang="en-US" sz="3800" baseline="-25000" dirty="0"/>
              <a:t>1</a:t>
            </a:r>
            <a:r>
              <a:rPr lang="en-US" sz="3800" dirty="0"/>
              <a:t> mapping techniques also require B</a:t>
            </a:r>
            <a:r>
              <a:rPr lang="en-US" sz="3800" baseline="-25000" dirty="0"/>
              <a:t>1</a:t>
            </a:r>
            <a:r>
              <a:rPr lang="en-US" sz="3800" dirty="0"/>
              <a:t> maps (e.g. variable flip angle – VFA). </a:t>
            </a:r>
            <a:endParaRPr lang="en-US" sz="3800" dirty="0" smtClean="0"/>
          </a:p>
          <a:p>
            <a:pPr lvl="1"/>
            <a:endParaRPr lang="en-US" sz="3800" dirty="0" smtClean="0"/>
          </a:p>
          <a:p>
            <a:r>
              <a:rPr lang="en-US" sz="4500" dirty="0" smtClean="0"/>
              <a:t>For VFA T</a:t>
            </a:r>
            <a:r>
              <a:rPr lang="en-US" sz="4500" baseline="-25000" dirty="0" smtClean="0"/>
              <a:t>1</a:t>
            </a:r>
            <a:r>
              <a:rPr lang="en-US" sz="4500" dirty="0" smtClean="0"/>
              <a:t>, </a:t>
            </a:r>
            <a:r>
              <a:rPr lang="en-US" sz="4500" dirty="0"/>
              <a:t>B</a:t>
            </a:r>
            <a:r>
              <a:rPr lang="en-US" sz="4500" baseline="-25000" dirty="0"/>
              <a:t>1</a:t>
            </a:r>
            <a:r>
              <a:rPr lang="en-US" sz="4500" dirty="0"/>
              <a:t> is used twice before fitting the qMT </a:t>
            </a:r>
            <a:r>
              <a:rPr lang="en-US" sz="4500" dirty="0" smtClean="0"/>
              <a:t>parameters</a:t>
            </a:r>
          </a:p>
          <a:p>
            <a:pPr lvl="1"/>
            <a:r>
              <a:rPr lang="en-US" sz="3800" dirty="0" smtClean="0"/>
              <a:t>to </a:t>
            </a:r>
            <a:r>
              <a:rPr lang="en-US" sz="3800" dirty="0"/>
              <a:t>correct the flip angles for T</a:t>
            </a:r>
            <a:r>
              <a:rPr lang="en-US" sz="3800" baseline="-25000" dirty="0"/>
              <a:t>1</a:t>
            </a:r>
            <a:r>
              <a:rPr lang="en-US" sz="3800" dirty="0"/>
              <a:t> </a:t>
            </a:r>
            <a:r>
              <a:rPr lang="en-US" sz="3800" dirty="0" smtClean="0"/>
              <a:t>mapping</a:t>
            </a:r>
          </a:p>
          <a:p>
            <a:pPr lvl="1"/>
            <a:r>
              <a:rPr lang="en-US" sz="3800" dirty="0" smtClean="0"/>
              <a:t>to </a:t>
            </a:r>
            <a:r>
              <a:rPr lang="en-US" sz="3800" dirty="0"/>
              <a:t>scale the nominal MT saturation </a:t>
            </a:r>
            <a:r>
              <a:rPr lang="en-US" sz="3800" dirty="0" smtClean="0"/>
              <a:t>powers and excitation FA. </a:t>
            </a:r>
          </a:p>
          <a:p>
            <a:pPr lvl="1"/>
            <a:endParaRPr lang="en-US" sz="3800" dirty="0" smtClean="0"/>
          </a:p>
          <a:p>
            <a:r>
              <a:rPr lang="en-US" sz="4500" dirty="0" smtClean="0"/>
              <a:t>Inaccuracies </a:t>
            </a:r>
            <a:r>
              <a:rPr lang="en-US" sz="4500" dirty="0"/>
              <a:t>in B</a:t>
            </a:r>
            <a:r>
              <a:rPr lang="en-US" sz="4500" baseline="-25000" dirty="0"/>
              <a:t>1</a:t>
            </a:r>
            <a:r>
              <a:rPr lang="en-US" sz="4500" dirty="0"/>
              <a:t> would propagate to the fitting of the qMT parameters through two </a:t>
            </a:r>
            <a:r>
              <a:rPr lang="en-US" sz="4500" dirty="0" smtClean="0"/>
              <a:t>pathways</a:t>
            </a:r>
          </a:p>
          <a:p>
            <a:pPr lvl="1"/>
            <a:r>
              <a:rPr lang="en-US" sz="3800" dirty="0" smtClean="0"/>
              <a:t>errors </a:t>
            </a:r>
            <a:r>
              <a:rPr lang="en-US" sz="3800" dirty="0"/>
              <a:t>induced in </a:t>
            </a:r>
            <a:r>
              <a:rPr lang="en-US" sz="3800" dirty="0" smtClean="0"/>
              <a:t>T</a:t>
            </a:r>
            <a:r>
              <a:rPr lang="en-US" sz="3800" baseline="-25000" dirty="0" smtClean="0"/>
              <a:t>1</a:t>
            </a:r>
            <a:endParaRPr lang="en-US" sz="3800" dirty="0"/>
          </a:p>
          <a:p>
            <a:pPr lvl="1"/>
            <a:r>
              <a:rPr lang="en-US" sz="3800" dirty="0" smtClean="0"/>
              <a:t>errors </a:t>
            </a:r>
            <a:r>
              <a:rPr lang="en-US" sz="3800" dirty="0"/>
              <a:t>in MT saturation </a:t>
            </a:r>
            <a:r>
              <a:rPr lang="en-US" sz="3800" dirty="0" smtClean="0"/>
              <a:t>powers </a:t>
            </a:r>
            <a:r>
              <a:rPr lang="en-US" sz="3800" dirty="0" smtClean="0"/>
              <a:t> and excitation FA</a:t>
            </a:r>
          </a:p>
          <a:p>
            <a:pPr lvl="1"/>
            <a:endParaRPr lang="en-US" sz="3800" dirty="0" smtClean="0"/>
          </a:p>
          <a:p>
            <a:r>
              <a:rPr lang="en-US" sz="4500" dirty="0" smtClean="0"/>
              <a:t>This </a:t>
            </a:r>
            <a:r>
              <a:rPr lang="en-US" sz="4500" dirty="0"/>
              <a:t>work demonstrated that for the Sled and Pike SPGR qMT model, the pool-size ratio F much less sensitive B</a:t>
            </a:r>
            <a:r>
              <a:rPr lang="en-US" sz="4500" baseline="-25000" dirty="0"/>
              <a:t>1</a:t>
            </a:r>
            <a:r>
              <a:rPr lang="en-US" sz="4500" dirty="0"/>
              <a:t> inaccuracies when using VFA for T</a:t>
            </a:r>
            <a:r>
              <a:rPr lang="en-US" sz="4500" baseline="-25000" dirty="0"/>
              <a:t>1</a:t>
            </a:r>
            <a:r>
              <a:rPr lang="en-US" sz="4500" dirty="0"/>
              <a:t> mapping</a:t>
            </a:r>
            <a:r>
              <a:rPr lang="en-US" sz="4500" dirty="0" smtClean="0"/>
              <a:t>.</a:t>
            </a:r>
          </a:p>
          <a:p>
            <a:endParaRPr lang="en-US" sz="4500" dirty="0"/>
          </a:p>
          <a:p>
            <a:r>
              <a:rPr lang="en-US" sz="4500" dirty="0" smtClean="0"/>
              <a:t>Proposed manuscript format: Full Paper, MRM</a:t>
            </a:r>
            <a:endParaRPr lang="en-US" sz="4500" dirty="0"/>
          </a:p>
          <a:p>
            <a:pPr algn="just"/>
            <a:endParaRPr lang="en-US" sz="2400" dirty="0">
              <a:solidFill>
                <a:schemeClr val="bg1">
                  <a:lumMod val="50000"/>
                  <a:lumOff val="50000"/>
                </a:schemeClr>
              </a:solidFill>
              <a:latin typeface="Gill Sans"/>
              <a:cs typeface="Gill Sans"/>
            </a:endParaRPr>
          </a:p>
        </p:txBody>
      </p:sp>
      <p:sp>
        <p:nvSpPr>
          <p:cNvPr id="14" name="Title 1"/>
          <p:cNvSpPr>
            <a:spLocks noGrp="1"/>
          </p:cNvSpPr>
          <p:nvPr>
            <p:ph type="title"/>
          </p:nvPr>
        </p:nvSpPr>
        <p:spPr>
          <a:xfrm>
            <a:off x="457200" y="274638"/>
            <a:ext cx="8229600" cy="1143000"/>
          </a:xfrm>
        </p:spPr>
        <p:txBody>
          <a:bodyPr>
            <a:normAutofit fontScale="90000"/>
          </a:bodyPr>
          <a:lstStyle/>
          <a:p>
            <a:r>
              <a:rPr lang="en-US" dirty="0" smtClean="0">
                <a:latin typeface="Didot"/>
                <a:cs typeface="Didot"/>
              </a:rPr>
              <a:t>Progress – Manuscript 2</a:t>
            </a:r>
            <a:br>
              <a:rPr lang="en-US" dirty="0" smtClean="0">
                <a:latin typeface="Didot"/>
                <a:cs typeface="Didot"/>
              </a:rPr>
            </a:br>
            <a:r>
              <a:rPr lang="en-US" sz="2400" b="1" dirty="0">
                <a:solidFill>
                  <a:srgbClr val="FFFF00"/>
                </a:solidFill>
                <a:latin typeface="Didot"/>
                <a:cs typeface="Didot"/>
              </a:rPr>
              <a:t>Section </a:t>
            </a:r>
            <a:r>
              <a:rPr lang="en-US" sz="2400" b="1" dirty="0" smtClean="0">
                <a:solidFill>
                  <a:srgbClr val="FFFF00"/>
                </a:solidFill>
                <a:latin typeface="Didot"/>
                <a:cs typeface="Didot"/>
              </a:rPr>
              <a:t>4.2: B</a:t>
            </a:r>
            <a:r>
              <a:rPr lang="en-US" sz="2400" b="1" baseline="-25000" dirty="0" smtClean="0">
                <a:solidFill>
                  <a:srgbClr val="FFFF00"/>
                </a:solidFill>
                <a:latin typeface="Didot"/>
                <a:cs typeface="Didot"/>
              </a:rPr>
              <a:t>1</a:t>
            </a:r>
            <a:r>
              <a:rPr lang="en-US" sz="2400" b="1" dirty="0" smtClean="0">
                <a:solidFill>
                  <a:srgbClr val="FFFF00"/>
                </a:solidFill>
                <a:latin typeface="Didot"/>
                <a:cs typeface="Didot"/>
              </a:rPr>
              <a:t>-Sensitivity Analysis of qMT (80% complete)</a:t>
            </a:r>
            <a:endParaRPr lang="en-US" sz="2400" dirty="0">
              <a:solidFill>
                <a:srgbClr val="FFFF00"/>
              </a:solidFill>
              <a:latin typeface="Didot"/>
              <a:cs typeface="Didot"/>
            </a:endParaRPr>
          </a:p>
        </p:txBody>
      </p:sp>
      <p:sp>
        <p:nvSpPr>
          <p:cNvPr id="2" name="Slide Number Placeholder 1"/>
          <p:cNvSpPr>
            <a:spLocks noGrp="1"/>
          </p:cNvSpPr>
          <p:nvPr>
            <p:ph type="sldNum" sz="quarter" idx="12"/>
          </p:nvPr>
        </p:nvSpPr>
        <p:spPr/>
        <p:txBody>
          <a:bodyPr/>
          <a:lstStyle/>
          <a:p>
            <a:fld id="{0FB56013-B943-42BA-886F-6F9D4EB85E9D}" type="slidenum">
              <a:rPr lang="en-US" smtClean="0"/>
              <a:t>19</a:t>
            </a:fld>
            <a:endParaRPr lang="en-US" dirty="0"/>
          </a:p>
        </p:txBody>
      </p:sp>
    </p:spTree>
    <p:extLst>
      <p:ext uri="{BB962C8B-B14F-4D97-AF65-F5344CB8AC3E}">
        <p14:creationId xmlns:p14="http://schemas.microsoft.com/office/powerpoint/2010/main" val="3684683687"/>
      </p:ext>
    </p:extLst>
  </p:cSld>
  <p:clrMapOvr>
    <a:masterClrMapping/>
  </p:clrMapOvr>
  <mc:AlternateContent xmlns:mc="http://schemas.openxmlformats.org/markup-compatibility/2006" xmlns:p14="http://schemas.microsoft.com/office/powerpoint/2010/main">
    <mc:Choice Requires="p14">
      <p:transition spd="slow" p14:dur="2000" advTm="48326"/>
    </mc:Choice>
    <mc:Fallback xmlns="">
      <p:transition xmlns:p14="http://schemas.microsoft.com/office/powerpoint/2010/main" spd="slow" advTm="48326"/>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Didot"/>
                <a:cs typeface="Didot"/>
              </a:rPr>
              <a:t>Overview</a:t>
            </a:r>
            <a:endParaRPr lang="en-US" dirty="0">
              <a:latin typeface="Didot"/>
              <a:cs typeface="Didot"/>
            </a:endParaRPr>
          </a:p>
        </p:txBody>
      </p:sp>
      <p:sp>
        <p:nvSpPr>
          <p:cNvPr id="3" name="Content Placeholder 2"/>
          <p:cNvSpPr>
            <a:spLocks noGrp="1"/>
          </p:cNvSpPr>
          <p:nvPr>
            <p:ph idx="1"/>
          </p:nvPr>
        </p:nvSpPr>
        <p:spPr/>
        <p:txBody>
          <a:bodyPr>
            <a:normAutofit lnSpcReduction="10000"/>
          </a:bodyPr>
          <a:lstStyle/>
          <a:p>
            <a:r>
              <a:rPr lang="en-US" sz="2400" dirty="0" smtClean="0">
                <a:latin typeface="Gill Sans"/>
                <a:cs typeface="Gill Sans"/>
              </a:rPr>
              <a:t>Reminder of Hypotheses</a:t>
            </a:r>
          </a:p>
          <a:p>
            <a:pPr lvl="1"/>
            <a:r>
              <a:rPr lang="en-US" sz="2000" dirty="0" smtClean="0">
                <a:latin typeface="Gill Sans"/>
                <a:cs typeface="Gill Sans"/>
              </a:rPr>
              <a:t>Updated proposed manuscripts</a:t>
            </a:r>
          </a:p>
          <a:p>
            <a:r>
              <a:rPr lang="en-US" sz="2400" dirty="0" smtClean="0">
                <a:latin typeface="Gill Sans"/>
                <a:cs typeface="Gill Sans"/>
              </a:rPr>
              <a:t>List of Publications/Abstracts</a:t>
            </a:r>
          </a:p>
          <a:p>
            <a:r>
              <a:rPr lang="en-US" sz="2400" dirty="0" smtClean="0">
                <a:latin typeface="Gill Sans"/>
                <a:cs typeface="Gill Sans"/>
              </a:rPr>
              <a:t>Training &amp; Collaborations</a:t>
            </a:r>
            <a:endParaRPr lang="en-US" sz="2400" dirty="0">
              <a:latin typeface="Gill Sans"/>
              <a:cs typeface="Gill Sans"/>
            </a:endParaRPr>
          </a:p>
          <a:p>
            <a:r>
              <a:rPr lang="en-US" sz="2400" dirty="0" smtClean="0">
                <a:latin typeface="Gill Sans"/>
                <a:cs typeface="Gill Sans"/>
              </a:rPr>
              <a:t>Progress</a:t>
            </a:r>
          </a:p>
          <a:p>
            <a:pPr lvl="1"/>
            <a:r>
              <a:rPr lang="en-US" sz="2000" dirty="0" smtClean="0">
                <a:latin typeface="Gill Sans"/>
                <a:cs typeface="Gill Sans"/>
              </a:rPr>
              <a:t>Publications/Abstracts</a:t>
            </a:r>
          </a:p>
          <a:p>
            <a:pPr lvl="1"/>
            <a:r>
              <a:rPr lang="en-US" sz="2000" dirty="0" smtClean="0">
                <a:latin typeface="Gill Sans"/>
                <a:cs typeface="Gill Sans"/>
              </a:rPr>
              <a:t>Manuscript 1 Progress</a:t>
            </a:r>
          </a:p>
          <a:p>
            <a:pPr lvl="1"/>
            <a:r>
              <a:rPr lang="en-US" sz="2000" dirty="0">
                <a:latin typeface="Gill Sans"/>
                <a:cs typeface="Gill Sans"/>
              </a:rPr>
              <a:t>Manuscript </a:t>
            </a:r>
            <a:r>
              <a:rPr lang="en-US" sz="2000" dirty="0" smtClean="0">
                <a:latin typeface="Gill Sans"/>
                <a:cs typeface="Gill Sans"/>
              </a:rPr>
              <a:t>2 </a:t>
            </a:r>
            <a:r>
              <a:rPr lang="en-US" sz="2000" dirty="0">
                <a:latin typeface="Gill Sans"/>
                <a:cs typeface="Gill Sans"/>
              </a:rPr>
              <a:t>Progress</a:t>
            </a:r>
          </a:p>
          <a:p>
            <a:pPr lvl="1"/>
            <a:r>
              <a:rPr lang="en-US" sz="2000" dirty="0">
                <a:latin typeface="Gill Sans"/>
                <a:cs typeface="Gill Sans"/>
              </a:rPr>
              <a:t>Manuscript </a:t>
            </a:r>
            <a:r>
              <a:rPr lang="en-US" sz="2000" dirty="0" smtClean="0">
                <a:latin typeface="Gill Sans"/>
                <a:cs typeface="Gill Sans"/>
              </a:rPr>
              <a:t>3 (Optional)</a:t>
            </a:r>
          </a:p>
          <a:p>
            <a:pPr lvl="1"/>
            <a:r>
              <a:rPr lang="en-US" sz="2000" dirty="0" smtClean="0">
                <a:latin typeface="Gill Sans"/>
                <a:cs typeface="Gill Sans"/>
              </a:rPr>
              <a:t>Manuscript 4 Progress</a:t>
            </a:r>
          </a:p>
          <a:p>
            <a:r>
              <a:rPr lang="en-US" sz="2400" dirty="0" smtClean="0">
                <a:latin typeface="Gill Sans"/>
                <a:cs typeface="Gill Sans"/>
              </a:rPr>
              <a:t>Upcoming Research Plan</a:t>
            </a:r>
          </a:p>
          <a:p>
            <a:r>
              <a:rPr lang="en-US" sz="2400" dirty="0" smtClean="0">
                <a:latin typeface="Gill Sans"/>
                <a:cs typeface="Gill Sans"/>
              </a:rPr>
              <a:t>Timeline</a:t>
            </a:r>
          </a:p>
          <a:p>
            <a:endParaRPr lang="en-US" dirty="0">
              <a:latin typeface="Gill Sans"/>
              <a:cs typeface="Gill Sans"/>
            </a:endParaRPr>
          </a:p>
        </p:txBody>
      </p:sp>
      <p:sp>
        <p:nvSpPr>
          <p:cNvPr id="4" name="Slide Number Placeholder 3"/>
          <p:cNvSpPr>
            <a:spLocks noGrp="1"/>
          </p:cNvSpPr>
          <p:nvPr>
            <p:ph type="sldNum" sz="quarter" idx="12"/>
          </p:nvPr>
        </p:nvSpPr>
        <p:spPr/>
        <p:txBody>
          <a:bodyPr/>
          <a:lstStyle/>
          <a:p>
            <a:fld id="{0FB56013-B943-42BA-886F-6F9D4EB85E9D}" type="slidenum">
              <a:rPr lang="en-US" smtClean="0"/>
              <a:t>2</a:t>
            </a:fld>
            <a:endParaRPr lang="en-US"/>
          </a:p>
        </p:txBody>
      </p:sp>
    </p:spTree>
    <p:extLst>
      <p:ext uri="{BB962C8B-B14F-4D97-AF65-F5344CB8AC3E}">
        <p14:creationId xmlns:p14="http://schemas.microsoft.com/office/powerpoint/2010/main" val="3233579105"/>
      </p:ext>
    </p:extLst>
  </p:cSld>
  <p:clrMapOvr>
    <a:masterClrMapping/>
  </p:clrMapOvr>
  <mc:AlternateContent xmlns:mc="http://schemas.openxmlformats.org/markup-compatibility/2006" xmlns:p14="http://schemas.microsoft.com/office/powerpoint/2010/main">
    <mc:Choice Requires="p14">
      <p:transition spd="slow" p14:dur="2000" advTm="10941"/>
    </mc:Choice>
    <mc:Fallback xmlns="">
      <p:transition xmlns:p14="http://schemas.microsoft.com/office/powerpoint/2010/main" spd="slow" advTm="10941"/>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txBox="1">
            <a:spLocks/>
          </p:cNvSpPr>
          <p:nvPr/>
        </p:nvSpPr>
        <p:spPr>
          <a:xfrm>
            <a:off x="169332" y="1465729"/>
            <a:ext cx="8690785" cy="4192223"/>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ctr">
              <a:buNone/>
            </a:pPr>
            <a:r>
              <a:rPr lang="en-US" sz="3400" u="sng" dirty="0" smtClean="0">
                <a:latin typeface="Gill Sans"/>
                <a:cs typeface="Gill Sans"/>
              </a:rPr>
              <a:t>Separated into 5 parts</a:t>
            </a:r>
          </a:p>
          <a:p>
            <a:pPr marL="0" lvl="0" indent="0" algn="ctr">
              <a:buNone/>
            </a:pPr>
            <a:endParaRPr lang="en-US" sz="3400" u="sng" dirty="0" smtClean="0">
              <a:latin typeface="Gill Sans"/>
              <a:cs typeface="Gill Sans"/>
            </a:endParaRPr>
          </a:p>
          <a:p>
            <a:pPr marL="514350" lvl="0" indent="-514350">
              <a:buFont typeface="+mj-lt"/>
              <a:buAutoNum type="arabicPeriod"/>
            </a:pPr>
            <a:r>
              <a:rPr lang="en-US" sz="3300" dirty="0" smtClean="0">
                <a:latin typeface="Gill Sans"/>
                <a:cs typeface="Gill Sans"/>
              </a:rPr>
              <a:t>Noiseless </a:t>
            </a:r>
            <a:r>
              <a:rPr lang="en-US" sz="3300" dirty="0">
                <a:latin typeface="Gill Sans"/>
                <a:cs typeface="Gill Sans"/>
              </a:rPr>
              <a:t>simulation of single tissue qMT for B</a:t>
            </a:r>
            <a:r>
              <a:rPr lang="en-US" sz="3300" baseline="-25000" dirty="0">
                <a:latin typeface="Gill Sans"/>
                <a:cs typeface="Gill Sans"/>
              </a:rPr>
              <a:t>1</a:t>
            </a:r>
            <a:r>
              <a:rPr lang="en-US" sz="3300" dirty="0">
                <a:latin typeface="Gill Sans"/>
                <a:cs typeface="Gill Sans"/>
              </a:rPr>
              <a:t>/T</a:t>
            </a:r>
            <a:r>
              <a:rPr lang="en-US" sz="3300" baseline="-25000" dirty="0">
                <a:latin typeface="Gill Sans"/>
                <a:cs typeface="Gill Sans"/>
              </a:rPr>
              <a:t>1</a:t>
            </a:r>
            <a:r>
              <a:rPr lang="en-US" sz="3300" dirty="0">
                <a:latin typeface="Gill Sans"/>
                <a:cs typeface="Gill Sans"/>
              </a:rPr>
              <a:t> </a:t>
            </a:r>
            <a:r>
              <a:rPr lang="en-US" sz="3300" dirty="0" smtClean="0">
                <a:latin typeface="Gill Sans"/>
                <a:cs typeface="Gill Sans"/>
              </a:rPr>
              <a:t>inaccuracies (ISMRM 2015)</a:t>
            </a:r>
            <a:endParaRPr lang="en-US" sz="3300" dirty="0">
              <a:latin typeface="Gill Sans"/>
              <a:cs typeface="Gill Sans"/>
            </a:endParaRPr>
          </a:p>
          <a:p>
            <a:pPr marL="514350" lvl="0" indent="-514350">
              <a:buFont typeface="+mj-lt"/>
              <a:buAutoNum type="arabicPeriod"/>
            </a:pPr>
            <a:r>
              <a:rPr lang="en-US" sz="3300" dirty="0" smtClean="0">
                <a:latin typeface="Gill Sans"/>
                <a:cs typeface="Gill Sans"/>
              </a:rPr>
              <a:t>B</a:t>
            </a:r>
            <a:r>
              <a:rPr lang="en-US" sz="3300" baseline="-25000" dirty="0" smtClean="0">
                <a:latin typeface="Gill Sans"/>
                <a:cs typeface="Gill Sans"/>
              </a:rPr>
              <a:t>1</a:t>
            </a:r>
            <a:r>
              <a:rPr lang="en-US" sz="3300" dirty="0">
                <a:latin typeface="Gill Sans"/>
                <a:cs typeface="Gill Sans"/>
              </a:rPr>
              <a:t>-sensitivity of qMT parameters in-</a:t>
            </a:r>
            <a:r>
              <a:rPr lang="en-US" sz="3300" dirty="0" smtClean="0">
                <a:latin typeface="Gill Sans"/>
                <a:cs typeface="Gill Sans"/>
              </a:rPr>
              <a:t>vivo (ISMRM 2014)</a:t>
            </a:r>
            <a:endParaRPr lang="en-US" sz="3300" dirty="0">
              <a:latin typeface="Gill Sans"/>
              <a:cs typeface="Gill Sans"/>
            </a:endParaRPr>
          </a:p>
          <a:p>
            <a:pPr marL="514350" lvl="0" indent="-514350">
              <a:buFont typeface="+mj-lt"/>
              <a:buAutoNum type="arabicPeriod"/>
            </a:pPr>
            <a:r>
              <a:rPr lang="en-US" sz="3300" dirty="0">
                <a:latin typeface="Gill Sans"/>
                <a:cs typeface="Gill Sans"/>
              </a:rPr>
              <a:t>Comparison using 3 B</a:t>
            </a:r>
            <a:r>
              <a:rPr lang="en-US" sz="3300" baseline="-25000" dirty="0">
                <a:latin typeface="Gill Sans"/>
                <a:cs typeface="Gill Sans"/>
              </a:rPr>
              <a:t>1</a:t>
            </a:r>
            <a:r>
              <a:rPr lang="en-US" sz="3300" dirty="0">
                <a:latin typeface="Gill Sans"/>
                <a:cs typeface="Gill Sans"/>
              </a:rPr>
              <a:t> mapping methods</a:t>
            </a:r>
          </a:p>
          <a:p>
            <a:pPr marL="514350" lvl="0" indent="-514350">
              <a:buFont typeface="+mj-lt"/>
              <a:buAutoNum type="arabicPeriod"/>
            </a:pPr>
            <a:r>
              <a:rPr lang="en-US" sz="3300" dirty="0">
                <a:latin typeface="Gill Sans"/>
                <a:cs typeface="Gill Sans"/>
              </a:rPr>
              <a:t>B</a:t>
            </a:r>
            <a:r>
              <a:rPr lang="en-US" sz="3300" baseline="-25000" dirty="0">
                <a:latin typeface="Gill Sans"/>
                <a:cs typeface="Gill Sans"/>
              </a:rPr>
              <a:t>1</a:t>
            </a:r>
            <a:r>
              <a:rPr lang="en-US" sz="3300" dirty="0">
                <a:latin typeface="Gill Sans"/>
                <a:cs typeface="Gill Sans"/>
              </a:rPr>
              <a:t>-sensitivity of qMT parameters in pathology: RRMS patient</a:t>
            </a:r>
          </a:p>
          <a:p>
            <a:pPr marL="514350" lvl="0" indent="-514350">
              <a:buFont typeface="+mj-lt"/>
              <a:buAutoNum type="arabicPeriod"/>
            </a:pPr>
            <a:r>
              <a:rPr lang="en-US" sz="3300" dirty="0">
                <a:latin typeface="Gill Sans"/>
                <a:cs typeface="Gill Sans"/>
              </a:rPr>
              <a:t>Insights on the origin of the qMT F B</a:t>
            </a:r>
            <a:r>
              <a:rPr lang="en-US" sz="3300" baseline="-25000" dirty="0">
                <a:latin typeface="Gill Sans"/>
                <a:cs typeface="Gill Sans"/>
              </a:rPr>
              <a:t>1</a:t>
            </a:r>
            <a:r>
              <a:rPr lang="en-US" sz="3300" dirty="0">
                <a:latin typeface="Gill Sans"/>
                <a:cs typeface="Gill Sans"/>
              </a:rPr>
              <a:t>-insensitivity</a:t>
            </a:r>
          </a:p>
          <a:p>
            <a:pPr algn="just"/>
            <a:endParaRPr lang="en-US" sz="2400" dirty="0">
              <a:solidFill>
                <a:schemeClr val="bg1">
                  <a:lumMod val="50000"/>
                  <a:lumOff val="50000"/>
                </a:schemeClr>
              </a:solidFill>
              <a:latin typeface="Gill Sans"/>
              <a:cs typeface="Gill Sans"/>
            </a:endParaRPr>
          </a:p>
        </p:txBody>
      </p:sp>
      <p:sp>
        <p:nvSpPr>
          <p:cNvPr id="14" name="Title 1"/>
          <p:cNvSpPr>
            <a:spLocks noGrp="1"/>
          </p:cNvSpPr>
          <p:nvPr>
            <p:ph type="title"/>
          </p:nvPr>
        </p:nvSpPr>
        <p:spPr>
          <a:xfrm>
            <a:off x="457200" y="274638"/>
            <a:ext cx="8229600" cy="1143000"/>
          </a:xfrm>
        </p:spPr>
        <p:txBody>
          <a:bodyPr>
            <a:normAutofit fontScale="90000"/>
          </a:bodyPr>
          <a:lstStyle/>
          <a:p>
            <a:r>
              <a:rPr lang="en-US" dirty="0" smtClean="0">
                <a:latin typeface="Didot"/>
                <a:cs typeface="Didot"/>
              </a:rPr>
              <a:t>Progress – Manuscript 2</a:t>
            </a:r>
            <a:br>
              <a:rPr lang="en-US" dirty="0" smtClean="0">
                <a:latin typeface="Didot"/>
                <a:cs typeface="Didot"/>
              </a:rPr>
            </a:br>
            <a:r>
              <a:rPr lang="en-US" sz="2400" b="1" dirty="0">
                <a:solidFill>
                  <a:srgbClr val="FFFF00"/>
                </a:solidFill>
                <a:latin typeface="Didot"/>
                <a:cs typeface="Didot"/>
              </a:rPr>
              <a:t>Section 4.2: B</a:t>
            </a:r>
            <a:r>
              <a:rPr lang="en-US" sz="2400" b="1" baseline="-25000" dirty="0">
                <a:solidFill>
                  <a:srgbClr val="FFFF00"/>
                </a:solidFill>
                <a:latin typeface="Didot"/>
                <a:cs typeface="Didot"/>
              </a:rPr>
              <a:t>1</a:t>
            </a:r>
            <a:r>
              <a:rPr lang="en-US" sz="2400" b="1" dirty="0">
                <a:solidFill>
                  <a:srgbClr val="FFFF00"/>
                </a:solidFill>
                <a:latin typeface="Didot"/>
                <a:cs typeface="Didot"/>
              </a:rPr>
              <a:t>-Sensitivity Analysis of qMT (80% complete)</a:t>
            </a:r>
            <a:endParaRPr lang="en-US" sz="2400" dirty="0">
              <a:solidFill>
                <a:srgbClr val="FFFF00"/>
              </a:solidFill>
              <a:latin typeface="Didot"/>
              <a:cs typeface="Didot"/>
            </a:endParaRPr>
          </a:p>
        </p:txBody>
      </p:sp>
      <p:sp>
        <p:nvSpPr>
          <p:cNvPr id="2" name="Slide Number Placeholder 1"/>
          <p:cNvSpPr>
            <a:spLocks noGrp="1"/>
          </p:cNvSpPr>
          <p:nvPr>
            <p:ph type="sldNum" sz="quarter" idx="12"/>
          </p:nvPr>
        </p:nvSpPr>
        <p:spPr/>
        <p:txBody>
          <a:bodyPr/>
          <a:lstStyle/>
          <a:p>
            <a:fld id="{0FB56013-B943-42BA-886F-6F9D4EB85E9D}" type="slidenum">
              <a:rPr lang="en-US" smtClean="0"/>
              <a:t>20</a:t>
            </a:fld>
            <a:endParaRPr lang="en-US"/>
          </a:p>
        </p:txBody>
      </p:sp>
    </p:spTree>
    <p:extLst>
      <p:ext uri="{BB962C8B-B14F-4D97-AF65-F5344CB8AC3E}">
        <p14:creationId xmlns:p14="http://schemas.microsoft.com/office/powerpoint/2010/main" val="836746663"/>
      </p:ext>
    </p:extLst>
  </p:cSld>
  <p:clrMapOvr>
    <a:masterClrMapping/>
  </p:clrMapOvr>
  <mc:AlternateContent xmlns:mc="http://schemas.openxmlformats.org/markup-compatibility/2006" xmlns:p14="http://schemas.microsoft.com/office/powerpoint/2010/main">
    <mc:Choice Requires="p14">
      <p:transition spd="slow" p14:dur="2000" advTm="48326"/>
    </mc:Choice>
    <mc:Fallback xmlns="">
      <p:transition xmlns:p14="http://schemas.microsoft.com/office/powerpoint/2010/main" spd="slow" advTm="48326"/>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3">
            <a:extLst>
              <a:ext uri="{28A0092B-C50C-407E-A947-70E740481C1C}">
                <a14:useLocalDpi xmlns:a14="http://schemas.microsoft.com/office/drawing/2010/main" val="0"/>
              </a:ext>
            </a:extLst>
          </a:blip>
          <a:stretch>
            <a:fillRect/>
          </a:stretch>
        </p:blipFill>
        <p:spPr>
          <a:xfrm>
            <a:off x="1405890" y="1782445"/>
            <a:ext cx="6332220" cy="3293110"/>
          </a:xfrm>
          <a:prstGeom prst="rect">
            <a:avLst/>
          </a:prstGeom>
        </p:spPr>
      </p:pic>
      <p:pic>
        <p:nvPicPr>
          <p:cNvPr id="3" name="Picture 2"/>
          <p:cNvPicPr/>
          <p:nvPr/>
        </p:nvPicPr>
        <p:blipFill>
          <a:blip r:embed="rId4">
            <a:extLst>
              <a:ext uri="{28A0092B-C50C-407E-A947-70E740481C1C}">
                <a14:useLocalDpi xmlns:a14="http://schemas.microsoft.com/office/drawing/2010/main" val="0"/>
              </a:ext>
            </a:extLst>
          </a:blip>
          <a:stretch>
            <a:fillRect/>
          </a:stretch>
        </p:blipFill>
        <p:spPr>
          <a:xfrm>
            <a:off x="1405890" y="780773"/>
            <a:ext cx="6332220" cy="4802505"/>
          </a:xfrm>
          <a:prstGeom prst="rect">
            <a:avLst/>
          </a:prstGeom>
        </p:spPr>
      </p:pic>
      <p:sp>
        <p:nvSpPr>
          <p:cNvPr id="4" name="TextBox 3"/>
          <p:cNvSpPr txBox="1"/>
          <p:nvPr/>
        </p:nvSpPr>
        <p:spPr>
          <a:xfrm>
            <a:off x="599751" y="5583278"/>
            <a:ext cx="8061361" cy="1477328"/>
          </a:xfrm>
          <a:prstGeom prst="rect">
            <a:avLst/>
          </a:prstGeom>
          <a:noFill/>
        </p:spPr>
        <p:txBody>
          <a:bodyPr wrap="square" rtlCol="0">
            <a:spAutoFit/>
          </a:bodyPr>
          <a:lstStyle/>
          <a:p>
            <a:r>
              <a:rPr lang="en-CA" b="1" dirty="0"/>
              <a:t>Figure 6: </a:t>
            </a:r>
            <a:r>
              <a:rPr lang="en-US" dirty="0"/>
              <a:t>Percent error in fitted qMT F values in the presence of a wide range of B</a:t>
            </a:r>
            <a:r>
              <a:rPr lang="en-US" baseline="-25000" dirty="0"/>
              <a:t>1</a:t>
            </a:r>
            <a:r>
              <a:rPr lang="en-US" dirty="0"/>
              <a:t> and T</a:t>
            </a:r>
            <a:r>
              <a:rPr lang="en-US" baseline="-25000" dirty="0"/>
              <a:t>1</a:t>
            </a:r>
            <a:r>
              <a:rPr lang="en-US" dirty="0"/>
              <a:t> errors (B</a:t>
            </a:r>
            <a:r>
              <a:rPr lang="en-US" baseline="-25000" dirty="0"/>
              <a:t>1,true </a:t>
            </a:r>
            <a:r>
              <a:rPr lang="en-US" dirty="0"/>
              <a:t>= 1 n.u., T</a:t>
            </a:r>
            <a:r>
              <a:rPr lang="en-US" baseline="-25000" dirty="0"/>
              <a:t>1,true</a:t>
            </a:r>
            <a:r>
              <a:rPr lang="en-US" dirty="0"/>
              <a:t> = 0.9 s). The superimposed lines plot the T</a:t>
            </a:r>
            <a:r>
              <a:rPr lang="en-US" baseline="-25000" dirty="0"/>
              <a:t>1</a:t>
            </a:r>
            <a:r>
              <a:rPr lang="en-US" dirty="0"/>
              <a:t> distribution for a B</a:t>
            </a:r>
            <a:r>
              <a:rPr lang="en-US" baseline="-25000" dirty="0"/>
              <a:t>1</a:t>
            </a:r>
            <a:r>
              <a:rPr lang="en-US" dirty="0"/>
              <a:t>-independent T</a:t>
            </a:r>
            <a:r>
              <a:rPr lang="en-US" baseline="-25000" dirty="0"/>
              <a:t>1</a:t>
            </a:r>
            <a:r>
              <a:rPr lang="en-US" dirty="0"/>
              <a:t> mapping method (IR, solid line) and VFA (dashed line).</a:t>
            </a:r>
          </a:p>
          <a:p>
            <a:endParaRPr lang="en-US" dirty="0"/>
          </a:p>
        </p:txBody>
      </p:sp>
      <p:sp>
        <p:nvSpPr>
          <p:cNvPr id="5" name="Rectangle 4"/>
          <p:cNvSpPr/>
          <p:nvPr/>
        </p:nvSpPr>
        <p:spPr>
          <a:xfrm>
            <a:off x="141747" y="122629"/>
            <a:ext cx="8880608" cy="646331"/>
          </a:xfrm>
          <a:prstGeom prst="rect">
            <a:avLst/>
          </a:prstGeom>
        </p:spPr>
        <p:txBody>
          <a:bodyPr wrap="square">
            <a:spAutoFit/>
          </a:bodyPr>
          <a:lstStyle/>
          <a:p>
            <a:pPr lvl="0" algn="ctr"/>
            <a:r>
              <a:rPr lang="en-US" b="1" dirty="0">
                <a:solidFill>
                  <a:srgbClr val="FFFF00"/>
                </a:solidFill>
                <a:latin typeface="Didot"/>
                <a:cs typeface="Didot"/>
              </a:rPr>
              <a:t>Section </a:t>
            </a:r>
            <a:r>
              <a:rPr lang="en-US" b="1" dirty="0" smtClean="0">
                <a:solidFill>
                  <a:srgbClr val="FFFF00"/>
                </a:solidFill>
                <a:latin typeface="Didot"/>
                <a:cs typeface="Didot"/>
              </a:rPr>
              <a:t>4.2</a:t>
            </a:r>
            <a:r>
              <a:rPr lang="en-US" b="1" dirty="0">
                <a:solidFill>
                  <a:srgbClr val="FFFF00"/>
                </a:solidFill>
                <a:latin typeface="Didot"/>
                <a:cs typeface="Didot"/>
              </a:rPr>
              <a:t> </a:t>
            </a:r>
            <a:r>
              <a:rPr lang="en-US" b="1" dirty="0" smtClean="0">
                <a:solidFill>
                  <a:srgbClr val="FFFF00"/>
                </a:solidFill>
                <a:latin typeface="Didot"/>
                <a:cs typeface="Didot"/>
              </a:rPr>
              <a:t>– </a:t>
            </a:r>
            <a:r>
              <a:rPr lang="en-US" b="1" dirty="0" smtClean="0">
                <a:solidFill>
                  <a:srgbClr val="FF0000"/>
                </a:solidFill>
                <a:latin typeface="Didot"/>
                <a:cs typeface="Didot"/>
              </a:rPr>
              <a:t>Part 1: </a:t>
            </a:r>
            <a:r>
              <a:rPr lang="en-US" dirty="0">
                <a:solidFill>
                  <a:srgbClr val="FF0000"/>
                </a:solidFill>
                <a:latin typeface="Gill Sans"/>
                <a:cs typeface="Gill Sans"/>
              </a:rPr>
              <a:t>Noiseless simulation of single tissue qMT for B</a:t>
            </a:r>
            <a:r>
              <a:rPr lang="en-US" baseline="-25000" dirty="0">
                <a:solidFill>
                  <a:srgbClr val="FF0000"/>
                </a:solidFill>
                <a:latin typeface="Gill Sans"/>
                <a:cs typeface="Gill Sans"/>
              </a:rPr>
              <a:t>1</a:t>
            </a:r>
            <a:r>
              <a:rPr lang="en-US" dirty="0">
                <a:solidFill>
                  <a:srgbClr val="FF0000"/>
                </a:solidFill>
                <a:latin typeface="Gill Sans"/>
                <a:cs typeface="Gill Sans"/>
              </a:rPr>
              <a:t>/T</a:t>
            </a:r>
            <a:r>
              <a:rPr lang="en-US" baseline="-25000" dirty="0">
                <a:solidFill>
                  <a:srgbClr val="FF0000"/>
                </a:solidFill>
                <a:latin typeface="Gill Sans"/>
                <a:cs typeface="Gill Sans"/>
              </a:rPr>
              <a:t>1</a:t>
            </a:r>
            <a:r>
              <a:rPr lang="en-US" dirty="0">
                <a:solidFill>
                  <a:srgbClr val="FF0000"/>
                </a:solidFill>
                <a:latin typeface="Gill Sans"/>
                <a:cs typeface="Gill Sans"/>
              </a:rPr>
              <a:t> inaccuracies</a:t>
            </a:r>
          </a:p>
          <a:p>
            <a:pPr algn="ctr"/>
            <a:endParaRPr lang="en-US" dirty="0"/>
          </a:p>
        </p:txBody>
      </p:sp>
      <p:sp>
        <p:nvSpPr>
          <p:cNvPr id="6" name="Slide Number Placeholder 1"/>
          <p:cNvSpPr>
            <a:spLocks noGrp="1"/>
          </p:cNvSpPr>
          <p:nvPr>
            <p:ph type="sldNum" sz="quarter" idx="12"/>
          </p:nvPr>
        </p:nvSpPr>
        <p:spPr>
          <a:xfrm>
            <a:off x="6553200" y="6356350"/>
            <a:ext cx="2133600" cy="365125"/>
          </a:xfrm>
        </p:spPr>
        <p:txBody>
          <a:bodyPr/>
          <a:lstStyle/>
          <a:p>
            <a:fld id="{0FB56013-B943-42BA-886F-6F9D4EB85E9D}" type="slidenum">
              <a:rPr lang="en-US" smtClean="0"/>
              <a:t>21</a:t>
            </a:fld>
            <a:endParaRPr lang="en-US" dirty="0"/>
          </a:p>
        </p:txBody>
      </p:sp>
    </p:spTree>
    <p:extLst>
      <p:ext uri="{BB962C8B-B14F-4D97-AF65-F5344CB8AC3E}">
        <p14:creationId xmlns:p14="http://schemas.microsoft.com/office/powerpoint/2010/main" val="2866567602"/>
      </p:ext>
    </p:extLst>
  </p:cSld>
  <p:clrMapOvr>
    <a:masterClrMapping/>
  </p:clrMapOvr>
  <mc:AlternateContent xmlns:mc="http://schemas.openxmlformats.org/markup-compatibility/2006" xmlns:p14="http://schemas.microsoft.com/office/powerpoint/2010/main">
    <mc:Choice Requires="p14">
      <p:transition spd="slow" p14:dur="2000" advTm="7543"/>
    </mc:Choice>
    <mc:Fallback xmlns="">
      <p:transition xmlns:p14="http://schemas.microsoft.com/office/powerpoint/2010/main" spd="slow" advTm="7543"/>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3">
            <a:extLst>
              <a:ext uri="{28A0092B-C50C-407E-A947-70E740481C1C}">
                <a14:useLocalDpi xmlns:a14="http://schemas.microsoft.com/office/drawing/2010/main" val="0"/>
              </a:ext>
            </a:extLst>
          </a:blip>
          <a:stretch>
            <a:fillRect/>
          </a:stretch>
        </p:blipFill>
        <p:spPr>
          <a:xfrm>
            <a:off x="1405890" y="1782445"/>
            <a:ext cx="6332220" cy="3293110"/>
          </a:xfrm>
          <a:prstGeom prst="rect">
            <a:avLst/>
          </a:prstGeom>
        </p:spPr>
      </p:pic>
      <p:pic>
        <p:nvPicPr>
          <p:cNvPr id="3" name="Picture 2"/>
          <p:cNvPicPr/>
          <p:nvPr/>
        </p:nvPicPr>
        <p:blipFill>
          <a:blip r:embed="rId4">
            <a:extLst>
              <a:ext uri="{28A0092B-C50C-407E-A947-70E740481C1C}">
                <a14:useLocalDpi xmlns:a14="http://schemas.microsoft.com/office/drawing/2010/main" val="0"/>
              </a:ext>
            </a:extLst>
          </a:blip>
          <a:stretch>
            <a:fillRect/>
          </a:stretch>
        </p:blipFill>
        <p:spPr>
          <a:xfrm>
            <a:off x="1484484" y="426971"/>
            <a:ext cx="5936645" cy="5253482"/>
          </a:xfrm>
          <a:prstGeom prst="rect">
            <a:avLst/>
          </a:prstGeom>
        </p:spPr>
      </p:pic>
      <p:sp>
        <p:nvSpPr>
          <p:cNvPr id="4" name="TextBox 3"/>
          <p:cNvSpPr txBox="1"/>
          <p:nvPr/>
        </p:nvSpPr>
        <p:spPr>
          <a:xfrm>
            <a:off x="617391" y="5680453"/>
            <a:ext cx="7937883" cy="1600438"/>
          </a:xfrm>
          <a:prstGeom prst="rect">
            <a:avLst/>
          </a:prstGeom>
          <a:noFill/>
        </p:spPr>
        <p:txBody>
          <a:bodyPr wrap="square" rtlCol="0">
            <a:spAutoFit/>
          </a:bodyPr>
          <a:lstStyle/>
          <a:p>
            <a:r>
              <a:rPr lang="en-CA" sz="1600" b="1" dirty="0"/>
              <a:t>Figure 7: </a:t>
            </a:r>
            <a:r>
              <a:rPr lang="en-US" sz="1600" dirty="0"/>
              <a:t>Percent error in fitted qMT parameters for a range of B</a:t>
            </a:r>
            <a:r>
              <a:rPr lang="en-US" sz="1600" baseline="-25000" dirty="0"/>
              <a:t>1</a:t>
            </a:r>
            <a:r>
              <a:rPr lang="en-US" sz="1600" dirty="0"/>
              <a:t> errors (</a:t>
            </a:r>
            <a:r>
              <a:rPr lang="en-US" sz="1600" b="1" dirty="0"/>
              <a:t>a</a:t>
            </a:r>
            <a:r>
              <a:rPr lang="en-US" sz="1600" dirty="0"/>
              <a:t> – pool size ratio (F), </a:t>
            </a:r>
            <a:r>
              <a:rPr lang="en-US" sz="1600" b="1" dirty="0"/>
              <a:t>b</a:t>
            </a:r>
            <a:r>
              <a:rPr lang="en-US" sz="1600" dirty="0"/>
              <a:t> – magnetization exchange rate (</a:t>
            </a:r>
            <a:r>
              <a:rPr lang="en-US" sz="1600" dirty="0" err="1"/>
              <a:t>kf</a:t>
            </a:r>
            <a:r>
              <a:rPr lang="en-US" sz="1600" dirty="0"/>
              <a:t>), </a:t>
            </a:r>
            <a:r>
              <a:rPr lang="en-US" sz="1600" b="1" dirty="0"/>
              <a:t>c</a:t>
            </a:r>
            <a:r>
              <a:rPr lang="en-US" sz="1600" dirty="0"/>
              <a:t> – free pool T2 (T2f), </a:t>
            </a:r>
            <a:r>
              <a:rPr lang="en-US" sz="1600" b="1" dirty="0"/>
              <a:t>d </a:t>
            </a:r>
            <a:r>
              <a:rPr lang="en-US" sz="1600" dirty="0"/>
              <a:t>– restricted pool T2 (T2r)). Fits using a B</a:t>
            </a:r>
            <a:r>
              <a:rPr lang="en-US" sz="1600" baseline="-25000" dirty="0"/>
              <a:t>1</a:t>
            </a:r>
            <a:r>
              <a:rPr lang="en-US" sz="1600" dirty="0"/>
              <a:t>-independent T</a:t>
            </a:r>
            <a:r>
              <a:rPr lang="en-US" sz="1600" baseline="-25000" dirty="0"/>
              <a:t>1</a:t>
            </a:r>
            <a:r>
              <a:rPr lang="en-US" sz="1600" dirty="0"/>
              <a:t> measure (IR) are shown in red, and those using VFA T</a:t>
            </a:r>
            <a:r>
              <a:rPr lang="en-US" sz="1600" baseline="-25000" dirty="0"/>
              <a:t>1</a:t>
            </a:r>
            <a:r>
              <a:rPr lang="en-US" sz="1600" dirty="0"/>
              <a:t> mapping are shown in blue. See solid and dashed lines in Fig. 2 for B</a:t>
            </a:r>
            <a:r>
              <a:rPr lang="en-US" sz="1600" baseline="-25000" dirty="0"/>
              <a:t>1</a:t>
            </a:r>
            <a:r>
              <a:rPr lang="en-US" sz="1600" dirty="0"/>
              <a:t> dependence of IR and VFA T</a:t>
            </a:r>
            <a:r>
              <a:rPr lang="en-US" sz="1600" baseline="-25000" dirty="0"/>
              <a:t>1</a:t>
            </a:r>
            <a:r>
              <a:rPr lang="en-US" sz="1600" dirty="0"/>
              <a:t>.</a:t>
            </a:r>
            <a:r>
              <a:rPr lang="en-CA" sz="1600" b="1" dirty="0"/>
              <a:t>	</a:t>
            </a:r>
            <a:endParaRPr lang="en-US" sz="1600" dirty="0"/>
          </a:p>
          <a:p>
            <a:endParaRPr lang="en-US" dirty="0"/>
          </a:p>
        </p:txBody>
      </p:sp>
      <p:sp>
        <p:nvSpPr>
          <p:cNvPr id="5" name="Rectangle 4"/>
          <p:cNvSpPr/>
          <p:nvPr/>
        </p:nvSpPr>
        <p:spPr>
          <a:xfrm>
            <a:off x="0" y="122629"/>
            <a:ext cx="9144000" cy="923330"/>
          </a:xfrm>
          <a:prstGeom prst="rect">
            <a:avLst/>
          </a:prstGeom>
        </p:spPr>
        <p:txBody>
          <a:bodyPr wrap="square">
            <a:spAutoFit/>
          </a:bodyPr>
          <a:lstStyle/>
          <a:p>
            <a:pPr lvl="0" algn="ctr"/>
            <a:r>
              <a:rPr lang="en-US" b="1" dirty="0">
                <a:solidFill>
                  <a:srgbClr val="FFFF00"/>
                </a:solidFill>
                <a:latin typeface="Didot"/>
                <a:cs typeface="Didot"/>
              </a:rPr>
              <a:t>Section </a:t>
            </a:r>
            <a:r>
              <a:rPr lang="en-US" b="1" dirty="0" smtClean="0">
                <a:solidFill>
                  <a:srgbClr val="FFFF00"/>
                </a:solidFill>
                <a:latin typeface="Didot"/>
                <a:cs typeface="Didot"/>
              </a:rPr>
              <a:t>4.2</a:t>
            </a:r>
            <a:r>
              <a:rPr lang="en-US" b="1" dirty="0">
                <a:solidFill>
                  <a:srgbClr val="FFFF00"/>
                </a:solidFill>
                <a:latin typeface="Didot"/>
                <a:cs typeface="Didot"/>
              </a:rPr>
              <a:t> </a:t>
            </a:r>
            <a:r>
              <a:rPr lang="en-US" b="1" dirty="0" smtClean="0">
                <a:solidFill>
                  <a:srgbClr val="FFFF00"/>
                </a:solidFill>
                <a:latin typeface="Didot"/>
                <a:cs typeface="Didot"/>
              </a:rPr>
              <a:t>– </a:t>
            </a:r>
            <a:r>
              <a:rPr lang="en-US" b="1" dirty="0" smtClean="0">
                <a:solidFill>
                  <a:srgbClr val="FF0000"/>
                </a:solidFill>
                <a:latin typeface="Didot"/>
                <a:cs typeface="Didot"/>
              </a:rPr>
              <a:t>Part 1: </a:t>
            </a:r>
            <a:r>
              <a:rPr lang="en-US" dirty="0">
                <a:solidFill>
                  <a:srgbClr val="FF0000"/>
                </a:solidFill>
                <a:latin typeface="Gill Sans"/>
                <a:cs typeface="Gill Sans"/>
              </a:rPr>
              <a:t>Noiseless simulation of single tissue qMT for B</a:t>
            </a:r>
            <a:r>
              <a:rPr lang="en-US" baseline="-25000" dirty="0">
                <a:solidFill>
                  <a:srgbClr val="FF0000"/>
                </a:solidFill>
                <a:latin typeface="Gill Sans"/>
                <a:cs typeface="Gill Sans"/>
              </a:rPr>
              <a:t>1</a:t>
            </a:r>
            <a:r>
              <a:rPr lang="en-US" dirty="0">
                <a:solidFill>
                  <a:srgbClr val="FF0000"/>
                </a:solidFill>
                <a:latin typeface="Gill Sans"/>
                <a:cs typeface="Gill Sans"/>
              </a:rPr>
              <a:t>/T</a:t>
            </a:r>
            <a:r>
              <a:rPr lang="en-US" baseline="-25000" dirty="0">
                <a:solidFill>
                  <a:srgbClr val="FF0000"/>
                </a:solidFill>
                <a:latin typeface="Gill Sans"/>
                <a:cs typeface="Gill Sans"/>
              </a:rPr>
              <a:t>1</a:t>
            </a:r>
            <a:r>
              <a:rPr lang="en-US" dirty="0">
                <a:solidFill>
                  <a:srgbClr val="FF0000"/>
                </a:solidFill>
                <a:latin typeface="Gill Sans"/>
                <a:cs typeface="Gill Sans"/>
              </a:rPr>
              <a:t> inaccuracies</a:t>
            </a:r>
          </a:p>
          <a:p>
            <a:pPr lvl="0" algn="ctr"/>
            <a:endParaRPr lang="en-US" dirty="0">
              <a:solidFill>
                <a:srgbClr val="FFFF00"/>
              </a:solidFill>
              <a:latin typeface="Gill Sans"/>
              <a:cs typeface="Gill Sans"/>
            </a:endParaRPr>
          </a:p>
          <a:p>
            <a:pPr algn="ctr"/>
            <a:endParaRPr lang="en-US" dirty="0"/>
          </a:p>
        </p:txBody>
      </p:sp>
      <p:sp>
        <p:nvSpPr>
          <p:cNvPr id="6" name="Slide Number Placeholder 1"/>
          <p:cNvSpPr>
            <a:spLocks noGrp="1"/>
          </p:cNvSpPr>
          <p:nvPr>
            <p:ph type="sldNum" sz="quarter" idx="12"/>
          </p:nvPr>
        </p:nvSpPr>
        <p:spPr>
          <a:xfrm>
            <a:off x="6553200" y="6356350"/>
            <a:ext cx="2133600" cy="365125"/>
          </a:xfrm>
        </p:spPr>
        <p:txBody>
          <a:bodyPr/>
          <a:lstStyle/>
          <a:p>
            <a:fld id="{0FB56013-B943-42BA-886F-6F9D4EB85E9D}" type="slidenum">
              <a:rPr lang="en-US" smtClean="0"/>
              <a:t>22</a:t>
            </a:fld>
            <a:endParaRPr lang="en-US" dirty="0"/>
          </a:p>
        </p:txBody>
      </p:sp>
    </p:spTree>
    <p:extLst>
      <p:ext uri="{BB962C8B-B14F-4D97-AF65-F5344CB8AC3E}">
        <p14:creationId xmlns:p14="http://schemas.microsoft.com/office/powerpoint/2010/main" val="3602047075"/>
      </p:ext>
    </p:extLst>
  </p:cSld>
  <p:clrMapOvr>
    <a:masterClrMapping/>
  </p:clrMapOvr>
  <mc:AlternateContent xmlns:mc="http://schemas.openxmlformats.org/markup-compatibility/2006" xmlns:p14="http://schemas.microsoft.com/office/powerpoint/2010/main">
    <mc:Choice Requires="p14">
      <p:transition spd="slow" p14:dur="2000" advTm="7543"/>
    </mc:Choice>
    <mc:Fallback xmlns="">
      <p:transition xmlns:p14="http://schemas.microsoft.com/office/powerpoint/2010/main" spd="slow" advTm="7543"/>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3">
            <a:extLst>
              <a:ext uri="{28A0092B-C50C-407E-A947-70E740481C1C}">
                <a14:useLocalDpi xmlns:a14="http://schemas.microsoft.com/office/drawing/2010/main" val="0"/>
              </a:ext>
            </a:extLst>
          </a:blip>
          <a:stretch>
            <a:fillRect/>
          </a:stretch>
        </p:blipFill>
        <p:spPr>
          <a:xfrm>
            <a:off x="1405890" y="1782445"/>
            <a:ext cx="6332220" cy="3293110"/>
          </a:xfrm>
          <a:prstGeom prst="rect">
            <a:avLst/>
          </a:prstGeom>
        </p:spPr>
      </p:pic>
      <p:pic>
        <p:nvPicPr>
          <p:cNvPr id="4" name="Picture 3"/>
          <p:cNvPicPr>
            <a:picLocks noChangeAspect="1"/>
          </p:cNvPicPr>
          <p:nvPr/>
        </p:nvPicPr>
        <p:blipFill>
          <a:blip r:embed="rId4"/>
          <a:stretch>
            <a:fillRect/>
          </a:stretch>
        </p:blipFill>
        <p:spPr>
          <a:xfrm>
            <a:off x="0" y="1168400"/>
            <a:ext cx="9144000" cy="4500131"/>
          </a:xfrm>
          <a:prstGeom prst="rect">
            <a:avLst/>
          </a:prstGeom>
        </p:spPr>
      </p:pic>
      <p:sp>
        <p:nvSpPr>
          <p:cNvPr id="5" name="Rectangle 4"/>
          <p:cNvSpPr/>
          <p:nvPr/>
        </p:nvSpPr>
        <p:spPr>
          <a:xfrm>
            <a:off x="229317" y="5668531"/>
            <a:ext cx="8537634" cy="923330"/>
          </a:xfrm>
          <a:prstGeom prst="rect">
            <a:avLst/>
          </a:prstGeom>
        </p:spPr>
        <p:txBody>
          <a:bodyPr wrap="square">
            <a:spAutoFit/>
          </a:bodyPr>
          <a:lstStyle/>
          <a:p>
            <a:r>
              <a:rPr lang="en-CA" b="1" dirty="0"/>
              <a:t>Figure 8: </a:t>
            </a:r>
            <a:r>
              <a:rPr lang="en-US" dirty="0"/>
              <a:t>A single subject comparison of qMT F maps fitted using DA and flat (B</a:t>
            </a:r>
            <a:r>
              <a:rPr lang="en-US" baseline="-25000" dirty="0"/>
              <a:t>1</a:t>
            </a:r>
            <a:r>
              <a:rPr lang="en-US" dirty="0"/>
              <a:t> = 1) B</a:t>
            </a:r>
            <a:r>
              <a:rPr lang="en-US" baseline="-25000" dirty="0"/>
              <a:t>1 </a:t>
            </a:r>
            <a:r>
              <a:rPr lang="en-US" dirty="0"/>
              <a:t>maps using (</a:t>
            </a:r>
            <a:r>
              <a:rPr lang="en-US" b="1" dirty="0"/>
              <a:t>a</a:t>
            </a:r>
            <a:r>
              <a:rPr lang="en-US" dirty="0"/>
              <a:t>) VFA T</a:t>
            </a:r>
            <a:r>
              <a:rPr lang="en-US" baseline="-25000" dirty="0"/>
              <a:t>1</a:t>
            </a:r>
            <a:r>
              <a:rPr lang="en-US" dirty="0"/>
              <a:t> maps corrected using the corresponding B</a:t>
            </a:r>
            <a:r>
              <a:rPr lang="en-US" baseline="-25000" dirty="0"/>
              <a:t>1</a:t>
            </a:r>
            <a:r>
              <a:rPr lang="en-US" dirty="0"/>
              <a:t> map and (</a:t>
            </a:r>
            <a:r>
              <a:rPr lang="en-US" b="1" dirty="0"/>
              <a:t>b</a:t>
            </a:r>
            <a:r>
              <a:rPr lang="en-US" dirty="0"/>
              <a:t>) IR T</a:t>
            </a:r>
            <a:r>
              <a:rPr lang="en-US" baseline="-25000" dirty="0"/>
              <a:t>1</a:t>
            </a:r>
            <a:r>
              <a:rPr lang="en-US" dirty="0"/>
              <a:t> maps independent of B</a:t>
            </a:r>
            <a:r>
              <a:rPr lang="en-US" baseline="-25000" dirty="0"/>
              <a:t>1</a:t>
            </a:r>
            <a:r>
              <a:rPr lang="en-US" dirty="0"/>
              <a:t>. </a:t>
            </a:r>
          </a:p>
        </p:txBody>
      </p:sp>
      <p:sp>
        <p:nvSpPr>
          <p:cNvPr id="6" name="Rectangle 5"/>
          <p:cNvSpPr/>
          <p:nvPr/>
        </p:nvSpPr>
        <p:spPr>
          <a:xfrm>
            <a:off x="141747" y="122629"/>
            <a:ext cx="8880608" cy="646331"/>
          </a:xfrm>
          <a:prstGeom prst="rect">
            <a:avLst/>
          </a:prstGeom>
        </p:spPr>
        <p:txBody>
          <a:bodyPr wrap="square">
            <a:spAutoFit/>
          </a:bodyPr>
          <a:lstStyle/>
          <a:p>
            <a:pPr lvl="0" algn="ctr"/>
            <a:r>
              <a:rPr lang="en-US" b="1" dirty="0">
                <a:solidFill>
                  <a:srgbClr val="FFFF00"/>
                </a:solidFill>
                <a:latin typeface="Didot"/>
                <a:cs typeface="Didot"/>
              </a:rPr>
              <a:t>Section </a:t>
            </a:r>
            <a:r>
              <a:rPr lang="en-US" b="1" dirty="0" smtClean="0">
                <a:solidFill>
                  <a:srgbClr val="FFFF00"/>
                </a:solidFill>
                <a:latin typeface="Didot"/>
                <a:cs typeface="Didot"/>
              </a:rPr>
              <a:t>4.2</a:t>
            </a:r>
            <a:r>
              <a:rPr lang="en-US" b="1" dirty="0">
                <a:solidFill>
                  <a:srgbClr val="FFFF00"/>
                </a:solidFill>
                <a:latin typeface="Didot"/>
                <a:cs typeface="Didot"/>
              </a:rPr>
              <a:t> </a:t>
            </a:r>
            <a:r>
              <a:rPr lang="en-US" b="1" dirty="0" smtClean="0">
                <a:solidFill>
                  <a:srgbClr val="FFFF00"/>
                </a:solidFill>
                <a:latin typeface="Didot"/>
                <a:cs typeface="Didot"/>
              </a:rPr>
              <a:t>– </a:t>
            </a:r>
            <a:r>
              <a:rPr lang="en-US" b="1" dirty="0" smtClean="0">
                <a:solidFill>
                  <a:srgbClr val="FF0000"/>
                </a:solidFill>
                <a:latin typeface="Didot"/>
                <a:cs typeface="Didot"/>
              </a:rPr>
              <a:t>Part 2: </a:t>
            </a:r>
            <a:r>
              <a:rPr lang="en-US" dirty="0">
                <a:solidFill>
                  <a:srgbClr val="FF0000"/>
                </a:solidFill>
                <a:latin typeface="Gill Sans"/>
                <a:cs typeface="Gill Sans"/>
              </a:rPr>
              <a:t>B</a:t>
            </a:r>
            <a:r>
              <a:rPr lang="en-US" baseline="-25000" dirty="0">
                <a:solidFill>
                  <a:srgbClr val="FF0000"/>
                </a:solidFill>
                <a:latin typeface="Gill Sans"/>
                <a:cs typeface="Gill Sans"/>
              </a:rPr>
              <a:t>1</a:t>
            </a:r>
            <a:r>
              <a:rPr lang="en-US" dirty="0">
                <a:solidFill>
                  <a:srgbClr val="FF0000"/>
                </a:solidFill>
                <a:latin typeface="Gill Sans"/>
                <a:cs typeface="Gill Sans"/>
              </a:rPr>
              <a:t>-sensitivity of qMT parameters in-vivo</a:t>
            </a:r>
            <a:r>
              <a:rPr lang="en-US" dirty="0">
                <a:solidFill>
                  <a:srgbClr val="FFFF00"/>
                </a:solidFill>
                <a:latin typeface="Gill Sans"/>
                <a:cs typeface="Gill Sans"/>
              </a:rPr>
              <a:t> </a:t>
            </a:r>
          </a:p>
          <a:p>
            <a:pPr algn="ctr"/>
            <a:endParaRPr lang="en-US" dirty="0"/>
          </a:p>
        </p:txBody>
      </p:sp>
      <p:sp>
        <p:nvSpPr>
          <p:cNvPr id="7" name="Slide Number Placeholder 1"/>
          <p:cNvSpPr>
            <a:spLocks noGrp="1"/>
          </p:cNvSpPr>
          <p:nvPr>
            <p:ph type="sldNum" sz="quarter" idx="12"/>
          </p:nvPr>
        </p:nvSpPr>
        <p:spPr>
          <a:xfrm>
            <a:off x="6553200" y="6356350"/>
            <a:ext cx="2133600" cy="365125"/>
          </a:xfrm>
        </p:spPr>
        <p:txBody>
          <a:bodyPr/>
          <a:lstStyle/>
          <a:p>
            <a:fld id="{0FB56013-B943-42BA-886F-6F9D4EB85E9D}" type="slidenum">
              <a:rPr lang="en-US" smtClean="0"/>
              <a:t>23</a:t>
            </a:fld>
            <a:endParaRPr lang="en-US" dirty="0"/>
          </a:p>
        </p:txBody>
      </p:sp>
    </p:spTree>
    <p:extLst>
      <p:ext uri="{BB962C8B-B14F-4D97-AF65-F5344CB8AC3E}">
        <p14:creationId xmlns:p14="http://schemas.microsoft.com/office/powerpoint/2010/main" val="3602047075"/>
      </p:ext>
    </p:extLst>
  </p:cSld>
  <p:clrMapOvr>
    <a:masterClrMapping/>
  </p:clrMapOvr>
  <mc:AlternateContent xmlns:mc="http://schemas.openxmlformats.org/markup-compatibility/2006" xmlns:p14="http://schemas.microsoft.com/office/powerpoint/2010/main">
    <mc:Choice Requires="p14">
      <p:transition spd="slow" p14:dur="2000" advTm="7543"/>
    </mc:Choice>
    <mc:Fallback xmlns="">
      <p:transition xmlns:p14="http://schemas.microsoft.com/office/powerpoint/2010/main" spd="slow" advTm="7543"/>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3">
            <a:extLst>
              <a:ext uri="{28A0092B-C50C-407E-A947-70E740481C1C}">
                <a14:useLocalDpi xmlns:a14="http://schemas.microsoft.com/office/drawing/2010/main" val="0"/>
              </a:ext>
            </a:extLst>
          </a:blip>
          <a:stretch>
            <a:fillRect/>
          </a:stretch>
        </p:blipFill>
        <p:spPr>
          <a:xfrm>
            <a:off x="1405890" y="1782445"/>
            <a:ext cx="6332220" cy="3293110"/>
          </a:xfrm>
          <a:prstGeom prst="rect">
            <a:avLst/>
          </a:prstGeom>
        </p:spPr>
      </p:pic>
      <p:pic>
        <p:nvPicPr>
          <p:cNvPr id="4" name="Picture 3"/>
          <p:cNvPicPr>
            <a:picLocks noChangeAspect="1"/>
          </p:cNvPicPr>
          <p:nvPr/>
        </p:nvPicPr>
        <p:blipFill>
          <a:blip r:embed="rId4"/>
          <a:stretch>
            <a:fillRect/>
          </a:stretch>
        </p:blipFill>
        <p:spPr>
          <a:xfrm>
            <a:off x="1385968" y="511360"/>
            <a:ext cx="6399243" cy="5182539"/>
          </a:xfrm>
          <a:prstGeom prst="rect">
            <a:avLst/>
          </a:prstGeom>
        </p:spPr>
      </p:pic>
      <p:sp>
        <p:nvSpPr>
          <p:cNvPr id="5" name="Rectangle 4"/>
          <p:cNvSpPr/>
          <p:nvPr/>
        </p:nvSpPr>
        <p:spPr>
          <a:xfrm>
            <a:off x="0" y="5693899"/>
            <a:ext cx="9144000" cy="1200329"/>
          </a:xfrm>
          <a:prstGeom prst="rect">
            <a:avLst/>
          </a:prstGeom>
        </p:spPr>
        <p:txBody>
          <a:bodyPr wrap="square">
            <a:spAutoFit/>
          </a:bodyPr>
          <a:lstStyle/>
          <a:p>
            <a:r>
              <a:rPr lang="en-CA" b="1" dirty="0"/>
              <a:t>Figure 9: a</a:t>
            </a:r>
            <a:r>
              <a:rPr lang="en-CA" dirty="0"/>
              <a:t> – Histogram of B</a:t>
            </a:r>
            <a:r>
              <a:rPr lang="en-CA" baseline="-25000" dirty="0"/>
              <a:t>1</a:t>
            </a:r>
            <a:r>
              <a:rPr lang="en-CA" dirty="0"/>
              <a:t> error in the nominal B</a:t>
            </a:r>
            <a:r>
              <a:rPr lang="en-CA" baseline="-25000" dirty="0"/>
              <a:t>1</a:t>
            </a:r>
            <a:r>
              <a:rPr lang="en-CA" dirty="0"/>
              <a:t> (Flat B</a:t>
            </a:r>
            <a:r>
              <a:rPr lang="en-CA" baseline="-25000" dirty="0"/>
              <a:t>1</a:t>
            </a:r>
            <a:r>
              <a:rPr lang="en-CA" dirty="0"/>
              <a:t> = 1) assumption relative to the DA B</a:t>
            </a:r>
            <a:r>
              <a:rPr lang="en-CA" baseline="-25000" dirty="0"/>
              <a:t>1</a:t>
            </a:r>
            <a:r>
              <a:rPr lang="en-CA" dirty="0"/>
              <a:t> map in a single subject. </a:t>
            </a:r>
            <a:r>
              <a:rPr lang="en-CA" b="1" dirty="0"/>
              <a:t>b</a:t>
            </a:r>
            <a:r>
              <a:rPr lang="en-CA" dirty="0"/>
              <a:t> – Histogram of fitted qMT F error % between nominal and DA B</a:t>
            </a:r>
            <a:r>
              <a:rPr lang="en-CA" baseline="-25000" dirty="0"/>
              <a:t>1</a:t>
            </a:r>
            <a:r>
              <a:rPr lang="en-CA" dirty="0"/>
              <a:t> map, when using IR (red) or VFA (blue) T</a:t>
            </a:r>
            <a:r>
              <a:rPr lang="en-CA" baseline="-25000" dirty="0"/>
              <a:t>1</a:t>
            </a:r>
            <a:r>
              <a:rPr lang="en-CA" dirty="0"/>
              <a:t> mapping. </a:t>
            </a:r>
            <a:r>
              <a:rPr lang="en-CA" b="1" dirty="0"/>
              <a:t>c</a:t>
            </a:r>
            <a:r>
              <a:rPr lang="en-CA" dirty="0"/>
              <a:t> – Histogram of fitted qMT </a:t>
            </a:r>
            <a:r>
              <a:rPr lang="en-CA" dirty="0" err="1"/>
              <a:t>kf</a:t>
            </a:r>
            <a:r>
              <a:rPr lang="en-CA" dirty="0"/>
              <a:t> error % between nominal and DA B</a:t>
            </a:r>
            <a:r>
              <a:rPr lang="en-CA" baseline="-25000" dirty="0"/>
              <a:t>1</a:t>
            </a:r>
            <a:r>
              <a:rPr lang="en-CA" dirty="0"/>
              <a:t> map, when using IR (red) or VFA (blue) T</a:t>
            </a:r>
            <a:r>
              <a:rPr lang="en-CA" baseline="-25000" dirty="0"/>
              <a:t>1</a:t>
            </a:r>
            <a:r>
              <a:rPr lang="en-CA" dirty="0"/>
              <a:t> mapping. </a:t>
            </a:r>
            <a:endParaRPr lang="en-US" dirty="0"/>
          </a:p>
        </p:txBody>
      </p:sp>
      <p:sp>
        <p:nvSpPr>
          <p:cNvPr id="6" name="Rectangle 5"/>
          <p:cNvSpPr/>
          <p:nvPr/>
        </p:nvSpPr>
        <p:spPr>
          <a:xfrm>
            <a:off x="141747" y="89639"/>
            <a:ext cx="8880608" cy="646331"/>
          </a:xfrm>
          <a:prstGeom prst="rect">
            <a:avLst/>
          </a:prstGeom>
        </p:spPr>
        <p:txBody>
          <a:bodyPr wrap="square">
            <a:spAutoFit/>
          </a:bodyPr>
          <a:lstStyle/>
          <a:p>
            <a:pPr lvl="0" algn="ctr"/>
            <a:r>
              <a:rPr lang="en-US" b="1" dirty="0">
                <a:solidFill>
                  <a:srgbClr val="FFFF00"/>
                </a:solidFill>
                <a:latin typeface="Didot"/>
                <a:cs typeface="Didot"/>
              </a:rPr>
              <a:t>Section </a:t>
            </a:r>
            <a:r>
              <a:rPr lang="en-US" b="1" dirty="0" smtClean="0">
                <a:solidFill>
                  <a:srgbClr val="FFFF00"/>
                </a:solidFill>
                <a:latin typeface="Didot"/>
                <a:cs typeface="Didot"/>
              </a:rPr>
              <a:t>4.2</a:t>
            </a:r>
            <a:r>
              <a:rPr lang="en-US" b="1" dirty="0">
                <a:solidFill>
                  <a:srgbClr val="FFFF00"/>
                </a:solidFill>
                <a:latin typeface="Didot"/>
                <a:cs typeface="Didot"/>
              </a:rPr>
              <a:t> </a:t>
            </a:r>
            <a:r>
              <a:rPr lang="en-US" b="1" dirty="0" smtClean="0">
                <a:solidFill>
                  <a:srgbClr val="FFFF00"/>
                </a:solidFill>
                <a:latin typeface="Didot"/>
                <a:cs typeface="Didot"/>
              </a:rPr>
              <a:t>– </a:t>
            </a:r>
            <a:r>
              <a:rPr lang="en-US" b="1" dirty="0" smtClean="0">
                <a:solidFill>
                  <a:srgbClr val="FF0000"/>
                </a:solidFill>
                <a:latin typeface="Didot"/>
                <a:cs typeface="Didot"/>
              </a:rPr>
              <a:t>Part 2: </a:t>
            </a:r>
            <a:r>
              <a:rPr lang="en-US" dirty="0">
                <a:solidFill>
                  <a:srgbClr val="FF0000"/>
                </a:solidFill>
                <a:latin typeface="Gill Sans"/>
                <a:cs typeface="Gill Sans"/>
              </a:rPr>
              <a:t>B</a:t>
            </a:r>
            <a:r>
              <a:rPr lang="en-US" baseline="-25000" dirty="0">
                <a:solidFill>
                  <a:srgbClr val="FF0000"/>
                </a:solidFill>
                <a:latin typeface="Gill Sans"/>
                <a:cs typeface="Gill Sans"/>
              </a:rPr>
              <a:t>1</a:t>
            </a:r>
            <a:r>
              <a:rPr lang="en-US" dirty="0">
                <a:solidFill>
                  <a:srgbClr val="FF0000"/>
                </a:solidFill>
                <a:latin typeface="Gill Sans"/>
                <a:cs typeface="Gill Sans"/>
              </a:rPr>
              <a:t>-sensitivity of qMT parameters in-vivo </a:t>
            </a:r>
          </a:p>
          <a:p>
            <a:pPr algn="ctr"/>
            <a:endParaRPr lang="en-US" dirty="0"/>
          </a:p>
        </p:txBody>
      </p:sp>
      <p:sp>
        <p:nvSpPr>
          <p:cNvPr id="7" name="Slide Number Placeholder 1"/>
          <p:cNvSpPr>
            <a:spLocks noGrp="1"/>
          </p:cNvSpPr>
          <p:nvPr>
            <p:ph type="sldNum" sz="quarter" idx="12"/>
          </p:nvPr>
        </p:nvSpPr>
        <p:spPr>
          <a:xfrm>
            <a:off x="6553200" y="6356350"/>
            <a:ext cx="2133600" cy="365125"/>
          </a:xfrm>
        </p:spPr>
        <p:txBody>
          <a:bodyPr/>
          <a:lstStyle/>
          <a:p>
            <a:fld id="{0FB56013-B943-42BA-886F-6F9D4EB85E9D}" type="slidenum">
              <a:rPr lang="en-US" smtClean="0"/>
              <a:t>24</a:t>
            </a:fld>
            <a:endParaRPr lang="en-US" dirty="0"/>
          </a:p>
        </p:txBody>
      </p:sp>
    </p:spTree>
    <p:extLst>
      <p:ext uri="{BB962C8B-B14F-4D97-AF65-F5344CB8AC3E}">
        <p14:creationId xmlns:p14="http://schemas.microsoft.com/office/powerpoint/2010/main" val="3602047075"/>
      </p:ext>
    </p:extLst>
  </p:cSld>
  <p:clrMapOvr>
    <a:masterClrMapping/>
  </p:clrMapOvr>
  <mc:AlternateContent xmlns:mc="http://schemas.openxmlformats.org/markup-compatibility/2006" xmlns:p14="http://schemas.microsoft.com/office/powerpoint/2010/main">
    <mc:Choice Requires="p14">
      <p:transition spd="slow" p14:dur="2000" advTm="7543"/>
    </mc:Choice>
    <mc:Fallback xmlns="">
      <p:transition xmlns:p14="http://schemas.microsoft.com/office/powerpoint/2010/main" spd="slow" advTm="7543"/>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3">
            <a:extLst>
              <a:ext uri="{28A0092B-C50C-407E-A947-70E740481C1C}">
                <a14:useLocalDpi xmlns:a14="http://schemas.microsoft.com/office/drawing/2010/main" val="0"/>
              </a:ext>
            </a:extLst>
          </a:blip>
          <a:stretch>
            <a:fillRect/>
          </a:stretch>
        </p:blipFill>
        <p:spPr>
          <a:xfrm>
            <a:off x="1405890" y="1782445"/>
            <a:ext cx="6332220" cy="3293110"/>
          </a:xfrm>
          <a:prstGeom prst="rect">
            <a:avLst/>
          </a:prstGeom>
        </p:spPr>
      </p:pic>
      <p:pic>
        <p:nvPicPr>
          <p:cNvPr id="3" name="Picture 2"/>
          <p:cNvPicPr>
            <a:picLocks noChangeAspect="1"/>
          </p:cNvPicPr>
          <p:nvPr/>
        </p:nvPicPr>
        <p:blipFill>
          <a:blip r:embed="rId4"/>
          <a:stretch>
            <a:fillRect/>
          </a:stretch>
        </p:blipFill>
        <p:spPr>
          <a:xfrm>
            <a:off x="479732" y="1103348"/>
            <a:ext cx="8142991" cy="3165812"/>
          </a:xfrm>
          <a:prstGeom prst="rect">
            <a:avLst/>
          </a:prstGeom>
        </p:spPr>
      </p:pic>
      <p:sp>
        <p:nvSpPr>
          <p:cNvPr id="4" name="TextBox 3"/>
          <p:cNvSpPr txBox="1"/>
          <p:nvPr/>
        </p:nvSpPr>
        <p:spPr>
          <a:xfrm>
            <a:off x="479732" y="997502"/>
            <a:ext cx="737410" cy="430887"/>
          </a:xfrm>
          <a:prstGeom prst="rect">
            <a:avLst/>
          </a:prstGeom>
          <a:noFill/>
        </p:spPr>
        <p:txBody>
          <a:bodyPr wrap="square" rtlCol="0">
            <a:spAutoFit/>
          </a:bodyPr>
          <a:lstStyle/>
          <a:p>
            <a:r>
              <a:rPr lang="en-US" sz="2200" b="1" dirty="0" smtClean="0">
                <a:solidFill>
                  <a:schemeClr val="bg1"/>
                </a:solidFill>
              </a:rPr>
              <a:t>(a)</a:t>
            </a:r>
            <a:endParaRPr lang="en-US" sz="2200" b="1" dirty="0">
              <a:solidFill>
                <a:schemeClr val="bg1"/>
              </a:solidFill>
            </a:endParaRPr>
          </a:p>
        </p:txBody>
      </p:sp>
      <p:sp>
        <p:nvSpPr>
          <p:cNvPr id="5" name="TextBox 4"/>
          <p:cNvSpPr txBox="1"/>
          <p:nvPr/>
        </p:nvSpPr>
        <p:spPr>
          <a:xfrm>
            <a:off x="4618717" y="1000729"/>
            <a:ext cx="737410" cy="430887"/>
          </a:xfrm>
          <a:prstGeom prst="rect">
            <a:avLst/>
          </a:prstGeom>
          <a:noFill/>
        </p:spPr>
        <p:txBody>
          <a:bodyPr wrap="square" rtlCol="0">
            <a:spAutoFit/>
          </a:bodyPr>
          <a:lstStyle/>
          <a:p>
            <a:r>
              <a:rPr lang="en-US" sz="2200" b="1" dirty="0" smtClean="0">
                <a:solidFill>
                  <a:schemeClr val="bg1"/>
                </a:solidFill>
              </a:rPr>
              <a:t>(b)</a:t>
            </a:r>
            <a:endParaRPr lang="en-US" sz="2200" b="1" dirty="0">
              <a:solidFill>
                <a:schemeClr val="bg1"/>
              </a:solidFill>
            </a:endParaRPr>
          </a:p>
        </p:txBody>
      </p:sp>
      <p:sp>
        <p:nvSpPr>
          <p:cNvPr id="6" name="Rectangle 5"/>
          <p:cNvSpPr/>
          <p:nvPr/>
        </p:nvSpPr>
        <p:spPr>
          <a:xfrm>
            <a:off x="479732" y="4336891"/>
            <a:ext cx="8142991" cy="923330"/>
          </a:xfrm>
          <a:prstGeom prst="rect">
            <a:avLst/>
          </a:prstGeom>
        </p:spPr>
        <p:txBody>
          <a:bodyPr wrap="square">
            <a:spAutoFit/>
          </a:bodyPr>
          <a:lstStyle/>
          <a:p>
            <a:r>
              <a:rPr lang="en-CA" b="1" dirty="0"/>
              <a:t>Figure 10: </a:t>
            </a:r>
            <a:r>
              <a:rPr lang="en-US" dirty="0"/>
              <a:t>Pooled (all subjects) whole brain Pearson correlation coefficients (a) and linear regression slopes (b) for qMT F values between the measured DA B</a:t>
            </a:r>
            <a:r>
              <a:rPr lang="en-US" baseline="-25000" dirty="0"/>
              <a:t>1</a:t>
            </a:r>
            <a:r>
              <a:rPr lang="en-US" dirty="0"/>
              <a:t> maps and simulated flat B</a:t>
            </a:r>
            <a:r>
              <a:rPr lang="en-US" baseline="-25000" dirty="0"/>
              <a:t>1</a:t>
            </a:r>
            <a:r>
              <a:rPr lang="en-US" dirty="0"/>
              <a:t> maps.</a:t>
            </a:r>
          </a:p>
        </p:txBody>
      </p:sp>
      <p:sp>
        <p:nvSpPr>
          <p:cNvPr id="7" name="Rectangle 6"/>
          <p:cNvSpPr/>
          <p:nvPr/>
        </p:nvSpPr>
        <p:spPr>
          <a:xfrm>
            <a:off x="141747" y="122629"/>
            <a:ext cx="8880608" cy="646331"/>
          </a:xfrm>
          <a:prstGeom prst="rect">
            <a:avLst/>
          </a:prstGeom>
        </p:spPr>
        <p:txBody>
          <a:bodyPr wrap="square">
            <a:spAutoFit/>
          </a:bodyPr>
          <a:lstStyle/>
          <a:p>
            <a:pPr lvl="0" algn="ctr"/>
            <a:r>
              <a:rPr lang="en-US" b="1" dirty="0">
                <a:solidFill>
                  <a:srgbClr val="FFFF00"/>
                </a:solidFill>
                <a:latin typeface="Didot"/>
                <a:cs typeface="Didot"/>
              </a:rPr>
              <a:t>Section </a:t>
            </a:r>
            <a:r>
              <a:rPr lang="en-US" b="1" dirty="0" smtClean="0">
                <a:solidFill>
                  <a:srgbClr val="FFFF00"/>
                </a:solidFill>
                <a:latin typeface="Didot"/>
                <a:cs typeface="Didot"/>
              </a:rPr>
              <a:t>4.2</a:t>
            </a:r>
            <a:r>
              <a:rPr lang="en-US" b="1" dirty="0">
                <a:solidFill>
                  <a:srgbClr val="FFFF00"/>
                </a:solidFill>
                <a:latin typeface="Didot"/>
                <a:cs typeface="Didot"/>
              </a:rPr>
              <a:t> </a:t>
            </a:r>
            <a:r>
              <a:rPr lang="en-US" b="1" dirty="0" smtClean="0">
                <a:solidFill>
                  <a:srgbClr val="FFFF00"/>
                </a:solidFill>
                <a:latin typeface="Didot"/>
                <a:cs typeface="Didot"/>
              </a:rPr>
              <a:t>– </a:t>
            </a:r>
            <a:r>
              <a:rPr lang="en-US" b="1" dirty="0" smtClean="0">
                <a:solidFill>
                  <a:srgbClr val="FF0000"/>
                </a:solidFill>
                <a:latin typeface="Didot"/>
                <a:cs typeface="Didot"/>
              </a:rPr>
              <a:t>Part 2: </a:t>
            </a:r>
            <a:r>
              <a:rPr lang="en-US" dirty="0">
                <a:solidFill>
                  <a:srgbClr val="FF0000"/>
                </a:solidFill>
                <a:latin typeface="Gill Sans"/>
                <a:cs typeface="Gill Sans"/>
              </a:rPr>
              <a:t>B</a:t>
            </a:r>
            <a:r>
              <a:rPr lang="en-US" baseline="-25000" dirty="0">
                <a:solidFill>
                  <a:srgbClr val="FF0000"/>
                </a:solidFill>
                <a:latin typeface="Gill Sans"/>
                <a:cs typeface="Gill Sans"/>
              </a:rPr>
              <a:t>1</a:t>
            </a:r>
            <a:r>
              <a:rPr lang="en-US" dirty="0">
                <a:solidFill>
                  <a:srgbClr val="FF0000"/>
                </a:solidFill>
                <a:latin typeface="Gill Sans"/>
                <a:cs typeface="Gill Sans"/>
              </a:rPr>
              <a:t>-sensitivity of qMT parameters in-vivo </a:t>
            </a:r>
          </a:p>
          <a:p>
            <a:pPr algn="ctr"/>
            <a:endParaRPr lang="en-US" dirty="0"/>
          </a:p>
        </p:txBody>
      </p:sp>
      <p:sp>
        <p:nvSpPr>
          <p:cNvPr id="8" name="Slide Number Placeholder 1"/>
          <p:cNvSpPr>
            <a:spLocks noGrp="1"/>
          </p:cNvSpPr>
          <p:nvPr>
            <p:ph type="sldNum" sz="quarter" idx="12"/>
          </p:nvPr>
        </p:nvSpPr>
        <p:spPr>
          <a:xfrm>
            <a:off x="6553200" y="6356350"/>
            <a:ext cx="2133600" cy="365125"/>
          </a:xfrm>
        </p:spPr>
        <p:txBody>
          <a:bodyPr/>
          <a:lstStyle/>
          <a:p>
            <a:fld id="{0FB56013-B943-42BA-886F-6F9D4EB85E9D}" type="slidenum">
              <a:rPr lang="en-US" smtClean="0"/>
              <a:t>25</a:t>
            </a:fld>
            <a:endParaRPr lang="en-US" dirty="0"/>
          </a:p>
        </p:txBody>
      </p:sp>
    </p:spTree>
    <p:extLst>
      <p:ext uri="{BB962C8B-B14F-4D97-AF65-F5344CB8AC3E}">
        <p14:creationId xmlns:p14="http://schemas.microsoft.com/office/powerpoint/2010/main" val="2866567602"/>
      </p:ext>
    </p:extLst>
  </p:cSld>
  <p:clrMapOvr>
    <a:masterClrMapping/>
  </p:clrMapOvr>
  <mc:AlternateContent xmlns:mc="http://schemas.openxmlformats.org/markup-compatibility/2006" xmlns:p14="http://schemas.microsoft.com/office/powerpoint/2010/main">
    <mc:Choice Requires="p14">
      <p:transition spd="slow" p14:dur="2000" advTm="7543"/>
    </mc:Choice>
    <mc:Fallback xmlns="">
      <p:transition xmlns:p14="http://schemas.microsoft.com/office/powerpoint/2010/main" spd="slow" advTm="7543"/>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3">
            <a:extLst>
              <a:ext uri="{28A0092B-C50C-407E-A947-70E740481C1C}">
                <a14:useLocalDpi xmlns:a14="http://schemas.microsoft.com/office/drawing/2010/main" val="0"/>
              </a:ext>
            </a:extLst>
          </a:blip>
          <a:stretch>
            <a:fillRect/>
          </a:stretch>
        </p:blipFill>
        <p:spPr>
          <a:xfrm>
            <a:off x="1405890" y="1782445"/>
            <a:ext cx="6332220" cy="3293110"/>
          </a:xfrm>
          <a:prstGeom prst="rect">
            <a:avLst/>
          </a:prstGeom>
        </p:spPr>
      </p:pic>
      <p:pic>
        <p:nvPicPr>
          <p:cNvPr id="3" name="Picture 2"/>
          <p:cNvPicPr>
            <a:picLocks noChangeAspect="1"/>
          </p:cNvPicPr>
          <p:nvPr/>
        </p:nvPicPr>
        <p:blipFill>
          <a:blip r:embed="rId4"/>
          <a:stretch>
            <a:fillRect/>
          </a:stretch>
        </p:blipFill>
        <p:spPr>
          <a:xfrm>
            <a:off x="445349" y="566039"/>
            <a:ext cx="8074192" cy="5216167"/>
          </a:xfrm>
          <a:prstGeom prst="rect">
            <a:avLst/>
          </a:prstGeom>
        </p:spPr>
      </p:pic>
      <p:sp>
        <p:nvSpPr>
          <p:cNvPr id="4" name="Rectangle 3"/>
          <p:cNvSpPr/>
          <p:nvPr/>
        </p:nvSpPr>
        <p:spPr>
          <a:xfrm>
            <a:off x="352795" y="5782207"/>
            <a:ext cx="8414156" cy="1200329"/>
          </a:xfrm>
          <a:prstGeom prst="rect">
            <a:avLst/>
          </a:prstGeom>
        </p:spPr>
        <p:txBody>
          <a:bodyPr wrap="square">
            <a:spAutoFit/>
          </a:bodyPr>
          <a:lstStyle/>
          <a:p>
            <a:r>
              <a:rPr lang="en-CA" b="1" dirty="0"/>
              <a:t>Figure 11: </a:t>
            </a:r>
            <a:r>
              <a:rPr lang="en-US" dirty="0"/>
              <a:t>Pooled (all subjects) whole brain Pearson correlation coefficients and linear regression slopes for qMT F values between the measured DA B</a:t>
            </a:r>
            <a:r>
              <a:rPr lang="en-US" baseline="-25000" dirty="0"/>
              <a:t>1</a:t>
            </a:r>
            <a:r>
              <a:rPr lang="en-US" dirty="0"/>
              <a:t> maps and simulated flat B</a:t>
            </a:r>
            <a:r>
              <a:rPr lang="en-US" baseline="-25000" dirty="0"/>
              <a:t>1</a:t>
            </a:r>
            <a:r>
              <a:rPr lang="en-US" dirty="0"/>
              <a:t> maps.</a:t>
            </a:r>
            <a:r>
              <a:rPr lang="en-CA" b="1" dirty="0"/>
              <a:t/>
            </a:r>
            <a:br>
              <a:rPr lang="en-CA" b="1" dirty="0"/>
            </a:br>
            <a:endParaRPr lang="en-US" dirty="0"/>
          </a:p>
        </p:txBody>
      </p:sp>
      <p:sp>
        <p:nvSpPr>
          <p:cNvPr id="5" name="Rectangle 4"/>
          <p:cNvSpPr/>
          <p:nvPr/>
        </p:nvSpPr>
        <p:spPr>
          <a:xfrm>
            <a:off x="141747" y="122629"/>
            <a:ext cx="8880608" cy="646331"/>
          </a:xfrm>
          <a:prstGeom prst="rect">
            <a:avLst/>
          </a:prstGeom>
        </p:spPr>
        <p:txBody>
          <a:bodyPr wrap="square">
            <a:spAutoFit/>
          </a:bodyPr>
          <a:lstStyle/>
          <a:p>
            <a:pPr lvl="0" algn="ctr"/>
            <a:r>
              <a:rPr lang="en-US" b="1" dirty="0">
                <a:solidFill>
                  <a:srgbClr val="FFFF00"/>
                </a:solidFill>
                <a:latin typeface="Didot"/>
                <a:cs typeface="Didot"/>
              </a:rPr>
              <a:t>Section </a:t>
            </a:r>
            <a:r>
              <a:rPr lang="en-US" b="1" dirty="0" smtClean="0">
                <a:solidFill>
                  <a:srgbClr val="FFFF00"/>
                </a:solidFill>
                <a:latin typeface="Didot"/>
                <a:cs typeface="Didot"/>
              </a:rPr>
              <a:t>4.2</a:t>
            </a:r>
            <a:r>
              <a:rPr lang="en-US" b="1" dirty="0">
                <a:solidFill>
                  <a:srgbClr val="FFFF00"/>
                </a:solidFill>
                <a:latin typeface="Didot"/>
                <a:cs typeface="Didot"/>
              </a:rPr>
              <a:t> </a:t>
            </a:r>
            <a:r>
              <a:rPr lang="en-US" b="1" dirty="0" smtClean="0">
                <a:solidFill>
                  <a:srgbClr val="FFFF00"/>
                </a:solidFill>
                <a:latin typeface="Didot"/>
                <a:cs typeface="Didot"/>
              </a:rPr>
              <a:t>– </a:t>
            </a:r>
            <a:r>
              <a:rPr lang="en-US" b="1" dirty="0" smtClean="0">
                <a:solidFill>
                  <a:srgbClr val="FF0000"/>
                </a:solidFill>
                <a:latin typeface="Didot"/>
                <a:cs typeface="Didot"/>
              </a:rPr>
              <a:t>Part 2: </a:t>
            </a:r>
            <a:r>
              <a:rPr lang="en-US" dirty="0">
                <a:solidFill>
                  <a:srgbClr val="FF0000"/>
                </a:solidFill>
                <a:latin typeface="Gill Sans"/>
                <a:cs typeface="Gill Sans"/>
              </a:rPr>
              <a:t>B</a:t>
            </a:r>
            <a:r>
              <a:rPr lang="en-US" baseline="-25000" dirty="0">
                <a:solidFill>
                  <a:srgbClr val="FF0000"/>
                </a:solidFill>
                <a:latin typeface="Gill Sans"/>
                <a:cs typeface="Gill Sans"/>
              </a:rPr>
              <a:t>1</a:t>
            </a:r>
            <a:r>
              <a:rPr lang="en-US" dirty="0">
                <a:solidFill>
                  <a:srgbClr val="FF0000"/>
                </a:solidFill>
                <a:latin typeface="Gill Sans"/>
                <a:cs typeface="Gill Sans"/>
              </a:rPr>
              <a:t>-sensitivity of qMT parameters in-vivo</a:t>
            </a:r>
            <a:r>
              <a:rPr lang="en-US" dirty="0">
                <a:solidFill>
                  <a:srgbClr val="FFFF00"/>
                </a:solidFill>
                <a:latin typeface="Gill Sans"/>
                <a:cs typeface="Gill Sans"/>
              </a:rPr>
              <a:t> </a:t>
            </a:r>
          </a:p>
          <a:p>
            <a:pPr algn="ctr"/>
            <a:endParaRPr lang="en-US" dirty="0"/>
          </a:p>
        </p:txBody>
      </p:sp>
      <p:sp>
        <p:nvSpPr>
          <p:cNvPr id="6" name="Slide Number Placeholder 1"/>
          <p:cNvSpPr>
            <a:spLocks noGrp="1"/>
          </p:cNvSpPr>
          <p:nvPr>
            <p:ph type="sldNum" sz="quarter" idx="12"/>
          </p:nvPr>
        </p:nvSpPr>
        <p:spPr>
          <a:xfrm>
            <a:off x="6553200" y="6356350"/>
            <a:ext cx="2133600" cy="365125"/>
          </a:xfrm>
        </p:spPr>
        <p:txBody>
          <a:bodyPr/>
          <a:lstStyle/>
          <a:p>
            <a:fld id="{0FB56013-B943-42BA-886F-6F9D4EB85E9D}" type="slidenum">
              <a:rPr lang="en-US" smtClean="0"/>
              <a:t>26</a:t>
            </a:fld>
            <a:endParaRPr lang="en-US" dirty="0"/>
          </a:p>
        </p:txBody>
      </p:sp>
    </p:spTree>
    <p:extLst>
      <p:ext uri="{BB962C8B-B14F-4D97-AF65-F5344CB8AC3E}">
        <p14:creationId xmlns:p14="http://schemas.microsoft.com/office/powerpoint/2010/main" val="2866567602"/>
      </p:ext>
    </p:extLst>
  </p:cSld>
  <p:clrMapOvr>
    <a:masterClrMapping/>
  </p:clrMapOvr>
  <mc:AlternateContent xmlns:mc="http://schemas.openxmlformats.org/markup-compatibility/2006" xmlns:p14="http://schemas.microsoft.com/office/powerpoint/2010/main">
    <mc:Choice Requires="p14">
      <p:transition spd="slow" p14:dur="2000" advTm="7543"/>
    </mc:Choice>
    <mc:Fallback xmlns="">
      <p:transition xmlns:p14="http://schemas.microsoft.com/office/powerpoint/2010/main" spd="slow" advTm="7543"/>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3">
            <a:extLst>
              <a:ext uri="{28A0092B-C50C-407E-A947-70E740481C1C}">
                <a14:useLocalDpi xmlns:a14="http://schemas.microsoft.com/office/drawing/2010/main" val="0"/>
              </a:ext>
            </a:extLst>
          </a:blip>
          <a:stretch>
            <a:fillRect/>
          </a:stretch>
        </p:blipFill>
        <p:spPr>
          <a:xfrm>
            <a:off x="1405890" y="1782445"/>
            <a:ext cx="6332220" cy="3293110"/>
          </a:xfrm>
          <a:prstGeom prst="rect">
            <a:avLst/>
          </a:prstGeom>
        </p:spPr>
      </p:pic>
      <p:pic>
        <p:nvPicPr>
          <p:cNvPr id="4" name="Picture 3"/>
          <p:cNvPicPr>
            <a:picLocks noChangeAspect="1"/>
          </p:cNvPicPr>
          <p:nvPr/>
        </p:nvPicPr>
        <p:blipFill>
          <a:blip r:embed="rId4"/>
          <a:stretch>
            <a:fillRect/>
          </a:stretch>
        </p:blipFill>
        <p:spPr>
          <a:xfrm>
            <a:off x="1567408" y="587639"/>
            <a:ext cx="6000040" cy="5364656"/>
          </a:xfrm>
          <a:prstGeom prst="rect">
            <a:avLst/>
          </a:prstGeom>
        </p:spPr>
      </p:pic>
      <p:sp>
        <p:nvSpPr>
          <p:cNvPr id="5" name="Rectangle 4"/>
          <p:cNvSpPr/>
          <p:nvPr/>
        </p:nvSpPr>
        <p:spPr>
          <a:xfrm>
            <a:off x="0" y="5928395"/>
            <a:ext cx="9144000" cy="646331"/>
          </a:xfrm>
          <a:prstGeom prst="rect">
            <a:avLst/>
          </a:prstGeom>
        </p:spPr>
        <p:txBody>
          <a:bodyPr wrap="square">
            <a:spAutoFit/>
          </a:bodyPr>
          <a:lstStyle/>
          <a:p>
            <a:r>
              <a:rPr lang="en-CA" b="1" dirty="0"/>
              <a:t>Figure 12: </a:t>
            </a:r>
            <a:r>
              <a:rPr lang="en-CA" dirty="0"/>
              <a:t>Single-subject WM pool-size ratio (</a:t>
            </a:r>
            <a:r>
              <a:rPr lang="en-CA" b="1" dirty="0"/>
              <a:t>a</a:t>
            </a:r>
            <a:r>
              <a:rPr lang="en-CA" dirty="0"/>
              <a:t>, </a:t>
            </a:r>
            <a:r>
              <a:rPr lang="en-CA" b="1" dirty="0"/>
              <a:t>b</a:t>
            </a:r>
            <a:r>
              <a:rPr lang="en-CA" dirty="0"/>
              <a:t>) and exchange coefficient (</a:t>
            </a:r>
            <a:r>
              <a:rPr lang="en-CA" b="1" dirty="0"/>
              <a:t>c</a:t>
            </a:r>
            <a:r>
              <a:rPr lang="en-CA" dirty="0"/>
              <a:t>, </a:t>
            </a:r>
            <a:r>
              <a:rPr lang="en-CA" b="1" dirty="0"/>
              <a:t>d</a:t>
            </a:r>
            <a:r>
              <a:rPr lang="en-CA" dirty="0"/>
              <a:t>) distributions for 3 B</a:t>
            </a:r>
            <a:r>
              <a:rPr lang="en-CA" baseline="-25000" dirty="0"/>
              <a:t>1</a:t>
            </a:r>
            <a:r>
              <a:rPr lang="en-CA" dirty="0"/>
              <a:t> mapping methods, using IR T</a:t>
            </a:r>
            <a:r>
              <a:rPr lang="en-CA" baseline="-25000" dirty="0"/>
              <a:t>1</a:t>
            </a:r>
            <a:r>
              <a:rPr lang="en-CA" dirty="0"/>
              <a:t> mapping (</a:t>
            </a:r>
            <a:r>
              <a:rPr lang="en-CA" b="1" dirty="0"/>
              <a:t>a</a:t>
            </a:r>
            <a:r>
              <a:rPr lang="en-CA" dirty="0"/>
              <a:t>,</a:t>
            </a:r>
            <a:r>
              <a:rPr lang="en-CA" b="1" dirty="0"/>
              <a:t> c</a:t>
            </a:r>
            <a:r>
              <a:rPr lang="en-CA" dirty="0"/>
              <a:t>) and VFA T</a:t>
            </a:r>
            <a:r>
              <a:rPr lang="en-CA" baseline="-25000" dirty="0"/>
              <a:t>1</a:t>
            </a:r>
            <a:r>
              <a:rPr lang="en-CA" dirty="0"/>
              <a:t> mapping (</a:t>
            </a:r>
            <a:r>
              <a:rPr lang="en-CA" b="1" dirty="0"/>
              <a:t>b</a:t>
            </a:r>
            <a:r>
              <a:rPr lang="en-CA" dirty="0"/>
              <a:t>, </a:t>
            </a:r>
            <a:r>
              <a:rPr lang="en-CA" b="1" dirty="0"/>
              <a:t>d</a:t>
            </a:r>
            <a:r>
              <a:rPr lang="en-CA" dirty="0"/>
              <a:t>).</a:t>
            </a:r>
            <a:endParaRPr lang="en-US" dirty="0"/>
          </a:p>
        </p:txBody>
      </p:sp>
      <p:sp>
        <p:nvSpPr>
          <p:cNvPr id="6" name="Rectangle 5"/>
          <p:cNvSpPr/>
          <p:nvPr/>
        </p:nvSpPr>
        <p:spPr>
          <a:xfrm>
            <a:off x="141747" y="122629"/>
            <a:ext cx="8880608" cy="646331"/>
          </a:xfrm>
          <a:prstGeom prst="rect">
            <a:avLst/>
          </a:prstGeom>
        </p:spPr>
        <p:txBody>
          <a:bodyPr wrap="square">
            <a:spAutoFit/>
          </a:bodyPr>
          <a:lstStyle/>
          <a:p>
            <a:pPr lvl="0" algn="ctr"/>
            <a:r>
              <a:rPr lang="en-US" b="1" dirty="0">
                <a:solidFill>
                  <a:srgbClr val="FFFF00"/>
                </a:solidFill>
                <a:latin typeface="Didot"/>
                <a:cs typeface="Didot"/>
              </a:rPr>
              <a:t>Section </a:t>
            </a:r>
            <a:r>
              <a:rPr lang="en-US" b="1" dirty="0" smtClean="0">
                <a:solidFill>
                  <a:srgbClr val="FFFF00"/>
                </a:solidFill>
                <a:latin typeface="Didot"/>
                <a:cs typeface="Didot"/>
              </a:rPr>
              <a:t>4.2 – </a:t>
            </a:r>
            <a:r>
              <a:rPr lang="en-US" b="1" dirty="0" smtClean="0">
                <a:solidFill>
                  <a:srgbClr val="FF0000"/>
                </a:solidFill>
                <a:latin typeface="Didot"/>
                <a:cs typeface="Didot"/>
              </a:rPr>
              <a:t>Part 3: </a:t>
            </a:r>
            <a:r>
              <a:rPr lang="en-US" dirty="0">
                <a:solidFill>
                  <a:srgbClr val="FF0000"/>
                </a:solidFill>
                <a:latin typeface="Gill Sans"/>
                <a:cs typeface="Gill Sans"/>
              </a:rPr>
              <a:t>Comparison using 3 B</a:t>
            </a:r>
            <a:r>
              <a:rPr lang="en-US" baseline="-25000" dirty="0">
                <a:solidFill>
                  <a:srgbClr val="FF0000"/>
                </a:solidFill>
                <a:latin typeface="Gill Sans"/>
                <a:cs typeface="Gill Sans"/>
              </a:rPr>
              <a:t>1</a:t>
            </a:r>
            <a:r>
              <a:rPr lang="en-US" dirty="0">
                <a:solidFill>
                  <a:srgbClr val="FF0000"/>
                </a:solidFill>
                <a:latin typeface="Gill Sans"/>
                <a:cs typeface="Gill Sans"/>
              </a:rPr>
              <a:t> mapping methods</a:t>
            </a:r>
          </a:p>
          <a:p>
            <a:pPr algn="ctr"/>
            <a:endParaRPr lang="en-US" dirty="0">
              <a:solidFill>
                <a:srgbClr val="FFFF00"/>
              </a:solidFill>
            </a:endParaRPr>
          </a:p>
        </p:txBody>
      </p:sp>
      <p:sp>
        <p:nvSpPr>
          <p:cNvPr id="7" name="Slide Number Placeholder 1"/>
          <p:cNvSpPr>
            <a:spLocks noGrp="1"/>
          </p:cNvSpPr>
          <p:nvPr>
            <p:ph type="sldNum" sz="quarter" idx="12"/>
          </p:nvPr>
        </p:nvSpPr>
        <p:spPr>
          <a:xfrm>
            <a:off x="6553200" y="6356350"/>
            <a:ext cx="2133600" cy="365125"/>
          </a:xfrm>
        </p:spPr>
        <p:txBody>
          <a:bodyPr/>
          <a:lstStyle/>
          <a:p>
            <a:fld id="{0FB56013-B943-42BA-886F-6F9D4EB85E9D}" type="slidenum">
              <a:rPr lang="en-US" smtClean="0"/>
              <a:t>27</a:t>
            </a:fld>
            <a:endParaRPr lang="en-US" dirty="0"/>
          </a:p>
        </p:txBody>
      </p:sp>
    </p:spTree>
    <p:extLst>
      <p:ext uri="{BB962C8B-B14F-4D97-AF65-F5344CB8AC3E}">
        <p14:creationId xmlns:p14="http://schemas.microsoft.com/office/powerpoint/2010/main" val="2866567602"/>
      </p:ext>
    </p:extLst>
  </p:cSld>
  <p:clrMapOvr>
    <a:masterClrMapping/>
  </p:clrMapOvr>
  <mc:AlternateContent xmlns:mc="http://schemas.openxmlformats.org/markup-compatibility/2006" xmlns:p14="http://schemas.microsoft.com/office/powerpoint/2010/main">
    <mc:Choice Requires="p14">
      <p:transition spd="slow" p14:dur="2000" advTm="7543"/>
    </mc:Choice>
    <mc:Fallback xmlns="">
      <p:transition xmlns:p14="http://schemas.microsoft.com/office/powerpoint/2010/main" spd="slow" advTm="7543"/>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3">
            <a:extLst>
              <a:ext uri="{28A0092B-C50C-407E-A947-70E740481C1C}">
                <a14:useLocalDpi xmlns:a14="http://schemas.microsoft.com/office/drawing/2010/main" val="0"/>
              </a:ext>
            </a:extLst>
          </a:blip>
          <a:stretch>
            <a:fillRect/>
          </a:stretch>
        </p:blipFill>
        <p:spPr>
          <a:xfrm>
            <a:off x="1405890" y="1782445"/>
            <a:ext cx="6332220" cy="3293110"/>
          </a:xfrm>
          <a:prstGeom prst="rect">
            <a:avLst/>
          </a:prstGeom>
        </p:spPr>
      </p:pic>
      <p:sp>
        <p:nvSpPr>
          <p:cNvPr id="6" name="Rectangle 5"/>
          <p:cNvSpPr/>
          <p:nvPr/>
        </p:nvSpPr>
        <p:spPr>
          <a:xfrm>
            <a:off x="141747" y="122629"/>
            <a:ext cx="8880608" cy="646331"/>
          </a:xfrm>
          <a:prstGeom prst="rect">
            <a:avLst/>
          </a:prstGeom>
        </p:spPr>
        <p:txBody>
          <a:bodyPr wrap="square">
            <a:spAutoFit/>
          </a:bodyPr>
          <a:lstStyle/>
          <a:p>
            <a:pPr algn="ctr"/>
            <a:r>
              <a:rPr lang="en-US" b="1" dirty="0">
                <a:solidFill>
                  <a:srgbClr val="FFFF00"/>
                </a:solidFill>
                <a:latin typeface="Didot"/>
                <a:cs typeface="Didot"/>
              </a:rPr>
              <a:t>Section </a:t>
            </a:r>
            <a:r>
              <a:rPr lang="en-US" b="1" dirty="0" smtClean="0">
                <a:solidFill>
                  <a:srgbClr val="FFFF00"/>
                </a:solidFill>
                <a:latin typeface="Didot"/>
                <a:cs typeface="Didot"/>
              </a:rPr>
              <a:t>4.2 – </a:t>
            </a:r>
            <a:r>
              <a:rPr lang="en-US" b="1" dirty="0" smtClean="0">
                <a:solidFill>
                  <a:srgbClr val="FF0000"/>
                </a:solidFill>
                <a:latin typeface="Didot"/>
                <a:cs typeface="Didot"/>
              </a:rPr>
              <a:t>Part 4: </a:t>
            </a:r>
            <a:r>
              <a:rPr lang="en-US" dirty="0">
                <a:solidFill>
                  <a:srgbClr val="FF0000"/>
                </a:solidFill>
                <a:latin typeface="Gill Sans"/>
                <a:cs typeface="Gill Sans"/>
              </a:rPr>
              <a:t>B</a:t>
            </a:r>
            <a:r>
              <a:rPr lang="en-US" baseline="-25000" dirty="0">
                <a:solidFill>
                  <a:srgbClr val="FF0000"/>
                </a:solidFill>
                <a:latin typeface="Gill Sans"/>
                <a:cs typeface="Gill Sans"/>
              </a:rPr>
              <a:t>1</a:t>
            </a:r>
            <a:r>
              <a:rPr lang="en-US" dirty="0">
                <a:solidFill>
                  <a:srgbClr val="FF0000"/>
                </a:solidFill>
                <a:latin typeface="Gill Sans"/>
                <a:cs typeface="Gill Sans"/>
              </a:rPr>
              <a:t>-sensitivity of qMT parameters in pathology: RRMS </a:t>
            </a:r>
            <a:r>
              <a:rPr lang="en-US" dirty="0" smtClean="0">
                <a:solidFill>
                  <a:srgbClr val="FF0000"/>
                </a:solidFill>
                <a:latin typeface="Gill Sans"/>
                <a:cs typeface="Gill Sans"/>
              </a:rPr>
              <a:t>patient</a:t>
            </a:r>
            <a:endParaRPr lang="en-US" dirty="0">
              <a:solidFill>
                <a:srgbClr val="FF0000"/>
              </a:solidFill>
              <a:latin typeface="Gill Sans"/>
              <a:cs typeface="Gill Sans"/>
            </a:endParaRPr>
          </a:p>
          <a:p>
            <a:pPr algn="ctr"/>
            <a:endParaRPr lang="en-US" dirty="0">
              <a:solidFill>
                <a:srgbClr val="FFFF00"/>
              </a:solidFill>
            </a:endParaRPr>
          </a:p>
        </p:txBody>
      </p:sp>
      <p:pic>
        <p:nvPicPr>
          <p:cNvPr id="7" name="Picture 6"/>
          <p:cNvPicPr>
            <a:picLocks noChangeAspect="1"/>
          </p:cNvPicPr>
          <p:nvPr/>
        </p:nvPicPr>
        <p:blipFill rotWithShape="1">
          <a:blip r:embed="rId4"/>
          <a:srcRect l="35240" t="7829" r="41027" b="11039"/>
          <a:stretch/>
        </p:blipFill>
        <p:spPr>
          <a:xfrm rot="16200000">
            <a:off x="5013824" y="2481973"/>
            <a:ext cx="1687866" cy="4327631"/>
          </a:xfrm>
          <a:prstGeom prst="rect">
            <a:avLst/>
          </a:prstGeom>
        </p:spPr>
      </p:pic>
      <p:pic>
        <p:nvPicPr>
          <p:cNvPr id="8" name="Picture 7"/>
          <p:cNvPicPr>
            <a:picLocks noChangeAspect="1"/>
          </p:cNvPicPr>
          <p:nvPr/>
        </p:nvPicPr>
        <p:blipFill rotWithShape="1">
          <a:blip r:embed="rId5"/>
          <a:srcRect l="35710" t="7829" r="41027" b="11039"/>
          <a:stretch/>
        </p:blipFill>
        <p:spPr>
          <a:xfrm rot="16200000">
            <a:off x="5030535" y="745066"/>
            <a:ext cx="1654443" cy="4327632"/>
          </a:xfrm>
          <a:prstGeom prst="rect">
            <a:avLst/>
          </a:prstGeom>
        </p:spPr>
      </p:pic>
      <p:pic>
        <p:nvPicPr>
          <p:cNvPr id="9" name="Picture 8"/>
          <p:cNvPicPr>
            <a:picLocks noChangeAspect="1"/>
          </p:cNvPicPr>
          <p:nvPr/>
        </p:nvPicPr>
        <p:blipFill rotWithShape="1">
          <a:blip r:embed="rId6"/>
          <a:srcRect l="16824" t="7906" r="23022" b="11900"/>
          <a:stretch/>
        </p:blipFill>
        <p:spPr>
          <a:xfrm rot="5400000">
            <a:off x="120875" y="2081921"/>
            <a:ext cx="3408061" cy="3407541"/>
          </a:xfrm>
          <a:prstGeom prst="rect">
            <a:avLst/>
          </a:prstGeom>
        </p:spPr>
      </p:pic>
      <p:pic>
        <p:nvPicPr>
          <p:cNvPr id="10" name="Picture 9"/>
          <p:cNvPicPr>
            <a:picLocks noChangeAspect="1"/>
          </p:cNvPicPr>
          <p:nvPr/>
        </p:nvPicPr>
        <p:blipFill rotWithShape="1">
          <a:blip r:embed="rId4"/>
          <a:srcRect l="61363" t="3904" r="26484" b="7460"/>
          <a:stretch/>
        </p:blipFill>
        <p:spPr>
          <a:xfrm>
            <a:off x="8204801" y="1887603"/>
            <a:ext cx="681120" cy="3725606"/>
          </a:xfrm>
          <a:prstGeom prst="rect">
            <a:avLst/>
          </a:prstGeom>
        </p:spPr>
      </p:pic>
      <p:sp>
        <p:nvSpPr>
          <p:cNvPr id="11" name="Rectangle 10"/>
          <p:cNvSpPr/>
          <p:nvPr/>
        </p:nvSpPr>
        <p:spPr>
          <a:xfrm>
            <a:off x="141747" y="1241272"/>
            <a:ext cx="8880608" cy="1015663"/>
          </a:xfrm>
          <a:prstGeom prst="rect">
            <a:avLst/>
          </a:prstGeom>
        </p:spPr>
        <p:txBody>
          <a:bodyPr wrap="square">
            <a:spAutoFit/>
          </a:bodyPr>
          <a:lstStyle/>
          <a:p>
            <a:pPr algn="ctr"/>
            <a:r>
              <a:rPr lang="en-US" sz="3000" b="1" dirty="0" smtClean="0">
                <a:latin typeface="Didot"/>
                <a:cs typeface="Didot"/>
              </a:rPr>
              <a:t>qMT F Maps</a:t>
            </a:r>
            <a:endParaRPr lang="en-US" sz="3000" dirty="0">
              <a:latin typeface="Gill Sans"/>
              <a:cs typeface="Gill Sans"/>
            </a:endParaRPr>
          </a:p>
          <a:p>
            <a:pPr algn="ctr"/>
            <a:endParaRPr lang="en-US" sz="3000" dirty="0"/>
          </a:p>
        </p:txBody>
      </p:sp>
      <p:sp>
        <p:nvSpPr>
          <p:cNvPr id="12" name="Slide Number Placeholder 1"/>
          <p:cNvSpPr>
            <a:spLocks noGrp="1"/>
          </p:cNvSpPr>
          <p:nvPr>
            <p:ph type="sldNum" sz="quarter" idx="12"/>
          </p:nvPr>
        </p:nvSpPr>
        <p:spPr>
          <a:xfrm>
            <a:off x="6553200" y="6356350"/>
            <a:ext cx="2133600" cy="365125"/>
          </a:xfrm>
        </p:spPr>
        <p:txBody>
          <a:bodyPr/>
          <a:lstStyle/>
          <a:p>
            <a:fld id="{0FB56013-B943-42BA-886F-6F9D4EB85E9D}" type="slidenum">
              <a:rPr lang="en-US" smtClean="0"/>
              <a:t>28</a:t>
            </a:fld>
            <a:endParaRPr lang="en-US" dirty="0"/>
          </a:p>
        </p:txBody>
      </p:sp>
    </p:spTree>
    <p:extLst>
      <p:ext uri="{BB962C8B-B14F-4D97-AF65-F5344CB8AC3E}">
        <p14:creationId xmlns:p14="http://schemas.microsoft.com/office/powerpoint/2010/main" val="3844764551"/>
      </p:ext>
    </p:extLst>
  </p:cSld>
  <p:clrMapOvr>
    <a:masterClrMapping/>
  </p:clrMapOvr>
  <mc:AlternateContent xmlns:mc="http://schemas.openxmlformats.org/markup-compatibility/2006" xmlns:p14="http://schemas.microsoft.com/office/powerpoint/2010/main">
    <mc:Choice Requires="p14">
      <p:transition spd="slow" p14:dur="2000" advTm="7543"/>
    </mc:Choice>
    <mc:Fallback xmlns="">
      <p:transition xmlns:p14="http://schemas.microsoft.com/office/powerpoint/2010/main" spd="slow" advTm="7543"/>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3">
            <a:extLst>
              <a:ext uri="{28A0092B-C50C-407E-A947-70E740481C1C}">
                <a14:useLocalDpi xmlns:a14="http://schemas.microsoft.com/office/drawing/2010/main" val="0"/>
              </a:ext>
            </a:extLst>
          </a:blip>
          <a:stretch>
            <a:fillRect/>
          </a:stretch>
        </p:blipFill>
        <p:spPr>
          <a:xfrm>
            <a:off x="1405890" y="1782445"/>
            <a:ext cx="6332220" cy="3293110"/>
          </a:xfrm>
          <a:prstGeom prst="rect">
            <a:avLst/>
          </a:prstGeom>
        </p:spPr>
      </p:pic>
      <p:pic>
        <p:nvPicPr>
          <p:cNvPr id="3" name="Picture 2"/>
          <p:cNvPicPr>
            <a:picLocks noChangeAspect="1"/>
          </p:cNvPicPr>
          <p:nvPr/>
        </p:nvPicPr>
        <p:blipFill>
          <a:blip r:embed="rId4"/>
          <a:stretch>
            <a:fillRect/>
          </a:stretch>
        </p:blipFill>
        <p:spPr>
          <a:xfrm>
            <a:off x="1537955" y="560847"/>
            <a:ext cx="5755491" cy="5049041"/>
          </a:xfrm>
          <a:prstGeom prst="rect">
            <a:avLst/>
          </a:prstGeom>
        </p:spPr>
      </p:pic>
      <p:sp>
        <p:nvSpPr>
          <p:cNvPr id="4" name="Rectangle 3"/>
          <p:cNvSpPr/>
          <p:nvPr/>
        </p:nvSpPr>
        <p:spPr>
          <a:xfrm>
            <a:off x="0" y="5645172"/>
            <a:ext cx="9144000" cy="1200329"/>
          </a:xfrm>
          <a:prstGeom prst="rect">
            <a:avLst/>
          </a:prstGeom>
        </p:spPr>
        <p:txBody>
          <a:bodyPr wrap="square">
            <a:spAutoFit/>
          </a:bodyPr>
          <a:lstStyle/>
          <a:p>
            <a:r>
              <a:rPr lang="en-CA" b="1" dirty="0"/>
              <a:t>Figure 13: </a:t>
            </a:r>
            <a:r>
              <a:rPr lang="en-CA" dirty="0"/>
              <a:t>Sensitivity analysis of the MT signal for changes in tissue or fitting variables: </a:t>
            </a:r>
            <a:r>
              <a:rPr lang="en-CA" b="1" dirty="0"/>
              <a:t>a </a:t>
            </a:r>
            <a:r>
              <a:rPr lang="en-CA" dirty="0"/>
              <a:t>– 5 % increase in B</a:t>
            </a:r>
            <a:r>
              <a:rPr lang="en-CA" baseline="-25000" dirty="0"/>
              <a:t>1</a:t>
            </a:r>
            <a:r>
              <a:rPr lang="en-CA" b="1" dirty="0"/>
              <a:t> </a:t>
            </a:r>
            <a:r>
              <a:rPr lang="en-CA" dirty="0"/>
              <a:t>relative to the true B</a:t>
            </a:r>
            <a:r>
              <a:rPr lang="en-CA" baseline="-25000" dirty="0"/>
              <a:t>1</a:t>
            </a:r>
            <a:r>
              <a:rPr lang="en-CA" dirty="0"/>
              <a:t>, T</a:t>
            </a:r>
            <a:r>
              <a:rPr lang="en-CA" baseline="-25000" dirty="0"/>
              <a:t>1</a:t>
            </a:r>
            <a:r>
              <a:rPr lang="en-CA" dirty="0"/>
              <a:t> independent of B</a:t>
            </a:r>
            <a:r>
              <a:rPr lang="en-CA" baseline="-25000" dirty="0"/>
              <a:t>1</a:t>
            </a:r>
            <a:r>
              <a:rPr lang="en-CA" dirty="0"/>
              <a:t> </a:t>
            </a:r>
            <a:r>
              <a:rPr lang="en-CA" b="1" dirty="0"/>
              <a:t>b</a:t>
            </a:r>
            <a:r>
              <a:rPr lang="en-CA" dirty="0"/>
              <a:t> –  5 % increase in B</a:t>
            </a:r>
            <a:r>
              <a:rPr lang="en-CA" baseline="-25000" dirty="0"/>
              <a:t>1</a:t>
            </a:r>
            <a:r>
              <a:rPr lang="en-CA" b="1" dirty="0"/>
              <a:t> </a:t>
            </a:r>
            <a:r>
              <a:rPr lang="en-CA" dirty="0"/>
              <a:t>relative to the true B</a:t>
            </a:r>
            <a:r>
              <a:rPr lang="en-CA" baseline="-25000" dirty="0"/>
              <a:t>1</a:t>
            </a:r>
            <a:r>
              <a:rPr lang="en-CA" dirty="0"/>
              <a:t>, T</a:t>
            </a:r>
            <a:r>
              <a:rPr lang="en-CA" baseline="-25000" dirty="0"/>
              <a:t>1</a:t>
            </a:r>
            <a:r>
              <a:rPr lang="en-CA" dirty="0"/>
              <a:t> dependent of B</a:t>
            </a:r>
            <a:r>
              <a:rPr lang="en-CA" baseline="-25000" dirty="0"/>
              <a:t>1 </a:t>
            </a:r>
            <a:r>
              <a:rPr lang="en-CA" dirty="0"/>
              <a:t>(VFA) </a:t>
            </a:r>
            <a:r>
              <a:rPr lang="en-CA" b="1" dirty="0"/>
              <a:t>c </a:t>
            </a:r>
            <a:r>
              <a:rPr lang="en-CA" dirty="0"/>
              <a:t>– 10% increase in the pool-size ratio F </a:t>
            </a:r>
            <a:r>
              <a:rPr lang="en-CA" b="1" dirty="0"/>
              <a:t>d </a:t>
            </a:r>
            <a:r>
              <a:rPr lang="en-CA" dirty="0"/>
              <a:t>– 10% increase in the MT exchange coefficient </a:t>
            </a:r>
            <a:r>
              <a:rPr lang="en-CA" dirty="0" err="1"/>
              <a:t>kf</a:t>
            </a:r>
            <a:r>
              <a:rPr lang="en-CA" dirty="0"/>
              <a:t>.</a:t>
            </a:r>
            <a:endParaRPr lang="en-US" dirty="0"/>
          </a:p>
        </p:txBody>
      </p:sp>
      <p:sp>
        <p:nvSpPr>
          <p:cNvPr id="6" name="Rectangle 5"/>
          <p:cNvSpPr/>
          <p:nvPr/>
        </p:nvSpPr>
        <p:spPr>
          <a:xfrm>
            <a:off x="141747" y="122629"/>
            <a:ext cx="8880608" cy="646331"/>
          </a:xfrm>
          <a:prstGeom prst="rect">
            <a:avLst/>
          </a:prstGeom>
        </p:spPr>
        <p:txBody>
          <a:bodyPr wrap="square">
            <a:spAutoFit/>
          </a:bodyPr>
          <a:lstStyle/>
          <a:p>
            <a:pPr algn="ctr"/>
            <a:r>
              <a:rPr lang="en-US" b="1" dirty="0">
                <a:solidFill>
                  <a:srgbClr val="FFFF00"/>
                </a:solidFill>
                <a:latin typeface="Didot"/>
                <a:cs typeface="Didot"/>
              </a:rPr>
              <a:t>Section </a:t>
            </a:r>
            <a:r>
              <a:rPr lang="en-US" b="1" dirty="0" smtClean="0">
                <a:solidFill>
                  <a:srgbClr val="FFFF00"/>
                </a:solidFill>
                <a:latin typeface="Didot"/>
                <a:cs typeface="Didot"/>
              </a:rPr>
              <a:t>4.2 – </a:t>
            </a:r>
            <a:r>
              <a:rPr lang="en-US" b="1" dirty="0" smtClean="0">
                <a:solidFill>
                  <a:srgbClr val="FF0000"/>
                </a:solidFill>
                <a:latin typeface="Didot"/>
                <a:cs typeface="Didot"/>
              </a:rPr>
              <a:t>Part 5: </a:t>
            </a:r>
            <a:r>
              <a:rPr lang="en-US" dirty="0">
                <a:solidFill>
                  <a:srgbClr val="FF0000"/>
                </a:solidFill>
                <a:latin typeface="Gill Sans"/>
                <a:cs typeface="Gill Sans"/>
              </a:rPr>
              <a:t>Insights on the origin of the qMT F B</a:t>
            </a:r>
            <a:r>
              <a:rPr lang="en-US" baseline="-25000" dirty="0">
                <a:solidFill>
                  <a:srgbClr val="FF0000"/>
                </a:solidFill>
                <a:latin typeface="Gill Sans"/>
                <a:cs typeface="Gill Sans"/>
              </a:rPr>
              <a:t>1</a:t>
            </a:r>
            <a:r>
              <a:rPr lang="en-US" dirty="0">
                <a:solidFill>
                  <a:srgbClr val="FF0000"/>
                </a:solidFill>
                <a:latin typeface="Gill Sans"/>
                <a:cs typeface="Gill Sans"/>
              </a:rPr>
              <a:t>-insensitivity</a:t>
            </a:r>
          </a:p>
          <a:p>
            <a:pPr algn="ctr"/>
            <a:endParaRPr lang="en-US" dirty="0">
              <a:solidFill>
                <a:srgbClr val="FFFF00"/>
              </a:solidFill>
            </a:endParaRPr>
          </a:p>
        </p:txBody>
      </p:sp>
      <p:sp>
        <p:nvSpPr>
          <p:cNvPr id="7" name="Slide Number Placeholder 1"/>
          <p:cNvSpPr>
            <a:spLocks noGrp="1"/>
          </p:cNvSpPr>
          <p:nvPr>
            <p:ph type="sldNum" sz="quarter" idx="12"/>
          </p:nvPr>
        </p:nvSpPr>
        <p:spPr>
          <a:xfrm>
            <a:off x="6553200" y="6356350"/>
            <a:ext cx="2133600" cy="365125"/>
          </a:xfrm>
        </p:spPr>
        <p:txBody>
          <a:bodyPr/>
          <a:lstStyle/>
          <a:p>
            <a:fld id="{0FB56013-B943-42BA-886F-6F9D4EB85E9D}" type="slidenum">
              <a:rPr lang="en-US" smtClean="0"/>
              <a:t>29</a:t>
            </a:fld>
            <a:endParaRPr lang="en-US" dirty="0"/>
          </a:p>
        </p:txBody>
      </p:sp>
    </p:spTree>
    <p:extLst>
      <p:ext uri="{BB962C8B-B14F-4D97-AF65-F5344CB8AC3E}">
        <p14:creationId xmlns:p14="http://schemas.microsoft.com/office/powerpoint/2010/main" val="2866567602"/>
      </p:ext>
    </p:extLst>
  </p:cSld>
  <p:clrMapOvr>
    <a:masterClrMapping/>
  </p:clrMapOvr>
  <mc:AlternateContent xmlns:mc="http://schemas.openxmlformats.org/markup-compatibility/2006" xmlns:p14="http://schemas.microsoft.com/office/powerpoint/2010/main">
    <mc:Choice Requires="p14">
      <p:transition spd="slow" p14:dur="2000" advTm="7543"/>
    </mc:Choice>
    <mc:Fallback xmlns="">
      <p:transition xmlns:p14="http://schemas.microsoft.com/office/powerpoint/2010/main" spd="slow" advTm="7543"/>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Didot"/>
                <a:cs typeface="Didot"/>
              </a:rPr>
              <a:t>Previous Hypotheses</a:t>
            </a:r>
            <a:endParaRPr lang="en-US" dirty="0">
              <a:latin typeface="Didot"/>
              <a:cs typeface="Didot"/>
            </a:endParaRPr>
          </a:p>
        </p:txBody>
      </p:sp>
      <p:sp>
        <p:nvSpPr>
          <p:cNvPr id="3" name="Content Placeholder 2"/>
          <p:cNvSpPr>
            <a:spLocks noGrp="1"/>
          </p:cNvSpPr>
          <p:nvPr>
            <p:ph idx="1"/>
          </p:nvPr>
        </p:nvSpPr>
        <p:spPr/>
        <p:txBody>
          <a:bodyPr>
            <a:noAutofit/>
          </a:bodyPr>
          <a:lstStyle/>
          <a:p>
            <a:pPr marL="457200" indent="-457200">
              <a:buFont typeface="+mj-lt"/>
              <a:buAutoNum type="arabicPeriod"/>
            </a:pPr>
            <a:r>
              <a:rPr lang="en-US" sz="2200" dirty="0" smtClean="0">
                <a:latin typeface="Gill Sans"/>
                <a:cs typeface="Gill Sans"/>
              </a:rPr>
              <a:t>Whole-brain qMT maps can be acquired with a resolution of 1 mm</a:t>
            </a:r>
            <a:r>
              <a:rPr lang="en-US" sz="2200" baseline="30000" dirty="0" smtClean="0">
                <a:latin typeface="Gill Sans"/>
                <a:cs typeface="Gill Sans"/>
              </a:rPr>
              <a:t>3</a:t>
            </a:r>
            <a:r>
              <a:rPr lang="en-US" sz="2200" dirty="0" smtClean="0">
                <a:latin typeface="Gill Sans"/>
                <a:cs typeface="Gill Sans"/>
              </a:rPr>
              <a:t> in a clinically acceptable time of &lt; 30 minutes.</a:t>
            </a:r>
          </a:p>
          <a:p>
            <a:pPr marL="457200" indent="-457200">
              <a:buFont typeface="+mj-lt"/>
              <a:buAutoNum type="arabicPeriod"/>
            </a:pPr>
            <a:endParaRPr lang="en-US" sz="2200" dirty="0" smtClean="0">
              <a:latin typeface="Gill Sans"/>
              <a:cs typeface="Gill Sans"/>
            </a:endParaRPr>
          </a:p>
          <a:p>
            <a:pPr marL="0" indent="0">
              <a:buNone/>
            </a:pPr>
            <a:endParaRPr lang="en-US" sz="1000" dirty="0" smtClean="0">
              <a:solidFill>
                <a:schemeClr val="bg1">
                  <a:lumMod val="65000"/>
                  <a:lumOff val="35000"/>
                </a:schemeClr>
              </a:solidFill>
              <a:latin typeface="Gill Sans"/>
              <a:cs typeface="Gill Sans"/>
            </a:endParaRPr>
          </a:p>
          <a:p>
            <a:pPr marL="0" indent="0">
              <a:buNone/>
            </a:pPr>
            <a:endParaRPr lang="en-US" sz="1000" dirty="0" smtClean="0">
              <a:solidFill>
                <a:schemeClr val="bg1">
                  <a:lumMod val="65000"/>
                  <a:lumOff val="35000"/>
                </a:schemeClr>
              </a:solidFill>
              <a:latin typeface="Gill Sans"/>
              <a:cs typeface="Gill Sans"/>
            </a:endParaRPr>
          </a:p>
          <a:p>
            <a:pPr marL="0" indent="0">
              <a:buNone/>
            </a:pPr>
            <a:endParaRPr lang="en-US" sz="500" dirty="0">
              <a:solidFill>
                <a:schemeClr val="bg1">
                  <a:lumMod val="65000"/>
                  <a:lumOff val="35000"/>
                </a:schemeClr>
              </a:solidFill>
              <a:latin typeface="Gill Sans"/>
              <a:cs typeface="Gill Sans"/>
            </a:endParaRPr>
          </a:p>
          <a:p>
            <a:pPr marL="457200" indent="-457200">
              <a:buFont typeface="+mj-lt"/>
              <a:buAutoNum type="arabicPeriod"/>
            </a:pPr>
            <a:r>
              <a:rPr lang="en-US" sz="2200" dirty="0" smtClean="0">
                <a:latin typeface="Gill Sans"/>
                <a:cs typeface="Gill Sans"/>
              </a:rPr>
              <a:t>High-resolution qMT WM/GM focal and diffuse pathology in post-mortem healthy and MS brains will correlate with immunohistochemistry measurements of pathology.</a:t>
            </a:r>
          </a:p>
          <a:p>
            <a:pPr marL="457200" indent="-457200">
              <a:buFont typeface="+mj-lt"/>
              <a:buAutoNum type="arabicPeriod"/>
            </a:pPr>
            <a:endParaRPr lang="en-US" sz="2200" dirty="0" smtClean="0">
              <a:latin typeface="Gill Sans"/>
              <a:cs typeface="Gill Sans"/>
            </a:endParaRPr>
          </a:p>
          <a:p>
            <a:pPr marL="457200" indent="-457200">
              <a:buFont typeface="+mj-lt"/>
              <a:buAutoNum type="arabicPeriod"/>
            </a:pPr>
            <a:endParaRPr lang="en-US" sz="1000" dirty="0" smtClean="0">
              <a:latin typeface="Gill Sans"/>
              <a:cs typeface="Gill Sans"/>
            </a:endParaRPr>
          </a:p>
          <a:p>
            <a:pPr marL="514350" indent="-514350">
              <a:buFont typeface="+mj-lt"/>
              <a:buAutoNum type="arabicPeriod"/>
            </a:pPr>
            <a:r>
              <a:rPr lang="en-US" sz="2200" dirty="0" smtClean="0">
                <a:latin typeface="Gill Sans"/>
                <a:cs typeface="Gill Sans"/>
              </a:rPr>
              <a:t>Is cortical GM MS pathology spatially independent of connectivity with WM lesions?</a:t>
            </a:r>
            <a:endParaRPr lang="en-US" sz="2200" dirty="0">
              <a:latin typeface="Gill Sans"/>
              <a:cs typeface="Gill Sans"/>
            </a:endParaRPr>
          </a:p>
        </p:txBody>
      </p:sp>
      <p:sp>
        <p:nvSpPr>
          <p:cNvPr id="5" name="Slide Number Placeholder 4"/>
          <p:cNvSpPr>
            <a:spLocks noGrp="1"/>
          </p:cNvSpPr>
          <p:nvPr>
            <p:ph type="sldNum" sz="quarter" idx="12"/>
          </p:nvPr>
        </p:nvSpPr>
        <p:spPr/>
        <p:txBody>
          <a:bodyPr/>
          <a:lstStyle/>
          <a:p>
            <a:fld id="{0FB56013-B943-42BA-886F-6F9D4EB85E9D}" type="slidenum">
              <a:rPr lang="en-US" smtClean="0"/>
              <a:t>3</a:t>
            </a:fld>
            <a:endParaRPr lang="en-US"/>
          </a:p>
        </p:txBody>
      </p:sp>
    </p:spTree>
    <p:extLst>
      <p:ext uri="{BB962C8B-B14F-4D97-AF65-F5344CB8AC3E}">
        <p14:creationId xmlns:p14="http://schemas.microsoft.com/office/powerpoint/2010/main" val="880677193"/>
      </p:ext>
    </p:extLst>
  </p:cSld>
  <p:clrMapOvr>
    <a:masterClrMapping/>
  </p:clrMapOvr>
  <mc:AlternateContent xmlns:mc="http://schemas.openxmlformats.org/markup-compatibility/2006" xmlns:p14="http://schemas.microsoft.com/office/powerpoint/2010/main">
    <mc:Choice Requires="p14">
      <p:transition spd="slow" p14:dur="2000" advTm="22210"/>
    </mc:Choice>
    <mc:Fallback xmlns="">
      <p:transition xmlns:p14="http://schemas.microsoft.com/office/powerpoint/2010/main" spd="slow" advTm="22210"/>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txBox="1">
            <a:spLocks/>
          </p:cNvSpPr>
          <p:nvPr/>
        </p:nvSpPr>
        <p:spPr>
          <a:xfrm>
            <a:off x="169332" y="1600199"/>
            <a:ext cx="6658785" cy="477515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US" sz="2400" dirty="0">
              <a:latin typeface="Gill Sans"/>
              <a:cs typeface="Gill Sans"/>
            </a:endParaRPr>
          </a:p>
        </p:txBody>
      </p:sp>
      <p:sp>
        <p:nvSpPr>
          <p:cNvPr id="14" name="Title 1"/>
          <p:cNvSpPr>
            <a:spLocks noGrp="1"/>
          </p:cNvSpPr>
          <p:nvPr>
            <p:ph type="title"/>
          </p:nvPr>
        </p:nvSpPr>
        <p:spPr>
          <a:xfrm>
            <a:off x="457200" y="274638"/>
            <a:ext cx="8229600" cy="1143000"/>
          </a:xfrm>
        </p:spPr>
        <p:txBody>
          <a:bodyPr>
            <a:normAutofit fontScale="90000"/>
          </a:bodyPr>
          <a:lstStyle/>
          <a:p>
            <a:r>
              <a:rPr lang="en-US" dirty="0" smtClean="0">
                <a:latin typeface="Didot"/>
                <a:cs typeface="Didot"/>
              </a:rPr>
              <a:t>Progress – Manuscript 3 (optional) </a:t>
            </a:r>
            <a:br>
              <a:rPr lang="en-US" dirty="0" smtClean="0">
                <a:latin typeface="Didot"/>
                <a:cs typeface="Didot"/>
              </a:rPr>
            </a:br>
            <a:r>
              <a:rPr lang="en-US" sz="2400" b="1" dirty="0">
                <a:solidFill>
                  <a:srgbClr val="FFFF00"/>
                </a:solidFill>
                <a:latin typeface="Didot"/>
                <a:cs typeface="Didot"/>
              </a:rPr>
              <a:t>Section </a:t>
            </a:r>
            <a:r>
              <a:rPr lang="en-US" sz="2400" b="1" dirty="0" smtClean="0">
                <a:solidFill>
                  <a:srgbClr val="FFFF00"/>
                </a:solidFill>
                <a:latin typeface="Didot"/>
                <a:cs typeface="Didot"/>
              </a:rPr>
              <a:t>4.3: </a:t>
            </a:r>
            <a:r>
              <a:rPr lang="en-US" sz="2400" b="1" dirty="0">
                <a:solidFill>
                  <a:srgbClr val="FFFF00"/>
                </a:solidFill>
              </a:rPr>
              <a:t>Analytical qMT Sensitivity Analysis </a:t>
            </a:r>
            <a:endParaRPr lang="en-US" sz="2400" dirty="0">
              <a:solidFill>
                <a:srgbClr val="FFFF00"/>
              </a:solidFill>
              <a:latin typeface="Didot"/>
              <a:cs typeface="Didot"/>
            </a:endParaRPr>
          </a:p>
        </p:txBody>
      </p:sp>
      <p:grpSp>
        <p:nvGrpSpPr>
          <p:cNvPr id="6" name="Group 5"/>
          <p:cNvGrpSpPr/>
          <p:nvPr/>
        </p:nvGrpSpPr>
        <p:grpSpPr>
          <a:xfrm>
            <a:off x="3418799" y="1585172"/>
            <a:ext cx="4768045" cy="3948908"/>
            <a:chOff x="2364863" y="1585172"/>
            <a:chExt cx="4768045" cy="3948908"/>
          </a:xfrm>
        </p:grpSpPr>
        <p:pic>
          <p:nvPicPr>
            <p:cNvPr id="7" name="Picture 6"/>
            <p:cNvPicPr>
              <a:picLocks noChangeAspect="1"/>
            </p:cNvPicPr>
            <p:nvPr/>
          </p:nvPicPr>
          <p:blipFill rotWithShape="1">
            <a:blip r:embed="rId3"/>
            <a:srcRect l="18915" r="19769"/>
            <a:stretch/>
          </p:blipFill>
          <p:spPr>
            <a:xfrm>
              <a:off x="2364863" y="3680786"/>
              <a:ext cx="4768045" cy="1080031"/>
            </a:xfrm>
            <a:prstGeom prst="rect">
              <a:avLst/>
            </a:prstGeom>
          </p:spPr>
        </p:pic>
        <p:pic>
          <p:nvPicPr>
            <p:cNvPr id="8" name="Picture 7"/>
            <p:cNvPicPr>
              <a:picLocks noChangeAspect="1"/>
            </p:cNvPicPr>
            <p:nvPr/>
          </p:nvPicPr>
          <p:blipFill rotWithShape="1">
            <a:blip r:embed="rId4"/>
            <a:srcRect l="18915" r="19769"/>
            <a:stretch/>
          </p:blipFill>
          <p:spPr>
            <a:xfrm>
              <a:off x="2364863" y="1585172"/>
              <a:ext cx="4768045" cy="483092"/>
            </a:xfrm>
            <a:prstGeom prst="rect">
              <a:avLst/>
            </a:prstGeom>
          </p:spPr>
        </p:pic>
        <p:pic>
          <p:nvPicPr>
            <p:cNvPr id="9" name="Picture 8"/>
            <p:cNvPicPr>
              <a:picLocks noChangeAspect="1"/>
            </p:cNvPicPr>
            <p:nvPr/>
          </p:nvPicPr>
          <p:blipFill rotWithShape="1">
            <a:blip r:embed="rId5"/>
            <a:srcRect l="18915" r="19769"/>
            <a:stretch/>
          </p:blipFill>
          <p:spPr>
            <a:xfrm>
              <a:off x="2364863" y="2689329"/>
              <a:ext cx="4768045" cy="467508"/>
            </a:xfrm>
            <a:prstGeom prst="rect">
              <a:avLst/>
            </a:prstGeom>
          </p:spPr>
        </p:pic>
        <p:pic>
          <p:nvPicPr>
            <p:cNvPr id="10" name="Picture 9"/>
            <p:cNvPicPr>
              <a:picLocks noChangeAspect="1"/>
            </p:cNvPicPr>
            <p:nvPr/>
          </p:nvPicPr>
          <p:blipFill rotWithShape="1">
            <a:blip r:embed="rId6"/>
            <a:srcRect l="18915" r="19769"/>
            <a:stretch/>
          </p:blipFill>
          <p:spPr>
            <a:xfrm>
              <a:off x="2364863" y="5315909"/>
              <a:ext cx="4768045" cy="218171"/>
            </a:xfrm>
            <a:prstGeom prst="rect">
              <a:avLst/>
            </a:prstGeom>
          </p:spPr>
        </p:pic>
      </p:grpSp>
      <p:sp>
        <p:nvSpPr>
          <p:cNvPr id="2" name="Rectangle 1"/>
          <p:cNvSpPr/>
          <p:nvPr/>
        </p:nvSpPr>
        <p:spPr>
          <a:xfrm>
            <a:off x="0" y="1598741"/>
            <a:ext cx="3526537" cy="323165"/>
          </a:xfrm>
          <a:prstGeom prst="rect">
            <a:avLst/>
          </a:prstGeom>
        </p:spPr>
        <p:txBody>
          <a:bodyPr wrap="square">
            <a:spAutoFit/>
          </a:bodyPr>
          <a:lstStyle/>
          <a:p>
            <a:r>
              <a:rPr lang="en-US" sz="1500" b="1" dirty="0" smtClean="0">
                <a:solidFill>
                  <a:srgbClr val="FFFF00"/>
                </a:solidFill>
                <a:latin typeface="Didot"/>
                <a:cs typeface="Didot"/>
              </a:rPr>
              <a:t>Approximated from Taylor expansion</a:t>
            </a:r>
            <a:endParaRPr lang="en-US" sz="1500" dirty="0"/>
          </a:p>
        </p:txBody>
      </p:sp>
      <p:sp>
        <p:nvSpPr>
          <p:cNvPr id="13" name="Rectangle 12"/>
          <p:cNvSpPr/>
          <p:nvPr/>
        </p:nvSpPr>
        <p:spPr>
          <a:xfrm>
            <a:off x="0" y="2704077"/>
            <a:ext cx="3418799" cy="323165"/>
          </a:xfrm>
          <a:prstGeom prst="rect">
            <a:avLst/>
          </a:prstGeom>
        </p:spPr>
        <p:txBody>
          <a:bodyPr wrap="square">
            <a:spAutoFit/>
          </a:bodyPr>
          <a:lstStyle/>
          <a:p>
            <a:r>
              <a:rPr lang="en-US" sz="1500" b="1" dirty="0" smtClean="0">
                <a:solidFill>
                  <a:srgbClr val="FFFF00"/>
                </a:solidFill>
                <a:latin typeface="Didot"/>
                <a:cs typeface="Didot"/>
              </a:rPr>
              <a:t>Defining the sensitivity parameter</a:t>
            </a:r>
            <a:endParaRPr lang="en-US" sz="1500" dirty="0"/>
          </a:p>
        </p:txBody>
      </p:sp>
      <p:sp>
        <p:nvSpPr>
          <p:cNvPr id="15" name="Rectangle 14"/>
          <p:cNvSpPr/>
          <p:nvPr/>
        </p:nvSpPr>
        <p:spPr>
          <a:xfrm>
            <a:off x="0" y="3937274"/>
            <a:ext cx="3418799" cy="553998"/>
          </a:xfrm>
          <a:prstGeom prst="rect">
            <a:avLst/>
          </a:prstGeom>
        </p:spPr>
        <p:txBody>
          <a:bodyPr wrap="square">
            <a:spAutoFit/>
          </a:bodyPr>
          <a:lstStyle/>
          <a:p>
            <a:r>
              <a:rPr lang="en-US" sz="1500" b="1" dirty="0" smtClean="0">
                <a:solidFill>
                  <a:srgbClr val="FFFF00"/>
                </a:solidFill>
                <a:latin typeface="Didot"/>
                <a:cs typeface="Didot"/>
              </a:rPr>
              <a:t>Equation for complete measurement set (N = # qMT points)</a:t>
            </a:r>
            <a:endParaRPr lang="en-US" sz="1500" dirty="0"/>
          </a:p>
        </p:txBody>
      </p:sp>
      <p:sp>
        <p:nvSpPr>
          <p:cNvPr id="16" name="Rectangle 15"/>
          <p:cNvSpPr/>
          <p:nvPr/>
        </p:nvSpPr>
        <p:spPr>
          <a:xfrm>
            <a:off x="0" y="5170472"/>
            <a:ext cx="3418799" cy="553998"/>
          </a:xfrm>
          <a:prstGeom prst="rect">
            <a:avLst/>
          </a:prstGeom>
        </p:spPr>
        <p:txBody>
          <a:bodyPr wrap="square">
            <a:spAutoFit/>
          </a:bodyPr>
          <a:lstStyle/>
          <a:p>
            <a:r>
              <a:rPr lang="en-US" sz="1500" b="1" dirty="0" smtClean="0">
                <a:solidFill>
                  <a:srgbClr val="FFFF00"/>
                </a:solidFill>
                <a:latin typeface="Didot"/>
                <a:cs typeface="Didot"/>
              </a:rPr>
              <a:t>Solving for the parameter changes column vector (small phi)</a:t>
            </a:r>
            <a:endParaRPr lang="en-US" sz="1500" dirty="0"/>
          </a:p>
        </p:txBody>
      </p:sp>
      <p:sp>
        <p:nvSpPr>
          <p:cNvPr id="5" name="Rectangle 4"/>
          <p:cNvSpPr/>
          <p:nvPr/>
        </p:nvSpPr>
        <p:spPr>
          <a:xfrm>
            <a:off x="5966470" y="4672750"/>
            <a:ext cx="429249" cy="369332"/>
          </a:xfrm>
          <a:prstGeom prst="rect">
            <a:avLst/>
          </a:prstGeom>
        </p:spPr>
        <p:txBody>
          <a:bodyPr wrap="none">
            <a:spAutoFit/>
          </a:bodyPr>
          <a:lstStyle/>
          <a:p>
            <a:r>
              <a:rPr lang="en-US" b="1" i="1" dirty="0" err="1">
                <a:solidFill>
                  <a:srgbClr val="FF0000"/>
                </a:solidFill>
                <a:latin typeface="Lucida Grande"/>
                <a:ea typeface="Lucida Grande"/>
                <a:cs typeface="Lucida Grande"/>
              </a:rPr>
              <a:t>ψ</a:t>
            </a:r>
            <a:endParaRPr lang="en-US" i="1" dirty="0">
              <a:solidFill>
                <a:srgbClr val="FF0000"/>
              </a:solidFill>
            </a:endParaRPr>
          </a:p>
        </p:txBody>
      </p:sp>
      <p:sp>
        <p:nvSpPr>
          <p:cNvPr id="11" name="Rectangle 10"/>
          <p:cNvSpPr/>
          <p:nvPr/>
        </p:nvSpPr>
        <p:spPr>
          <a:xfrm>
            <a:off x="7106238" y="4715221"/>
            <a:ext cx="363200" cy="369332"/>
          </a:xfrm>
          <a:prstGeom prst="rect">
            <a:avLst/>
          </a:prstGeom>
        </p:spPr>
        <p:txBody>
          <a:bodyPr wrap="none">
            <a:spAutoFit/>
          </a:bodyPr>
          <a:lstStyle/>
          <a:p>
            <a:r>
              <a:rPr lang="en-US" b="1" dirty="0" err="1" smtClean="0">
                <a:solidFill>
                  <a:srgbClr val="FF0000"/>
                </a:solidFill>
                <a:latin typeface="Lucida Grande"/>
                <a:ea typeface="Lucida Grande"/>
                <a:cs typeface="Lucida Grande"/>
              </a:rPr>
              <a:t>Ψ</a:t>
            </a:r>
            <a:endParaRPr lang="en-US" dirty="0">
              <a:solidFill>
                <a:srgbClr val="FF0000"/>
              </a:solidFill>
            </a:endParaRPr>
          </a:p>
        </p:txBody>
      </p:sp>
      <p:sp>
        <p:nvSpPr>
          <p:cNvPr id="17" name="Rectangle 16"/>
          <p:cNvSpPr/>
          <p:nvPr/>
        </p:nvSpPr>
        <p:spPr>
          <a:xfrm>
            <a:off x="4483962" y="4692913"/>
            <a:ext cx="373006" cy="369332"/>
          </a:xfrm>
          <a:prstGeom prst="rect">
            <a:avLst/>
          </a:prstGeom>
        </p:spPr>
        <p:txBody>
          <a:bodyPr wrap="none">
            <a:spAutoFit/>
          </a:bodyPr>
          <a:lstStyle/>
          <a:p>
            <a:r>
              <a:rPr lang="en-US" b="1" i="1" dirty="0" smtClean="0">
                <a:solidFill>
                  <a:srgbClr val="FF0000"/>
                </a:solidFill>
                <a:latin typeface="Lucida Grande"/>
                <a:ea typeface="Lucida Grande"/>
                <a:cs typeface="Lucida Grande"/>
              </a:rPr>
              <a:t>S</a:t>
            </a:r>
            <a:endParaRPr lang="en-US" i="1" dirty="0">
              <a:solidFill>
                <a:srgbClr val="FF0000"/>
              </a:solidFill>
            </a:endParaRPr>
          </a:p>
        </p:txBody>
      </p:sp>
      <p:sp>
        <p:nvSpPr>
          <p:cNvPr id="3" name="Slide Number Placeholder 2"/>
          <p:cNvSpPr>
            <a:spLocks noGrp="1"/>
          </p:cNvSpPr>
          <p:nvPr>
            <p:ph type="sldNum" sz="quarter" idx="12"/>
          </p:nvPr>
        </p:nvSpPr>
        <p:spPr/>
        <p:txBody>
          <a:bodyPr/>
          <a:lstStyle/>
          <a:p>
            <a:fld id="{0FB56013-B943-42BA-886F-6F9D4EB85E9D}" type="slidenum">
              <a:rPr lang="en-US" smtClean="0"/>
              <a:t>30</a:t>
            </a:fld>
            <a:endParaRPr lang="en-US"/>
          </a:p>
        </p:txBody>
      </p:sp>
      <p:sp>
        <p:nvSpPr>
          <p:cNvPr id="18" name="Rectangle 17"/>
          <p:cNvSpPr/>
          <p:nvPr/>
        </p:nvSpPr>
        <p:spPr>
          <a:xfrm>
            <a:off x="107738" y="5965051"/>
            <a:ext cx="7776514" cy="323165"/>
          </a:xfrm>
          <a:prstGeom prst="rect">
            <a:avLst/>
          </a:prstGeom>
        </p:spPr>
        <p:txBody>
          <a:bodyPr wrap="square">
            <a:spAutoFit/>
          </a:bodyPr>
          <a:lstStyle/>
          <a:p>
            <a:pPr marL="285750" indent="-285750">
              <a:buFont typeface="Arial"/>
              <a:buChar char="•"/>
            </a:pPr>
            <a:r>
              <a:rPr lang="en-US" sz="1500" b="1" dirty="0" smtClean="0">
                <a:solidFill>
                  <a:srgbClr val="FFFFFF"/>
                </a:solidFill>
                <a:latin typeface="Didot"/>
                <a:cs typeface="Didot"/>
              </a:rPr>
              <a:t>Proposed manuscript format: Technical Note or Full Paper, Medical Physics</a:t>
            </a:r>
            <a:endParaRPr lang="en-US" sz="1500" dirty="0">
              <a:solidFill>
                <a:srgbClr val="FFFFFF"/>
              </a:solidFill>
            </a:endParaRPr>
          </a:p>
        </p:txBody>
      </p:sp>
    </p:spTree>
    <p:extLst>
      <p:ext uri="{BB962C8B-B14F-4D97-AF65-F5344CB8AC3E}">
        <p14:creationId xmlns:p14="http://schemas.microsoft.com/office/powerpoint/2010/main" val="2338999428"/>
      </p:ext>
    </p:extLst>
  </p:cSld>
  <p:clrMapOvr>
    <a:masterClrMapping/>
  </p:clrMapOvr>
  <mc:AlternateContent xmlns:mc="http://schemas.openxmlformats.org/markup-compatibility/2006" xmlns:p14="http://schemas.microsoft.com/office/powerpoint/2010/main">
    <mc:Choice Requires="p14">
      <p:transition spd="slow" p14:dur="2000" advTm="48326"/>
    </mc:Choice>
    <mc:Fallback xmlns="">
      <p:transition xmlns:p14="http://schemas.microsoft.com/office/powerpoint/2010/main" spd="slow" advTm="48326"/>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1600200"/>
            <a:ext cx="8229601" cy="5257800"/>
          </a:xfrm>
        </p:spPr>
        <p:txBody>
          <a:bodyPr>
            <a:normAutofit fontScale="85000" lnSpcReduction="10000"/>
          </a:bodyPr>
          <a:lstStyle/>
          <a:p>
            <a:pPr algn="just"/>
            <a:r>
              <a:rPr lang="en-US" sz="2400" dirty="0" smtClean="0">
                <a:latin typeface="Gill Sans"/>
                <a:cs typeface="Gill Sans"/>
              </a:rPr>
              <a:t>Developed sparse </a:t>
            </a:r>
            <a:r>
              <a:rPr lang="en-US" sz="2400" dirty="0">
                <a:latin typeface="Gill Sans"/>
                <a:cs typeface="Gill Sans"/>
              </a:rPr>
              <a:t>k-space </a:t>
            </a:r>
            <a:r>
              <a:rPr lang="en-US" sz="2400" dirty="0" smtClean="0">
                <a:latin typeface="Gill Sans"/>
                <a:cs typeface="Gill Sans"/>
              </a:rPr>
              <a:t>2D GRE sequence (base </a:t>
            </a:r>
            <a:r>
              <a:rPr lang="en-US" sz="2400" dirty="0">
                <a:latin typeface="Gill Sans"/>
                <a:cs typeface="Gill Sans"/>
              </a:rPr>
              <a:t>sequence for our qMT sequences) </a:t>
            </a:r>
            <a:endParaRPr lang="en-US" sz="2400" dirty="0" smtClean="0">
              <a:latin typeface="Gill Sans"/>
              <a:cs typeface="Gill Sans"/>
            </a:endParaRPr>
          </a:p>
          <a:p>
            <a:pPr algn="just"/>
            <a:endParaRPr lang="en-US" sz="2400" dirty="0" smtClean="0">
              <a:solidFill>
                <a:srgbClr val="7F7F7F"/>
              </a:solidFill>
              <a:latin typeface="Gill Sans"/>
              <a:cs typeface="Gill Sans"/>
            </a:endParaRPr>
          </a:p>
          <a:p>
            <a:pPr algn="just"/>
            <a:r>
              <a:rPr lang="en-US" sz="2400" dirty="0" smtClean="0">
                <a:solidFill>
                  <a:srgbClr val="FFFFFF"/>
                </a:solidFill>
                <a:latin typeface="Gill Sans"/>
                <a:cs typeface="Gill Sans"/>
              </a:rPr>
              <a:t>Single point qMT sequence, UI MT </a:t>
            </a:r>
            <a:r>
              <a:rPr lang="en-US" sz="2400" dirty="0">
                <a:solidFill>
                  <a:srgbClr val="FFFFFF"/>
                </a:solidFill>
                <a:latin typeface="Gill Sans"/>
                <a:cs typeface="Gill Sans"/>
              </a:rPr>
              <a:t>parameter control (MT saturation, off-resonance frequency). </a:t>
            </a:r>
            <a:endParaRPr lang="en-US" sz="2400" dirty="0" smtClean="0">
              <a:solidFill>
                <a:srgbClr val="FFFFFF"/>
              </a:solidFill>
              <a:latin typeface="Gill Sans"/>
              <a:cs typeface="Gill Sans"/>
            </a:endParaRPr>
          </a:p>
          <a:p>
            <a:pPr algn="just"/>
            <a:endParaRPr lang="en-US" sz="2400" dirty="0" smtClean="0">
              <a:solidFill>
                <a:srgbClr val="FFFFFF"/>
              </a:solidFill>
              <a:latin typeface="Gill Sans"/>
              <a:cs typeface="Gill Sans"/>
            </a:endParaRPr>
          </a:p>
          <a:p>
            <a:pPr algn="just"/>
            <a:r>
              <a:rPr lang="en-US" sz="2400" dirty="0" smtClean="0">
                <a:solidFill>
                  <a:srgbClr val="FFFFFF"/>
                </a:solidFill>
                <a:latin typeface="Gill Sans"/>
                <a:cs typeface="Gill Sans"/>
              </a:rPr>
              <a:t>Siemens raw data </a:t>
            </a:r>
            <a:r>
              <a:rPr lang="en-US" sz="2400" dirty="0" err="1" smtClean="0">
                <a:solidFill>
                  <a:srgbClr val="FFFFFF"/>
                </a:solidFill>
                <a:latin typeface="Gill Sans"/>
                <a:cs typeface="Gill Sans"/>
              </a:rPr>
              <a:t>Matlab</a:t>
            </a:r>
            <a:r>
              <a:rPr lang="en-US" sz="2400" dirty="0" smtClean="0">
                <a:solidFill>
                  <a:srgbClr val="FFFFFF"/>
                </a:solidFill>
                <a:latin typeface="Gill Sans"/>
                <a:cs typeface="Gill Sans"/>
              </a:rPr>
              <a:t> code</a:t>
            </a:r>
          </a:p>
          <a:p>
            <a:pPr algn="just"/>
            <a:endParaRPr lang="en-US" sz="2400" dirty="0">
              <a:solidFill>
                <a:srgbClr val="FFFFFF"/>
              </a:solidFill>
              <a:latin typeface="Gill Sans"/>
              <a:cs typeface="Gill Sans"/>
            </a:endParaRPr>
          </a:p>
          <a:p>
            <a:r>
              <a:rPr lang="en-US" sz="2400" dirty="0" smtClean="0">
                <a:solidFill>
                  <a:srgbClr val="FFFFFF"/>
                </a:solidFill>
                <a:latin typeface="Gill Sans"/>
                <a:cs typeface="Gill Sans"/>
              </a:rPr>
              <a:t>An open </a:t>
            </a:r>
            <a:r>
              <a:rPr lang="en-US" sz="2400" dirty="0">
                <a:solidFill>
                  <a:srgbClr val="FFFFFF"/>
                </a:solidFill>
                <a:latin typeface="Gill Sans"/>
                <a:cs typeface="Gill Sans"/>
              </a:rPr>
              <a:t>source </a:t>
            </a:r>
            <a:r>
              <a:rPr lang="en-US" sz="2400" dirty="0" smtClean="0">
                <a:solidFill>
                  <a:srgbClr val="FFFFFF"/>
                </a:solidFill>
                <a:latin typeface="Gill Sans"/>
                <a:cs typeface="Gill Sans"/>
              </a:rPr>
              <a:t>3D L</a:t>
            </a:r>
            <a:r>
              <a:rPr lang="en-US" sz="2400" baseline="-25000" dirty="0" smtClean="0">
                <a:solidFill>
                  <a:srgbClr val="FFFFFF"/>
                </a:solidFill>
                <a:latin typeface="Gill Sans"/>
                <a:cs typeface="Gill Sans"/>
              </a:rPr>
              <a:t>1</a:t>
            </a:r>
            <a:r>
              <a:rPr lang="en-US" sz="2400" dirty="0">
                <a:solidFill>
                  <a:srgbClr val="FFFFFF"/>
                </a:solidFill>
                <a:latin typeface="Gill Sans"/>
                <a:cs typeface="Gill Sans"/>
              </a:rPr>
              <a:t>-</a:t>
            </a:r>
            <a:r>
              <a:rPr lang="en-US" sz="2400" dirty="0" smtClean="0">
                <a:solidFill>
                  <a:srgbClr val="FFFFFF"/>
                </a:solidFill>
                <a:latin typeface="Gill Sans"/>
                <a:cs typeface="Gill Sans"/>
              </a:rPr>
              <a:t>SPIRIT multi</a:t>
            </a:r>
            <a:r>
              <a:rPr lang="en-US" sz="2400" dirty="0">
                <a:solidFill>
                  <a:srgbClr val="FFFFFF"/>
                </a:solidFill>
                <a:latin typeface="Gill Sans"/>
                <a:cs typeface="Gill Sans"/>
              </a:rPr>
              <a:t>-channel sparse acquisition image reconstruction software package was </a:t>
            </a:r>
            <a:r>
              <a:rPr lang="en-US" sz="2400" dirty="0" smtClean="0">
                <a:solidFill>
                  <a:srgbClr val="FFFFFF"/>
                </a:solidFill>
                <a:latin typeface="Gill Sans"/>
                <a:cs typeface="Gill Sans"/>
              </a:rPr>
              <a:t>tested on preliminary data.</a:t>
            </a:r>
          </a:p>
          <a:p>
            <a:endParaRPr lang="en-US" sz="2400" dirty="0" smtClean="0">
              <a:solidFill>
                <a:srgbClr val="FFFFFF"/>
              </a:solidFill>
              <a:latin typeface="Gill Sans"/>
              <a:cs typeface="Gill Sans"/>
            </a:endParaRPr>
          </a:p>
          <a:p>
            <a:r>
              <a:rPr lang="en-US" sz="2400" dirty="0" smtClean="0">
                <a:solidFill>
                  <a:srgbClr val="FFFFFF"/>
                </a:solidFill>
                <a:latin typeface="Gill Sans"/>
                <a:cs typeface="Gill Sans"/>
              </a:rPr>
              <a:t>Raw k-space data acquired</a:t>
            </a:r>
          </a:p>
          <a:p>
            <a:pPr lvl="1"/>
            <a:r>
              <a:rPr lang="en-US" sz="2000" dirty="0" smtClean="0">
                <a:solidFill>
                  <a:srgbClr val="FFFFFF"/>
                </a:solidFill>
                <a:latin typeface="Gill Sans"/>
                <a:cs typeface="Gill Sans"/>
              </a:rPr>
              <a:t>5 healthy subjects</a:t>
            </a:r>
          </a:p>
          <a:p>
            <a:pPr lvl="1"/>
            <a:r>
              <a:rPr lang="en-US" sz="2000" dirty="0" smtClean="0">
                <a:solidFill>
                  <a:srgbClr val="FFFFFF"/>
                </a:solidFill>
                <a:latin typeface="Gill Sans"/>
                <a:cs typeface="Gill Sans"/>
              </a:rPr>
              <a:t>Two sets of qMT protocols: UK (uniform) and Optimized</a:t>
            </a:r>
            <a:r>
              <a:rPr lang="en-US" sz="2000" dirty="0" smtClean="0">
                <a:solidFill>
                  <a:srgbClr val="FFFFFF"/>
                </a:solidFill>
                <a:latin typeface="Gill Sans"/>
                <a:cs typeface="Gill Sans"/>
              </a:rPr>
              <a:t>.</a:t>
            </a:r>
          </a:p>
          <a:p>
            <a:pPr lvl="1"/>
            <a:endParaRPr lang="en-US" sz="2000" dirty="0">
              <a:solidFill>
                <a:srgbClr val="FFFFFF"/>
              </a:solidFill>
              <a:latin typeface="Gill Sans"/>
              <a:cs typeface="Gill Sans"/>
            </a:endParaRPr>
          </a:p>
          <a:p>
            <a:pPr marL="514350" indent="-457200"/>
            <a:r>
              <a:rPr lang="en-US" sz="2400" dirty="0" smtClean="0">
                <a:solidFill>
                  <a:srgbClr val="FFFFFF"/>
                </a:solidFill>
                <a:latin typeface="Gill Sans"/>
                <a:cs typeface="Gill Sans"/>
              </a:rPr>
              <a:t>Proposed manuscript format: Full Paper, MRM</a:t>
            </a:r>
            <a:endParaRPr lang="en-US" dirty="0">
              <a:solidFill>
                <a:srgbClr val="FFFFFF"/>
              </a:solidFill>
              <a:latin typeface="Gill Sans"/>
              <a:cs typeface="Gill Sans"/>
            </a:endParaRPr>
          </a:p>
          <a:p>
            <a:endParaRPr lang="en-US" sz="2400" dirty="0" smtClean="0">
              <a:solidFill>
                <a:srgbClr val="FFFFFF"/>
              </a:solidFill>
              <a:latin typeface="Gill Sans"/>
              <a:cs typeface="Gill Sans"/>
            </a:endParaRPr>
          </a:p>
          <a:p>
            <a:endParaRPr lang="en-US" dirty="0">
              <a:solidFill>
                <a:srgbClr val="7F7F7F"/>
              </a:solidFill>
              <a:latin typeface="Gill Sans"/>
              <a:cs typeface="Gill Sans"/>
            </a:endParaRPr>
          </a:p>
        </p:txBody>
      </p:sp>
      <p:sp>
        <p:nvSpPr>
          <p:cNvPr id="12" name="Content Placeholder 2"/>
          <p:cNvSpPr txBox="1">
            <a:spLocks/>
          </p:cNvSpPr>
          <p:nvPr/>
        </p:nvSpPr>
        <p:spPr>
          <a:xfrm>
            <a:off x="169332" y="1600199"/>
            <a:ext cx="6658785" cy="477515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US" sz="2400" dirty="0">
              <a:latin typeface="Gill Sans"/>
              <a:cs typeface="Gill Sans"/>
            </a:endParaRPr>
          </a:p>
        </p:txBody>
      </p:sp>
      <p:sp>
        <p:nvSpPr>
          <p:cNvPr id="14" name="Title 1"/>
          <p:cNvSpPr>
            <a:spLocks noGrp="1"/>
          </p:cNvSpPr>
          <p:nvPr>
            <p:ph type="title"/>
          </p:nvPr>
        </p:nvSpPr>
        <p:spPr>
          <a:xfrm>
            <a:off x="457200" y="274638"/>
            <a:ext cx="8229600" cy="1143000"/>
          </a:xfrm>
        </p:spPr>
        <p:txBody>
          <a:bodyPr>
            <a:normAutofit/>
          </a:bodyPr>
          <a:lstStyle/>
          <a:p>
            <a:r>
              <a:rPr lang="en-US" dirty="0" smtClean="0">
                <a:latin typeface="Didot"/>
                <a:cs typeface="Didot"/>
              </a:rPr>
              <a:t>Progress – Manuscript </a:t>
            </a:r>
            <a:r>
              <a:rPr lang="en-US" dirty="0">
                <a:latin typeface="Didot"/>
                <a:cs typeface="Didot"/>
              </a:rPr>
              <a:t>4</a:t>
            </a:r>
            <a:r>
              <a:rPr lang="en-US" dirty="0" smtClean="0">
                <a:latin typeface="Didot"/>
                <a:cs typeface="Didot"/>
              </a:rPr>
              <a:t> </a:t>
            </a:r>
            <a:br>
              <a:rPr lang="en-US" dirty="0" smtClean="0">
                <a:latin typeface="Didot"/>
                <a:cs typeface="Didot"/>
              </a:rPr>
            </a:br>
            <a:r>
              <a:rPr lang="en-US" sz="2400" b="1" dirty="0">
                <a:solidFill>
                  <a:srgbClr val="FFFF00"/>
                </a:solidFill>
                <a:latin typeface="Didot"/>
                <a:cs typeface="Didot"/>
              </a:rPr>
              <a:t>Section </a:t>
            </a:r>
            <a:r>
              <a:rPr lang="en-US" sz="2400" b="1" dirty="0" smtClean="0">
                <a:solidFill>
                  <a:srgbClr val="FFFF00"/>
                </a:solidFill>
                <a:latin typeface="Didot"/>
                <a:cs typeface="Didot"/>
              </a:rPr>
              <a:t>4.4: qMT Compressed Sensing (20% complete)</a:t>
            </a:r>
            <a:endParaRPr lang="en-US" sz="2400" dirty="0">
              <a:solidFill>
                <a:srgbClr val="FFFF00"/>
              </a:solidFill>
              <a:latin typeface="Didot"/>
              <a:cs typeface="Didot"/>
            </a:endParaRPr>
          </a:p>
        </p:txBody>
      </p:sp>
      <p:sp>
        <p:nvSpPr>
          <p:cNvPr id="2" name="Slide Number Placeholder 1"/>
          <p:cNvSpPr>
            <a:spLocks noGrp="1"/>
          </p:cNvSpPr>
          <p:nvPr>
            <p:ph type="sldNum" sz="quarter" idx="12"/>
          </p:nvPr>
        </p:nvSpPr>
        <p:spPr/>
        <p:txBody>
          <a:bodyPr/>
          <a:lstStyle/>
          <a:p>
            <a:fld id="{0FB56013-B943-42BA-886F-6F9D4EB85E9D}" type="slidenum">
              <a:rPr lang="en-US" smtClean="0"/>
              <a:t>31</a:t>
            </a:fld>
            <a:endParaRPr lang="en-US" dirty="0"/>
          </a:p>
        </p:txBody>
      </p:sp>
    </p:spTree>
    <p:extLst>
      <p:ext uri="{BB962C8B-B14F-4D97-AF65-F5344CB8AC3E}">
        <p14:creationId xmlns:p14="http://schemas.microsoft.com/office/powerpoint/2010/main" val="17232608"/>
      </p:ext>
    </p:extLst>
  </p:cSld>
  <p:clrMapOvr>
    <a:masterClrMapping/>
  </p:clrMapOvr>
  <mc:AlternateContent xmlns:mc="http://schemas.openxmlformats.org/markup-compatibility/2006" xmlns:p14="http://schemas.microsoft.com/office/powerpoint/2010/main">
    <mc:Choice Requires="p14">
      <p:transition spd="slow" p14:dur="2000" advTm="48326"/>
    </mc:Choice>
    <mc:Fallback xmlns="">
      <p:transition xmlns:p14="http://schemas.microsoft.com/office/powerpoint/2010/main" spd="slow" advTm="48326"/>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1600200"/>
            <a:ext cx="8229601" cy="4525963"/>
          </a:xfrm>
        </p:spPr>
        <p:txBody>
          <a:bodyPr>
            <a:normAutofit/>
          </a:bodyPr>
          <a:lstStyle/>
          <a:p>
            <a:pPr algn="just"/>
            <a:endParaRPr lang="en-US" dirty="0" smtClean="0">
              <a:solidFill>
                <a:srgbClr val="7F7F7F"/>
              </a:solidFill>
              <a:latin typeface="Gill Sans"/>
              <a:cs typeface="Gill Sans"/>
            </a:endParaRPr>
          </a:p>
          <a:p>
            <a:pPr algn="just"/>
            <a:endParaRPr lang="en-US" dirty="0">
              <a:solidFill>
                <a:srgbClr val="7F7F7F"/>
              </a:solidFill>
              <a:latin typeface="Gill Sans"/>
              <a:cs typeface="Gill Sans"/>
            </a:endParaRPr>
          </a:p>
        </p:txBody>
      </p:sp>
      <p:sp>
        <p:nvSpPr>
          <p:cNvPr id="12" name="Content Placeholder 2"/>
          <p:cNvSpPr txBox="1">
            <a:spLocks/>
          </p:cNvSpPr>
          <p:nvPr/>
        </p:nvSpPr>
        <p:spPr>
          <a:xfrm>
            <a:off x="169332" y="1600199"/>
            <a:ext cx="6658785" cy="477515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US" sz="2400" dirty="0">
              <a:latin typeface="Gill Sans"/>
              <a:cs typeface="Gill Sans"/>
            </a:endParaRPr>
          </a:p>
        </p:txBody>
      </p:sp>
      <p:sp>
        <p:nvSpPr>
          <p:cNvPr id="14" name="Title 1"/>
          <p:cNvSpPr>
            <a:spLocks noGrp="1"/>
          </p:cNvSpPr>
          <p:nvPr>
            <p:ph type="title"/>
          </p:nvPr>
        </p:nvSpPr>
        <p:spPr>
          <a:xfrm>
            <a:off x="457200" y="274638"/>
            <a:ext cx="8229600" cy="1143000"/>
          </a:xfrm>
        </p:spPr>
        <p:txBody>
          <a:bodyPr>
            <a:normAutofit fontScale="90000"/>
          </a:bodyPr>
          <a:lstStyle/>
          <a:p>
            <a:r>
              <a:rPr lang="en-US" dirty="0" smtClean="0">
                <a:latin typeface="Didot"/>
                <a:cs typeface="Didot"/>
              </a:rPr>
              <a:t>Upcoming Research Plan </a:t>
            </a:r>
            <a:br>
              <a:rPr lang="en-US" dirty="0" smtClean="0">
                <a:latin typeface="Didot"/>
                <a:cs typeface="Didot"/>
              </a:rPr>
            </a:br>
            <a:r>
              <a:rPr lang="en-US" sz="2400" b="1" dirty="0">
                <a:solidFill>
                  <a:srgbClr val="FFFF00"/>
                </a:solidFill>
                <a:latin typeface="Didot"/>
                <a:cs typeface="Didot"/>
              </a:rPr>
              <a:t>C</a:t>
            </a:r>
            <a:r>
              <a:rPr lang="en-US" sz="2400" b="1" dirty="0" smtClean="0">
                <a:solidFill>
                  <a:srgbClr val="FFFF00"/>
                </a:solidFill>
                <a:latin typeface="Didot"/>
                <a:cs typeface="Didot"/>
              </a:rPr>
              <a:t>ompleting Manuscripts 1 &amp; 2</a:t>
            </a:r>
            <a:br>
              <a:rPr lang="en-US" sz="2400" b="1" dirty="0" smtClean="0">
                <a:solidFill>
                  <a:srgbClr val="FFFF00"/>
                </a:solidFill>
                <a:latin typeface="Didot"/>
                <a:cs typeface="Didot"/>
              </a:rPr>
            </a:br>
            <a:r>
              <a:rPr lang="en-US" sz="2400" b="1" dirty="0" smtClean="0">
                <a:solidFill>
                  <a:srgbClr val="FF0000"/>
                </a:solidFill>
                <a:latin typeface="Didot"/>
                <a:cs typeface="Didot"/>
              </a:rPr>
              <a:t>January 2015- March 2015</a:t>
            </a:r>
            <a:endParaRPr lang="en-US" sz="2400" dirty="0">
              <a:solidFill>
                <a:srgbClr val="FF0000"/>
              </a:solidFill>
              <a:latin typeface="Didot"/>
              <a:cs typeface="Didot"/>
            </a:endParaRPr>
          </a:p>
        </p:txBody>
      </p:sp>
      <p:sp>
        <p:nvSpPr>
          <p:cNvPr id="6" name="Content Placeholder 2"/>
          <p:cNvSpPr txBox="1">
            <a:spLocks/>
          </p:cNvSpPr>
          <p:nvPr/>
        </p:nvSpPr>
        <p:spPr>
          <a:xfrm>
            <a:off x="457199" y="1600200"/>
            <a:ext cx="8229601" cy="46291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800" dirty="0" smtClean="0">
                <a:latin typeface="Gill Sans"/>
                <a:cs typeface="Gill Sans"/>
              </a:rPr>
              <a:t>Finish writing manuscript #1</a:t>
            </a:r>
          </a:p>
          <a:p>
            <a:pPr marL="0" indent="0" algn="just">
              <a:buNone/>
            </a:pPr>
            <a:endParaRPr lang="en-US" sz="2800" dirty="0">
              <a:solidFill>
                <a:srgbClr val="FFFFFF"/>
              </a:solidFill>
              <a:latin typeface="Gill Sans"/>
              <a:cs typeface="Gill Sans"/>
            </a:endParaRPr>
          </a:p>
          <a:p>
            <a:pPr algn="just"/>
            <a:r>
              <a:rPr lang="en-US" sz="2800" dirty="0" smtClean="0">
                <a:solidFill>
                  <a:srgbClr val="FFFFFF"/>
                </a:solidFill>
                <a:latin typeface="Gill Sans"/>
                <a:cs typeface="Gill Sans"/>
              </a:rPr>
              <a:t>Analyze MS data for manuscript #2</a:t>
            </a:r>
          </a:p>
          <a:p>
            <a:pPr algn="just"/>
            <a:endParaRPr lang="en-US" sz="2800" dirty="0" smtClean="0">
              <a:solidFill>
                <a:srgbClr val="FFFFFF"/>
              </a:solidFill>
              <a:latin typeface="Gill Sans"/>
              <a:cs typeface="Gill Sans"/>
            </a:endParaRPr>
          </a:p>
          <a:p>
            <a:pPr algn="just"/>
            <a:r>
              <a:rPr lang="en-US" sz="2800" dirty="0" smtClean="0">
                <a:solidFill>
                  <a:srgbClr val="FFFFFF"/>
                </a:solidFill>
                <a:latin typeface="Gill Sans"/>
                <a:cs typeface="Gill Sans"/>
              </a:rPr>
              <a:t>Write manuscript #2</a:t>
            </a:r>
          </a:p>
          <a:p>
            <a:endParaRPr lang="en-US" sz="2800" dirty="0" smtClean="0">
              <a:solidFill>
                <a:srgbClr val="FFFFFF"/>
              </a:solidFill>
              <a:latin typeface="Gill Sans"/>
              <a:cs typeface="Gill Sans"/>
            </a:endParaRPr>
          </a:p>
          <a:p>
            <a:endParaRPr lang="en-US" sz="2800" dirty="0">
              <a:solidFill>
                <a:srgbClr val="7F7F7F"/>
              </a:solidFill>
              <a:latin typeface="Gill Sans"/>
              <a:cs typeface="Gill Sans"/>
            </a:endParaRPr>
          </a:p>
        </p:txBody>
      </p:sp>
      <p:sp>
        <p:nvSpPr>
          <p:cNvPr id="2" name="Slide Number Placeholder 1"/>
          <p:cNvSpPr>
            <a:spLocks noGrp="1"/>
          </p:cNvSpPr>
          <p:nvPr>
            <p:ph type="sldNum" sz="quarter" idx="12"/>
          </p:nvPr>
        </p:nvSpPr>
        <p:spPr/>
        <p:txBody>
          <a:bodyPr/>
          <a:lstStyle/>
          <a:p>
            <a:fld id="{0FB56013-B943-42BA-886F-6F9D4EB85E9D}" type="slidenum">
              <a:rPr lang="en-US" smtClean="0"/>
              <a:t>32</a:t>
            </a:fld>
            <a:endParaRPr lang="en-US"/>
          </a:p>
        </p:txBody>
      </p:sp>
    </p:spTree>
    <p:extLst>
      <p:ext uri="{BB962C8B-B14F-4D97-AF65-F5344CB8AC3E}">
        <p14:creationId xmlns:p14="http://schemas.microsoft.com/office/powerpoint/2010/main" val="853664745"/>
      </p:ext>
    </p:extLst>
  </p:cSld>
  <p:clrMapOvr>
    <a:masterClrMapping/>
  </p:clrMapOvr>
  <mc:AlternateContent xmlns:mc="http://schemas.openxmlformats.org/markup-compatibility/2006" xmlns:p14="http://schemas.microsoft.com/office/powerpoint/2010/main">
    <mc:Choice Requires="p14">
      <p:transition spd="slow" p14:dur="2000" advTm="48326"/>
    </mc:Choice>
    <mc:Fallback xmlns="">
      <p:transition xmlns:p14="http://schemas.microsoft.com/office/powerpoint/2010/main" spd="slow" advTm="48326"/>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1600200"/>
            <a:ext cx="8229601" cy="4525963"/>
          </a:xfrm>
        </p:spPr>
        <p:txBody>
          <a:bodyPr>
            <a:normAutofit/>
          </a:bodyPr>
          <a:lstStyle/>
          <a:p>
            <a:pPr algn="just"/>
            <a:r>
              <a:rPr lang="en-US" sz="2400" dirty="0" smtClean="0">
                <a:latin typeface="Gill Sans"/>
                <a:cs typeface="Gill Sans"/>
              </a:rPr>
              <a:t>qMT point by point sensitivity to CS-reconstruction</a:t>
            </a:r>
          </a:p>
          <a:p>
            <a:pPr lvl="1" algn="just"/>
            <a:r>
              <a:rPr lang="en-US" sz="2000" dirty="0" smtClean="0">
                <a:latin typeface="Gill Sans"/>
                <a:cs typeface="Gill Sans"/>
              </a:rPr>
              <a:t>L</a:t>
            </a:r>
            <a:r>
              <a:rPr lang="en-US" sz="2000" baseline="-25000" dirty="0" smtClean="0">
                <a:latin typeface="Gill Sans"/>
                <a:cs typeface="Gill Sans"/>
              </a:rPr>
              <a:t>1</a:t>
            </a:r>
            <a:r>
              <a:rPr lang="en-US" sz="2000" dirty="0" smtClean="0">
                <a:latin typeface="Gill Sans"/>
                <a:cs typeface="Gill Sans"/>
              </a:rPr>
              <a:t>-Spirit+Wavelet reconstruction</a:t>
            </a:r>
          </a:p>
          <a:p>
            <a:pPr lvl="1" algn="just"/>
            <a:r>
              <a:rPr lang="en-US" sz="2000" dirty="0" smtClean="0">
                <a:latin typeface="Gill Sans"/>
                <a:cs typeface="Gill Sans"/>
              </a:rPr>
              <a:t>Using single slice, 2x2x5 mm</a:t>
            </a:r>
            <a:r>
              <a:rPr lang="en-US" sz="2000" baseline="30000" dirty="0" smtClean="0">
                <a:latin typeface="Gill Sans"/>
                <a:cs typeface="Gill Sans"/>
              </a:rPr>
              <a:t>3</a:t>
            </a:r>
            <a:r>
              <a:rPr lang="en-US" sz="2000" dirty="0" smtClean="0">
                <a:latin typeface="Gill Sans"/>
                <a:cs typeface="Gill Sans"/>
              </a:rPr>
              <a:t> qMT data (5 healthy subjects)</a:t>
            </a:r>
          </a:p>
          <a:p>
            <a:pPr algn="just"/>
            <a:endParaRPr lang="en-US" sz="2400" dirty="0">
              <a:latin typeface="Gill Sans"/>
              <a:cs typeface="Gill Sans"/>
            </a:endParaRPr>
          </a:p>
          <a:p>
            <a:pPr algn="just"/>
            <a:r>
              <a:rPr lang="en-US" sz="2400" dirty="0" smtClean="0">
                <a:latin typeface="Gill Sans"/>
                <a:cs typeface="Gill Sans"/>
              </a:rPr>
              <a:t>Compare with locally low rank </a:t>
            </a:r>
            <a:r>
              <a:rPr lang="en-US" sz="2400" dirty="0" err="1" smtClean="0">
                <a:latin typeface="Gill Sans"/>
                <a:cs typeface="Gill Sans"/>
              </a:rPr>
              <a:t>sparsity</a:t>
            </a:r>
            <a:r>
              <a:rPr lang="en-US" sz="2400" dirty="0" smtClean="0">
                <a:latin typeface="Gill Sans"/>
                <a:cs typeface="Gill Sans"/>
              </a:rPr>
              <a:t> reconstruction</a:t>
            </a:r>
          </a:p>
          <a:p>
            <a:pPr lvl="1" algn="just"/>
            <a:r>
              <a:rPr lang="en-US" sz="2000" dirty="0" smtClean="0">
                <a:latin typeface="Gill Sans"/>
                <a:cs typeface="Gill Sans"/>
              </a:rPr>
              <a:t>Try on-hand data first</a:t>
            </a:r>
          </a:p>
          <a:p>
            <a:pPr lvl="1" algn="just"/>
            <a:r>
              <a:rPr lang="en-US" sz="2000" dirty="0" smtClean="0">
                <a:latin typeface="Gill Sans"/>
                <a:cs typeface="Gill Sans"/>
              </a:rPr>
              <a:t>May need to acquire more data</a:t>
            </a:r>
          </a:p>
          <a:p>
            <a:pPr lvl="2" algn="just"/>
            <a:r>
              <a:rPr lang="en-US" sz="1600" dirty="0" smtClean="0">
                <a:latin typeface="Gill Sans"/>
                <a:cs typeface="Gill Sans"/>
              </a:rPr>
              <a:t>LLR sensitive to in-scan motion</a:t>
            </a:r>
          </a:p>
          <a:p>
            <a:pPr marL="0" indent="0" algn="just">
              <a:buNone/>
            </a:pPr>
            <a:endParaRPr lang="en-US" sz="2400" dirty="0" smtClean="0">
              <a:latin typeface="Gill Sans"/>
              <a:cs typeface="Gill Sans"/>
            </a:endParaRPr>
          </a:p>
          <a:p>
            <a:pPr algn="just"/>
            <a:r>
              <a:rPr lang="en-US" sz="2400" dirty="0" smtClean="0">
                <a:latin typeface="Gill Sans"/>
                <a:cs typeface="Gill Sans"/>
              </a:rPr>
              <a:t>Acquire small set of whole brain hi-res qMT</a:t>
            </a:r>
          </a:p>
          <a:p>
            <a:pPr lvl="1" algn="just"/>
            <a:r>
              <a:rPr lang="en-US" sz="2000" dirty="0" smtClean="0">
                <a:latin typeface="Gill Sans"/>
                <a:cs typeface="Gill Sans"/>
              </a:rPr>
              <a:t>Compare qMT-point optimized L</a:t>
            </a:r>
            <a:r>
              <a:rPr lang="en-US" sz="2000" baseline="-25000" dirty="0" smtClean="0">
                <a:latin typeface="Gill Sans"/>
                <a:cs typeface="Gill Sans"/>
              </a:rPr>
              <a:t>1</a:t>
            </a:r>
            <a:r>
              <a:rPr lang="en-US" sz="2000" dirty="0" smtClean="0">
                <a:latin typeface="Gill Sans"/>
                <a:cs typeface="Gill Sans"/>
              </a:rPr>
              <a:t>-Spirit with LLR</a:t>
            </a:r>
          </a:p>
          <a:p>
            <a:pPr algn="just"/>
            <a:endParaRPr lang="en-US" dirty="0" smtClean="0">
              <a:solidFill>
                <a:srgbClr val="7F7F7F"/>
              </a:solidFill>
              <a:latin typeface="Gill Sans"/>
              <a:cs typeface="Gill Sans"/>
            </a:endParaRPr>
          </a:p>
          <a:p>
            <a:pPr algn="just"/>
            <a:endParaRPr lang="en-US" dirty="0">
              <a:solidFill>
                <a:srgbClr val="7F7F7F"/>
              </a:solidFill>
              <a:latin typeface="Gill Sans"/>
              <a:cs typeface="Gill Sans"/>
            </a:endParaRPr>
          </a:p>
        </p:txBody>
      </p:sp>
      <p:sp>
        <p:nvSpPr>
          <p:cNvPr id="12" name="Content Placeholder 2"/>
          <p:cNvSpPr txBox="1">
            <a:spLocks/>
          </p:cNvSpPr>
          <p:nvPr/>
        </p:nvSpPr>
        <p:spPr>
          <a:xfrm>
            <a:off x="169332" y="1600199"/>
            <a:ext cx="6658785" cy="477515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US" sz="2400" dirty="0">
              <a:latin typeface="Gill Sans"/>
              <a:cs typeface="Gill Sans"/>
            </a:endParaRPr>
          </a:p>
        </p:txBody>
      </p:sp>
      <p:sp>
        <p:nvSpPr>
          <p:cNvPr id="14" name="Title 1"/>
          <p:cNvSpPr>
            <a:spLocks noGrp="1"/>
          </p:cNvSpPr>
          <p:nvPr>
            <p:ph type="title"/>
          </p:nvPr>
        </p:nvSpPr>
        <p:spPr>
          <a:xfrm>
            <a:off x="457200" y="274638"/>
            <a:ext cx="8229600" cy="1143000"/>
          </a:xfrm>
        </p:spPr>
        <p:txBody>
          <a:bodyPr>
            <a:normAutofit fontScale="90000"/>
          </a:bodyPr>
          <a:lstStyle/>
          <a:p>
            <a:r>
              <a:rPr lang="en-US" dirty="0" smtClean="0">
                <a:latin typeface="Didot"/>
                <a:cs typeface="Didot"/>
              </a:rPr>
              <a:t>Upcoming Research Plan </a:t>
            </a:r>
            <a:br>
              <a:rPr lang="en-US" dirty="0" smtClean="0">
                <a:latin typeface="Didot"/>
                <a:cs typeface="Didot"/>
              </a:rPr>
            </a:br>
            <a:r>
              <a:rPr lang="en-US" sz="2400" b="1" dirty="0" smtClean="0">
                <a:solidFill>
                  <a:srgbClr val="FFFF00"/>
                </a:solidFill>
                <a:latin typeface="Didot"/>
                <a:cs typeface="Didot"/>
              </a:rPr>
              <a:t>Sections 5.1 &amp; 6.1: qMT Compressed Sensing</a:t>
            </a:r>
            <a:br>
              <a:rPr lang="en-US" sz="2400" b="1" dirty="0" smtClean="0">
                <a:solidFill>
                  <a:srgbClr val="FFFF00"/>
                </a:solidFill>
                <a:latin typeface="Didot"/>
                <a:cs typeface="Didot"/>
              </a:rPr>
            </a:br>
            <a:r>
              <a:rPr lang="en-US" sz="2400" b="1" dirty="0" smtClean="0">
                <a:solidFill>
                  <a:srgbClr val="FF0000"/>
                </a:solidFill>
                <a:latin typeface="Didot"/>
                <a:cs typeface="Didot"/>
              </a:rPr>
              <a:t>March 2015 - September 2015</a:t>
            </a:r>
            <a:endParaRPr lang="en-US" sz="2400" dirty="0">
              <a:solidFill>
                <a:srgbClr val="FF0000"/>
              </a:solidFill>
              <a:latin typeface="Didot"/>
              <a:cs typeface="Didot"/>
            </a:endParaRPr>
          </a:p>
        </p:txBody>
      </p:sp>
      <p:sp>
        <p:nvSpPr>
          <p:cNvPr id="2" name="Slide Number Placeholder 1"/>
          <p:cNvSpPr>
            <a:spLocks noGrp="1"/>
          </p:cNvSpPr>
          <p:nvPr>
            <p:ph type="sldNum" sz="quarter" idx="12"/>
          </p:nvPr>
        </p:nvSpPr>
        <p:spPr/>
        <p:txBody>
          <a:bodyPr/>
          <a:lstStyle/>
          <a:p>
            <a:fld id="{0FB56013-B943-42BA-886F-6F9D4EB85E9D}" type="slidenum">
              <a:rPr lang="en-US" smtClean="0"/>
              <a:t>33</a:t>
            </a:fld>
            <a:endParaRPr lang="en-US"/>
          </a:p>
        </p:txBody>
      </p:sp>
    </p:spTree>
    <p:extLst>
      <p:ext uri="{BB962C8B-B14F-4D97-AF65-F5344CB8AC3E}">
        <p14:creationId xmlns:p14="http://schemas.microsoft.com/office/powerpoint/2010/main" val="1982531559"/>
      </p:ext>
    </p:extLst>
  </p:cSld>
  <p:clrMapOvr>
    <a:masterClrMapping/>
  </p:clrMapOvr>
  <mc:AlternateContent xmlns:mc="http://schemas.openxmlformats.org/markup-compatibility/2006" xmlns:p14="http://schemas.microsoft.com/office/powerpoint/2010/main">
    <mc:Choice Requires="p14">
      <p:transition spd="slow" p14:dur="2000" advTm="48326"/>
    </mc:Choice>
    <mc:Fallback xmlns="">
      <p:transition xmlns:p14="http://schemas.microsoft.com/office/powerpoint/2010/main" spd="slow" advTm="48326"/>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1600200"/>
            <a:ext cx="8229601" cy="4525963"/>
          </a:xfrm>
        </p:spPr>
        <p:txBody>
          <a:bodyPr>
            <a:normAutofit/>
          </a:bodyPr>
          <a:lstStyle/>
          <a:p>
            <a:pPr algn="just"/>
            <a:r>
              <a:rPr lang="en-US" sz="2400" dirty="0" smtClean="0">
                <a:latin typeface="Gill Sans"/>
                <a:cs typeface="Gill Sans"/>
              </a:rPr>
              <a:t>Optimize qMT sequence for 3D measurement </a:t>
            </a:r>
          </a:p>
          <a:p>
            <a:pPr lvl="1" algn="just"/>
            <a:r>
              <a:rPr lang="en-US" sz="2000" dirty="0" smtClean="0">
                <a:latin typeface="Gill Sans"/>
                <a:cs typeface="Gill Sans"/>
              </a:rPr>
              <a:t>Aim for 15 </a:t>
            </a:r>
            <a:r>
              <a:rPr lang="en-US" sz="2000" dirty="0" err="1" smtClean="0">
                <a:latin typeface="Gill Sans"/>
                <a:cs typeface="Gill Sans"/>
              </a:rPr>
              <a:t>ms</a:t>
            </a:r>
            <a:r>
              <a:rPr lang="en-US" sz="2000" dirty="0" smtClean="0">
                <a:latin typeface="Gill Sans"/>
                <a:cs typeface="Gill Sans"/>
              </a:rPr>
              <a:t> TR</a:t>
            </a:r>
          </a:p>
          <a:p>
            <a:pPr algn="just"/>
            <a:endParaRPr lang="en-US" sz="2000" dirty="0" smtClean="0">
              <a:latin typeface="Gill Sans"/>
              <a:cs typeface="Gill Sans"/>
            </a:endParaRPr>
          </a:p>
          <a:p>
            <a:pPr algn="just"/>
            <a:endParaRPr lang="en-US" dirty="0" smtClean="0">
              <a:solidFill>
                <a:srgbClr val="7F7F7F"/>
              </a:solidFill>
              <a:latin typeface="Gill Sans"/>
              <a:cs typeface="Gill Sans"/>
            </a:endParaRPr>
          </a:p>
          <a:p>
            <a:pPr algn="just"/>
            <a:endParaRPr lang="en-US" dirty="0">
              <a:solidFill>
                <a:srgbClr val="7F7F7F"/>
              </a:solidFill>
              <a:latin typeface="Gill Sans"/>
              <a:cs typeface="Gill Sans"/>
            </a:endParaRPr>
          </a:p>
        </p:txBody>
      </p:sp>
      <p:sp>
        <p:nvSpPr>
          <p:cNvPr id="12" name="Content Placeholder 2"/>
          <p:cNvSpPr txBox="1">
            <a:spLocks/>
          </p:cNvSpPr>
          <p:nvPr/>
        </p:nvSpPr>
        <p:spPr>
          <a:xfrm>
            <a:off x="169332" y="1600199"/>
            <a:ext cx="6658785" cy="477515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US" sz="2400" dirty="0">
              <a:latin typeface="Gill Sans"/>
              <a:cs typeface="Gill Sans"/>
            </a:endParaRPr>
          </a:p>
        </p:txBody>
      </p:sp>
      <p:sp>
        <p:nvSpPr>
          <p:cNvPr id="14" name="Title 1"/>
          <p:cNvSpPr>
            <a:spLocks noGrp="1"/>
          </p:cNvSpPr>
          <p:nvPr>
            <p:ph type="title"/>
          </p:nvPr>
        </p:nvSpPr>
        <p:spPr>
          <a:xfrm>
            <a:off x="457200" y="274638"/>
            <a:ext cx="8229600" cy="1143000"/>
          </a:xfrm>
        </p:spPr>
        <p:txBody>
          <a:bodyPr>
            <a:normAutofit fontScale="90000"/>
          </a:bodyPr>
          <a:lstStyle/>
          <a:p>
            <a:r>
              <a:rPr lang="en-US" dirty="0" smtClean="0">
                <a:latin typeface="Didot"/>
                <a:cs typeface="Didot"/>
              </a:rPr>
              <a:t>Upcoming Research Plan </a:t>
            </a:r>
            <a:br>
              <a:rPr lang="en-US" dirty="0" smtClean="0">
                <a:latin typeface="Didot"/>
                <a:cs typeface="Didot"/>
              </a:rPr>
            </a:br>
            <a:r>
              <a:rPr lang="en-US" sz="2400" b="1" dirty="0" smtClean="0">
                <a:solidFill>
                  <a:srgbClr val="FFFF00"/>
                </a:solidFill>
                <a:latin typeface="Didot"/>
                <a:cs typeface="Didot"/>
              </a:rPr>
              <a:t>Sections 5.1 &amp; 6.1: qMT Compressed Sensing</a:t>
            </a:r>
            <a:br>
              <a:rPr lang="en-US" sz="2400" b="1" dirty="0" smtClean="0">
                <a:solidFill>
                  <a:srgbClr val="FFFF00"/>
                </a:solidFill>
                <a:latin typeface="Didot"/>
                <a:cs typeface="Didot"/>
              </a:rPr>
            </a:br>
            <a:r>
              <a:rPr lang="en-US" sz="2400" b="1" dirty="0" smtClean="0">
                <a:solidFill>
                  <a:srgbClr val="FF0000"/>
                </a:solidFill>
                <a:latin typeface="Didot"/>
                <a:cs typeface="Didot"/>
              </a:rPr>
              <a:t>March 2015 - September 2015</a:t>
            </a:r>
            <a:endParaRPr lang="en-US" sz="2400" dirty="0">
              <a:solidFill>
                <a:srgbClr val="FF0000"/>
              </a:solidFill>
              <a:latin typeface="Didot"/>
              <a:cs typeface="Didot"/>
            </a:endParaRPr>
          </a:p>
        </p:txBody>
      </p:sp>
      <p:graphicFrame>
        <p:nvGraphicFramePr>
          <p:cNvPr id="5" name="Table 4"/>
          <p:cNvGraphicFramePr>
            <a:graphicFrameLocks noGrp="1"/>
          </p:cNvGraphicFramePr>
          <p:nvPr>
            <p:extLst>
              <p:ext uri="{D42A27DB-BD31-4B8C-83A1-F6EECF244321}">
                <p14:modId xmlns:p14="http://schemas.microsoft.com/office/powerpoint/2010/main" val="3365908070"/>
              </p:ext>
            </p:extLst>
          </p:nvPr>
        </p:nvGraphicFramePr>
        <p:xfrm>
          <a:off x="864745" y="2445305"/>
          <a:ext cx="7512470" cy="4226866"/>
        </p:xfrm>
        <a:graphic>
          <a:graphicData uri="http://schemas.openxmlformats.org/drawingml/2006/table">
            <a:tbl>
              <a:tblPr firstRow="1" bandRow="1">
                <a:tableStyleId>{073A0DAA-6AF3-43AB-8588-CEC1D06C72B9}</a:tableStyleId>
              </a:tblPr>
              <a:tblGrid>
                <a:gridCol w="2134838"/>
                <a:gridCol w="2310490"/>
                <a:gridCol w="3067142"/>
              </a:tblGrid>
              <a:tr h="310730">
                <a:tc>
                  <a:txBody>
                    <a:bodyPr/>
                    <a:lstStyle/>
                    <a:p>
                      <a:pPr algn="just">
                        <a:spcAft>
                          <a:spcPts val="0"/>
                        </a:spcAft>
                      </a:pPr>
                      <a:r>
                        <a:rPr lang="en-CA" sz="1400" dirty="0">
                          <a:effectLst/>
                        </a:rPr>
                        <a:t>Pulse Sequence Mods.</a:t>
                      </a:r>
                      <a:endParaRPr lang="en-US" sz="1200" dirty="0">
                        <a:effectLst/>
                        <a:latin typeface="Cambria"/>
                        <a:ea typeface="ＭＳ 明朝"/>
                        <a:cs typeface="Times New Roman"/>
                      </a:endParaRPr>
                    </a:p>
                  </a:txBody>
                  <a:tcPr marL="67484" marR="67484" marT="0" marB="0"/>
                </a:tc>
                <a:tc>
                  <a:txBody>
                    <a:bodyPr/>
                    <a:lstStyle/>
                    <a:p>
                      <a:pPr algn="ctr">
                        <a:spcAft>
                          <a:spcPts val="0"/>
                        </a:spcAft>
                      </a:pPr>
                      <a:r>
                        <a:rPr lang="en-CA" sz="1400" dirty="0">
                          <a:effectLst/>
                        </a:rPr>
                        <a:t>Hard Limits</a:t>
                      </a:r>
                      <a:endParaRPr lang="en-US" sz="1200" dirty="0">
                        <a:effectLst/>
                        <a:latin typeface="Cambria"/>
                        <a:ea typeface="ＭＳ 明朝"/>
                        <a:cs typeface="Times New Roman"/>
                      </a:endParaRPr>
                    </a:p>
                  </a:txBody>
                  <a:tcPr marL="67484" marR="67484" marT="0" marB="0">
                    <a:lnR w="28575" cap="flat" cmpd="sng" algn="ctr">
                      <a:solidFill>
                        <a:srgbClr val="FFFFFF"/>
                      </a:solidFill>
                      <a:prstDash val="dashDot"/>
                      <a:round/>
                      <a:headEnd type="none" w="med" len="med"/>
                      <a:tailEnd type="none" w="med" len="med"/>
                    </a:lnR>
                  </a:tcPr>
                </a:tc>
                <a:tc>
                  <a:txBody>
                    <a:bodyPr/>
                    <a:lstStyle/>
                    <a:p>
                      <a:pPr algn="ctr">
                        <a:spcAft>
                          <a:spcPts val="0"/>
                        </a:spcAft>
                      </a:pPr>
                      <a:r>
                        <a:rPr lang="en-CA" sz="1400" dirty="0" smtClean="0">
                          <a:effectLst/>
                        </a:rPr>
                        <a:t>List of Consequences to Seq.</a:t>
                      </a:r>
                      <a:r>
                        <a:rPr lang="en-CA" sz="1400" baseline="0" dirty="0" smtClean="0">
                          <a:effectLst/>
                        </a:rPr>
                        <a:t> Mods.</a:t>
                      </a:r>
                      <a:endParaRPr lang="en-US" sz="1200" dirty="0">
                        <a:effectLst/>
                        <a:latin typeface="Cambria"/>
                        <a:ea typeface="ＭＳ 明朝"/>
                        <a:cs typeface="Times New Roman"/>
                      </a:endParaRPr>
                    </a:p>
                  </a:txBody>
                  <a:tcPr marL="67484" marR="67484" marT="0" marB="0">
                    <a:lnL w="28575" cap="flat" cmpd="sng" algn="ctr">
                      <a:solidFill>
                        <a:srgbClr val="FFFFFF"/>
                      </a:solidFill>
                      <a:prstDash val="dashDot"/>
                      <a:round/>
                      <a:headEnd type="none" w="med" len="med"/>
                      <a:tailEnd type="none" w="med" len="med"/>
                    </a:lnL>
                  </a:tcPr>
                </a:tc>
              </a:tr>
              <a:tr h="934853">
                <a:tc rowSpan="2">
                  <a:txBody>
                    <a:bodyPr/>
                    <a:lstStyle/>
                    <a:p>
                      <a:pPr algn="just">
                        <a:spcAft>
                          <a:spcPts val="0"/>
                        </a:spcAft>
                      </a:pPr>
                      <a:r>
                        <a:rPr lang="en-CA" sz="1200">
                          <a:effectLst/>
                        </a:rPr>
                        <a:t> </a:t>
                      </a:r>
                      <a:endParaRPr lang="en-US" sz="1200">
                        <a:effectLst/>
                      </a:endParaRPr>
                    </a:p>
                    <a:p>
                      <a:pPr algn="just">
                        <a:spcAft>
                          <a:spcPts val="0"/>
                        </a:spcAft>
                      </a:pPr>
                      <a:r>
                        <a:rPr lang="en-CA" sz="1200">
                          <a:effectLst/>
                        </a:rPr>
                        <a:t> </a:t>
                      </a:r>
                      <a:endParaRPr lang="en-US" sz="1200">
                        <a:effectLst/>
                      </a:endParaRPr>
                    </a:p>
                    <a:p>
                      <a:pPr algn="just">
                        <a:spcAft>
                          <a:spcPts val="0"/>
                        </a:spcAft>
                      </a:pPr>
                      <a:r>
                        <a:rPr lang="en-CA" sz="1200">
                          <a:effectLst/>
                        </a:rPr>
                        <a:t> </a:t>
                      </a:r>
                      <a:endParaRPr lang="en-US" sz="1200">
                        <a:effectLst/>
                      </a:endParaRPr>
                    </a:p>
                    <a:p>
                      <a:pPr algn="just">
                        <a:spcAft>
                          <a:spcPts val="0"/>
                        </a:spcAft>
                      </a:pPr>
                      <a:r>
                        <a:rPr lang="en-CA" sz="1200">
                          <a:effectLst/>
                        </a:rPr>
                        <a:t>Shorten MT spoiler gradient</a:t>
                      </a:r>
                      <a:endParaRPr lang="en-US" sz="1200">
                        <a:effectLst/>
                      </a:endParaRPr>
                    </a:p>
                    <a:p>
                      <a:pPr algn="just">
                        <a:spcAft>
                          <a:spcPts val="0"/>
                        </a:spcAft>
                      </a:pPr>
                      <a:r>
                        <a:rPr lang="en-CA" sz="1200">
                          <a:effectLst/>
                        </a:rPr>
                        <a:t> </a:t>
                      </a:r>
                      <a:endParaRPr lang="en-US" sz="1200">
                        <a:effectLst/>
                        <a:latin typeface="Cambria"/>
                        <a:ea typeface="ＭＳ 明朝"/>
                        <a:cs typeface="Times New Roman"/>
                      </a:endParaRPr>
                    </a:p>
                  </a:txBody>
                  <a:tcPr marL="67484" marR="67484" marT="0" marB="0"/>
                </a:tc>
                <a:tc>
                  <a:txBody>
                    <a:bodyPr/>
                    <a:lstStyle/>
                    <a:p>
                      <a:pPr algn="ctr">
                        <a:spcAft>
                          <a:spcPts val="0"/>
                        </a:spcAft>
                      </a:pPr>
                      <a:r>
                        <a:rPr lang="en-CA" sz="1200" dirty="0">
                          <a:effectLst/>
                        </a:rPr>
                        <a:t>Max . gradient strength</a:t>
                      </a:r>
                      <a:endParaRPr lang="en-US" sz="1200" dirty="0">
                        <a:effectLst/>
                        <a:latin typeface="Cambria"/>
                        <a:ea typeface="ＭＳ 明朝"/>
                        <a:cs typeface="Times New Roman"/>
                      </a:endParaRPr>
                    </a:p>
                  </a:txBody>
                  <a:tcPr marL="67484" marR="67484" marT="0" marB="0">
                    <a:lnR w="28575" cap="flat" cmpd="sng" algn="ctr">
                      <a:solidFill>
                        <a:srgbClr val="FFFFFF"/>
                      </a:solidFill>
                      <a:prstDash val="dashDot"/>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200" dirty="0" smtClean="0">
                          <a:effectLst/>
                        </a:rPr>
                        <a:t>/w MT pulse shortening, may have induced diffusion weighted spin echo at readout (shorter diff time). Risks affecting highest MT/smallest </a:t>
                      </a:r>
                      <a:r>
                        <a:rPr lang="en-CA" sz="1200" dirty="0" err="1" smtClean="0">
                          <a:effectLst/>
                        </a:rPr>
                        <a:t>offres</a:t>
                      </a:r>
                      <a:r>
                        <a:rPr lang="en-CA" sz="1200" dirty="0" smtClean="0">
                          <a:effectLst/>
                        </a:rPr>
                        <a:t> </a:t>
                      </a:r>
                      <a:r>
                        <a:rPr lang="en-CA" sz="1200" dirty="0" smtClean="0">
                          <a:effectLst/>
                        </a:rPr>
                        <a:t>freq.</a:t>
                      </a:r>
                      <a:endParaRPr lang="en-US" sz="1200" dirty="0" smtClean="0">
                        <a:effectLst/>
                        <a:latin typeface="Cambria"/>
                        <a:ea typeface="ＭＳ 明朝"/>
                        <a:cs typeface="Times New Roman"/>
                      </a:endParaRPr>
                    </a:p>
                  </a:txBody>
                  <a:tcPr marL="67484" marR="67484" marT="0" marB="0">
                    <a:lnL w="28575" cap="flat" cmpd="sng" algn="ctr">
                      <a:solidFill>
                        <a:srgbClr val="FFFFFF"/>
                      </a:solidFill>
                      <a:prstDash val="dashDot"/>
                      <a:round/>
                      <a:headEnd type="none" w="med" len="med"/>
                      <a:tailEnd type="none" w="med" len="med"/>
                    </a:lnL>
                  </a:tcPr>
                </a:tc>
              </a:tr>
              <a:tr h="306871">
                <a:tc vMerge="1">
                  <a:txBody>
                    <a:bodyPr/>
                    <a:lstStyle/>
                    <a:p>
                      <a:endParaRPr lang="en-US"/>
                    </a:p>
                  </a:txBody>
                  <a:tcPr/>
                </a:tc>
                <a:tc>
                  <a:txBody>
                    <a:bodyPr/>
                    <a:lstStyle/>
                    <a:p>
                      <a:pPr algn="ctr">
                        <a:spcAft>
                          <a:spcPts val="0"/>
                        </a:spcAft>
                      </a:pPr>
                      <a:r>
                        <a:rPr lang="en-CA" sz="1200" dirty="0">
                          <a:effectLst/>
                        </a:rPr>
                        <a:t>Slew rate</a:t>
                      </a:r>
                      <a:endParaRPr lang="en-US" sz="1200" dirty="0">
                        <a:effectLst/>
                        <a:latin typeface="Cambria"/>
                        <a:ea typeface="ＭＳ 明朝"/>
                        <a:cs typeface="Times New Roman"/>
                      </a:endParaRPr>
                    </a:p>
                  </a:txBody>
                  <a:tcPr marL="67484" marR="67484" marT="0" marB="0">
                    <a:lnR w="28575" cap="flat" cmpd="sng" algn="ctr">
                      <a:solidFill>
                        <a:srgbClr val="FFFFFF"/>
                      </a:solidFill>
                      <a:prstDash val="dashDot"/>
                      <a:round/>
                      <a:headEnd type="none" w="med" len="med"/>
                      <a:tailEnd type="none" w="med" len="med"/>
                    </a:lnR>
                  </a:tcPr>
                </a:tc>
                <a:tc>
                  <a:txBody>
                    <a:bodyPr/>
                    <a:lstStyle/>
                    <a:p>
                      <a:pPr algn="ctr">
                        <a:spcAft>
                          <a:spcPts val="0"/>
                        </a:spcAft>
                      </a:pPr>
                      <a:r>
                        <a:rPr lang="en-CA" sz="1200" dirty="0">
                          <a:effectLst/>
                        </a:rPr>
                        <a:t>Eddie currents</a:t>
                      </a:r>
                      <a:endParaRPr lang="en-US" sz="1200" dirty="0">
                        <a:effectLst/>
                        <a:latin typeface="Cambria"/>
                        <a:ea typeface="ＭＳ 明朝"/>
                        <a:cs typeface="Times New Roman"/>
                      </a:endParaRPr>
                    </a:p>
                  </a:txBody>
                  <a:tcPr marL="67484" marR="67484" marT="0" marB="0">
                    <a:lnL w="28575" cap="flat" cmpd="sng" algn="ctr">
                      <a:solidFill>
                        <a:srgbClr val="FFFFFF"/>
                      </a:solidFill>
                      <a:prstDash val="dashDot"/>
                      <a:round/>
                      <a:headEnd type="none" w="med" len="med"/>
                      <a:tailEnd type="none" w="med" len="med"/>
                    </a:lnL>
                  </a:tcPr>
                </a:tc>
              </a:tr>
              <a:tr h="467426">
                <a:tc rowSpan="2">
                  <a:txBody>
                    <a:bodyPr/>
                    <a:lstStyle/>
                    <a:p>
                      <a:pPr algn="just">
                        <a:spcAft>
                          <a:spcPts val="0"/>
                        </a:spcAft>
                      </a:pPr>
                      <a:r>
                        <a:rPr lang="en-CA" sz="1200" dirty="0">
                          <a:effectLst/>
                        </a:rPr>
                        <a:t> </a:t>
                      </a:r>
                      <a:endParaRPr lang="en-US" sz="1200" dirty="0">
                        <a:effectLst/>
                      </a:endParaRPr>
                    </a:p>
                    <a:p>
                      <a:pPr algn="just">
                        <a:spcAft>
                          <a:spcPts val="0"/>
                        </a:spcAft>
                      </a:pPr>
                      <a:r>
                        <a:rPr lang="en-CA" sz="1200" dirty="0">
                          <a:effectLst/>
                        </a:rPr>
                        <a:t>Shorten MT pulse</a:t>
                      </a:r>
                      <a:endParaRPr lang="en-US" sz="1200" dirty="0">
                        <a:effectLst/>
                        <a:latin typeface="Cambria"/>
                        <a:ea typeface="ＭＳ 明朝"/>
                        <a:cs typeface="Times New Roman"/>
                      </a:endParaRPr>
                    </a:p>
                  </a:txBody>
                  <a:tcPr marL="67484" marR="67484" marT="0" marB="0">
                    <a:solidFill>
                      <a:schemeClr val="tx1">
                        <a:lumMod val="95000"/>
                      </a:schemeClr>
                    </a:solidFill>
                  </a:tcPr>
                </a:tc>
                <a:tc>
                  <a:txBody>
                    <a:bodyPr/>
                    <a:lstStyle/>
                    <a:p>
                      <a:pPr algn="ctr">
                        <a:spcAft>
                          <a:spcPts val="0"/>
                        </a:spcAft>
                      </a:pPr>
                      <a:r>
                        <a:rPr lang="en-CA" sz="1200" dirty="0">
                          <a:effectLst/>
                        </a:rPr>
                        <a:t>Peak B1</a:t>
                      </a:r>
                      <a:endParaRPr lang="en-US" sz="1200" dirty="0">
                        <a:effectLst/>
                        <a:latin typeface="Cambria"/>
                        <a:ea typeface="ＭＳ 明朝"/>
                        <a:cs typeface="Times New Roman"/>
                      </a:endParaRPr>
                    </a:p>
                  </a:txBody>
                  <a:tcPr marL="67484" marR="67484" marT="0" marB="0">
                    <a:lnR w="28575" cap="flat" cmpd="sng" algn="ctr">
                      <a:solidFill>
                        <a:srgbClr val="FFFFFF"/>
                      </a:solidFill>
                      <a:prstDash val="dashDot"/>
                      <a:round/>
                      <a:headEnd type="none" w="med" len="med"/>
                      <a:tailEnd type="none" w="med" len="med"/>
                    </a:lnR>
                  </a:tcPr>
                </a:tc>
                <a:tc>
                  <a:txBody>
                    <a:bodyPr/>
                    <a:lstStyle/>
                    <a:p>
                      <a:pPr algn="ctr">
                        <a:spcAft>
                          <a:spcPts val="0"/>
                        </a:spcAft>
                      </a:pPr>
                      <a:r>
                        <a:rPr lang="en-CA" sz="1200" dirty="0">
                          <a:effectLst/>
                        </a:rPr>
                        <a:t>Strong enough MT signal saturation from high MT FA may not be achievable</a:t>
                      </a:r>
                      <a:endParaRPr lang="en-US" sz="1200" dirty="0">
                        <a:effectLst/>
                        <a:latin typeface="Cambria"/>
                        <a:ea typeface="ＭＳ 明朝"/>
                        <a:cs typeface="Times New Roman"/>
                      </a:endParaRPr>
                    </a:p>
                  </a:txBody>
                  <a:tcPr marL="67484" marR="67484" marT="0" marB="0">
                    <a:lnL w="28575" cap="flat" cmpd="sng" algn="ctr">
                      <a:solidFill>
                        <a:srgbClr val="FFFFFF"/>
                      </a:solidFill>
                      <a:prstDash val="dashDot"/>
                      <a:round/>
                      <a:headEnd type="none" w="med" len="med"/>
                      <a:tailEnd type="none" w="med" len="med"/>
                    </a:lnL>
                  </a:tcPr>
                </a:tc>
              </a:tr>
              <a:tr h="306871">
                <a:tc vMerge="1">
                  <a:txBody>
                    <a:bodyPr/>
                    <a:lstStyle/>
                    <a:p>
                      <a:endParaRPr lang="en-US"/>
                    </a:p>
                  </a:txBody>
                  <a:tcPr/>
                </a:tc>
                <a:tc>
                  <a:txBody>
                    <a:bodyPr/>
                    <a:lstStyle/>
                    <a:p>
                      <a:pPr algn="ctr">
                        <a:spcAft>
                          <a:spcPts val="0"/>
                        </a:spcAft>
                      </a:pPr>
                      <a:r>
                        <a:rPr lang="en-CA" sz="1200" dirty="0">
                          <a:effectLst/>
                        </a:rPr>
                        <a:t>SAR</a:t>
                      </a:r>
                      <a:endParaRPr lang="en-US" sz="1200" dirty="0">
                        <a:effectLst/>
                        <a:latin typeface="Cambria"/>
                        <a:ea typeface="ＭＳ 明朝"/>
                        <a:cs typeface="Times New Roman"/>
                      </a:endParaRPr>
                    </a:p>
                  </a:txBody>
                  <a:tcPr marL="67484" marR="67484" marT="0" marB="0">
                    <a:lnR w="28575" cap="flat" cmpd="sng" algn="ctr">
                      <a:solidFill>
                        <a:srgbClr val="FFFFFF"/>
                      </a:solidFill>
                      <a:prstDash val="dashDot"/>
                      <a:round/>
                      <a:headEnd type="none" w="med" len="med"/>
                      <a:tailEnd type="none" w="med" len="med"/>
                    </a:lnR>
                  </a:tcPr>
                </a:tc>
                <a:tc>
                  <a:txBody>
                    <a:bodyPr/>
                    <a:lstStyle/>
                    <a:p>
                      <a:pPr algn="ctr">
                        <a:spcAft>
                          <a:spcPts val="0"/>
                        </a:spcAft>
                      </a:pPr>
                      <a:r>
                        <a:rPr lang="en-CA" sz="1200" dirty="0">
                          <a:effectLst/>
                        </a:rPr>
                        <a:t> </a:t>
                      </a:r>
                      <a:endParaRPr lang="en-US" sz="1200" dirty="0">
                        <a:effectLst/>
                        <a:latin typeface="Cambria"/>
                        <a:ea typeface="ＭＳ 明朝"/>
                        <a:cs typeface="Times New Roman"/>
                      </a:endParaRPr>
                    </a:p>
                  </a:txBody>
                  <a:tcPr marL="67484" marR="67484" marT="0" marB="0">
                    <a:lnL w="28575" cap="flat" cmpd="sng" algn="ctr">
                      <a:solidFill>
                        <a:srgbClr val="FFFFFF"/>
                      </a:solidFill>
                      <a:prstDash val="dashDot"/>
                      <a:round/>
                      <a:headEnd type="none" w="med" len="med"/>
                      <a:tailEnd type="none" w="med" len="med"/>
                    </a:lnL>
                  </a:tcPr>
                </a:tc>
              </a:tr>
              <a:tr h="306871">
                <a:tc rowSpan="2">
                  <a:txBody>
                    <a:bodyPr/>
                    <a:lstStyle/>
                    <a:p>
                      <a:pPr algn="just">
                        <a:spcAft>
                          <a:spcPts val="0"/>
                        </a:spcAft>
                      </a:pPr>
                      <a:r>
                        <a:rPr lang="en-CA" sz="1200">
                          <a:effectLst/>
                        </a:rPr>
                        <a:t> </a:t>
                      </a:r>
                      <a:endParaRPr lang="en-US" sz="1200">
                        <a:effectLst/>
                      </a:endParaRPr>
                    </a:p>
                    <a:p>
                      <a:pPr algn="just">
                        <a:spcAft>
                          <a:spcPts val="0"/>
                        </a:spcAft>
                      </a:pPr>
                      <a:r>
                        <a:rPr lang="en-CA" sz="1200">
                          <a:effectLst/>
                        </a:rPr>
                        <a:t>Increase readout bandwith</a:t>
                      </a:r>
                      <a:endParaRPr lang="en-US" sz="1200">
                        <a:effectLst/>
                        <a:latin typeface="Cambria"/>
                        <a:ea typeface="ＭＳ 明朝"/>
                        <a:cs typeface="Times New Roman"/>
                      </a:endParaRPr>
                    </a:p>
                  </a:txBody>
                  <a:tcPr marL="67484" marR="67484" marT="0" marB="0"/>
                </a:tc>
                <a:tc>
                  <a:txBody>
                    <a:bodyPr/>
                    <a:lstStyle/>
                    <a:p>
                      <a:pPr algn="ctr">
                        <a:spcAft>
                          <a:spcPts val="0"/>
                        </a:spcAft>
                      </a:pPr>
                      <a:r>
                        <a:rPr lang="en-CA" sz="1200" dirty="0">
                          <a:effectLst/>
                        </a:rPr>
                        <a:t>Max . gradient strength</a:t>
                      </a:r>
                      <a:endParaRPr lang="en-US" sz="1200" dirty="0">
                        <a:effectLst/>
                        <a:latin typeface="Cambria"/>
                        <a:ea typeface="ＭＳ 明朝"/>
                        <a:cs typeface="Times New Roman"/>
                      </a:endParaRPr>
                    </a:p>
                  </a:txBody>
                  <a:tcPr marL="67484" marR="67484" marT="0" marB="0">
                    <a:lnR w="12700" cap="flat" cmpd="sng" algn="ctr">
                      <a:solidFill>
                        <a:srgbClr val="FFFFFF"/>
                      </a:solidFill>
                      <a:prstDash val="dashDot"/>
                      <a:round/>
                      <a:headEnd type="none" w="med" len="med"/>
                      <a:tailEnd type="none" w="med" len="med"/>
                    </a:lnR>
                  </a:tcPr>
                </a:tc>
                <a:tc>
                  <a:txBody>
                    <a:bodyPr/>
                    <a:lstStyle/>
                    <a:p>
                      <a:pPr algn="ctr">
                        <a:spcAft>
                          <a:spcPts val="0"/>
                        </a:spcAft>
                      </a:pPr>
                      <a:r>
                        <a:rPr lang="en-CA" sz="1200" dirty="0">
                          <a:effectLst/>
                        </a:rPr>
                        <a:t>SNR decrease</a:t>
                      </a:r>
                      <a:endParaRPr lang="en-US" sz="1200" dirty="0">
                        <a:effectLst/>
                        <a:latin typeface="Cambria"/>
                        <a:ea typeface="ＭＳ 明朝"/>
                        <a:cs typeface="Times New Roman"/>
                      </a:endParaRPr>
                    </a:p>
                  </a:txBody>
                  <a:tcPr marL="67484" marR="67484" marT="0" marB="0">
                    <a:lnL w="12700" cap="flat" cmpd="sng" algn="ctr">
                      <a:solidFill>
                        <a:srgbClr val="FFFFFF"/>
                      </a:solidFill>
                      <a:prstDash val="dashDot"/>
                      <a:round/>
                      <a:headEnd type="none" w="med" len="med"/>
                      <a:tailEnd type="none" w="med" len="med"/>
                    </a:lnL>
                  </a:tcPr>
                </a:tc>
              </a:tr>
              <a:tr h="306871">
                <a:tc vMerge="1">
                  <a:txBody>
                    <a:bodyPr/>
                    <a:lstStyle/>
                    <a:p>
                      <a:endParaRPr lang="en-US"/>
                    </a:p>
                  </a:txBody>
                  <a:tcPr/>
                </a:tc>
                <a:tc>
                  <a:txBody>
                    <a:bodyPr/>
                    <a:lstStyle/>
                    <a:p>
                      <a:pPr algn="ctr">
                        <a:spcAft>
                          <a:spcPts val="0"/>
                        </a:spcAft>
                      </a:pPr>
                      <a:r>
                        <a:rPr lang="en-CA" sz="1200" dirty="0">
                          <a:effectLst/>
                        </a:rPr>
                        <a:t>Slew rate</a:t>
                      </a:r>
                      <a:endParaRPr lang="en-US" sz="1200" dirty="0">
                        <a:effectLst/>
                        <a:latin typeface="Cambria"/>
                        <a:ea typeface="ＭＳ 明朝"/>
                        <a:cs typeface="Times New Roman"/>
                      </a:endParaRPr>
                    </a:p>
                  </a:txBody>
                  <a:tcPr marL="67484" marR="67484" marT="0" marB="0">
                    <a:lnR w="28575" cap="flat" cmpd="sng" algn="ctr">
                      <a:solidFill>
                        <a:srgbClr val="FFFFFF"/>
                      </a:solidFill>
                      <a:prstDash val="dashDot"/>
                      <a:round/>
                      <a:headEnd type="none" w="med" len="med"/>
                      <a:tailEnd type="none" w="med" len="med"/>
                    </a:lnR>
                  </a:tcPr>
                </a:tc>
                <a:tc>
                  <a:txBody>
                    <a:bodyPr/>
                    <a:lstStyle/>
                    <a:p>
                      <a:pPr algn="ctr">
                        <a:spcAft>
                          <a:spcPts val="0"/>
                        </a:spcAft>
                      </a:pPr>
                      <a:r>
                        <a:rPr lang="en-CA" sz="1200" dirty="0">
                          <a:effectLst/>
                        </a:rPr>
                        <a:t> </a:t>
                      </a:r>
                      <a:endParaRPr lang="en-US" sz="1200" dirty="0">
                        <a:effectLst/>
                        <a:latin typeface="Cambria"/>
                        <a:ea typeface="ＭＳ 明朝"/>
                        <a:cs typeface="Times New Roman"/>
                      </a:endParaRPr>
                    </a:p>
                  </a:txBody>
                  <a:tcPr marL="67484" marR="67484" marT="0" marB="0">
                    <a:lnL w="28575" cap="flat" cmpd="sng" algn="ctr">
                      <a:solidFill>
                        <a:srgbClr val="FFFFFF"/>
                      </a:solidFill>
                      <a:prstDash val="dashDot"/>
                      <a:round/>
                      <a:headEnd type="none" w="med" len="med"/>
                      <a:tailEnd type="none" w="med" len="med"/>
                    </a:lnL>
                  </a:tcPr>
                </a:tc>
              </a:tr>
              <a:tr h="306871">
                <a:tc rowSpan="3">
                  <a:txBody>
                    <a:bodyPr/>
                    <a:lstStyle/>
                    <a:p>
                      <a:pPr algn="just">
                        <a:spcAft>
                          <a:spcPts val="0"/>
                        </a:spcAft>
                      </a:pPr>
                      <a:endParaRPr lang="en-CA" sz="1200" dirty="0" smtClean="0">
                        <a:effectLst/>
                      </a:endParaRPr>
                    </a:p>
                    <a:p>
                      <a:pPr algn="just">
                        <a:spcAft>
                          <a:spcPts val="0"/>
                        </a:spcAft>
                      </a:pPr>
                      <a:endParaRPr lang="en-CA" sz="1200" dirty="0" smtClean="0">
                        <a:effectLst/>
                      </a:endParaRPr>
                    </a:p>
                    <a:p>
                      <a:pPr algn="just">
                        <a:spcAft>
                          <a:spcPts val="0"/>
                        </a:spcAft>
                      </a:pPr>
                      <a:r>
                        <a:rPr lang="en-CA" sz="1200" dirty="0" smtClean="0">
                          <a:effectLst/>
                        </a:rPr>
                        <a:t>Shorten </a:t>
                      </a:r>
                      <a:r>
                        <a:rPr lang="en-CA" sz="1200" dirty="0">
                          <a:effectLst/>
                        </a:rPr>
                        <a:t>TR</a:t>
                      </a:r>
                      <a:endParaRPr lang="en-US" sz="1200" dirty="0">
                        <a:effectLst/>
                        <a:latin typeface="Cambria"/>
                        <a:ea typeface="ＭＳ 明朝"/>
                        <a:cs typeface="Times New Roman"/>
                      </a:endParaRPr>
                    </a:p>
                    <a:p>
                      <a:pPr algn="just">
                        <a:spcAft>
                          <a:spcPts val="0"/>
                        </a:spcAft>
                      </a:pPr>
                      <a:r>
                        <a:rPr lang="en-CA" sz="1200" dirty="0">
                          <a:effectLst/>
                        </a:rPr>
                        <a:t> </a:t>
                      </a:r>
                      <a:endParaRPr lang="en-US" sz="1200" dirty="0">
                        <a:effectLst/>
                        <a:latin typeface="Cambria"/>
                        <a:ea typeface="ＭＳ 明朝"/>
                        <a:cs typeface="Times New Roman"/>
                      </a:endParaRPr>
                    </a:p>
                    <a:p>
                      <a:pPr algn="just">
                        <a:spcAft>
                          <a:spcPts val="0"/>
                        </a:spcAft>
                      </a:pPr>
                      <a:r>
                        <a:rPr lang="en-CA" sz="1200" dirty="0">
                          <a:effectLst/>
                        </a:rPr>
                        <a:t> </a:t>
                      </a:r>
                      <a:endParaRPr lang="en-US" sz="1200" dirty="0">
                        <a:effectLst/>
                        <a:latin typeface="Cambria"/>
                        <a:ea typeface="ＭＳ 明朝"/>
                        <a:cs typeface="Times New Roman"/>
                      </a:endParaRPr>
                    </a:p>
                  </a:txBody>
                  <a:tcPr marL="67484" marR="67484" marT="0" marB="0">
                    <a:solidFill>
                      <a:srgbClr val="F2F2F2"/>
                    </a:solidFill>
                  </a:tcPr>
                </a:tc>
                <a:tc>
                  <a:txBody>
                    <a:bodyPr/>
                    <a:lstStyle/>
                    <a:p>
                      <a:pPr algn="ctr">
                        <a:spcAft>
                          <a:spcPts val="0"/>
                        </a:spcAft>
                      </a:pPr>
                      <a:r>
                        <a:rPr lang="en-CA" sz="1200" dirty="0" smtClean="0">
                          <a:effectLst/>
                        </a:rPr>
                        <a:t>TE (</a:t>
                      </a:r>
                      <a:r>
                        <a:rPr lang="en-CA" sz="1200" baseline="0" dirty="0" smtClean="0">
                          <a:effectLst/>
                        </a:rPr>
                        <a:t> &amp; bandwidth)</a:t>
                      </a:r>
                      <a:endParaRPr lang="en-US" sz="1200" dirty="0">
                        <a:effectLst/>
                        <a:latin typeface="Cambria"/>
                        <a:ea typeface="ＭＳ 明朝"/>
                        <a:cs typeface="Times New Roman"/>
                      </a:endParaRPr>
                    </a:p>
                  </a:txBody>
                  <a:tcPr marL="67484" marR="67484" marT="0" marB="0">
                    <a:lnR w="28575" cap="flat" cmpd="sng" algn="ctr">
                      <a:solidFill>
                        <a:srgbClr val="FFFFFF"/>
                      </a:solidFill>
                      <a:prstDash val="dashDot"/>
                      <a:round/>
                      <a:headEnd type="none" w="med" len="med"/>
                      <a:tailEnd type="none" w="med" len="med"/>
                    </a:lnR>
                  </a:tcPr>
                </a:tc>
                <a:tc>
                  <a:txBody>
                    <a:bodyPr/>
                    <a:lstStyle/>
                    <a:p>
                      <a:pPr algn="ctr">
                        <a:spcAft>
                          <a:spcPts val="0"/>
                        </a:spcAft>
                      </a:pPr>
                      <a:r>
                        <a:rPr lang="en-CA" sz="1200" dirty="0">
                          <a:effectLst/>
                        </a:rPr>
                        <a:t>SAR increase</a:t>
                      </a:r>
                      <a:endParaRPr lang="en-US" sz="1200" dirty="0">
                        <a:effectLst/>
                        <a:latin typeface="Cambria"/>
                        <a:ea typeface="ＭＳ 明朝"/>
                        <a:cs typeface="Times New Roman"/>
                      </a:endParaRPr>
                    </a:p>
                  </a:txBody>
                  <a:tcPr marL="67484" marR="67484" marT="0" marB="0">
                    <a:lnL w="28575" cap="flat" cmpd="sng" algn="ctr">
                      <a:solidFill>
                        <a:srgbClr val="FFFFFF"/>
                      </a:solidFill>
                      <a:prstDash val="dashDot"/>
                      <a:round/>
                      <a:headEnd type="none" w="med" len="med"/>
                      <a:tailEnd type="none" w="med" len="med"/>
                    </a:lnL>
                  </a:tcPr>
                </a:tc>
              </a:tr>
              <a:tr h="306871">
                <a:tc vMerge="1">
                  <a:txBody>
                    <a:bodyPr/>
                    <a:lstStyle/>
                    <a:p>
                      <a:pPr algn="just">
                        <a:spcAft>
                          <a:spcPts val="0"/>
                        </a:spcAft>
                      </a:pPr>
                      <a:endParaRPr lang="en-US" sz="1200" dirty="0">
                        <a:effectLst/>
                        <a:latin typeface="Cambria"/>
                        <a:ea typeface="ＭＳ 明朝"/>
                        <a:cs typeface="Times New Roman"/>
                      </a:endParaRPr>
                    </a:p>
                  </a:txBody>
                  <a:tcPr marL="67484" marR="67484" marT="0" marB="0"/>
                </a:tc>
                <a:tc>
                  <a:txBody>
                    <a:bodyPr/>
                    <a:lstStyle/>
                    <a:p>
                      <a:pPr algn="ctr">
                        <a:spcAft>
                          <a:spcPts val="0"/>
                        </a:spcAft>
                      </a:pPr>
                      <a:r>
                        <a:rPr lang="en-CA" sz="1200" dirty="0">
                          <a:effectLst/>
                        </a:rPr>
                        <a:t>MT Pulse Duration</a:t>
                      </a:r>
                      <a:endParaRPr lang="en-US" sz="1200" dirty="0">
                        <a:effectLst/>
                        <a:latin typeface="Cambria"/>
                        <a:ea typeface="ＭＳ 明朝"/>
                        <a:cs typeface="Times New Roman"/>
                      </a:endParaRPr>
                    </a:p>
                  </a:txBody>
                  <a:tcPr marL="67484" marR="67484" marT="0" marB="0">
                    <a:lnR w="12700" cap="flat" cmpd="sng" algn="ctr">
                      <a:solidFill>
                        <a:srgbClr val="FFFFFF"/>
                      </a:solidFill>
                      <a:prstDash val="dashDot"/>
                      <a:round/>
                      <a:headEnd type="none" w="med" len="med"/>
                      <a:tailEnd type="none" w="med" len="med"/>
                    </a:lnR>
                  </a:tcPr>
                </a:tc>
                <a:tc>
                  <a:txBody>
                    <a:bodyPr/>
                    <a:lstStyle/>
                    <a:p>
                      <a:pPr algn="ctr">
                        <a:spcAft>
                          <a:spcPts val="0"/>
                        </a:spcAft>
                      </a:pPr>
                      <a:r>
                        <a:rPr lang="en-CA" sz="1200" dirty="0">
                          <a:effectLst/>
                        </a:rPr>
                        <a:t>SNR decrease</a:t>
                      </a:r>
                      <a:endParaRPr lang="en-US" sz="1200" dirty="0">
                        <a:effectLst/>
                        <a:latin typeface="Cambria"/>
                        <a:ea typeface="ＭＳ 明朝"/>
                        <a:cs typeface="Times New Roman"/>
                      </a:endParaRPr>
                    </a:p>
                  </a:txBody>
                  <a:tcPr marL="67484" marR="67484" marT="0" marB="0">
                    <a:lnL w="12700" cap="flat" cmpd="sng" algn="ctr">
                      <a:solidFill>
                        <a:srgbClr val="FFFFFF"/>
                      </a:solidFill>
                      <a:prstDash val="dashDot"/>
                      <a:round/>
                      <a:headEnd type="none" w="med" len="med"/>
                      <a:tailEnd type="none" w="med" len="med"/>
                    </a:lnL>
                  </a:tcPr>
                </a:tc>
              </a:tr>
              <a:tr h="306871">
                <a:tc vMerge="1">
                  <a:txBody>
                    <a:bodyPr/>
                    <a:lstStyle/>
                    <a:p>
                      <a:pPr algn="just">
                        <a:spcAft>
                          <a:spcPts val="0"/>
                        </a:spcAft>
                      </a:pPr>
                      <a:endParaRPr lang="en-US" sz="1200" dirty="0">
                        <a:effectLst/>
                        <a:latin typeface="Cambria"/>
                        <a:ea typeface="ＭＳ 明朝"/>
                        <a:cs typeface="Times New Roman"/>
                      </a:endParaRPr>
                    </a:p>
                  </a:txBody>
                  <a:tcPr marL="67484" marR="67484" marT="0" marB="0"/>
                </a:tc>
                <a:tc>
                  <a:txBody>
                    <a:bodyPr/>
                    <a:lstStyle/>
                    <a:p>
                      <a:pPr algn="ctr">
                        <a:spcAft>
                          <a:spcPts val="0"/>
                        </a:spcAft>
                      </a:pPr>
                      <a:r>
                        <a:rPr lang="en-CA" sz="1200" dirty="0">
                          <a:effectLst/>
                        </a:rPr>
                        <a:t>MT Spoiler Duration</a:t>
                      </a:r>
                      <a:endParaRPr lang="en-US" sz="1200" dirty="0">
                        <a:effectLst/>
                        <a:latin typeface="Cambria"/>
                        <a:ea typeface="ＭＳ 明朝"/>
                        <a:cs typeface="Times New Roman"/>
                      </a:endParaRPr>
                    </a:p>
                  </a:txBody>
                  <a:tcPr marL="67484" marR="67484" marT="0" marB="0">
                    <a:lnR w="28575" cap="flat" cmpd="sng" algn="ctr">
                      <a:solidFill>
                        <a:srgbClr val="FFFFFF"/>
                      </a:solidFill>
                      <a:prstDash val="dashDot"/>
                      <a:round/>
                      <a:headEnd type="none" w="med" len="med"/>
                      <a:tailEnd type="none" w="med" len="med"/>
                    </a:lnR>
                  </a:tcPr>
                </a:tc>
                <a:tc>
                  <a:txBody>
                    <a:bodyPr/>
                    <a:lstStyle/>
                    <a:p>
                      <a:pPr algn="ctr">
                        <a:spcAft>
                          <a:spcPts val="0"/>
                        </a:spcAft>
                      </a:pPr>
                      <a:r>
                        <a:rPr lang="en-CA" sz="1200" dirty="0">
                          <a:effectLst/>
                        </a:rPr>
                        <a:t> </a:t>
                      </a:r>
                      <a:endParaRPr lang="en-US" sz="1200" dirty="0">
                        <a:effectLst/>
                        <a:latin typeface="Cambria"/>
                        <a:ea typeface="ＭＳ 明朝"/>
                        <a:cs typeface="Times New Roman"/>
                      </a:endParaRPr>
                    </a:p>
                  </a:txBody>
                  <a:tcPr marL="67484" marR="67484" marT="0" marB="0">
                    <a:lnL w="28575" cap="flat" cmpd="sng" algn="ctr">
                      <a:solidFill>
                        <a:srgbClr val="FFFFFF"/>
                      </a:solidFill>
                      <a:prstDash val="dashDot"/>
                      <a:round/>
                      <a:headEnd type="none" w="med" len="med"/>
                      <a:tailEnd type="none" w="med" len="med"/>
                    </a:lnL>
                  </a:tcPr>
                </a:tc>
              </a:tr>
              <a:tr h="306871">
                <a:tc>
                  <a:txBody>
                    <a:bodyPr/>
                    <a:lstStyle/>
                    <a:p>
                      <a:pPr algn="just">
                        <a:spcAft>
                          <a:spcPts val="0"/>
                        </a:spcAft>
                      </a:pPr>
                      <a:r>
                        <a:rPr lang="en-CA" sz="1200" dirty="0">
                          <a:effectLst/>
                        </a:rPr>
                        <a:t>Shorten TE</a:t>
                      </a:r>
                      <a:endParaRPr lang="en-US" sz="1200" dirty="0">
                        <a:effectLst/>
                        <a:latin typeface="Cambria"/>
                        <a:ea typeface="ＭＳ 明朝"/>
                        <a:cs typeface="Times New Roman"/>
                      </a:endParaRPr>
                    </a:p>
                  </a:txBody>
                  <a:tcPr marL="67484" marR="67484" marT="0" marB="0">
                    <a:solidFill>
                      <a:schemeClr val="tx1">
                        <a:lumMod val="75000"/>
                      </a:schemeClr>
                    </a:solidFill>
                  </a:tcPr>
                </a:tc>
                <a:tc>
                  <a:txBody>
                    <a:bodyPr/>
                    <a:lstStyle/>
                    <a:p>
                      <a:pPr algn="ctr">
                        <a:spcAft>
                          <a:spcPts val="0"/>
                        </a:spcAft>
                      </a:pPr>
                      <a:r>
                        <a:rPr lang="en-CA" sz="1200" dirty="0" smtClean="0">
                          <a:effectLst/>
                        </a:rPr>
                        <a:t>Readout bandwidth</a:t>
                      </a:r>
                      <a:r>
                        <a:rPr lang="en-CA" sz="1200" dirty="0">
                          <a:effectLst/>
                        </a:rPr>
                        <a:t> </a:t>
                      </a:r>
                      <a:endParaRPr lang="en-US" sz="1200" dirty="0">
                        <a:effectLst/>
                        <a:latin typeface="Cambria"/>
                        <a:ea typeface="ＭＳ 明朝"/>
                        <a:cs typeface="Times New Roman"/>
                      </a:endParaRPr>
                    </a:p>
                  </a:txBody>
                  <a:tcPr marL="67484" marR="67484" marT="0" marB="0">
                    <a:lnR w="28575" cap="flat" cmpd="sng" algn="ctr">
                      <a:solidFill>
                        <a:srgbClr val="FFFFFF"/>
                      </a:solidFill>
                      <a:prstDash val="dashDot"/>
                      <a:round/>
                      <a:headEnd type="none" w="med" len="med"/>
                      <a:tailEnd type="none" w="med" len="med"/>
                    </a:lnR>
                  </a:tcPr>
                </a:tc>
                <a:tc>
                  <a:txBody>
                    <a:bodyPr/>
                    <a:lstStyle/>
                    <a:p>
                      <a:pPr algn="ctr">
                        <a:spcAft>
                          <a:spcPts val="0"/>
                        </a:spcAft>
                      </a:pPr>
                      <a:r>
                        <a:rPr lang="en-CA" sz="1200" dirty="0" smtClean="0">
                          <a:effectLst/>
                        </a:rPr>
                        <a:t>Small SNR increase,</a:t>
                      </a:r>
                      <a:r>
                        <a:rPr lang="en-CA" sz="1200" baseline="0" dirty="0" smtClean="0">
                          <a:effectLst/>
                        </a:rPr>
                        <a:t> but overshadowed by bandwidth change</a:t>
                      </a:r>
                      <a:endParaRPr lang="en-US" sz="1200" dirty="0">
                        <a:effectLst/>
                        <a:latin typeface="Cambria"/>
                        <a:ea typeface="ＭＳ 明朝"/>
                        <a:cs typeface="Times New Roman"/>
                      </a:endParaRPr>
                    </a:p>
                  </a:txBody>
                  <a:tcPr marL="67484" marR="67484" marT="0" marB="0">
                    <a:lnL w="28575" cap="flat" cmpd="sng" algn="ctr">
                      <a:solidFill>
                        <a:srgbClr val="FFFFFF"/>
                      </a:solidFill>
                      <a:prstDash val="dashDot"/>
                      <a:round/>
                      <a:headEnd type="none" w="med" len="med"/>
                      <a:tailEnd type="none" w="med" len="med"/>
                    </a:lnL>
                  </a:tcPr>
                </a:tc>
              </a:tr>
            </a:tbl>
          </a:graphicData>
        </a:graphic>
      </p:graphicFrame>
      <p:sp>
        <p:nvSpPr>
          <p:cNvPr id="2" name="Slide Number Placeholder 1"/>
          <p:cNvSpPr>
            <a:spLocks noGrp="1"/>
          </p:cNvSpPr>
          <p:nvPr>
            <p:ph type="sldNum" sz="quarter" idx="12"/>
          </p:nvPr>
        </p:nvSpPr>
        <p:spPr/>
        <p:txBody>
          <a:bodyPr/>
          <a:lstStyle/>
          <a:p>
            <a:fld id="{0FB56013-B943-42BA-886F-6F9D4EB85E9D}" type="slidenum">
              <a:rPr lang="en-US" smtClean="0"/>
              <a:t>34</a:t>
            </a:fld>
            <a:endParaRPr lang="en-US"/>
          </a:p>
        </p:txBody>
      </p:sp>
    </p:spTree>
    <p:extLst>
      <p:ext uri="{BB962C8B-B14F-4D97-AF65-F5344CB8AC3E}">
        <p14:creationId xmlns:p14="http://schemas.microsoft.com/office/powerpoint/2010/main" val="2443558472"/>
      </p:ext>
    </p:extLst>
  </p:cSld>
  <p:clrMapOvr>
    <a:masterClrMapping/>
  </p:clrMapOvr>
  <mc:AlternateContent xmlns:mc="http://schemas.openxmlformats.org/markup-compatibility/2006" xmlns:p14="http://schemas.microsoft.com/office/powerpoint/2010/main">
    <mc:Choice Requires="p14">
      <p:transition spd="slow" p14:dur="2000" advTm="48326"/>
    </mc:Choice>
    <mc:Fallback xmlns="">
      <p:transition xmlns:p14="http://schemas.microsoft.com/office/powerpoint/2010/main" spd="slow" advTm="48326"/>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Thesis Completion Timeline </a:t>
            </a:r>
            <a:endParaRPr lang="en-US" dirty="0"/>
          </a:p>
        </p:txBody>
      </p:sp>
      <p:pic>
        <p:nvPicPr>
          <p:cNvPr id="9" name="Picture 8"/>
          <p:cNvPicPr>
            <a:picLocks noChangeAspect="1"/>
          </p:cNvPicPr>
          <p:nvPr/>
        </p:nvPicPr>
        <p:blipFill rotWithShape="1">
          <a:blip r:embed="rId2"/>
          <a:srcRect l="1491" t="6765" r="1152"/>
          <a:stretch/>
        </p:blipFill>
        <p:spPr>
          <a:xfrm>
            <a:off x="532413" y="1594035"/>
            <a:ext cx="8083827" cy="4024512"/>
          </a:xfrm>
          <a:prstGeom prst="rect">
            <a:avLst/>
          </a:prstGeom>
        </p:spPr>
      </p:pic>
      <p:sp>
        <p:nvSpPr>
          <p:cNvPr id="3" name="Slide Number Placeholder 2"/>
          <p:cNvSpPr>
            <a:spLocks noGrp="1"/>
          </p:cNvSpPr>
          <p:nvPr>
            <p:ph type="sldNum" sz="quarter" idx="12"/>
          </p:nvPr>
        </p:nvSpPr>
        <p:spPr/>
        <p:txBody>
          <a:bodyPr/>
          <a:lstStyle/>
          <a:p>
            <a:fld id="{0FB56013-B943-42BA-886F-6F9D4EB85E9D}" type="slidenum">
              <a:rPr lang="en-US" smtClean="0"/>
              <a:t>35</a:t>
            </a:fld>
            <a:endParaRPr lang="en-US"/>
          </a:p>
        </p:txBody>
      </p:sp>
    </p:spTree>
    <p:extLst>
      <p:ext uri="{BB962C8B-B14F-4D97-AF65-F5344CB8AC3E}">
        <p14:creationId xmlns:p14="http://schemas.microsoft.com/office/powerpoint/2010/main" val="1934072548"/>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3">
            <a:extLst>
              <a:ext uri="{28A0092B-C50C-407E-A947-70E740481C1C}">
                <a14:useLocalDpi xmlns:a14="http://schemas.microsoft.com/office/drawing/2010/main" val="0"/>
              </a:ext>
            </a:extLst>
          </a:blip>
          <a:stretch>
            <a:fillRect/>
          </a:stretch>
        </p:blipFill>
        <p:spPr>
          <a:xfrm>
            <a:off x="1405890" y="1782445"/>
            <a:ext cx="6332220" cy="3293110"/>
          </a:xfrm>
          <a:prstGeom prst="rect">
            <a:avLst/>
          </a:prstGeom>
        </p:spPr>
      </p:pic>
    </p:spTree>
    <p:extLst>
      <p:ext uri="{BB962C8B-B14F-4D97-AF65-F5344CB8AC3E}">
        <p14:creationId xmlns:p14="http://schemas.microsoft.com/office/powerpoint/2010/main" val="1182066325"/>
      </p:ext>
    </p:extLst>
  </p:cSld>
  <p:clrMapOvr>
    <a:masterClrMapping/>
  </p:clrMapOvr>
  <mc:AlternateContent xmlns:mc="http://schemas.openxmlformats.org/markup-compatibility/2006" xmlns:p14="http://schemas.microsoft.com/office/powerpoint/2010/main">
    <mc:Choice Requires="p14">
      <p:transition spd="slow" p14:dur="2000" advTm="7543"/>
    </mc:Choice>
    <mc:Fallback xmlns="">
      <p:transition xmlns:p14="http://schemas.microsoft.com/office/powerpoint/2010/main" spd="slow" advTm="7543"/>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0614"/>
            <a:ext cx="9144000" cy="1470025"/>
          </a:xfrm>
        </p:spPr>
        <p:txBody>
          <a:bodyPr>
            <a:normAutofit/>
          </a:bodyPr>
          <a:lstStyle/>
          <a:p>
            <a:r>
              <a:rPr lang="en-US" sz="3600" dirty="0" smtClean="0">
                <a:latin typeface="Didot"/>
                <a:cs typeface="Didot"/>
              </a:rPr>
              <a:t>PhD Progress Meeting </a:t>
            </a:r>
            <a:r>
              <a:rPr lang="en-US" sz="3600" dirty="0" smtClean="0">
                <a:latin typeface="Didot"/>
                <a:cs typeface="Didot"/>
              </a:rPr>
              <a:t>2014</a:t>
            </a:r>
            <a:endParaRPr lang="en-US" sz="3600" dirty="0">
              <a:latin typeface="Didot"/>
              <a:cs typeface="Didot"/>
            </a:endParaRPr>
          </a:p>
        </p:txBody>
      </p:sp>
      <p:sp>
        <p:nvSpPr>
          <p:cNvPr id="3" name="Subtitle 2"/>
          <p:cNvSpPr>
            <a:spLocks noGrp="1"/>
          </p:cNvSpPr>
          <p:nvPr>
            <p:ph type="subTitle" idx="1"/>
          </p:nvPr>
        </p:nvSpPr>
        <p:spPr>
          <a:xfrm>
            <a:off x="581421" y="3500072"/>
            <a:ext cx="7956294" cy="3230074"/>
          </a:xfrm>
        </p:spPr>
        <p:txBody>
          <a:bodyPr>
            <a:normAutofit fontScale="77500" lnSpcReduction="20000"/>
          </a:bodyPr>
          <a:lstStyle/>
          <a:p>
            <a:r>
              <a:rPr lang="en-US" dirty="0" smtClean="0">
                <a:latin typeface="Gill Sans"/>
                <a:cs typeface="Gill Sans"/>
              </a:rPr>
              <a:t>Mathieu Boudreau</a:t>
            </a:r>
            <a:endParaRPr lang="en-US" dirty="0">
              <a:latin typeface="Gill Sans"/>
              <a:cs typeface="Gill Sans"/>
            </a:endParaRPr>
          </a:p>
          <a:p>
            <a:endParaRPr lang="en-US" sz="2000" dirty="0" smtClean="0">
              <a:latin typeface="Gill Sans"/>
              <a:cs typeface="Gill Sans"/>
            </a:endParaRPr>
          </a:p>
          <a:p>
            <a:r>
              <a:rPr lang="en-US" sz="2000" dirty="0" smtClean="0">
                <a:latin typeface="Gill Sans"/>
                <a:cs typeface="Gill Sans"/>
              </a:rPr>
              <a:t>December 18</a:t>
            </a:r>
            <a:r>
              <a:rPr lang="en-US" sz="2000" baseline="30000" dirty="0" smtClean="0">
                <a:latin typeface="Gill Sans"/>
                <a:cs typeface="Gill Sans"/>
              </a:rPr>
              <a:t>th</a:t>
            </a:r>
            <a:r>
              <a:rPr lang="en-US" sz="2000" dirty="0" smtClean="0">
                <a:latin typeface="Gill Sans"/>
                <a:cs typeface="Gill Sans"/>
              </a:rPr>
              <a:t> 2014</a:t>
            </a:r>
          </a:p>
          <a:p>
            <a:endParaRPr lang="en-US" sz="2000" dirty="0" smtClean="0">
              <a:solidFill>
                <a:schemeClr val="tx1"/>
              </a:solidFill>
              <a:latin typeface="Gill Sans"/>
              <a:cs typeface="Gill Sans"/>
            </a:endParaRPr>
          </a:p>
          <a:p>
            <a:endParaRPr lang="en-US" sz="2000" dirty="0">
              <a:solidFill>
                <a:schemeClr val="tx1"/>
              </a:solidFill>
              <a:latin typeface="Gill Sans"/>
              <a:cs typeface="Gill Sans"/>
            </a:endParaRPr>
          </a:p>
          <a:p>
            <a:r>
              <a:rPr lang="en-US" sz="2400" dirty="0">
                <a:solidFill>
                  <a:schemeClr val="tx1">
                    <a:lumMod val="65000"/>
                  </a:schemeClr>
                </a:solidFill>
                <a:latin typeface="Gill Sans"/>
                <a:cs typeface="Gill Sans"/>
              </a:rPr>
              <a:t>Biomedical Engineering Dept</a:t>
            </a:r>
            <a:r>
              <a:rPr lang="en-US" sz="2400" dirty="0" smtClean="0">
                <a:solidFill>
                  <a:schemeClr val="tx1">
                    <a:lumMod val="65000"/>
                  </a:schemeClr>
                </a:solidFill>
                <a:latin typeface="Gill Sans"/>
                <a:cs typeface="Gill Sans"/>
              </a:rPr>
              <a:t>.</a:t>
            </a:r>
          </a:p>
          <a:p>
            <a:r>
              <a:rPr lang="en-US" sz="2400" dirty="0" smtClean="0">
                <a:solidFill>
                  <a:schemeClr val="tx1">
                    <a:lumMod val="65000"/>
                  </a:schemeClr>
                </a:solidFill>
                <a:latin typeface="Gill Sans"/>
                <a:cs typeface="Gill Sans"/>
              </a:rPr>
              <a:t>McGill University</a:t>
            </a:r>
            <a:endParaRPr lang="en-US" sz="2400" dirty="0">
              <a:solidFill>
                <a:schemeClr val="tx1">
                  <a:lumMod val="65000"/>
                </a:schemeClr>
              </a:solidFill>
              <a:latin typeface="Gill Sans"/>
              <a:cs typeface="Gill Sans"/>
            </a:endParaRPr>
          </a:p>
          <a:p>
            <a:endParaRPr lang="en-US" sz="1100" dirty="0">
              <a:solidFill>
                <a:schemeClr val="tx1">
                  <a:lumMod val="65000"/>
                </a:schemeClr>
              </a:solidFill>
              <a:latin typeface="Gill Sans"/>
              <a:cs typeface="Gill Sans"/>
            </a:endParaRPr>
          </a:p>
          <a:p>
            <a:r>
              <a:rPr lang="en-US" sz="2000" dirty="0">
                <a:solidFill>
                  <a:schemeClr val="tx1">
                    <a:lumMod val="65000"/>
                  </a:schemeClr>
                </a:solidFill>
                <a:latin typeface="Gill Sans"/>
                <a:cs typeface="Gill Sans"/>
              </a:rPr>
              <a:t>Committee:</a:t>
            </a:r>
          </a:p>
          <a:p>
            <a:r>
              <a:rPr lang="en-US" sz="2000" dirty="0">
                <a:solidFill>
                  <a:schemeClr val="tx1">
                    <a:lumMod val="65000"/>
                  </a:schemeClr>
                </a:solidFill>
                <a:latin typeface="Gill Sans"/>
                <a:cs typeface="Gill Sans"/>
              </a:rPr>
              <a:t>Prof. Bruce Pike </a:t>
            </a:r>
            <a:r>
              <a:rPr lang="en-US" sz="2000" dirty="0" smtClean="0">
                <a:solidFill>
                  <a:schemeClr val="tx1">
                    <a:lumMod val="65000"/>
                  </a:schemeClr>
                </a:solidFill>
                <a:latin typeface="Gill Sans"/>
                <a:cs typeface="Gill Sans"/>
              </a:rPr>
              <a:t>– Supervisor</a:t>
            </a:r>
          </a:p>
          <a:p>
            <a:r>
              <a:rPr lang="en-US" sz="2000" dirty="0">
                <a:solidFill>
                  <a:schemeClr val="tx1">
                    <a:lumMod val="65000"/>
                  </a:schemeClr>
                </a:solidFill>
                <a:latin typeface="Gill Sans"/>
                <a:cs typeface="Gill Sans"/>
              </a:rPr>
              <a:t>Dr. Douglas Arnold - External </a:t>
            </a:r>
            <a:r>
              <a:rPr lang="en-US" sz="2000" dirty="0" smtClean="0">
                <a:solidFill>
                  <a:schemeClr val="tx1">
                    <a:lumMod val="65000"/>
                  </a:schemeClr>
                </a:solidFill>
                <a:latin typeface="Gill Sans"/>
                <a:cs typeface="Gill Sans"/>
              </a:rPr>
              <a:t>member</a:t>
            </a:r>
            <a:endParaRPr lang="en-US" sz="2000" dirty="0">
              <a:solidFill>
                <a:schemeClr val="tx1">
                  <a:lumMod val="65000"/>
                </a:schemeClr>
              </a:solidFill>
              <a:latin typeface="Gill Sans"/>
              <a:cs typeface="Gill Sans"/>
            </a:endParaRPr>
          </a:p>
          <a:p>
            <a:r>
              <a:rPr lang="en-US" sz="2000" dirty="0">
                <a:solidFill>
                  <a:schemeClr val="tx1">
                    <a:lumMod val="65000"/>
                  </a:schemeClr>
                </a:solidFill>
                <a:latin typeface="Gill Sans"/>
                <a:cs typeface="Gill Sans"/>
              </a:rPr>
              <a:t>Prof. Robert </a:t>
            </a:r>
            <a:r>
              <a:rPr lang="en-US" sz="2000" dirty="0" err="1">
                <a:solidFill>
                  <a:schemeClr val="tx1">
                    <a:lumMod val="65000"/>
                  </a:schemeClr>
                </a:solidFill>
                <a:latin typeface="Gill Sans"/>
                <a:cs typeface="Gill Sans"/>
              </a:rPr>
              <a:t>Funnell</a:t>
            </a:r>
            <a:r>
              <a:rPr lang="en-US" sz="2000" dirty="0">
                <a:solidFill>
                  <a:schemeClr val="tx1">
                    <a:lumMod val="65000"/>
                  </a:schemeClr>
                </a:solidFill>
                <a:latin typeface="Gill Sans"/>
                <a:cs typeface="Gill Sans"/>
              </a:rPr>
              <a:t> - Chair’s representative</a:t>
            </a:r>
          </a:p>
          <a:p>
            <a:endParaRPr lang="en-US" sz="2000" dirty="0">
              <a:solidFill>
                <a:schemeClr val="tx1">
                  <a:lumMod val="65000"/>
                </a:schemeClr>
              </a:solidFill>
              <a:latin typeface="Gill Sans"/>
              <a:cs typeface="Gill Sans"/>
            </a:endParaRPr>
          </a:p>
        </p:txBody>
      </p:sp>
      <p:sp>
        <p:nvSpPr>
          <p:cNvPr id="6" name="Title 1"/>
          <p:cNvSpPr txBox="1">
            <a:spLocks/>
          </p:cNvSpPr>
          <p:nvPr/>
        </p:nvSpPr>
        <p:spPr>
          <a:xfrm>
            <a:off x="19506" y="1418758"/>
            <a:ext cx="91440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600" dirty="0" smtClean="0">
                <a:solidFill>
                  <a:srgbClr val="FFFF00"/>
                </a:solidFill>
                <a:latin typeface="Didot"/>
                <a:cs typeface="Didot"/>
              </a:rPr>
              <a:t>Development of Multimodal Quantitative MRI Techniques to Assess Brain Tissue Microstructure in Multiple Sclerosis</a:t>
            </a:r>
            <a:endParaRPr lang="en-US" sz="2600" dirty="0">
              <a:solidFill>
                <a:srgbClr val="FFFF00"/>
              </a:solidFill>
              <a:latin typeface="Didot"/>
              <a:cs typeface="Didot"/>
            </a:endParaRPr>
          </a:p>
        </p:txBody>
      </p:sp>
      <p:pic>
        <p:nvPicPr>
          <p:cNvPr id="4" name="Picture 3"/>
          <p:cNvPicPr>
            <a:picLocks noChangeAspect="1"/>
          </p:cNvPicPr>
          <p:nvPr/>
        </p:nvPicPr>
        <p:blipFill>
          <a:blip r:embed="rId3"/>
          <a:stretch>
            <a:fillRect/>
          </a:stretch>
        </p:blipFill>
        <p:spPr>
          <a:xfrm>
            <a:off x="7521729" y="5282661"/>
            <a:ext cx="1622271" cy="762467"/>
          </a:xfrm>
          <a:prstGeom prst="rect">
            <a:avLst/>
          </a:prstGeom>
        </p:spPr>
      </p:pic>
      <p:pic>
        <p:nvPicPr>
          <p:cNvPr id="5" name="Picture 4"/>
          <p:cNvPicPr>
            <a:picLocks noChangeAspect="1"/>
          </p:cNvPicPr>
          <p:nvPr/>
        </p:nvPicPr>
        <p:blipFill>
          <a:blip r:embed="rId4"/>
          <a:stretch>
            <a:fillRect/>
          </a:stretch>
        </p:blipFill>
        <p:spPr>
          <a:xfrm>
            <a:off x="6571125" y="6250791"/>
            <a:ext cx="2592381" cy="607209"/>
          </a:xfrm>
          <a:prstGeom prst="rect">
            <a:avLst/>
          </a:prstGeom>
        </p:spPr>
      </p:pic>
      <p:pic>
        <p:nvPicPr>
          <p:cNvPr id="8" name="Picture 7"/>
          <p:cNvPicPr/>
          <p:nvPr/>
        </p:nvPicPr>
        <p:blipFill>
          <a:blip r:embed="rId5">
            <a:extLst>
              <a:ext uri="{28A0092B-C50C-407E-A947-70E740481C1C}">
                <a14:useLocalDpi xmlns:a14="http://schemas.microsoft.com/office/drawing/2010/main" val="0"/>
              </a:ext>
            </a:extLst>
          </a:blip>
          <a:stretch>
            <a:fillRect/>
          </a:stretch>
        </p:blipFill>
        <p:spPr>
          <a:xfrm>
            <a:off x="54370" y="5483302"/>
            <a:ext cx="1423495" cy="1246844"/>
          </a:xfrm>
          <a:prstGeom prst="rect">
            <a:avLst/>
          </a:prstGeom>
        </p:spPr>
      </p:pic>
    </p:spTree>
    <p:extLst>
      <p:ext uri="{BB962C8B-B14F-4D97-AF65-F5344CB8AC3E}">
        <p14:creationId xmlns:p14="http://schemas.microsoft.com/office/powerpoint/2010/main" val="772509039"/>
      </p:ext>
    </p:extLst>
  </p:cSld>
  <p:clrMapOvr>
    <a:masterClrMapping/>
  </p:clrMapOvr>
  <mc:AlternateContent xmlns:mc="http://schemas.openxmlformats.org/markup-compatibility/2006" xmlns:p14="http://schemas.microsoft.com/office/powerpoint/2010/main">
    <mc:Choice Requires="p14">
      <p:transition spd="slow" p14:dur="2000" advTm="7543"/>
    </mc:Choice>
    <mc:Fallback xmlns="">
      <p:transition xmlns:p14="http://schemas.microsoft.com/office/powerpoint/2010/main" spd="slow" advTm="7543"/>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Didot"/>
                <a:cs typeface="Didot"/>
              </a:rPr>
              <a:t>Previous Hypotheses</a:t>
            </a:r>
            <a:endParaRPr lang="en-US" dirty="0">
              <a:latin typeface="Didot"/>
              <a:cs typeface="Didot"/>
            </a:endParaRPr>
          </a:p>
        </p:txBody>
      </p:sp>
      <p:sp>
        <p:nvSpPr>
          <p:cNvPr id="3" name="Content Placeholder 2"/>
          <p:cNvSpPr>
            <a:spLocks noGrp="1"/>
          </p:cNvSpPr>
          <p:nvPr>
            <p:ph idx="1"/>
          </p:nvPr>
        </p:nvSpPr>
        <p:spPr/>
        <p:txBody>
          <a:bodyPr>
            <a:noAutofit/>
          </a:bodyPr>
          <a:lstStyle/>
          <a:p>
            <a:pPr marL="457200" indent="-457200">
              <a:buFont typeface="+mj-lt"/>
              <a:buAutoNum type="arabicPeriod"/>
            </a:pPr>
            <a:r>
              <a:rPr lang="en-US" sz="2200" dirty="0" smtClean="0">
                <a:latin typeface="Gill Sans"/>
                <a:cs typeface="Gill Sans"/>
              </a:rPr>
              <a:t>Whole-brain qMT maps can be acquired with a resolution of 1 mm</a:t>
            </a:r>
            <a:r>
              <a:rPr lang="en-US" sz="2200" baseline="30000" dirty="0" smtClean="0">
                <a:latin typeface="Gill Sans"/>
                <a:cs typeface="Gill Sans"/>
              </a:rPr>
              <a:t>3</a:t>
            </a:r>
            <a:r>
              <a:rPr lang="en-US" sz="2200" dirty="0" smtClean="0">
                <a:latin typeface="Gill Sans"/>
                <a:cs typeface="Gill Sans"/>
              </a:rPr>
              <a:t> in a clinically acceptable time of &lt; 30 minutes.</a:t>
            </a:r>
          </a:p>
          <a:p>
            <a:pPr marL="857250" lvl="1" indent="-457200">
              <a:buFont typeface="+mj-lt"/>
              <a:buAutoNum type="arabicPeriod"/>
            </a:pPr>
            <a:r>
              <a:rPr lang="en-US" sz="1800" i="1" dirty="0" smtClean="0">
                <a:solidFill>
                  <a:srgbClr val="FFFF00"/>
                </a:solidFill>
                <a:latin typeface="Gill Sans"/>
                <a:cs typeface="Gill Sans"/>
              </a:rPr>
              <a:t>B</a:t>
            </a:r>
            <a:r>
              <a:rPr lang="en-US" sz="1800" i="1" baseline="-25000" dirty="0" smtClean="0">
                <a:solidFill>
                  <a:srgbClr val="FFFF00"/>
                </a:solidFill>
                <a:latin typeface="Gill Sans"/>
                <a:cs typeface="Gill Sans"/>
              </a:rPr>
              <a:t>1</a:t>
            </a:r>
            <a:r>
              <a:rPr lang="en-US" sz="1800" i="1" dirty="0" smtClean="0">
                <a:solidFill>
                  <a:srgbClr val="FFFF00"/>
                </a:solidFill>
                <a:latin typeface="Gill Sans"/>
                <a:cs typeface="Gill Sans"/>
              </a:rPr>
              <a:t> Method Comparison for Whole-Brain T</a:t>
            </a:r>
            <a:r>
              <a:rPr lang="en-US" sz="1800" i="1" baseline="-25000" dirty="0" smtClean="0">
                <a:solidFill>
                  <a:srgbClr val="FFFF00"/>
                </a:solidFill>
                <a:latin typeface="Gill Sans"/>
                <a:cs typeface="Gill Sans"/>
              </a:rPr>
              <a:t>1</a:t>
            </a:r>
            <a:r>
              <a:rPr lang="en-US" sz="1800" i="1" dirty="0" smtClean="0">
                <a:solidFill>
                  <a:srgbClr val="FFFF00"/>
                </a:solidFill>
                <a:latin typeface="Gill Sans"/>
                <a:cs typeface="Gill Sans"/>
              </a:rPr>
              <a:t> Mapping (ISMRM 2014)</a:t>
            </a:r>
          </a:p>
          <a:p>
            <a:pPr marL="857250" lvl="1" indent="-457200">
              <a:buFont typeface="+mj-lt"/>
              <a:buAutoNum type="arabicPeriod"/>
            </a:pPr>
            <a:r>
              <a:rPr lang="en-US" sz="1800" i="1" dirty="0" smtClean="0">
                <a:solidFill>
                  <a:srgbClr val="FFFF00"/>
                </a:solidFill>
                <a:latin typeface="Gill Sans"/>
                <a:cs typeface="Gill Sans"/>
              </a:rPr>
              <a:t>B</a:t>
            </a:r>
            <a:r>
              <a:rPr lang="en-US" sz="1800" i="1" baseline="-25000" dirty="0" smtClean="0">
                <a:solidFill>
                  <a:srgbClr val="FFFF00"/>
                </a:solidFill>
                <a:latin typeface="Gill Sans"/>
                <a:cs typeface="Gill Sans"/>
              </a:rPr>
              <a:t>1</a:t>
            </a:r>
            <a:r>
              <a:rPr lang="en-US" sz="1800" i="1" dirty="0" smtClean="0">
                <a:solidFill>
                  <a:srgbClr val="FFFF00"/>
                </a:solidFill>
                <a:latin typeface="Gill Sans"/>
                <a:cs typeface="Gill Sans"/>
              </a:rPr>
              <a:t>-sensitivity </a:t>
            </a:r>
            <a:r>
              <a:rPr lang="en-US" sz="1800" i="1" dirty="0">
                <a:solidFill>
                  <a:srgbClr val="FFFF00"/>
                </a:solidFill>
                <a:latin typeface="Gill Sans"/>
                <a:cs typeface="Gill Sans"/>
              </a:rPr>
              <a:t>of </a:t>
            </a:r>
            <a:r>
              <a:rPr lang="en-US" sz="1800" i="1" dirty="0" smtClean="0">
                <a:solidFill>
                  <a:srgbClr val="FFFF00"/>
                </a:solidFill>
                <a:latin typeface="Gill Sans"/>
                <a:cs typeface="Gill Sans"/>
              </a:rPr>
              <a:t>qMT (ISMRM 2014, ISMRM 2015)</a:t>
            </a:r>
            <a:endParaRPr lang="en-US" sz="1800" dirty="0" smtClean="0">
              <a:solidFill>
                <a:srgbClr val="FFFF00"/>
              </a:solidFill>
              <a:latin typeface="Gill Sans"/>
              <a:cs typeface="Gill Sans"/>
            </a:endParaRPr>
          </a:p>
          <a:p>
            <a:pPr marL="0" indent="0">
              <a:buNone/>
            </a:pPr>
            <a:endParaRPr lang="en-US" sz="1000" dirty="0">
              <a:solidFill>
                <a:schemeClr val="bg1">
                  <a:lumMod val="65000"/>
                  <a:lumOff val="35000"/>
                </a:schemeClr>
              </a:solidFill>
              <a:latin typeface="Gill Sans"/>
              <a:cs typeface="Gill Sans"/>
            </a:endParaRPr>
          </a:p>
          <a:p>
            <a:pPr marL="457200" indent="-457200">
              <a:buFont typeface="+mj-lt"/>
              <a:buAutoNum type="arabicPeriod"/>
            </a:pPr>
            <a:r>
              <a:rPr lang="en-US" sz="2200" dirty="0" smtClean="0">
                <a:latin typeface="Gill Sans"/>
                <a:cs typeface="Gill Sans"/>
              </a:rPr>
              <a:t>High-resolution qMT WM/GM focal and diffuse pathology in post-mortem healthy and MS brains will correlate with immunohistochemistry measurements of pathology.</a:t>
            </a:r>
          </a:p>
          <a:p>
            <a:pPr marL="457200" indent="-457200">
              <a:buFont typeface="+mj-lt"/>
              <a:buAutoNum type="arabicPeriod"/>
            </a:pPr>
            <a:endParaRPr lang="en-US" sz="2200" dirty="0" smtClean="0">
              <a:latin typeface="Gill Sans"/>
              <a:cs typeface="Gill Sans"/>
            </a:endParaRPr>
          </a:p>
          <a:p>
            <a:pPr marL="457200" indent="-457200">
              <a:buFont typeface="+mj-lt"/>
              <a:buAutoNum type="arabicPeriod"/>
            </a:pPr>
            <a:endParaRPr lang="en-US" sz="1000" dirty="0" smtClean="0">
              <a:latin typeface="Gill Sans"/>
              <a:cs typeface="Gill Sans"/>
            </a:endParaRPr>
          </a:p>
          <a:p>
            <a:pPr marL="514350" indent="-514350">
              <a:buFont typeface="+mj-lt"/>
              <a:buAutoNum type="arabicPeriod"/>
            </a:pPr>
            <a:r>
              <a:rPr lang="en-US" sz="2200" dirty="0" smtClean="0">
                <a:latin typeface="Gill Sans"/>
                <a:cs typeface="Gill Sans"/>
              </a:rPr>
              <a:t>Is cortical GM MS pathology spatially independent of connectivity with WM lesions?</a:t>
            </a:r>
            <a:endParaRPr lang="en-US" sz="2200" dirty="0">
              <a:latin typeface="Gill Sans"/>
              <a:cs typeface="Gill Sans"/>
            </a:endParaRPr>
          </a:p>
        </p:txBody>
      </p:sp>
      <p:sp>
        <p:nvSpPr>
          <p:cNvPr id="5" name="Slide Number Placeholder 4"/>
          <p:cNvSpPr>
            <a:spLocks noGrp="1"/>
          </p:cNvSpPr>
          <p:nvPr>
            <p:ph type="sldNum" sz="quarter" idx="12"/>
          </p:nvPr>
        </p:nvSpPr>
        <p:spPr/>
        <p:txBody>
          <a:bodyPr/>
          <a:lstStyle/>
          <a:p>
            <a:fld id="{0FB56013-B943-42BA-886F-6F9D4EB85E9D}" type="slidenum">
              <a:rPr lang="en-US" smtClean="0"/>
              <a:t>4</a:t>
            </a:fld>
            <a:endParaRPr lang="en-US"/>
          </a:p>
        </p:txBody>
      </p:sp>
    </p:spTree>
    <p:extLst>
      <p:ext uri="{BB962C8B-B14F-4D97-AF65-F5344CB8AC3E}">
        <p14:creationId xmlns:p14="http://schemas.microsoft.com/office/powerpoint/2010/main" val="2863723577"/>
      </p:ext>
    </p:extLst>
  </p:cSld>
  <p:clrMapOvr>
    <a:masterClrMapping/>
  </p:clrMapOvr>
  <mc:AlternateContent xmlns:mc="http://schemas.openxmlformats.org/markup-compatibility/2006" xmlns:p14="http://schemas.microsoft.com/office/powerpoint/2010/main">
    <mc:Choice Requires="p14">
      <p:transition spd="slow" p14:dur="2000" advTm="22210"/>
    </mc:Choice>
    <mc:Fallback xmlns="">
      <p:transition xmlns:p14="http://schemas.microsoft.com/office/powerpoint/2010/main" spd="slow" advTm="22210"/>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Didot"/>
                <a:cs typeface="Didot"/>
              </a:rPr>
              <a:t>Previous Hypotheses</a:t>
            </a:r>
            <a:endParaRPr lang="en-US" dirty="0">
              <a:latin typeface="Didot"/>
              <a:cs typeface="Didot"/>
            </a:endParaRPr>
          </a:p>
        </p:txBody>
      </p:sp>
      <p:sp>
        <p:nvSpPr>
          <p:cNvPr id="3" name="Content Placeholder 2"/>
          <p:cNvSpPr>
            <a:spLocks noGrp="1"/>
          </p:cNvSpPr>
          <p:nvPr>
            <p:ph idx="1"/>
          </p:nvPr>
        </p:nvSpPr>
        <p:spPr/>
        <p:txBody>
          <a:bodyPr>
            <a:noAutofit/>
          </a:bodyPr>
          <a:lstStyle/>
          <a:p>
            <a:pPr marL="457200" indent="-457200">
              <a:buFont typeface="+mj-lt"/>
              <a:buAutoNum type="arabicPeriod"/>
            </a:pPr>
            <a:r>
              <a:rPr lang="en-US" sz="2200" dirty="0" smtClean="0">
                <a:latin typeface="Gill Sans"/>
                <a:cs typeface="Gill Sans"/>
              </a:rPr>
              <a:t>Whole-brain qMT maps can be acquired with a resolution of 1 mm</a:t>
            </a:r>
            <a:r>
              <a:rPr lang="en-US" sz="2200" baseline="30000" dirty="0" smtClean="0">
                <a:latin typeface="Gill Sans"/>
                <a:cs typeface="Gill Sans"/>
              </a:rPr>
              <a:t>3</a:t>
            </a:r>
            <a:r>
              <a:rPr lang="en-US" sz="2200" dirty="0" smtClean="0">
                <a:latin typeface="Gill Sans"/>
                <a:cs typeface="Gill Sans"/>
              </a:rPr>
              <a:t> in a clinically acceptable time of &lt; 30 minutes.</a:t>
            </a:r>
          </a:p>
          <a:p>
            <a:pPr marL="857250" lvl="1" indent="-457200">
              <a:buFont typeface="+mj-lt"/>
              <a:buAutoNum type="arabicPeriod"/>
            </a:pPr>
            <a:r>
              <a:rPr lang="en-US" sz="1800" i="1" dirty="0" smtClean="0">
                <a:solidFill>
                  <a:srgbClr val="FFFF00"/>
                </a:solidFill>
                <a:latin typeface="Gill Sans"/>
                <a:cs typeface="Gill Sans"/>
              </a:rPr>
              <a:t>B</a:t>
            </a:r>
            <a:r>
              <a:rPr lang="en-US" sz="1800" i="1" baseline="-25000" dirty="0" smtClean="0">
                <a:solidFill>
                  <a:srgbClr val="FFFF00"/>
                </a:solidFill>
                <a:latin typeface="Gill Sans"/>
                <a:cs typeface="Gill Sans"/>
              </a:rPr>
              <a:t>1</a:t>
            </a:r>
            <a:r>
              <a:rPr lang="en-US" sz="1800" i="1" dirty="0" smtClean="0">
                <a:solidFill>
                  <a:srgbClr val="FFFF00"/>
                </a:solidFill>
                <a:latin typeface="Gill Sans"/>
                <a:cs typeface="Gill Sans"/>
              </a:rPr>
              <a:t> Method Comparison for Whole-Brain T</a:t>
            </a:r>
            <a:r>
              <a:rPr lang="en-US" sz="1800" i="1" baseline="-25000" dirty="0" smtClean="0">
                <a:solidFill>
                  <a:srgbClr val="FFFF00"/>
                </a:solidFill>
                <a:latin typeface="Gill Sans"/>
                <a:cs typeface="Gill Sans"/>
              </a:rPr>
              <a:t>1</a:t>
            </a:r>
            <a:r>
              <a:rPr lang="en-US" sz="1800" i="1" dirty="0" smtClean="0">
                <a:solidFill>
                  <a:srgbClr val="FFFF00"/>
                </a:solidFill>
                <a:latin typeface="Gill Sans"/>
                <a:cs typeface="Gill Sans"/>
              </a:rPr>
              <a:t> Mapping (ISMRM 2014)</a:t>
            </a:r>
          </a:p>
          <a:p>
            <a:pPr marL="857250" lvl="1" indent="-457200">
              <a:buFont typeface="+mj-lt"/>
              <a:buAutoNum type="arabicPeriod"/>
            </a:pPr>
            <a:r>
              <a:rPr lang="en-US" sz="1800" i="1" dirty="0" smtClean="0">
                <a:solidFill>
                  <a:srgbClr val="FFFF00"/>
                </a:solidFill>
                <a:latin typeface="Gill Sans"/>
                <a:cs typeface="Gill Sans"/>
              </a:rPr>
              <a:t>B</a:t>
            </a:r>
            <a:r>
              <a:rPr lang="en-US" sz="1800" i="1" baseline="-25000" dirty="0" smtClean="0">
                <a:solidFill>
                  <a:srgbClr val="FFFF00"/>
                </a:solidFill>
                <a:latin typeface="Gill Sans"/>
                <a:cs typeface="Gill Sans"/>
              </a:rPr>
              <a:t>1</a:t>
            </a:r>
            <a:r>
              <a:rPr lang="en-US" sz="1800" i="1" dirty="0" smtClean="0">
                <a:solidFill>
                  <a:srgbClr val="FFFF00"/>
                </a:solidFill>
                <a:latin typeface="Gill Sans"/>
                <a:cs typeface="Gill Sans"/>
              </a:rPr>
              <a:t>-sensitivity </a:t>
            </a:r>
            <a:r>
              <a:rPr lang="en-US" sz="1800" i="1" dirty="0">
                <a:solidFill>
                  <a:srgbClr val="FFFF00"/>
                </a:solidFill>
                <a:latin typeface="Gill Sans"/>
                <a:cs typeface="Gill Sans"/>
              </a:rPr>
              <a:t>of </a:t>
            </a:r>
            <a:r>
              <a:rPr lang="en-US" sz="1800" i="1" dirty="0" smtClean="0">
                <a:solidFill>
                  <a:srgbClr val="FFFF00"/>
                </a:solidFill>
                <a:latin typeface="Gill Sans"/>
                <a:cs typeface="Gill Sans"/>
              </a:rPr>
              <a:t>qMT (ISMRM 2014, ISMRM 2015)</a:t>
            </a:r>
            <a:endParaRPr lang="en-US" sz="1800" dirty="0" smtClean="0">
              <a:solidFill>
                <a:srgbClr val="FFFF00"/>
              </a:solidFill>
              <a:latin typeface="Gill Sans"/>
              <a:cs typeface="Gill Sans"/>
            </a:endParaRPr>
          </a:p>
          <a:p>
            <a:pPr marL="0" indent="0">
              <a:buNone/>
            </a:pPr>
            <a:endParaRPr lang="en-US" sz="1000" dirty="0">
              <a:solidFill>
                <a:schemeClr val="bg1">
                  <a:lumMod val="65000"/>
                  <a:lumOff val="35000"/>
                </a:schemeClr>
              </a:solidFill>
              <a:latin typeface="Gill Sans"/>
              <a:cs typeface="Gill Sans"/>
            </a:endParaRPr>
          </a:p>
          <a:p>
            <a:pPr marL="457200" indent="-457200">
              <a:buFont typeface="+mj-lt"/>
              <a:buAutoNum type="arabicPeriod"/>
            </a:pPr>
            <a:r>
              <a:rPr lang="en-US" sz="2200" strike="sngStrike" dirty="0" smtClean="0">
                <a:solidFill>
                  <a:schemeClr val="bg1">
                    <a:lumMod val="50000"/>
                    <a:lumOff val="50000"/>
                  </a:schemeClr>
                </a:solidFill>
                <a:latin typeface="Gill Sans"/>
                <a:cs typeface="Gill Sans"/>
              </a:rPr>
              <a:t>High-resolution qMT WM/GM focal and diffuse pathology in post-mortem healthy and MS brains will correlate with immunohistochemistry measurements of pathology.</a:t>
            </a:r>
          </a:p>
          <a:p>
            <a:pPr marL="457200" indent="-457200">
              <a:buFont typeface="+mj-lt"/>
              <a:buAutoNum type="arabicPeriod"/>
            </a:pPr>
            <a:endParaRPr lang="en-US" sz="2200" strike="sngStrike" dirty="0" smtClean="0">
              <a:solidFill>
                <a:schemeClr val="bg1">
                  <a:lumMod val="50000"/>
                  <a:lumOff val="50000"/>
                </a:schemeClr>
              </a:solidFill>
              <a:latin typeface="Gill Sans"/>
              <a:cs typeface="Gill Sans"/>
            </a:endParaRPr>
          </a:p>
          <a:p>
            <a:pPr marL="457200" indent="-457200">
              <a:buFont typeface="+mj-lt"/>
              <a:buAutoNum type="arabicPeriod"/>
            </a:pPr>
            <a:endParaRPr lang="en-US" sz="1000" strike="sngStrike" dirty="0" smtClean="0">
              <a:solidFill>
                <a:schemeClr val="bg1">
                  <a:lumMod val="50000"/>
                  <a:lumOff val="50000"/>
                </a:schemeClr>
              </a:solidFill>
              <a:latin typeface="Gill Sans"/>
              <a:cs typeface="Gill Sans"/>
            </a:endParaRPr>
          </a:p>
          <a:p>
            <a:pPr marL="514350" indent="-514350">
              <a:buFont typeface="+mj-lt"/>
              <a:buAutoNum type="arabicPeriod"/>
            </a:pPr>
            <a:r>
              <a:rPr lang="en-US" sz="2200" strike="sngStrike" dirty="0" smtClean="0">
                <a:solidFill>
                  <a:schemeClr val="bg1">
                    <a:lumMod val="50000"/>
                    <a:lumOff val="50000"/>
                  </a:schemeClr>
                </a:solidFill>
                <a:latin typeface="Gill Sans"/>
                <a:cs typeface="Gill Sans"/>
              </a:rPr>
              <a:t>Is cortical GM MS pathology spatially independent of connectivity with WM lesions?</a:t>
            </a:r>
            <a:endParaRPr lang="en-US" sz="2200" strike="sngStrike" dirty="0">
              <a:solidFill>
                <a:schemeClr val="bg1">
                  <a:lumMod val="50000"/>
                  <a:lumOff val="50000"/>
                </a:schemeClr>
              </a:solidFill>
              <a:latin typeface="Gill Sans"/>
              <a:cs typeface="Gill Sans"/>
            </a:endParaRPr>
          </a:p>
        </p:txBody>
      </p:sp>
      <p:sp>
        <p:nvSpPr>
          <p:cNvPr id="5" name="Slide Number Placeholder 4"/>
          <p:cNvSpPr>
            <a:spLocks noGrp="1"/>
          </p:cNvSpPr>
          <p:nvPr>
            <p:ph type="sldNum" sz="quarter" idx="12"/>
          </p:nvPr>
        </p:nvSpPr>
        <p:spPr/>
        <p:txBody>
          <a:bodyPr/>
          <a:lstStyle/>
          <a:p>
            <a:fld id="{0FB56013-B943-42BA-886F-6F9D4EB85E9D}" type="slidenum">
              <a:rPr lang="en-US" smtClean="0"/>
              <a:t>5</a:t>
            </a:fld>
            <a:endParaRPr lang="en-US"/>
          </a:p>
        </p:txBody>
      </p:sp>
    </p:spTree>
    <p:extLst>
      <p:ext uri="{BB962C8B-B14F-4D97-AF65-F5344CB8AC3E}">
        <p14:creationId xmlns:p14="http://schemas.microsoft.com/office/powerpoint/2010/main" val="732519496"/>
      </p:ext>
    </p:extLst>
  </p:cSld>
  <p:clrMapOvr>
    <a:masterClrMapping/>
  </p:clrMapOvr>
  <mc:AlternateContent xmlns:mc="http://schemas.openxmlformats.org/markup-compatibility/2006" xmlns:p14="http://schemas.microsoft.com/office/powerpoint/2010/main">
    <mc:Choice Requires="p14">
      <p:transition spd="slow" p14:dur="2000" advTm="22210"/>
    </mc:Choice>
    <mc:Fallback xmlns="">
      <p:transition xmlns:p14="http://schemas.microsoft.com/office/powerpoint/2010/main" spd="slow" advTm="22210"/>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Didot"/>
                <a:cs typeface="Didot"/>
              </a:rPr>
              <a:t>Revised Aims</a:t>
            </a:r>
            <a:endParaRPr lang="en-US" dirty="0">
              <a:latin typeface="Didot"/>
              <a:cs typeface="Didot"/>
            </a:endParaRPr>
          </a:p>
        </p:txBody>
      </p:sp>
      <p:sp>
        <p:nvSpPr>
          <p:cNvPr id="3" name="Content Placeholder 2"/>
          <p:cNvSpPr>
            <a:spLocks noGrp="1"/>
          </p:cNvSpPr>
          <p:nvPr>
            <p:ph idx="1"/>
          </p:nvPr>
        </p:nvSpPr>
        <p:spPr/>
        <p:txBody>
          <a:bodyPr>
            <a:noAutofit/>
          </a:bodyPr>
          <a:lstStyle/>
          <a:p>
            <a:pPr marL="457200" indent="-457200">
              <a:buFont typeface="+mj-lt"/>
              <a:buAutoNum type="arabicPeriod"/>
            </a:pPr>
            <a:endParaRPr lang="en-US" sz="2400" dirty="0" smtClean="0">
              <a:latin typeface="Gill Sans"/>
              <a:cs typeface="Gill Sans"/>
            </a:endParaRPr>
          </a:p>
          <a:p>
            <a:pPr marL="457200" lvl="0" indent="-457200">
              <a:buFont typeface="+mj-lt"/>
              <a:buAutoNum type="arabicPeriod"/>
            </a:pPr>
            <a:r>
              <a:rPr lang="en-US" sz="2400" dirty="0">
                <a:latin typeface="Gill Sans"/>
                <a:cs typeface="Gill Sans"/>
              </a:rPr>
              <a:t>Comparing quantitative transmit radiofrequency field (B</a:t>
            </a:r>
            <a:r>
              <a:rPr lang="en-US" sz="2400" baseline="-25000" dirty="0">
                <a:latin typeface="Gill Sans"/>
                <a:cs typeface="Gill Sans"/>
              </a:rPr>
              <a:t>1</a:t>
            </a:r>
            <a:r>
              <a:rPr lang="en-US" sz="2400" dirty="0" smtClean="0">
                <a:latin typeface="Gill Sans"/>
                <a:cs typeface="Gill Sans"/>
              </a:rPr>
              <a:t>) mapping </a:t>
            </a:r>
            <a:r>
              <a:rPr lang="en-US" sz="2400" dirty="0">
                <a:latin typeface="Gill Sans"/>
                <a:cs typeface="Gill Sans"/>
              </a:rPr>
              <a:t>methods for whole-brain variable flip angle T</a:t>
            </a:r>
            <a:r>
              <a:rPr lang="en-US" sz="2400" baseline="-25000" dirty="0">
                <a:latin typeface="Gill Sans"/>
                <a:cs typeface="Gill Sans"/>
              </a:rPr>
              <a:t>1</a:t>
            </a:r>
            <a:r>
              <a:rPr lang="en-US" sz="2400" dirty="0">
                <a:latin typeface="Gill Sans"/>
                <a:cs typeface="Gill Sans"/>
              </a:rPr>
              <a:t> maps</a:t>
            </a:r>
          </a:p>
          <a:p>
            <a:pPr marL="457200" indent="-457200">
              <a:buFont typeface="+mj-lt"/>
              <a:buAutoNum type="arabicPeriod"/>
            </a:pPr>
            <a:endParaRPr lang="en-US" sz="2400" dirty="0" smtClean="0">
              <a:latin typeface="Gill Sans"/>
              <a:cs typeface="Gill Sans"/>
            </a:endParaRPr>
          </a:p>
          <a:p>
            <a:pPr marL="457200" lvl="0" indent="-457200">
              <a:buFont typeface="+mj-lt"/>
              <a:buAutoNum type="arabicPeriod"/>
            </a:pPr>
            <a:r>
              <a:rPr lang="en-US" sz="2400" dirty="0">
                <a:latin typeface="Gill Sans"/>
                <a:cs typeface="Gill Sans"/>
              </a:rPr>
              <a:t>An analysis of the B</a:t>
            </a:r>
            <a:r>
              <a:rPr lang="en-US" sz="2400" baseline="-25000" dirty="0">
                <a:latin typeface="Gill Sans"/>
                <a:cs typeface="Gill Sans"/>
              </a:rPr>
              <a:t>1</a:t>
            </a:r>
            <a:r>
              <a:rPr lang="en-US" sz="2400" dirty="0">
                <a:latin typeface="Gill Sans"/>
                <a:cs typeface="Gill Sans"/>
              </a:rPr>
              <a:t>-sensitivity of qMT parameters </a:t>
            </a:r>
          </a:p>
          <a:p>
            <a:pPr marL="457200" indent="-457200">
              <a:buFont typeface="+mj-lt"/>
              <a:buAutoNum type="arabicPeriod"/>
            </a:pPr>
            <a:endParaRPr lang="en-US" sz="2400" dirty="0" smtClean="0">
              <a:latin typeface="Gill Sans"/>
              <a:cs typeface="Gill Sans"/>
            </a:endParaRPr>
          </a:p>
          <a:p>
            <a:pPr marL="457200" lvl="0" indent="-457200">
              <a:buFont typeface="+mj-lt"/>
              <a:buAutoNum type="arabicPeriod"/>
            </a:pPr>
            <a:r>
              <a:rPr lang="en-US" sz="2400" dirty="0">
                <a:latin typeface="Gill Sans"/>
                <a:cs typeface="Gill Sans"/>
              </a:rPr>
              <a:t>Quantitative MT acquisitions can be optimized for both white and grey matter sensitivity over the whole brain with a resolution of 1 mm</a:t>
            </a:r>
            <a:r>
              <a:rPr lang="en-US" sz="2400" baseline="30000" dirty="0">
                <a:latin typeface="Gill Sans"/>
                <a:cs typeface="Gill Sans"/>
              </a:rPr>
              <a:t>3</a:t>
            </a:r>
            <a:r>
              <a:rPr lang="en-US" sz="2400" dirty="0">
                <a:latin typeface="Gill Sans"/>
                <a:cs typeface="Gill Sans"/>
              </a:rPr>
              <a:t> in a clinically acceptable time of &lt;30 minutes.</a:t>
            </a:r>
          </a:p>
          <a:p>
            <a:pPr marL="457200" indent="-457200">
              <a:buFont typeface="+mj-lt"/>
              <a:buAutoNum type="arabicPeriod"/>
            </a:pPr>
            <a:endParaRPr lang="en-US" sz="2200" dirty="0" smtClean="0">
              <a:latin typeface="Gill Sans"/>
              <a:cs typeface="Gill Sans"/>
            </a:endParaRPr>
          </a:p>
          <a:p>
            <a:pPr marL="0" indent="0">
              <a:buNone/>
            </a:pPr>
            <a:endParaRPr lang="en-US" sz="1000" dirty="0">
              <a:solidFill>
                <a:schemeClr val="bg1">
                  <a:lumMod val="65000"/>
                  <a:lumOff val="35000"/>
                </a:schemeClr>
              </a:solidFill>
              <a:latin typeface="Gill Sans"/>
              <a:cs typeface="Gill Sans"/>
            </a:endParaRPr>
          </a:p>
        </p:txBody>
      </p:sp>
      <p:sp>
        <p:nvSpPr>
          <p:cNvPr id="5" name="Slide Number Placeholder 4"/>
          <p:cNvSpPr>
            <a:spLocks noGrp="1"/>
          </p:cNvSpPr>
          <p:nvPr>
            <p:ph type="sldNum" sz="quarter" idx="12"/>
          </p:nvPr>
        </p:nvSpPr>
        <p:spPr/>
        <p:txBody>
          <a:bodyPr/>
          <a:lstStyle/>
          <a:p>
            <a:fld id="{0FB56013-B943-42BA-886F-6F9D4EB85E9D}" type="slidenum">
              <a:rPr lang="en-US" smtClean="0"/>
              <a:t>6</a:t>
            </a:fld>
            <a:endParaRPr lang="en-US"/>
          </a:p>
        </p:txBody>
      </p:sp>
    </p:spTree>
    <p:extLst>
      <p:ext uri="{BB962C8B-B14F-4D97-AF65-F5344CB8AC3E}">
        <p14:creationId xmlns:p14="http://schemas.microsoft.com/office/powerpoint/2010/main" val="2863723577"/>
      </p:ext>
    </p:extLst>
  </p:cSld>
  <p:clrMapOvr>
    <a:masterClrMapping/>
  </p:clrMapOvr>
  <mc:AlternateContent xmlns:mc="http://schemas.openxmlformats.org/markup-compatibility/2006" xmlns:p14="http://schemas.microsoft.com/office/powerpoint/2010/main">
    <mc:Choice Requires="p14">
      <p:transition spd="slow" p14:dur="2000" advTm="22210"/>
    </mc:Choice>
    <mc:Fallback xmlns="">
      <p:transition xmlns:p14="http://schemas.microsoft.com/office/powerpoint/2010/main" spd="slow" advTm="22210"/>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Didot"/>
                <a:cs typeface="Didot"/>
              </a:rPr>
              <a:t>List of Publications/Abstracts</a:t>
            </a:r>
            <a:endParaRPr lang="en-US" dirty="0">
              <a:latin typeface="Didot"/>
              <a:cs typeface="Didot"/>
            </a:endParaRPr>
          </a:p>
        </p:txBody>
      </p:sp>
      <p:sp>
        <p:nvSpPr>
          <p:cNvPr id="3" name="Content Placeholder 2"/>
          <p:cNvSpPr>
            <a:spLocks noGrp="1"/>
          </p:cNvSpPr>
          <p:nvPr>
            <p:ph idx="1"/>
          </p:nvPr>
        </p:nvSpPr>
        <p:spPr>
          <a:xfrm>
            <a:off x="457200" y="1151970"/>
            <a:ext cx="8229600" cy="5706030"/>
          </a:xfrm>
        </p:spPr>
        <p:txBody>
          <a:bodyPr>
            <a:noAutofit/>
          </a:bodyPr>
          <a:lstStyle/>
          <a:p>
            <a:pPr marL="0" indent="0">
              <a:buNone/>
            </a:pPr>
            <a:r>
              <a:rPr lang="en-US" sz="2000" b="1" dirty="0" smtClean="0">
                <a:solidFill>
                  <a:srgbClr val="FFFF00"/>
                </a:solidFill>
                <a:latin typeface="Gill Sans"/>
                <a:cs typeface="Gill Sans"/>
              </a:rPr>
              <a:t>Submitted </a:t>
            </a:r>
            <a:r>
              <a:rPr lang="en-US" sz="2000" b="1" dirty="0">
                <a:solidFill>
                  <a:srgbClr val="FFFF00"/>
                </a:solidFill>
                <a:latin typeface="Gill Sans"/>
                <a:cs typeface="Gill Sans"/>
              </a:rPr>
              <a:t>Manuscripts</a:t>
            </a:r>
            <a:endParaRPr lang="en-US" sz="2000" dirty="0">
              <a:solidFill>
                <a:srgbClr val="FFFF00"/>
              </a:solidFill>
              <a:latin typeface="Gill Sans"/>
              <a:cs typeface="Gill Sans"/>
            </a:endParaRPr>
          </a:p>
          <a:p>
            <a:pPr lvl="0"/>
            <a:r>
              <a:rPr lang="en-US" sz="1400" dirty="0" smtClean="0">
                <a:latin typeface="Gill Sans"/>
                <a:cs typeface="Gill Sans"/>
              </a:rPr>
              <a:t>Nikola </a:t>
            </a:r>
            <a:r>
              <a:rPr lang="en-US" sz="1400" dirty="0" err="1">
                <a:latin typeface="Gill Sans"/>
                <a:cs typeface="Gill Sans"/>
              </a:rPr>
              <a:t>Stikov</a:t>
            </a:r>
            <a:r>
              <a:rPr lang="en-US" sz="1400" dirty="0">
                <a:latin typeface="Gill Sans"/>
                <a:cs typeface="Gill Sans"/>
              </a:rPr>
              <a:t>, Jennifer S.W. Campbell, Thomas Stroh, Stephen Frey, Jennifer </a:t>
            </a:r>
            <a:r>
              <a:rPr lang="en-US" sz="1400" dirty="0" err="1">
                <a:latin typeface="Gill Sans"/>
                <a:cs typeface="Gill Sans"/>
              </a:rPr>
              <a:t>Novek</a:t>
            </a:r>
            <a:r>
              <a:rPr lang="en-US" sz="1400" dirty="0">
                <a:latin typeface="Gill Sans"/>
                <a:cs typeface="Gill Sans"/>
              </a:rPr>
              <a:t>, Stephen </a:t>
            </a:r>
            <a:r>
              <a:rPr lang="en-US" sz="1400" dirty="0" err="1">
                <a:latin typeface="Gill Sans"/>
                <a:cs typeface="Gill Sans"/>
              </a:rPr>
              <a:t>Nuara</a:t>
            </a:r>
            <a:r>
              <a:rPr lang="en-US" sz="1400" dirty="0">
                <a:latin typeface="Gill Sans"/>
                <a:cs typeface="Gill Sans"/>
              </a:rPr>
              <a:t>, Ming-Kai Ho, Barry J. </a:t>
            </a:r>
            <a:r>
              <a:rPr lang="en-US" sz="1400" dirty="0" err="1">
                <a:latin typeface="Gill Sans"/>
                <a:cs typeface="Gill Sans"/>
              </a:rPr>
              <a:t>Bedell</a:t>
            </a:r>
            <a:r>
              <a:rPr lang="en-US" sz="1400" dirty="0">
                <a:latin typeface="Gill Sans"/>
                <a:cs typeface="Gill Sans"/>
              </a:rPr>
              <a:t>, Robert F. Dougherty, </a:t>
            </a:r>
            <a:r>
              <a:rPr lang="en-US" sz="1400" dirty="0" err="1">
                <a:latin typeface="Gill Sans"/>
                <a:cs typeface="Gill Sans"/>
              </a:rPr>
              <a:t>Ilana</a:t>
            </a:r>
            <a:r>
              <a:rPr lang="en-US" sz="1400" dirty="0">
                <a:latin typeface="Gill Sans"/>
                <a:cs typeface="Gill Sans"/>
              </a:rPr>
              <a:t> R. </a:t>
            </a:r>
            <a:r>
              <a:rPr lang="en-US" sz="1400" dirty="0" err="1">
                <a:latin typeface="Gill Sans"/>
                <a:cs typeface="Gill Sans"/>
              </a:rPr>
              <a:t>Leppert</a:t>
            </a:r>
            <a:r>
              <a:rPr lang="en-US" sz="1400" dirty="0">
                <a:latin typeface="Gill Sans"/>
                <a:cs typeface="Gill Sans"/>
              </a:rPr>
              <a:t>, </a:t>
            </a:r>
            <a:r>
              <a:rPr lang="en-US" sz="1400" b="1" dirty="0">
                <a:solidFill>
                  <a:schemeClr val="bg2">
                    <a:lumMod val="60000"/>
                    <a:lumOff val="40000"/>
                  </a:schemeClr>
                </a:solidFill>
                <a:latin typeface="Gill Sans"/>
                <a:cs typeface="Gill Sans"/>
              </a:rPr>
              <a:t>Mathieu Boudreau</a:t>
            </a:r>
            <a:r>
              <a:rPr lang="en-US" sz="1400" dirty="0">
                <a:latin typeface="Gill Sans"/>
                <a:cs typeface="Gill Sans"/>
              </a:rPr>
              <a:t>, </a:t>
            </a:r>
            <a:r>
              <a:rPr lang="en-US" sz="1400" dirty="0" err="1">
                <a:latin typeface="Gill Sans"/>
                <a:cs typeface="Gill Sans"/>
              </a:rPr>
              <a:t>Sridar</a:t>
            </a:r>
            <a:r>
              <a:rPr lang="en-US" sz="1400" dirty="0">
                <a:latin typeface="Gill Sans"/>
                <a:cs typeface="Gill Sans"/>
              </a:rPr>
              <a:t> Narayanan, and G. Bruce Pike, </a:t>
            </a:r>
            <a:r>
              <a:rPr lang="en-US" sz="1400" i="1" dirty="0">
                <a:latin typeface="Gill Sans"/>
                <a:cs typeface="Gill Sans"/>
              </a:rPr>
              <a:t>“In vivo histology of the myelin g-ratio with magnetic resonance imaging”</a:t>
            </a:r>
            <a:r>
              <a:rPr lang="en-US" sz="1400" dirty="0">
                <a:latin typeface="Gill Sans"/>
                <a:cs typeface="Gill Sans"/>
              </a:rPr>
              <a:t>, </a:t>
            </a:r>
            <a:r>
              <a:rPr lang="en-US" sz="1400" dirty="0" err="1">
                <a:latin typeface="Gill Sans"/>
                <a:cs typeface="Gill Sans"/>
              </a:rPr>
              <a:t>Neuroimage</a:t>
            </a:r>
            <a:r>
              <a:rPr lang="en-US" sz="1400" dirty="0">
                <a:latin typeface="Gill Sans"/>
                <a:cs typeface="Gill Sans"/>
              </a:rPr>
              <a:t>, (Submitted on: December 5</a:t>
            </a:r>
            <a:r>
              <a:rPr lang="en-US" sz="1400" baseline="30000" dirty="0">
                <a:latin typeface="Gill Sans"/>
                <a:cs typeface="Gill Sans"/>
              </a:rPr>
              <a:t>th</a:t>
            </a:r>
            <a:r>
              <a:rPr lang="en-US" sz="1400" dirty="0">
                <a:latin typeface="Gill Sans"/>
                <a:cs typeface="Gill Sans"/>
              </a:rPr>
              <a:t> 2014</a:t>
            </a:r>
            <a:r>
              <a:rPr lang="en-US" sz="1400" dirty="0" smtClean="0">
                <a:latin typeface="Gill Sans"/>
                <a:cs typeface="Gill Sans"/>
              </a:rPr>
              <a:t>)</a:t>
            </a:r>
          </a:p>
          <a:p>
            <a:pPr marL="0" indent="0">
              <a:buNone/>
            </a:pPr>
            <a:r>
              <a:rPr lang="en-US" sz="2000" b="1" dirty="0">
                <a:solidFill>
                  <a:srgbClr val="FFFF00"/>
                </a:solidFill>
                <a:latin typeface="Gill Sans"/>
                <a:cs typeface="Gill Sans"/>
              </a:rPr>
              <a:t>Published Manuscripts</a:t>
            </a:r>
            <a:endParaRPr lang="en-US" sz="2000" dirty="0">
              <a:solidFill>
                <a:srgbClr val="FFFF00"/>
              </a:solidFill>
              <a:latin typeface="Gill Sans"/>
              <a:cs typeface="Gill Sans"/>
            </a:endParaRPr>
          </a:p>
          <a:p>
            <a:r>
              <a:rPr lang="en-US" sz="1400" dirty="0">
                <a:latin typeface="Gill Sans"/>
                <a:cs typeface="Gill Sans"/>
              </a:rPr>
              <a:t>Nikola </a:t>
            </a:r>
            <a:r>
              <a:rPr lang="en-US" sz="1400" dirty="0" err="1">
                <a:latin typeface="Gill Sans"/>
                <a:cs typeface="Gill Sans"/>
              </a:rPr>
              <a:t>Stikov</a:t>
            </a:r>
            <a:r>
              <a:rPr lang="en-US" sz="1400" dirty="0">
                <a:latin typeface="Gill Sans"/>
                <a:cs typeface="Gill Sans"/>
              </a:rPr>
              <a:t>, </a:t>
            </a:r>
            <a:r>
              <a:rPr lang="en-US" sz="1400" b="1" dirty="0">
                <a:solidFill>
                  <a:schemeClr val="accent1"/>
                </a:solidFill>
                <a:latin typeface="Gill Sans"/>
                <a:cs typeface="Gill Sans"/>
              </a:rPr>
              <a:t>Mathieu Boudreau</a:t>
            </a:r>
            <a:r>
              <a:rPr lang="en-US" sz="1400" dirty="0">
                <a:latin typeface="Gill Sans"/>
                <a:cs typeface="Gill Sans"/>
              </a:rPr>
              <a:t>, Ives Levesque, Christine Tardif, </a:t>
            </a:r>
            <a:r>
              <a:rPr lang="en-US" sz="1400" dirty="0" err="1">
                <a:latin typeface="Gill Sans"/>
                <a:cs typeface="Gill Sans"/>
              </a:rPr>
              <a:t>Joëlle</a:t>
            </a:r>
            <a:r>
              <a:rPr lang="en-US" sz="1400" dirty="0">
                <a:latin typeface="Gill Sans"/>
                <a:cs typeface="Gill Sans"/>
              </a:rPr>
              <a:t> </a:t>
            </a:r>
            <a:r>
              <a:rPr lang="en-US" sz="1400" dirty="0" err="1">
                <a:latin typeface="Gill Sans"/>
                <a:cs typeface="Gill Sans"/>
              </a:rPr>
              <a:t>Barral</a:t>
            </a:r>
            <a:r>
              <a:rPr lang="en-US" sz="1400" dirty="0">
                <a:latin typeface="Gill Sans"/>
                <a:cs typeface="Gill Sans"/>
              </a:rPr>
              <a:t>, G. Bruce Pike, </a:t>
            </a:r>
            <a:r>
              <a:rPr lang="en-US" sz="1400" i="1" dirty="0">
                <a:latin typeface="Gill Sans"/>
                <a:cs typeface="Gill Sans"/>
              </a:rPr>
              <a:t>“On the Accuracy of T</a:t>
            </a:r>
            <a:r>
              <a:rPr lang="en-US" sz="1400" i="1" baseline="-25000" dirty="0">
                <a:latin typeface="Gill Sans"/>
                <a:cs typeface="Gill Sans"/>
              </a:rPr>
              <a:t>1</a:t>
            </a:r>
            <a:r>
              <a:rPr lang="en-US" sz="1400" i="1" dirty="0">
                <a:latin typeface="Gill Sans"/>
                <a:cs typeface="Gill Sans"/>
              </a:rPr>
              <a:t> Mapping: Searching for Common Ground”</a:t>
            </a:r>
            <a:r>
              <a:rPr lang="en-US" sz="1400" dirty="0">
                <a:latin typeface="Gill Sans"/>
                <a:cs typeface="Gill Sans"/>
              </a:rPr>
              <a:t>, Magnetic Resonance in Medicine, DOI: 10.1002/mrm.25135 (2014)</a:t>
            </a:r>
          </a:p>
          <a:p>
            <a:pPr marL="0" indent="0">
              <a:buNone/>
            </a:pPr>
            <a:r>
              <a:rPr lang="en-US" sz="2000" b="1" dirty="0" smtClean="0">
                <a:solidFill>
                  <a:srgbClr val="FFFF00"/>
                </a:solidFill>
                <a:latin typeface="Gill Sans"/>
                <a:cs typeface="Gill Sans"/>
              </a:rPr>
              <a:t>Manuscripts in Progress</a:t>
            </a:r>
            <a:endParaRPr lang="en-US" sz="2000" dirty="0">
              <a:solidFill>
                <a:srgbClr val="FFFF00"/>
              </a:solidFill>
              <a:latin typeface="Gill Sans"/>
              <a:cs typeface="Gill Sans"/>
            </a:endParaRPr>
          </a:p>
          <a:p>
            <a:pPr lvl="0"/>
            <a:r>
              <a:rPr lang="en-US" sz="1400" b="1" dirty="0">
                <a:solidFill>
                  <a:srgbClr val="558ED5"/>
                </a:solidFill>
                <a:latin typeface="Gill Sans"/>
                <a:cs typeface="Gill Sans"/>
              </a:rPr>
              <a:t>Mathieu Boudreau</a:t>
            </a:r>
            <a:r>
              <a:rPr lang="en-US" sz="1400" dirty="0">
                <a:latin typeface="Gill Sans"/>
                <a:cs typeface="Gill Sans"/>
              </a:rPr>
              <a:t>, Christine Tardif, Nikola </a:t>
            </a:r>
            <a:r>
              <a:rPr lang="en-US" sz="1400" dirty="0" err="1">
                <a:latin typeface="Gill Sans"/>
                <a:cs typeface="Gill Sans"/>
              </a:rPr>
              <a:t>Stikov</a:t>
            </a:r>
            <a:r>
              <a:rPr lang="en-US" sz="1400" dirty="0">
                <a:latin typeface="Gill Sans"/>
                <a:cs typeface="Gill Sans"/>
              </a:rPr>
              <a:t>, G. Bruce Pike, </a:t>
            </a:r>
            <a:r>
              <a:rPr lang="en-US" sz="1400" i="1" dirty="0">
                <a:latin typeface="Gill Sans"/>
                <a:cs typeface="Gill Sans"/>
              </a:rPr>
              <a:t>“A Comparison of B</a:t>
            </a:r>
            <a:r>
              <a:rPr lang="en-US" sz="1400" i="1" baseline="-25000" dirty="0">
                <a:latin typeface="Gill Sans"/>
                <a:cs typeface="Gill Sans"/>
              </a:rPr>
              <a:t>1</a:t>
            </a:r>
            <a:r>
              <a:rPr lang="en-US" sz="1400" i="1" dirty="0">
                <a:latin typeface="Gill Sans"/>
                <a:cs typeface="Gill Sans"/>
              </a:rPr>
              <a:t> Mapping Methods for T</a:t>
            </a:r>
            <a:r>
              <a:rPr lang="en-US" sz="1400" i="1" baseline="-25000" dirty="0">
                <a:latin typeface="Gill Sans"/>
                <a:cs typeface="Gill Sans"/>
              </a:rPr>
              <a:t>1</a:t>
            </a:r>
            <a:r>
              <a:rPr lang="en-US" sz="1400" i="1" dirty="0">
                <a:latin typeface="Gill Sans"/>
                <a:cs typeface="Gill Sans"/>
              </a:rPr>
              <a:t> Mapping at 3T”</a:t>
            </a:r>
            <a:r>
              <a:rPr lang="en-US" sz="1400" dirty="0">
                <a:latin typeface="Gill Sans"/>
                <a:cs typeface="Gill Sans"/>
              </a:rPr>
              <a:t>, Proposed submission to: Magnetic Resonance in Medicine, Format: Technical Note (2015)</a:t>
            </a:r>
          </a:p>
          <a:p>
            <a:pPr lvl="0"/>
            <a:r>
              <a:rPr lang="en-US" sz="1400" b="1" dirty="0">
                <a:solidFill>
                  <a:srgbClr val="558ED5"/>
                </a:solidFill>
                <a:latin typeface="Gill Sans"/>
                <a:cs typeface="Gill Sans"/>
              </a:rPr>
              <a:t>Mathieu Boudreau</a:t>
            </a:r>
            <a:r>
              <a:rPr lang="en-US" sz="1400" dirty="0">
                <a:latin typeface="Gill Sans"/>
                <a:cs typeface="Gill Sans"/>
              </a:rPr>
              <a:t>, Nikola </a:t>
            </a:r>
            <a:r>
              <a:rPr lang="en-US" sz="1400" dirty="0" err="1">
                <a:latin typeface="Gill Sans"/>
                <a:cs typeface="Gill Sans"/>
              </a:rPr>
              <a:t>Stikov</a:t>
            </a:r>
            <a:r>
              <a:rPr lang="en-US" sz="1400" dirty="0">
                <a:latin typeface="Gill Sans"/>
                <a:cs typeface="Gill Sans"/>
              </a:rPr>
              <a:t>, Douglas L. Arnold, G. Bruce Pike, </a:t>
            </a:r>
            <a:r>
              <a:rPr lang="en-US" sz="1400" i="1" dirty="0">
                <a:latin typeface="Gill Sans"/>
                <a:cs typeface="Gill Sans"/>
              </a:rPr>
              <a:t>“B</a:t>
            </a:r>
            <a:r>
              <a:rPr lang="en-US" sz="1400" i="1" baseline="-25000" dirty="0">
                <a:latin typeface="Gill Sans"/>
                <a:cs typeface="Gill Sans"/>
              </a:rPr>
              <a:t>1</a:t>
            </a:r>
            <a:r>
              <a:rPr lang="en-US" sz="1400" i="1" dirty="0">
                <a:latin typeface="Gill Sans"/>
                <a:cs typeface="Gill Sans"/>
              </a:rPr>
              <a:t>-Sensitivity Analysis of qMT”</a:t>
            </a:r>
            <a:r>
              <a:rPr lang="en-US" sz="1400" dirty="0">
                <a:latin typeface="Gill Sans"/>
                <a:cs typeface="Gill Sans"/>
              </a:rPr>
              <a:t>, Proposed submission to: Magnetic Resonance in Medicine, Format: Full Paper (2015)</a:t>
            </a:r>
          </a:p>
          <a:p>
            <a:pPr marL="0" indent="0">
              <a:buNone/>
            </a:pPr>
            <a:r>
              <a:rPr lang="en-US" sz="2000" b="1" dirty="0" smtClean="0">
                <a:solidFill>
                  <a:srgbClr val="FFFF00"/>
                </a:solidFill>
                <a:latin typeface="Gill Sans"/>
                <a:cs typeface="Gill Sans"/>
              </a:rPr>
              <a:t>Proposed Manuscripts</a:t>
            </a:r>
            <a:endParaRPr lang="en-US" sz="2000" dirty="0">
              <a:solidFill>
                <a:srgbClr val="FFFF00"/>
              </a:solidFill>
              <a:latin typeface="Gill Sans"/>
              <a:cs typeface="Gill Sans"/>
            </a:endParaRPr>
          </a:p>
          <a:p>
            <a:pPr lvl="0"/>
            <a:r>
              <a:rPr lang="en-US" sz="1400" b="1" dirty="0">
                <a:solidFill>
                  <a:srgbClr val="558ED5"/>
                </a:solidFill>
                <a:latin typeface="Gill Sans"/>
                <a:cs typeface="Gill Sans"/>
              </a:rPr>
              <a:t>Mathieu Boudreau</a:t>
            </a:r>
            <a:r>
              <a:rPr lang="en-US" sz="1400" dirty="0">
                <a:latin typeface="Gill Sans"/>
                <a:cs typeface="Gill Sans"/>
              </a:rPr>
              <a:t>, Nikola </a:t>
            </a:r>
            <a:r>
              <a:rPr lang="en-US" sz="1400" dirty="0" err="1">
                <a:latin typeface="Gill Sans"/>
                <a:cs typeface="Gill Sans"/>
              </a:rPr>
              <a:t>Stikov</a:t>
            </a:r>
            <a:r>
              <a:rPr lang="en-US" sz="1400" dirty="0">
                <a:latin typeface="Gill Sans"/>
                <a:cs typeface="Gill Sans"/>
              </a:rPr>
              <a:t>, Stephen </a:t>
            </a:r>
            <a:r>
              <a:rPr lang="en-US" sz="1400" dirty="0" err="1">
                <a:latin typeface="Gill Sans"/>
                <a:cs typeface="Gill Sans"/>
              </a:rPr>
              <a:t>Cauley</a:t>
            </a:r>
            <a:r>
              <a:rPr lang="en-US" sz="1400" dirty="0">
                <a:latin typeface="Gill Sans"/>
                <a:cs typeface="Gill Sans"/>
              </a:rPr>
              <a:t>, G. Bruce Pike, </a:t>
            </a:r>
            <a:r>
              <a:rPr lang="en-US" sz="1400" i="1" dirty="0">
                <a:latin typeface="Gill Sans"/>
                <a:cs typeface="Gill Sans"/>
              </a:rPr>
              <a:t>“Analytical Analysis of B</a:t>
            </a:r>
            <a:r>
              <a:rPr lang="en-US" sz="1400" i="1" baseline="-25000" dirty="0">
                <a:latin typeface="Gill Sans"/>
                <a:cs typeface="Gill Sans"/>
              </a:rPr>
              <a:t>1</a:t>
            </a:r>
            <a:r>
              <a:rPr lang="en-US" sz="1400" i="1" dirty="0">
                <a:latin typeface="Gill Sans"/>
                <a:cs typeface="Gill Sans"/>
              </a:rPr>
              <a:t>-Sensitivity of Quantitative Magnetization Imaging”</a:t>
            </a:r>
            <a:r>
              <a:rPr lang="en-US" sz="1400" dirty="0">
                <a:latin typeface="Gill Sans"/>
                <a:cs typeface="Gill Sans"/>
              </a:rPr>
              <a:t>, Proposed submission to: Medical Physics, Format: Technical Note (2015)</a:t>
            </a:r>
          </a:p>
          <a:p>
            <a:pPr lvl="0"/>
            <a:r>
              <a:rPr lang="en-US" sz="1400" b="1" dirty="0">
                <a:solidFill>
                  <a:srgbClr val="558ED5"/>
                </a:solidFill>
                <a:latin typeface="Gill Sans"/>
                <a:cs typeface="Gill Sans"/>
              </a:rPr>
              <a:t>Mathieu Boudreau</a:t>
            </a:r>
            <a:r>
              <a:rPr lang="en-US" sz="1400" dirty="0">
                <a:latin typeface="Gill Sans"/>
                <a:cs typeface="Gill Sans"/>
              </a:rPr>
              <a:t>, Ives R. Levesque, David </a:t>
            </a:r>
            <a:r>
              <a:rPr lang="en-US" sz="1400" dirty="0" err="1">
                <a:latin typeface="Gill Sans"/>
                <a:cs typeface="Gill Sans"/>
              </a:rPr>
              <a:t>Rudko</a:t>
            </a:r>
            <a:r>
              <a:rPr lang="en-US" sz="1400" dirty="0">
                <a:latin typeface="Gill Sans"/>
                <a:cs typeface="Gill Sans"/>
              </a:rPr>
              <a:t>, Tao Zhang, Douglas L. Arnold, G. Bruce Pike, </a:t>
            </a:r>
            <a:r>
              <a:rPr lang="en-US" sz="1400" i="1" dirty="0">
                <a:latin typeface="Gill Sans"/>
                <a:cs typeface="Gill Sans"/>
              </a:rPr>
              <a:t>“Optimized Acceleration of Quantitative Magnetization Transfer Parameter Mapping Using Locally Low Rank </a:t>
            </a:r>
            <a:r>
              <a:rPr lang="en-US" sz="1400" i="1" dirty="0" err="1">
                <a:latin typeface="Gill Sans"/>
                <a:cs typeface="Gill Sans"/>
              </a:rPr>
              <a:t>Sparsity</a:t>
            </a:r>
            <a:r>
              <a:rPr lang="en-US" sz="1400" i="1" dirty="0">
                <a:latin typeface="Gill Sans"/>
                <a:cs typeface="Gill Sans"/>
              </a:rPr>
              <a:t>”</a:t>
            </a:r>
            <a:r>
              <a:rPr lang="en-US" sz="1400" dirty="0">
                <a:latin typeface="Gill Sans"/>
                <a:cs typeface="Gill Sans"/>
              </a:rPr>
              <a:t>, Proposed submission to: Magnetic Resonance in Medicine, Format: Full Paper (2015)</a:t>
            </a:r>
          </a:p>
          <a:p>
            <a:pPr marL="0" lvl="0" indent="0">
              <a:buNone/>
            </a:pPr>
            <a:endParaRPr lang="en-US" sz="1400" dirty="0">
              <a:latin typeface="Gill Sans"/>
              <a:cs typeface="Gill Sans"/>
            </a:endParaRPr>
          </a:p>
        </p:txBody>
      </p:sp>
      <p:sp>
        <p:nvSpPr>
          <p:cNvPr id="4" name="Slide Number Placeholder 3"/>
          <p:cNvSpPr>
            <a:spLocks noGrp="1"/>
          </p:cNvSpPr>
          <p:nvPr>
            <p:ph type="sldNum" sz="quarter" idx="12"/>
          </p:nvPr>
        </p:nvSpPr>
        <p:spPr/>
        <p:txBody>
          <a:bodyPr/>
          <a:lstStyle/>
          <a:p>
            <a:fld id="{0FB56013-B943-42BA-886F-6F9D4EB85E9D}" type="slidenum">
              <a:rPr lang="en-US" smtClean="0"/>
              <a:t>7</a:t>
            </a:fld>
            <a:endParaRPr lang="en-US"/>
          </a:p>
        </p:txBody>
      </p:sp>
    </p:spTree>
    <p:extLst>
      <p:ext uri="{BB962C8B-B14F-4D97-AF65-F5344CB8AC3E}">
        <p14:creationId xmlns:p14="http://schemas.microsoft.com/office/powerpoint/2010/main" val="3920236258"/>
      </p:ext>
    </p:extLst>
  </p:cSld>
  <p:clrMapOvr>
    <a:masterClrMapping/>
  </p:clrMapOvr>
  <mc:AlternateContent xmlns:mc="http://schemas.openxmlformats.org/markup-compatibility/2006" xmlns:p14="http://schemas.microsoft.com/office/powerpoint/2010/main">
    <mc:Choice Requires="p14">
      <p:transition spd="slow" p14:dur="2000" advTm="20180"/>
    </mc:Choice>
    <mc:Fallback xmlns="">
      <p:transition xmlns:p14="http://schemas.microsoft.com/office/powerpoint/2010/main" spd="slow" advTm="20180"/>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Didot"/>
                <a:cs typeface="Didot"/>
              </a:rPr>
              <a:t>List of Publications/Abstracts</a:t>
            </a:r>
            <a:endParaRPr lang="en-US" dirty="0">
              <a:latin typeface="Didot"/>
              <a:cs typeface="Didot"/>
            </a:endParaRPr>
          </a:p>
        </p:txBody>
      </p:sp>
      <p:sp>
        <p:nvSpPr>
          <p:cNvPr id="3" name="Content Placeholder 2"/>
          <p:cNvSpPr>
            <a:spLocks noGrp="1"/>
          </p:cNvSpPr>
          <p:nvPr>
            <p:ph idx="1"/>
          </p:nvPr>
        </p:nvSpPr>
        <p:spPr>
          <a:xfrm>
            <a:off x="457200" y="1166911"/>
            <a:ext cx="8229600" cy="4525963"/>
          </a:xfrm>
        </p:spPr>
        <p:txBody>
          <a:bodyPr>
            <a:noAutofit/>
          </a:bodyPr>
          <a:lstStyle/>
          <a:p>
            <a:pPr marL="0" lvl="0" indent="0">
              <a:buNone/>
            </a:pPr>
            <a:r>
              <a:rPr lang="en-US" sz="2000" b="1" dirty="0" smtClean="0">
                <a:solidFill>
                  <a:srgbClr val="FFFF00"/>
                </a:solidFill>
                <a:latin typeface="Gill Sans"/>
                <a:cs typeface="Gill Sans"/>
              </a:rPr>
              <a:t>Peer Reviewed Conference Abstracts</a:t>
            </a:r>
            <a:endParaRPr lang="en-US" sz="2000" dirty="0" smtClean="0">
              <a:solidFill>
                <a:srgbClr val="FFFF00"/>
              </a:solidFill>
              <a:latin typeface="Gill Sans"/>
              <a:cs typeface="Gill Sans"/>
            </a:endParaRPr>
          </a:p>
          <a:p>
            <a:pPr lvl="0"/>
            <a:r>
              <a:rPr lang="en-US" sz="1400" dirty="0">
                <a:latin typeface="Gill Sans"/>
                <a:cs typeface="Gill Sans"/>
              </a:rPr>
              <a:t>N. </a:t>
            </a:r>
            <a:r>
              <a:rPr lang="en-US" sz="1400" dirty="0" err="1">
                <a:latin typeface="Gill Sans"/>
                <a:cs typeface="Gill Sans"/>
              </a:rPr>
              <a:t>Stikov</a:t>
            </a:r>
            <a:r>
              <a:rPr lang="en-US" sz="1400" dirty="0">
                <a:latin typeface="Gill Sans"/>
                <a:cs typeface="Gill Sans"/>
              </a:rPr>
              <a:t>, J. Campbell, </a:t>
            </a:r>
            <a:r>
              <a:rPr lang="en-US" sz="1400" b="1" dirty="0">
                <a:solidFill>
                  <a:srgbClr val="558ED5"/>
                </a:solidFill>
                <a:latin typeface="Gill Sans"/>
                <a:cs typeface="Gill Sans"/>
              </a:rPr>
              <a:t>M. Boudreau</a:t>
            </a:r>
            <a:r>
              <a:rPr lang="en-US" sz="1400" dirty="0">
                <a:latin typeface="Gill Sans"/>
                <a:cs typeface="Gill Sans"/>
              </a:rPr>
              <a:t>, S. Narayanan, T. Stroh, S. </a:t>
            </a:r>
            <a:r>
              <a:rPr lang="en-US" sz="1400" dirty="0" err="1">
                <a:latin typeface="Gill Sans"/>
                <a:cs typeface="Gill Sans"/>
              </a:rPr>
              <a:t>Nuara</a:t>
            </a:r>
            <a:r>
              <a:rPr lang="en-US" sz="1400" dirty="0">
                <a:latin typeface="Gill Sans"/>
                <a:cs typeface="Gill Sans"/>
              </a:rPr>
              <a:t>, J. </a:t>
            </a:r>
            <a:r>
              <a:rPr lang="en-US" sz="1400" dirty="0" err="1">
                <a:latin typeface="Gill Sans"/>
                <a:cs typeface="Gill Sans"/>
              </a:rPr>
              <a:t>Novek</a:t>
            </a:r>
            <a:r>
              <a:rPr lang="en-US" sz="1400" dirty="0">
                <a:latin typeface="Gill Sans"/>
                <a:cs typeface="Gill Sans"/>
              </a:rPr>
              <a:t>, S. Frey, M.-K. Ho, B. </a:t>
            </a:r>
            <a:r>
              <a:rPr lang="en-US" sz="1400" dirty="0" err="1">
                <a:latin typeface="Gill Sans"/>
                <a:cs typeface="Gill Sans"/>
              </a:rPr>
              <a:t>Bedell</a:t>
            </a:r>
            <a:r>
              <a:rPr lang="en-US" sz="1400" dirty="0">
                <a:latin typeface="Gill Sans"/>
                <a:cs typeface="Gill Sans"/>
              </a:rPr>
              <a:t>, G. B. Pike, “</a:t>
            </a:r>
            <a:r>
              <a:rPr lang="en-US" sz="1400" i="1" dirty="0">
                <a:latin typeface="Gill Sans"/>
                <a:cs typeface="Gill Sans"/>
              </a:rPr>
              <a:t>In vivo histology of the myelin g-ratio”</a:t>
            </a:r>
            <a:r>
              <a:rPr lang="en-US" sz="1400" dirty="0">
                <a:latin typeface="Gill Sans"/>
                <a:cs typeface="Gill Sans"/>
              </a:rPr>
              <a:t>, Poster, OHBM Annual Meeting (2014)</a:t>
            </a:r>
          </a:p>
          <a:p>
            <a:pPr lvl="0"/>
            <a:r>
              <a:rPr lang="en-US" sz="1400" b="1" dirty="0">
                <a:solidFill>
                  <a:srgbClr val="558ED5"/>
                </a:solidFill>
                <a:latin typeface="Gill Sans"/>
                <a:cs typeface="Gill Sans"/>
              </a:rPr>
              <a:t>Mathieu Boudreau</a:t>
            </a:r>
            <a:r>
              <a:rPr lang="en-US" sz="1400" dirty="0">
                <a:latin typeface="Gill Sans"/>
                <a:cs typeface="Gill Sans"/>
              </a:rPr>
              <a:t>, Nikola </a:t>
            </a:r>
            <a:r>
              <a:rPr lang="en-US" sz="1400" dirty="0" err="1">
                <a:latin typeface="Gill Sans"/>
                <a:cs typeface="Gill Sans"/>
              </a:rPr>
              <a:t>Stikov</a:t>
            </a:r>
            <a:r>
              <a:rPr lang="en-US" sz="1400" dirty="0">
                <a:latin typeface="Gill Sans"/>
                <a:cs typeface="Gill Sans"/>
              </a:rPr>
              <a:t>, G. Bruce Pike, </a:t>
            </a:r>
            <a:r>
              <a:rPr lang="en-US" sz="1400" i="1" dirty="0">
                <a:latin typeface="Gill Sans"/>
                <a:cs typeface="Gill Sans"/>
              </a:rPr>
              <a:t>“A B</a:t>
            </a:r>
            <a:r>
              <a:rPr lang="en-US" sz="1400" i="1" baseline="-25000" dirty="0">
                <a:latin typeface="Gill Sans"/>
                <a:cs typeface="Gill Sans"/>
              </a:rPr>
              <a:t>1</a:t>
            </a:r>
            <a:r>
              <a:rPr lang="en-US" sz="1400" i="1" dirty="0">
                <a:latin typeface="Gill Sans"/>
                <a:cs typeface="Gill Sans"/>
              </a:rPr>
              <a:t> Insensitive qMT Protocol”</a:t>
            </a:r>
            <a:r>
              <a:rPr lang="en-US" sz="1400" dirty="0">
                <a:latin typeface="Gill Sans"/>
                <a:cs typeface="Gill Sans"/>
              </a:rPr>
              <a:t>, Poster, International Society for Magnetic Resonance in Medicine Meeting (2014)</a:t>
            </a:r>
          </a:p>
          <a:p>
            <a:pPr lvl="0"/>
            <a:r>
              <a:rPr lang="en-US" sz="1400" b="1" dirty="0">
                <a:solidFill>
                  <a:srgbClr val="558ED5"/>
                </a:solidFill>
                <a:latin typeface="Gill Sans"/>
                <a:cs typeface="Gill Sans"/>
              </a:rPr>
              <a:t>Mathieu Boudreau</a:t>
            </a:r>
            <a:r>
              <a:rPr lang="en-US" sz="1400" dirty="0">
                <a:latin typeface="Gill Sans"/>
                <a:cs typeface="Gill Sans"/>
              </a:rPr>
              <a:t>, Christine Tardif, Nikola </a:t>
            </a:r>
            <a:r>
              <a:rPr lang="en-US" sz="1400" dirty="0" err="1">
                <a:latin typeface="Gill Sans"/>
                <a:cs typeface="Gill Sans"/>
              </a:rPr>
              <a:t>Stikov</a:t>
            </a:r>
            <a:r>
              <a:rPr lang="en-US" sz="1400" dirty="0">
                <a:latin typeface="Gill Sans"/>
                <a:cs typeface="Gill Sans"/>
              </a:rPr>
              <a:t>, G. Bruce Pike, </a:t>
            </a:r>
            <a:r>
              <a:rPr lang="en-US" sz="1400" i="1" dirty="0">
                <a:latin typeface="Gill Sans"/>
                <a:cs typeface="Gill Sans"/>
              </a:rPr>
              <a:t>“A Comparison of B</a:t>
            </a:r>
            <a:r>
              <a:rPr lang="en-US" sz="1400" i="1" baseline="-25000" dirty="0">
                <a:latin typeface="Gill Sans"/>
                <a:cs typeface="Gill Sans"/>
              </a:rPr>
              <a:t>1</a:t>
            </a:r>
            <a:r>
              <a:rPr lang="en-US" sz="1400" i="1" dirty="0">
                <a:latin typeface="Gill Sans"/>
                <a:cs typeface="Gill Sans"/>
              </a:rPr>
              <a:t> Mapping Methods for T</a:t>
            </a:r>
            <a:r>
              <a:rPr lang="en-US" sz="1400" i="1" baseline="-25000" dirty="0">
                <a:latin typeface="Gill Sans"/>
                <a:cs typeface="Gill Sans"/>
              </a:rPr>
              <a:t>1</a:t>
            </a:r>
            <a:r>
              <a:rPr lang="en-US" sz="1400" i="1" dirty="0">
                <a:latin typeface="Gill Sans"/>
                <a:cs typeface="Gill Sans"/>
              </a:rPr>
              <a:t> Mapping at 3T”</a:t>
            </a:r>
            <a:r>
              <a:rPr lang="en-US" sz="1400" dirty="0">
                <a:latin typeface="Gill Sans"/>
                <a:cs typeface="Gill Sans"/>
              </a:rPr>
              <a:t>, E-Poster, International Society for Magnetic Resonance in Medicine Meeting (2014)</a:t>
            </a:r>
          </a:p>
          <a:p>
            <a:pPr lvl="0"/>
            <a:r>
              <a:rPr lang="en-US" sz="1400" b="1" dirty="0">
                <a:solidFill>
                  <a:srgbClr val="558ED5"/>
                </a:solidFill>
                <a:latin typeface="Gill Sans"/>
                <a:cs typeface="Gill Sans"/>
              </a:rPr>
              <a:t>Mathieu Boudreau</a:t>
            </a:r>
            <a:r>
              <a:rPr lang="en-US" sz="1400" dirty="0">
                <a:latin typeface="Gill Sans"/>
                <a:cs typeface="Gill Sans"/>
              </a:rPr>
              <a:t>, Nikola </a:t>
            </a:r>
            <a:r>
              <a:rPr lang="en-US" sz="1400" dirty="0" err="1">
                <a:latin typeface="Gill Sans"/>
                <a:cs typeface="Gill Sans"/>
              </a:rPr>
              <a:t>Stikov</a:t>
            </a:r>
            <a:r>
              <a:rPr lang="en-US" sz="1400" dirty="0">
                <a:latin typeface="Gill Sans"/>
                <a:cs typeface="Gill Sans"/>
              </a:rPr>
              <a:t>, G. Bruce Pike, </a:t>
            </a:r>
            <a:r>
              <a:rPr lang="en-US" sz="1400" i="1" dirty="0">
                <a:latin typeface="Gill Sans"/>
                <a:cs typeface="Gill Sans"/>
              </a:rPr>
              <a:t>“Effect of Different T</a:t>
            </a:r>
            <a:r>
              <a:rPr lang="en-US" sz="1400" i="1" baseline="-25000" dirty="0">
                <a:latin typeface="Gill Sans"/>
                <a:cs typeface="Gill Sans"/>
              </a:rPr>
              <a:t>1</a:t>
            </a:r>
            <a:r>
              <a:rPr lang="en-US" sz="1400" i="1" dirty="0">
                <a:latin typeface="Gill Sans"/>
                <a:cs typeface="Gill Sans"/>
              </a:rPr>
              <a:t> Mapping Techniques on a Quantitative Magnetization Transfer MRI Biomarker for Myelin Density”</a:t>
            </a:r>
            <a:r>
              <a:rPr lang="en-US" sz="1400" dirty="0">
                <a:latin typeface="Gill Sans"/>
                <a:cs typeface="Gill Sans"/>
              </a:rPr>
              <a:t>, Poster, </a:t>
            </a:r>
            <a:r>
              <a:rPr lang="en-US" sz="1400" dirty="0" err="1">
                <a:latin typeface="Gill Sans"/>
                <a:cs typeface="Gill Sans"/>
              </a:rPr>
              <a:t>endMS</a:t>
            </a:r>
            <a:r>
              <a:rPr lang="en-US" sz="1400" dirty="0">
                <a:latin typeface="Gill Sans"/>
                <a:cs typeface="Gill Sans"/>
              </a:rPr>
              <a:t> Conference (2013)</a:t>
            </a:r>
          </a:p>
          <a:p>
            <a:pPr lvl="0"/>
            <a:r>
              <a:rPr lang="en-US" sz="1400" b="1" dirty="0">
                <a:solidFill>
                  <a:srgbClr val="558ED5"/>
                </a:solidFill>
                <a:latin typeface="Gill Sans"/>
                <a:cs typeface="Gill Sans"/>
              </a:rPr>
              <a:t>Mathieu Boudreau</a:t>
            </a:r>
            <a:r>
              <a:rPr lang="en-US" sz="1400" dirty="0">
                <a:latin typeface="Gill Sans"/>
                <a:cs typeface="Gill Sans"/>
              </a:rPr>
              <a:t>, Nikola </a:t>
            </a:r>
            <a:r>
              <a:rPr lang="en-US" sz="1400" dirty="0" err="1">
                <a:latin typeface="Gill Sans"/>
                <a:cs typeface="Gill Sans"/>
              </a:rPr>
              <a:t>Stikov</a:t>
            </a:r>
            <a:r>
              <a:rPr lang="en-US" sz="1400" dirty="0">
                <a:latin typeface="Gill Sans"/>
                <a:cs typeface="Gill Sans"/>
              </a:rPr>
              <a:t>, G. Bruce Pike, </a:t>
            </a:r>
            <a:r>
              <a:rPr lang="en-US" sz="1400" i="1" dirty="0">
                <a:latin typeface="Gill Sans"/>
                <a:cs typeface="Gill Sans"/>
              </a:rPr>
              <a:t>“T</a:t>
            </a:r>
            <a:r>
              <a:rPr lang="en-US" sz="1400" i="1" baseline="-25000" dirty="0">
                <a:latin typeface="Gill Sans"/>
                <a:cs typeface="Gill Sans"/>
              </a:rPr>
              <a:t>1 </a:t>
            </a:r>
            <a:r>
              <a:rPr lang="en-US" sz="1400" i="1" dirty="0">
                <a:latin typeface="Gill Sans"/>
                <a:cs typeface="Gill Sans"/>
              </a:rPr>
              <a:t>Mapping: Should We Agree To Disagree?”, </a:t>
            </a:r>
            <a:r>
              <a:rPr lang="en-US" sz="1400" dirty="0">
                <a:latin typeface="Gill Sans"/>
                <a:cs typeface="Gill Sans"/>
              </a:rPr>
              <a:t>Poster, International Society for Magnetic Resonance in Medicine Meeting (2013)</a:t>
            </a:r>
          </a:p>
          <a:p>
            <a:pPr marL="0" indent="0">
              <a:buNone/>
            </a:pPr>
            <a:r>
              <a:rPr lang="en-US" sz="2000" b="1" dirty="0" smtClean="0">
                <a:solidFill>
                  <a:srgbClr val="FFFF00"/>
                </a:solidFill>
                <a:latin typeface="Gill Sans"/>
                <a:cs typeface="Gill Sans"/>
              </a:rPr>
              <a:t>Submitted Conference Abstracts</a:t>
            </a:r>
            <a:endParaRPr lang="en-US" sz="2000" dirty="0" smtClean="0">
              <a:solidFill>
                <a:srgbClr val="FFFF00"/>
              </a:solidFill>
              <a:latin typeface="Gill Sans"/>
              <a:cs typeface="Gill Sans"/>
            </a:endParaRPr>
          </a:p>
          <a:p>
            <a:pPr lvl="0"/>
            <a:r>
              <a:rPr lang="en-US" sz="1400" b="1" dirty="0">
                <a:solidFill>
                  <a:srgbClr val="558ED5"/>
                </a:solidFill>
                <a:latin typeface="Gill Sans"/>
                <a:cs typeface="Gill Sans"/>
              </a:rPr>
              <a:t>Mathieu Boudreau</a:t>
            </a:r>
            <a:r>
              <a:rPr lang="en-US" sz="1400" dirty="0">
                <a:latin typeface="Gill Sans"/>
                <a:cs typeface="Gill Sans"/>
              </a:rPr>
              <a:t>, Nikola </a:t>
            </a:r>
            <a:r>
              <a:rPr lang="en-US" sz="1400" dirty="0" err="1">
                <a:latin typeface="Gill Sans"/>
                <a:cs typeface="Gill Sans"/>
              </a:rPr>
              <a:t>Stikov</a:t>
            </a:r>
            <a:r>
              <a:rPr lang="en-US" sz="1400" dirty="0">
                <a:latin typeface="Gill Sans"/>
                <a:cs typeface="Gill Sans"/>
              </a:rPr>
              <a:t>, G. Bruce Pike, </a:t>
            </a:r>
            <a:r>
              <a:rPr lang="en-US" sz="1400" i="1" dirty="0">
                <a:latin typeface="Gill Sans"/>
                <a:cs typeface="Gill Sans"/>
              </a:rPr>
              <a:t>“B</a:t>
            </a:r>
            <a:r>
              <a:rPr lang="en-US" sz="1400" i="1" baseline="-25000" dirty="0">
                <a:latin typeface="Gill Sans"/>
                <a:cs typeface="Gill Sans"/>
              </a:rPr>
              <a:t>1</a:t>
            </a:r>
            <a:r>
              <a:rPr lang="en-US" sz="1400" i="1" dirty="0">
                <a:latin typeface="Gill Sans"/>
                <a:cs typeface="Gill Sans"/>
              </a:rPr>
              <a:t>-Sensitivity Analysis of qMT”</a:t>
            </a:r>
            <a:r>
              <a:rPr lang="en-US" sz="1400" dirty="0">
                <a:latin typeface="Gill Sans"/>
                <a:cs typeface="Gill Sans"/>
              </a:rPr>
              <a:t>, Submitted to: International Society for Magnetic Resonance in Medicine Meeting 2015</a:t>
            </a:r>
          </a:p>
          <a:p>
            <a:pPr lvl="0"/>
            <a:r>
              <a:rPr lang="en-US" sz="1400" dirty="0">
                <a:latin typeface="Gill Sans"/>
                <a:cs typeface="Gill Sans"/>
              </a:rPr>
              <a:t>Ye </a:t>
            </a:r>
            <a:r>
              <a:rPr lang="en-US" sz="1400" dirty="0" err="1">
                <a:latin typeface="Gill Sans"/>
                <a:cs typeface="Gill Sans"/>
              </a:rPr>
              <a:t>Gu</a:t>
            </a:r>
            <a:r>
              <a:rPr lang="en-US" sz="1400" dirty="0">
                <a:latin typeface="Gill Sans"/>
                <a:cs typeface="Gill Sans"/>
              </a:rPr>
              <a:t>, </a:t>
            </a:r>
            <a:r>
              <a:rPr lang="en-US" sz="1400" b="1" dirty="0">
                <a:solidFill>
                  <a:srgbClr val="558ED5"/>
                </a:solidFill>
                <a:latin typeface="Gill Sans"/>
                <a:cs typeface="Gill Sans"/>
              </a:rPr>
              <a:t>Mathieu Boudreau</a:t>
            </a:r>
            <a:r>
              <a:rPr lang="en-US" sz="1400" dirty="0">
                <a:latin typeface="Gill Sans"/>
                <a:cs typeface="Gill Sans"/>
              </a:rPr>
              <a:t>, Ives R Levesque, </a:t>
            </a:r>
            <a:r>
              <a:rPr lang="en-US" sz="1400" dirty="0" err="1">
                <a:latin typeface="Gill Sans"/>
                <a:cs typeface="Gill Sans"/>
              </a:rPr>
              <a:t>Yaaseen</a:t>
            </a:r>
            <a:r>
              <a:rPr lang="en-US" sz="1400" dirty="0">
                <a:latin typeface="Gill Sans"/>
                <a:cs typeface="Gill Sans"/>
              </a:rPr>
              <a:t> </a:t>
            </a:r>
            <a:r>
              <a:rPr lang="en-US" sz="1400" dirty="0" err="1">
                <a:latin typeface="Gill Sans"/>
                <a:cs typeface="Gill Sans"/>
              </a:rPr>
              <a:t>Atchia</a:t>
            </a:r>
            <a:r>
              <a:rPr lang="en-US" sz="1400" dirty="0">
                <a:latin typeface="Gill Sans"/>
                <a:cs typeface="Gill Sans"/>
              </a:rPr>
              <a:t>, John Sled, </a:t>
            </a:r>
            <a:r>
              <a:rPr lang="en-US" sz="1400" dirty="0" err="1">
                <a:latin typeface="Gill Sans"/>
                <a:cs typeface="Gill Sans"/>
              </a:rPr>
              <a:t>Sridar</a:t>
            </a:r>
            <a:r>
              <a:rPr lang="en-US" sz="1400" dirty="0">
                <a:latin typeface="Gill Sans"/>
                <a:cs typeface="Gill Sans"/>
              </a:rPr>
              <a:t> Narayanan, Douglas L. Arnold, Bruce Pike, and Nikola </a:t>
            </a:r>
            <a:r>
              <a:rPr lang="en-US" sz="1400" dirty="0" err="1">
                <a:latin typeface="Gill Sans"/>
                <a:cs typeface="Gill Sans"/>
              </a:rPr>
              <a:t>Stikov</a:t>
            </a:r>
            <a:r>
              <a:rPr lang="en-US" sz="1400" dirty="0">
                <a:latin typeface="Gill Sans"/>
                <a:cs typeface="Gill Sans"/>
              </a:rPr>
              <a:t>, </a:t>
            </a:r>
            <a:r>
              <a:rPr lang="en-US" sz="1400" i="1" dirty="0">
                <a:latin typeface="Gill Sans"/>
                <a:cs typeface="Gill Sans"/>
              </a:rPr>
              <a:t>“Quantitative Magnetization Transfer Analysis: An Interactive Introduction with </a:t>
            </a:r>
            <a:r>
              <a:rPr lang="en-US" sz="1400" i="1" dirty="0" err="1">
                <a:latin typeface="Gill Sans"/>
                <a:cs typeface="Gill Sans"/>
              </a:rPr>
              <a:t>qMTLab</a:t>
            </a:r>
            <a:r>
              <a:rPr lang="en-US" sz="1400" i="1" dirty="0">
                <a:latin typeface="Gill Sans"/>
                <a:cs typeface="Gill Sans"/>
              </a:rPr>
              <a:t>”</a:t>
            </a:r>
            <a:r>
              <a:rPr lang="en-US" sz="1400" dirty="0">
                <a:latin typeface="Gill Sans"/>
                <a:cs typeface="Gill Sans"/>
              </a:rPr>
              <a:t>, Submitted to: International Society for Magnetic Resonance in Medicine Meeting 2015</a:t>
            </a:r>
          </a:p>
          <a:p>
            <a:pPr marL="0" indent="0">
              <a:buNone/>
            </a:pPr>
            <a:endParaRPr lang="en-US" sz="1400" dirty="0">
              <a:solidFill>
                <a:srgbClr val="595959"/>
              </a:solidFill>
              <a:latin typeface="Gill Sans"/>
              <a:cs typeface="Gill Sans"/>
            </a:endParaRPr>
          </a:p>
        </p:txBody>
      </p:sp>
      <p:sp>
        <p:nvSpPr>
          <p:cNvPr id="4" name="Slide Number Placeholder 3"/>
          <p:cNvSpPr>
            <a:spLocks noGrp="1"/>
          </p:cNvSpPr>
          <p:nvPr>
            <p:ph type="sldNum" sz="quarter" idx="12"/>
          </p:nvPr>
        </p:nvSpPr>
        <p:spPr/>
        <p:txBody>
          <a:bodyPr/>
          <a:lstStyle/>
          <a:p>
            <a:fld id="{0FB56013-B943-42BA-886F-6F9D4EB85E9D}" type="slidenum">
              <a:rPr lang="en-US" smtClean="0"/>
              <a:t>8</a:t>
            </a:fld>
            <a:endParaRPr lang="en-US"/>
          </a:p>
        </p:txBody>
      </p:sp>
    </p:spTree>
    <p:extLst>
      <p:ext uri="{BB962C8B-B14F-4D97-AF65-F5344CB8AC3E}">
        <p14:creationId xmlns:p14="http://schemas.microsoft.com/office/powerpoint/2010/main" val="4216035068"/>
      </p:ext>
    </p:extLst>
  </p:cSld>
  <p:clrMapOvr>
    <a:masterClrMapping/>
  </p:clrMapOvr>
  <mc:AlternateContent xmlns:mc="http://schemas.openxmlformats.org/markup-compatibility/2006" xmlns:p14="http://schemas.microsoft.com/office/powerpoint/2010/main">
    <mc:Choice Requires="p14">
      <p:transition spd="slow" p14:dur="2000" advTm="20180"/>
    </mc:Choice>
    <mc:Fallback xmlns="">
      <p:transition xmlns:p14="http://schemas.microsoft.com/office/powerpoint/2010/main" spd="slow" advTm="20180"/>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Didot"/>
                <a:cs typeface="Didot"/>
              </a:rPr>
              <a:t>2014 Training</a:t>
            </a:r>
            <a:endParaRPr lang="en-US" dirty="0">
              <a:latin typeface="Didot"/>
              <a:cs typeface="Didot"/>
            </a:endParaRPr>
          </a:p>
        </p:txBody>
      </p:sp>
      <p:sp>
        <p:nvSpPr>
          <p:cNvPr id="3" name="Content Placeholder 2"/>
          <p:cNvSpPr>
            <a:spLocks noGrp="1"/>
          </p:cNvSpPr>
          <p:nvPr>
            <p:ph idx="1"/>
          </p:nvPr>
        </p:nvSpPr>
        <p:spPr>
          <a:xfrm>
            <a:off x="457200" y="1166911"/>
            <a:ext cx="8229600" cy="4939597"/>
          </a:xfrm>
        </p:spPr>
        <p:txBody>
          <a:bodyPr>
            <a:noAutofit/>
          </a:bodyPr>
          <a:lstStyle/>
          <a:p>
            <a:r>
              <a:rPr lang="en-US" sz="2000" dirty="0" smtClean="0">
                <a:solidFill>
                  <a:srgbClr val="FFFF00"/>
                </a:solidFill>
                <a:latin typeface="Gill Sans"/>
                <a:cs typeface="Gill Sans"/>
              </a:rPr>
              <a:t>2013 </a:t>
            </a:r>
            <a:r>
              <a:rPr lang="en-US" sz="2000" dirty="0" err="1">
                <a:solidFill>
                  <a:srgbClr val="FFFF00"/>
                </a:solidFill>
                <a:latin typeface="Gill Sans"/>
                <a:cs typeface="Gill Sans"/>
              </a:rPr>
              <a:t>endMS</a:t>
            </a:r>
            <a:r>
              <a:rPr lang="en-US" sz="2000" dirty="0">
                <a:solidFill>
                  <a:srgbClr val="FFFF00"/>
                </a:solidFill>
                <a:latin typeface="Gill Sans"/>
                <a:cs typeface="Gill Sans"/>
              </a:rPr>
              <a:t> conference </a:t>
            </a:r>
            <a:r>
              <a:rPr lang="en-US" sz="2000" dirty="0" smtClean="0">
                <a:solidFill>
                  <a:srgbClr val="FFFF00"/>
                </a:solidFill>
                <a:latin typeface="Gill Sans"/>
                <a:cs typeface="Gill Sans"/>
              </a:rPr>
              <a:t>(Saint</a:t>
            </a:r>
            <a:r>
              <a:rPr lang="en-US" sz="2000" dirty="0">
                <a:solidFill>
                  <a:srgbClr val="FFFF00"/>
                </a:solidFill>
                <a:latin typeface="Gill Sans"/>
                <a:cs typeface="Gill Sans"/>
              </a:rPr>
              <a:t>-</a:t>
            </a:r>
            <a:r>
              <a:rPr lang="en-US" sz="2000" dirty="0" err="1" smtClean="0">
                <a:solidFill>
                  <a:srgbClr val="FFFF00"/>
                </a:solidFill>
                <a:latin typeface="Gill Sans"/>
                <a:cs typeface="Gill Sans"/>
              </a:rPr>
              <a:t>Sauveur</a:t>
            </a:r>
            <a:r>
              <a:rPr lang="en-US" sz="2000" dirty="0" smtClean="0">
                <a:solidFill>
                  <a:srgbClr val="FFFF00"/>
                </a:solidFill>
                <a:latin typeface="Gill Sans"/>
                <a:cs typeface="Gill Sans"/>
              </a:rPr>
              <a:t>)</a:t>
            </a:r>
          </a:p>
          <a:p>
            <a:pPr lvl="1"/>
            <a:r>
              <a:rPr lang="en-US" sz="1600" dirty="0" smtClean="0">
                <a:latin typeface="Gill Sans"/>
                <a:cs typeface="Gill Sans"/>
              </a:rPr>
              <a:t>scholarship </a:t>
            </a:r>
            <a:r>
              <a:rPr lang="en-US" sz="1600" dirty="0">
                <a:latin typeface="Gill Sans"/>
                <a:cs typeface="Gill Sans"/>
              </a:rPr>
              <a:t>covering the complete cost of attending the </a:t>
            </a:r>
            <a:r>
              <a:rPr lang="en-US" sz="1600" dirty="0" smtClean="0">
                <a:latin typeface="Gill Sans"/>
                <a:cs typeface="Gill Sans"/>
              </a:rPr>
              <a:t>conference. </a:t>
            </a:r>
          </a:p>
          <a:p>
            <a:pPr lvl="1"/>
            <a:r>
              <a:rPr lang="en-US" sz="1600" dirty="0" smtClean="0">
                <a:latin typeface="Gill Sans"/>
                <a:cs typeface="Gill Sans"/>
              </a:rPr>
              <a:t>communication </a:t>
            </a:r>
            <a:r>
              <a:rPr lang="en-US" sz="1600" dirty="0">
                <a:latin typeface="Gill Sans"/>
                <a:cs typeface="Gill Sans"/>
              </a:rPr>
              <a:t>workshop by the Alan </a:t>
            </a:r>
            <a:r>
              <a:rPr lang="en-US" sz="1600" dirty="0" err="1">
                <a:latin typeface="Gill Sans"/>
                <a:cs typeface="Gill Sans"/>
              </a:rPr>
              <a:t>Alda</a:t>
            </a:r>
            <a:r>
              <a:rPr lang="en-US" sz="1600" dirty="0">
                <a:latin typeface="Gill Sans"/>
                <a:cs typeface="Gill Sans"/>
              </a:rPr>
              <a:t> Center for Communicating Science)</a:t>
            </a:r>
            <a:r>
              <a:rPr lang="en-US" sz="1600" dirty="0" smtClean="0">
                <a:latin typeface="Gill Sans"/>
                <a:cs typeface="Gill Sans"/>
              </a:rPr>
              <a:t>.</a:t>
            </a:r>
          </a:p>
          <a:p>
            <a:pPr lvl="1"/>
            <a:r>
              <a:rPr lang="en-US" sz="1600" dirty="0" smtClean="0">
                <a:latin typeface="Gill Sans"/>
                <a:cs typeface="Gill Sans"/>
              </a:rPr>
              <a:t>Presented work</a:t>
            </a:r>
          </a:p>
          <a:p>
            <a:pPr lvl="2"/>
            <a:r>
              <a:rPr lang="en-US" sz="1600" dirty="0" smtClean="0">
                <a:latin typeface="Gill Sans"/>
                <a:cs typeface="Gill Sans"/>
              </a:rPr>
              <a:t>1 traditional poster</a:t>
            </a:r>
            <a:endParaRPr lang="en-US" sz="1600" dirty="0" smtClean="0">
              <a:latin typeface="Gill Sans"/>
              <a:cs typeface="Gill Sans"/>
            </a:endParaRPr>
          </a:p>
          <a:p>
            <a:r>
              <a:rPr lang="en-US" sz="2000" dirty="0" smtClean="0">
                <a:solidFill>
                  <a:srgbClr val="FFFF00"/>
                </a:solidFill>
                <a:latin typeface="Gill Sans"/>
                <a:cs typeface="Gill Sans"/>
              </a:rPr>
              <a:t>2014 </a:t>
            </a:r>
            <a:r>
              <a:rPr lang="en-US" sz="2000" dirty="0">
                <a:solidFill>
                  <a:srgbClr val="FFFF00"/>
                </a:solidFill>
                <a:latin typeface="Gill Sans"/>
                <a:cs typeface="Gill Sans"/>
              </a:rPr>
              <a:t>ISMRM meeting </a:t>
            </a:r>
            <a:r>
              <a:rPr lang="en-US" sz="2000" dirty="0" smtClean="0">
                <a:solidFill>
                  <a:srgbClr val="FFFF00"/>
                </a:solidFill>
                <a:latin typeface="Gill Sans"/>
                <a:cs typeface="Gill Sans"/>
              </a:rPr>
              <a:t>(Milan)</a:t>
            </a:r>
          </a:p>
          <a:p>
            <a:pPr lvl="1"/>
            <a:r>
              <a:rPr lang="en-US" sz="1600" dirty="0" smtClean="0">
                <a:latin typeface="Gill Sans"/>
                <a:cs typeface="Gill Sans"/>
              </a:rPr>
              <a:t>ISMRM </a:t>
            </a:r>
            <a:r>
              <a:rPr lang="en-US" sz="1600" dirty="0">
                <a:latin typeface="Gill Sans"/>
                <a:cs typeface="Gill Sans"/>
              </a:rPr>
              <a:t>Trainee Educational Stipend </a:t>
            </a:r>
            <a:endParaRPr lang="en-US" sz="1600" dirty="0" smtClean="0">
              <a:latin typeface="Gill Sans"/>
              <a:cs typeface="Gill Sans"/>
            </a:endParaRPr>
          </a:p>
          <a:p>
            <a:pPr lvl="1"/>
            <a:r>
              <a:rPr lang="en-US" sz="1600" dirty="0" smtClean="0">
                <a:latin typeface="Gill Sans"/>
                <a:cs typeface="Gill Sans"/>
              </a:rPr>
              <a:t>Educational Weekend</a:t>
            </a:r>
          </a:p>
          <a:p>
            <a:pPr lvl="1"/>
            <a:r>
              <a:rPr lang="en-US" sz="1600" dirty="0" smtClean="0">
                <a:latin typeface="Gill Sans"/>
                <a:cs typeface="Gill Sans"/>
              </a:rPr>
              <a:t>Presented work </a:t>
            </a:r>
            <a:endParaRPr lang="en-US" sz="1600" dirty="0">
              <a:latin typeface="Gill Sans"/>
              <a:cs typeface="Gill Sans"/>
            </a:endParaRPr>
          </a:p>
          <a:p>
            <a:pPr lvl="2"/>
            <a:r>
              <a:rPr lang="en-US" sz="1600" dirty="0" smtClean="0">
                <a:latin typeface="Gill Sans"/>
                <a:cs typeface="Gill Sans"/>
              </a:rPr>
              <a:t>1 traditional </a:t>
            </a:r>
            <a:r>
              <a:rPr lang="en-US" sz="1600" dirty="0" smtClean="0">
                <a:latin typeface="Gill Sans"/>
                <a:cs typeface="Gill Sans"/>
              </a:rPr>
              <a:t>poster</a:t>
            </a:r>
          </a:p>
          <a:p>
            <a:pPr lvl="2"/>
            <a:r>
              <a:rPr lang="en-US" sz="1600" dirty="0" smtClean="0">
                <a:latin typeface="Gill Sans"/>
                <a:cs typeface="Gill Sans"/>
              </a:rPr>
              <a:t>1 electronic </a:t>
            </a:r>
            <a:r>
              <a:rPr lang="en-US" sz="1600" dirty="0">
                <a:latin typeface="Gill Sans"/>
                <a:cs typeface="Gill Sans"/>
              </a:rPr>
              <a:t>poster</a:t>
            </a:r>
            <a:r>
              <a:rPr lang="en-US" sz="1600" dirty="0" smtClean="0">
                <a:latin typeface="Gill Sans"/>
                <a:cs typeface="Gill Sans"/>
              </a:rPr>
              <a:t>.</a:t>
            </a:r>
          </a:p>
          <a:p>
            <a:r>
              <a:rPr lang="en-US" sz="2000" dirty="0" err="1" smtClean="0">
                <a:solidFill>
                  <a:srgbClr val="FFFF00"/>
                </a:solidFill>
                <a:latin typeface="Gill Sans"/>
                <a:cs typeface="Gill Sans"/>
              </a:rPr>
              <a:t>endMS</a:t>
            </a:r>
            <a:r>
              <a:rPr lang="en-US" sz="2000" dirty="0" smtClean="0">
                <a:solidFill>
                  <a:srgbClr val="FFFF00"/>
                </a:solidFill>
                <a:latin typeface="Gill Sans"/>
                <a:cs typeface="Gill Sans"/>
              </a:rPr>
              <a:t> </a:t>
            </a:r>
            <a:r>
              <a:rPr lang="en-US" sz="2000" dirty="0">
                <a:solidFill>
                  <a:srgbClr val="FFFF00"/>
                </a:solidFill>
                <a:latin typeface="Gill Sans"/>
                <a:cs typeface="Gill Sans"/>
              </a:rPr>
              <a:t>Network </a:t>
            </a:r>
            <a:r>
              <a:rPr lang="en-US" sz="2000" dirty="0" smtClean="0">
                <a:solidFill>
                  <a:srgbClr val="FFFF00"/>
                </a:solidFill>
                <a:latin typeface="Gill Sans"/>
                <a:cs typeface="Gill Sans"/>
              </a:rPr>
              <a:t>workshops (Montreal)</a:t>
            </a:r>
          </a:p>
          <a:p>
            <a:pPr lvl="1"/>
            <a:r>
              <a:rPr lang="en-US" sz="1600" dirty="0" err="1" smtClean="0">
                <a:latin typeface="Gill Sans"/>
                <a:cs typeface="Gill Sans"/>
              </a:rPr>
              <a:t>endMS</a:t>
            </a:r>
            <a:r>
              <a:rPr lang="en-US" sz="1600" dirty="0" smtClean="0">
                <a:latin typeface="Gill Sans"/>
                <a:cs typeface="Gill Sans"/>
              </a:rPr>
              <a:t> </a:t>
            </a:r>
            <a:r>
              <a:rPr lang="en-US" sz="1600" dirty="0">
                <a:latin typeface="Gill Sans"/>
                <a:cs typeface="Gill Sans"/>
              </a:rPr>
              <a:t>Statistics Series</a:t>
            </a:r>
            <a:r>
              <a:rPr lang="en-US" sz="1600" dirty="0" smtClean="0">
                <a:latin typeface="Gill Sans"/>
                <a:cs typeface="Gill Sans"/>
              </a:rPr>
              <a:t>.</a:t>
            </a:r>
          </a:p>
          <a:p>
            <a:r>
              <a:rPr lang="en-US" sz="2000" dirty="0" smtClean="0">
                <a:solidFill>
                  <a:srgbClr val="FFFF00"/>
                </a:solidFill>
                <a:latin typeface="Gill Sans"/>
                <a:cs typeface="Gill Sans"/>
              </a:rPr>
              <a:t>Software </a:t>
            </a:r>
            <a:r>
              <a:rPr lang="en-US" sz="2000" dirty="0">
                <a:solidFill>
                  <a:srgbClr val="FFFF00"/>
                </a:solidFill>
                <a:latin typeface="Gill Sans"/>
                <a:cs typeface="Gill Sans"/>
              </a:rPr>
              <a:t>Carpentry </a:t>
            </a:r>
            <a:r>
              <a:rPr lang="en-US" sz="2000" dirty="0" smtClean="0">
                <a:solidFill>
                  <a:srgbClr val="FFFF00"/>
                </a:solidFill>
                <a:latin typeface="Gill Sans"/>
                <a:cs typeface="Gill Sans"/>
              </a:rPr>
              <a:t>workshop (Montreal)</a:t>
            </a:r>
          </a:p>
          <a:p>
            <a:r>
              <a:rPr lang="en-US" sz="2000" dirty="0" smtClean="0">
                <a:solidFill>
                  <a:srgbClr val="FFFF00"/>
                </a:solidFill>
                <a:latin typeface="Gill Sans"/>
                <a:cs typeface="Gill Sans"/>
              </a:rPr>
              <a:t>2014 </a:t>
            </a:r>
            <a:r>
              <a:rPr lang="en-US" sz="2000" dirty="0">
                <a:solidFill>
                  <a:srgbClr val="FFFF00"/>
                </a:solidFill>
                <a:latin typeface="Gill Sans"/>
                <a:cs typeface="Gill Sans"/>
              </a:rPr>
              <a:t>MS Exchange C</a:t>
            </a:r>
            <a:r>
              <a:rPr lang="en-US" sz="2000" dirty="0" smtClean="0">
                <a:solidFill>
                  <a:srgbClr val="FFFF00"/>
                </a:solidFill>
                <a:latin typeface="Gill Sans"/>
                <a:cs typeface="Gill Sans"/>
              </a:rPr>
              <a:t>onference (</a:t>
            </a:r>
            <a:r>
              <a:rPr lang="en-US" sz="2000" dirty="0">
                <a:solidFill>
                  <a:srgbClr val="FFFF00"/>
                </a:solidFill>
                <a:latin typeface="Gill Sans"/>
                <a:cs typeface="Gill Sans"/>
              </a:rPr>
              <a:t>Montreal).</a:t>
            </a:r>
          </a:p>
          <a:p>
            <a:pPr marL="0" indent="0">
              <a:buNone/>
            </a:pPr>
            <a:endParaRPr lang="en-US" sz="1400" dirty="0">
              <a:solidFill>
                <a:srgbClr val="595959"/>
              </a:solidFill>
              <a:latin typeface="Gill Sans"/>
              <a:cs typeface="Gill Sans"/>
            </a:endParaRPr>
          </a:p>
        </p:txBody>
      </p:sp>
      <p:sp>
        <p:nvSpPr>
          <p:cNvPr id="4" name="Slide Number Placeholder 3"/>
          <p:cNvSpPr>
            <a:spLocks noGrp="1"/>
          </p:cNvSpPr>
          <p:nvPr>
            <p:ph type="sldNum" sz="quarter" idx="12"/>
          </p:nvPr>
        </p:nvSpPr>
        <p:spPr/>
        <p:txBody>
          <a:bodyPr/>
          <a:lstStyle/>
          <a:p>
            <a:fld id="{0FB56013-B943-42BA-886F-6F9D4EB85E9D}" type="slidenum">
              <a:rPr lang="en-US" smtClean="0"/>
              <a:t>9</a:t>
            </a:fld>
            <a:endParaRPr lang="en-US"/>
          </a:p>
        </p:txBody>
      </p:sp>
    </p:spTree>
    <p:extLst>
      <p:ext uri="{BB962C8B-B14F-4D97-AF65-F5344CB8AC3E}">
        <p14:creationId xmlns:p14="http://schemas.microsoft.com/office/powerpoint/2010/main" val="1690884289"/>
      </p:ext>
    </p:extLst>
  </p:cSld>
  <p:clrMapOvr>
    <a:masterClrMapping/>
  </p:clrMapOvr>
  <mc:AlternateContent xmlns:mc="http://schemas.openxmlformats.org/markup-compatibility/2006" xmlns:p14="http://schemas.microsoft.com/office/powerpoint/2010/main">
    <mc:Choice Requires="p14">
      <p:transition spd="slow" p14:dur="2000" advTm="20180"/>
    </mc:Choice>
    <mc:Fallback xmlns="">
      <p:transition xmlns:p14="http://schemas.microsoft.com/office/powerpoint/2010/main" spd="slow" advTm="20180"/>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10950</TotalTime>
  <Words>2974</Words>
  <Application>Microsoft Macintosh PowerPoint</Application>
  <PresentationFormat>On-screen Show (4:3)</PresentationFormat>
  <Paragraphs>336</Paragraphs>
  <Slides>37</Slides>
  <Notes>31</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Black</vt:lpstr>
      <vt:lpstr>PhD Progress Meeting 2014</vt:lpstr>
      <vt:lpstr>Overview</vt:lpstr>
      <vt:lpstr>Previous Hypotheses</vt:lpstr>
      <vt:lpstr>Previous Hypotheses</vt:lpstr>
      <vt:lpstr>Previous Hypotheses</vt:lpstr>
      <vt:lpstr>Revised Aims</vt:lpstr>
      <vt:lpstr>List of Publications/Abstracts</vt:lpstr>
      <vt:lpstr>List of Publications/Abstracts</vt:lpstr>
      <vt:lpstr>2014 Training</vt:lpstr>
      <vt:lpstr>2014 Collaborations</vt:lpstr>
      <vt:lpstr>Progress – Manuscript 1  Section 4.1: Quantitative Comparison of B1 Mapping Methods for White Matter T1 Mapping at 3T (90% complete)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Progress – Manuscript 2 Section 4.2: B1-Sensitivity Analysis of qMT (80% complete)</vt:lpstr>
      <vt:lpstr>Progress – Manuscript 2 Section 4.2: B1-Sensitivity Analysis of qMT (80% complete)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Progress – Manuscript 3 (optional)  Section 4.3: Analytical qMT Sensitivity Analysis </vt:lpstr>
      <vt:lpstr>Progress – Manuscript 4  Section 4.4: qMT Compressed Sensing (20% complete)</vt:lpstr>
      <vt:lpstr>Upcoming Research Plan  Completing Manuscripts 1 &amp; 2 January 2015- March 2015</vt:lpstr>
      <vt:lpstr>Upcoming Research Plan  Sections 5.1 &amp; 6.1: qMT Compressed Sensing March 2015 - September 2015</vt:lpstr>
      <vt:lpstr>Upcoming Research Plan  Sections 5.1 &amp; 6.1: qMT Compressed Sensing March 2015 - September 2015</vt:lpstr>
      <vt:lpstr>Thesis Completion Timeline </vt:lpstr>
      <vt:lpstr>PowerPoint Presentation</vt:lpstr>
      <vt:lpstr>PhD Progress Meeting 2014</vt:lpstr>
    </vt:vector>
  </TitlesOfParts>
  <Company>Montreal Neurological Institute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Actual Flip-Angle B1 Mapping, and my journey at implementing to our 1.5 T Siemens system (software version VB35)</dc:title>
  <dc:creator>M B</dc:creator>
  <cp:lastModifiedBy>Mathieu Boudreau</cp:lastModifiedBy>
  <cp:revision>347</cp:revision>
  <cp:lastPrinted>2012-04-13T18:58:13Z</cp:lastPrinted>
  <dcterms:created xsi:type="dcterms:W3CDTF">2012-04-12T15:29:37Z</dcterms:created>
  <dcterms:modified xsi:type="dcterms:W3CDTF">2014-12-18T18:20:37Z</dcterms:modified>
</cp:coreProperties>
</file>