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205400" cy="32405638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1831975" indent="-1408113" algn="l" rtl="0" fontAlgn="base">
      <a:spcBef>
        <a:spcPct val="0"/>
      </a:spcBef>
      <a:spcAft>
        <a:spcPct val="0"/>
      </a:spcAft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3663950" indent="-2816225" algn="l" rtl="0" fontAlgn="base">
      <a:spcBef>
        <a:spcPct val="0"/>
      </a:spcBef>
      <a:spcAft>
        <a:spcPct val="0"/>
      </a:spcAft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5497513" indent="-4224338" algn="l" rtl="0" fontAlgn="base">
      <a:spcBef>
        <a:spcPct val="0"/>
      </a:spcBef>
      <a:spcAft>
        <a:spcPct val="0"/>
      </a:spcAft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7329488" indent="-5632450" algn="l" rtl="0" fontAlgn="base">
      <a:spcBef>
        <a:spcPct val="0"/>
      </a:spcBef>
      <a:spcAft>
        <a:spcPct val="0"/>
      </a:spcAft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kola" initials="NS" lastIdx="7" clrIdx="0"/>
  <p:cmAuthor id="1" name="Bruce Pike" initials="BP" lastIdx="4" clrIdx="1"/>
  <p:cmAuthor id="2" name="Mathieu Boudreau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B6B1"/>
    <a:srgbClr val="D09A8F"/>
    <a:srgbClr val="FD9209"/>
    <a:srgbClr val="FC3F07"/>
    <a:srgbClr val="A4FF6A"/>
    <a:srgbClr val="8B61CC"/>
    <a:srgbClr val="786797"/>
    <a:srgbClr val="838E8B"/>
    <a:srgbClr val="57B001"/>
    <a:srgbClr val="4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993" autoAdjust="0"/>
    <p:restoredTop sz="99082" autoAdjust="0"/>
  </p:normalViewPr>
  <p:slideViewPr>
    <p:cSldViewPr>
      <p:cViewPr>
        <p:scale>
          <a:sx n="32" d="100"/>
          <a:sy n="32" d="100"/>
        </p:scale>
        <p:origin x="-80" y="592"/>
      </p:cViewPr>
      <p:guideLst>
        <p:guide orient="horz" pos="28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82A3E-BD2B-9D40-B8A2-BB51414CB275}" type="datetimeFigureOut">
              <a:rPr lang="en-US" smtClean="0"/>
              <a:pPr/>
              <a:t>14-04-28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72886-8C9F-9843-A710-326535944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1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2886-8C9F-9843-A710-326535944F0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2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05" y="10066006"/>
            <a:ext cx="36724591" cy="694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1" y="18363197"/>
            <a:ext cx="30243780" cy="8283694"/>
          </a:xfrm>
        </p:spPr>
        <p:txBody>
          <a:bodyPr/>
          <a:lstStyle>
            <a:lvl1pPr marL="0" indent="0" algn="ctr">
              <a:buNone/>
              <a:defRPr/>
            </a:lvl1pPr>
            <a:lvl2pPr marL="1832897" indent="0" algn="ctr">
              <a:buNone/>
              <a:defRPr/>
            </a:lvl2pPr>
            <a:lvl3pPr marL="3665793" indent="0" algn="ctr">
              <a:buNone/>
              <a:defRPr/>
            </a:lvl3pPr>
            <a:lvl4pPr marL="5498690" indent="0" algn="ctr">
              <a:buNone/>
              <a:defRPr/>
            </a:lvl4pPr>
            <a:lvl5pPr marL="7331586" indent="0" algn="ctr">
              <a:buNone/>
              <a:defRPr/>
            </a:lvl5pPr>
            <a:lvl6pPr marL="9164483" indent="0" algn="ctr">
              <a:buNone/>
              <a:defRPr/>
            </a:lvl6pPr>
            <a:lvl7pPr marL="10997379" indent="0" algn="ctr">
              <a:buNone/>
              <a:defRPr/>
            </a:lvl7pPr>
            <a:lvl8pPr marL="12830276" indent="0" algn="ctr">
              <a:buNone/>
              <a:defRPr/>
            </a:lvl8pPr>
            <a:lvl9pPr marL="1466317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EEC25-DECC-584E-A559-68CB058C5B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6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B3456-4506-C249-B624-5CC19E69A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783847" y="2876000"/>
            <a:ext cx="9181148" cy="25931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0405" y="2876000"/>
            <a:ext cx="26895361" cy="2593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D14D4-BCA2-8247-A986-076E2CE23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6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2C241-D8DE-5440-B354-AEEC9FA1B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4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927" y="20820625"/>
            <a:ext cx="36724591" cy="6440621"/>
          </a:xfrm>
        </p:spPr>
        <p:txBody>
          <a:bodyPr anchor="t"/>
          <a:lstStyle>
            <a:lvl1pPr algn="l">
              <a:defRPr sz="16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5927" y="13731892"/>
            <a:ext cx="36724591" cy="7088733"/>
          </a:xfrm>
        </p:spPr>
        <p:txBody>
          <a:bodyPr anchor="b"/>
          <a:lstStyle>
            <a:lvl1pPr marL="0" indent="0">
              <a:buNone/>
              <a:defRPr sz="8000"/>
            </a:lvl1pPr>
            <a:lvl2pPr marL="1832897" indent="0">
              <a:buNone/>
              <a:defRPr sz="7200"/>
            </a:lvl2pPr>
            <a:lvl3pPr marL="3665793" indent="0">
              <a:buNone/>
              <a:defRPr sz="6400"/>
            </a:lvl3pPr>
            <a:lvl4pPr marL="5498690" indent="0">
              <a:buNone/>
              <a:defRPr sz="5600"/>
            </a:lvl4pPr>
            <a:lvl5pPr marL="7331586" indent="0">
              <a:buNone/>
              <a:defRPr sz="5600"/>
            </a:lvl5pPr>
            <a:lvl6pPr marL="9164483" indent="0">
              <a:buNone/>
              <a:defRPr sz="5600"/>
            </a:lvl6pPr>
            <a:lvl7pPr marL="10997379" indent="0">
              <a:buNone/>
              <a:defRPr sz="5600"/>
            </a:lvl7pPr>
            <a:lvl8pPr marL="12830276" indent="0">
              <a:buNone/>
              <a:defRPr sz="5600"/>
            </a:lvl8pPr>
            <a:lvl9pPr marL="14663172" indent="0">
              <a:buNone/>
              <a:defRPr sz="5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CB418-92CD-3A4D-9F37-EA1D66B7C4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6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0405" y="9357128"/>
            <a:ext cx="18038255" cy="19450136"/>
          </a:xfrm>
        </p:spPr>
        <p:txBody>
          <a:bodyPr/>
          <a:lstStyle>
            <a:lvl1pPr>
              <a:defRPr sz="11200"/>
            </a:lvl1pPr>
            <a:lvl2pPr>
              <a:defRPr sz="97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26741" y="9357128"/>
            <a:ext cx="18038255" cy="19450136"/>
          </a:xfrm>
        </p:spPr>
        <p:txBody>
          <a:bodyPr/>
          <a:lstStyle>
            <a:lvl1pPr>
              <a:defRPr sz="11200"/>
            </a:lvl1pPr>
            <a:lvl2pPr>
              <a:defRPr sz="97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BD7CC-96FA-F941-A237-DDEE98734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1" y="1296226"/>
            <a:ext cx="38884860" cy="54009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1" y="7250762"/>
            <a:ext cx="19091386" cy="3024526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32897" indent="0">
              <a:buNone/>
              <a:defRPr sz="8000" b="1"/>
            </a:lvl2pPr>
            <a:lvl3pPr marL="3665793" indent="0">
              <a:buNone/>
              <a:defRPr sz="7200" b="1"/>
            </a:lvl3pPr>
            <a:lvl4pPr marL="5498690" indent="0">
              <a:buNone/>
              <a:defRPr sz="6400" b="1"/>
            </a:lvl4pPr>
            <a:lvl5pPr marL="7331586" indent="0">
              <a:buNone/>
              <a:defRPr sz="6400" b="1"/>
            </a:lvl5pPr>
            <a:lvl6pPr marL="9164483" indent="0">
              <a:buNone/>
              <a:defRPr sz="6400" b="1"/>
            </a:lvl6pPr>
            <a:lvl7pPr marL="10997379" indent="0">
              <a:buNone/>
              <a:defRPr sz="6400" b="1"/>
            </a:lvl7pPr>
            <a:lvl8pPr marL="12830276" indent="0">
              <a:buNone/>
              <a:defRPr sz="6400" b="1"/>
            </a:lvl8pPr>
            <a:lvl9pPr marL="14663172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1" y="10275292"/>
            <a:ext cx="19091386" cy="18673748"/>
          </a:xfrm>
        </p:spPr>
        <p:txBody>
          <a:bodyPr/>
          <a:lstStyle>
            <a:lvl1pPr>
              <a:defRPr sz="97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6998" y="7250762"/>
            <a:ext cx="19098135" cy="3024526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32897" indent="0">
              <a:buNone/>
              <a:defRPr sz="8000" b="1"/>
            </a:lvl2pPr>
            <a:lvl3pPr marL="3665793" indent="0">
              <a:buNone/>
              <a:defRPr sz="7200" b="1"/>
            </a:lvl3pPr>
            <a:lvl4pPr marL="5498690" indent="0">
              <a:buNone/>
              <a:defRPr sz="6400" b="1"/>
            </a:lvl4pPr>
            <a:lvl5pPr marL="7331586" indent="0">
              <a:buNone/>
              <a:defRPr sz="6400" b="1"/>
            </a:lvl5pPr>
            <a:lvl6pPr marL="9164483" indent="0">
              <a:buNone/>
              <a:defRPr sz="6400" b="1"/>
            </a:lvl6pPr>
            <a:lvl7pPr marL="10997379" indent="0">
              <a:buNone/>
              <a:defRPr sz="6400" b="1"/>
            </a:lvl7pPr>
            <a:lvl8pPr marL="12830276" indent="0">
              <a:buNone/>
              <a:defRPr sz="6400" b="1"/>
            </a:lvl8pPr>
            <a:lvl9pPr marL="14663172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6998" y="10275292"/>
            <a:ext cx="19098135" cy="18673748"/>
          </a:xfrm>
        </p:spPr>
        <p:txBody>
          <a:bodyPr/>
          <a:lstStyle>
            <a:lvl1pPr>
              <a:defRPr sz="97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E9D4F-CFC1-214A-B009-D1B9FA794C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6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456CA-51C1-504E-8C24-40664EF8E9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4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3DEDE-62B0-9745-846F-6B7894380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5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3" y="1289479"/>
            <a:ext cx="14217277" cy="548870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0613" y="1289479"/>
            <a:ext cx="24154520" cy="2765956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7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3" y="6778179"/>
            <a:ext cx="14217277" cy="22170858"/>
          </a:xfrm>
        </p:spPr>
        <p:txBody>
          <a:bodyPr/>
          <a:lstStyle>
            <a:lvl1pPr marL="0" indent="0">
              <a:buNone/>
              <a:defRPr sz="5600"/>
            </a:lvl1pPr>
            <a:lvl2pPr marL="1832897" indent="0">
              <a:buNone/>
              <a:defRPr sz="4800"/>
            </a:lvl2pPr>
            <a:lvl3pPr marL="3665793" indent="0">
              <a:buNone/>
              <a:defRPr sz="4000"/>
            </a:lvl3pPr>
            <a:lvl4pPr marL="5498690" indent="0">
              <a:buNone/>
              <a:defRPr sz="3600"/>
            </a:lvl4pPr>
            <a:lvl5pPr marL="7331586" indent="0">
              <a:buNone/>
              <a:defRPr sz="3600"/>
            </a:lvl5pPr>
            <a:lvl6pPr marL="9164483" indent="0">
              <a:buNone/>
              <a:defRPr sz="3600"/>
            </a:lvl6pPr>
            <a:lvl7pPr marL="10997379" indent="0">
              <a:buNone/>
              <a:defRPr sz="3600"/>
            </a:lvl7pPr>
            <a:lvl8pPr marL="12830276" indent="0">
              <a:buNone/>
              <a:defRPr sz="3600"/>
            </a:lvl8pPr>
            <a:lvl9pPr marL="14663172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765A2-B206-DE43-8B42-2F2D1A4AF8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9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5559" y="22683947"/>
            <a:ext cx="25923240" cy="2680219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5559" y="2896257"/>
            <a:ext cx="25923240" cy="19443383"/>
          </a:xfrm>
        </p:spPr>
        <p:txBody>
          <a:bodyPr/>
          <a:lstStyle>
            <a:lvl1pPr marL="0" indent="0">
              <a:buNone/>
              <a:defRPr sz="12800"/>
            </a:lvl1pPr>
            <a:lvl2pPr marL="1832897" indent="0">
              <a:buNone/>
              <a:defRPr sz="11200"/>
            </a:lvl2pPr>
            <a:lvl3pPr marL="3665793" indent="0">
              <a:buNone/>
              <a:defRPr sz="9700"/>
            </a:lvl3pPr>
            <a:lvl4pPr marL="5498690" indent="0">
              <a:buNone/>
              <a:defRPr sz="8000"/>
            </a:lvl4pPr>
            <a:lvl5pPr marL="7331586" indent="0">
              <a:buNone/>
              <a:defRPr sz="8000"/>
            </a:lvl5pPr>
            <a:lvl6pPr marL="9164483" indent="0">
              <a:buNone/>
              <a:defRPr sz="8000"/>
            </a:lvl6pPr>
            <a:lvl7pPr marL="10997379" indent="0">
              <a:buNone/>
              <a:defRPr sz="8000"/>
            </a:lvl7pPr>
            <a:lvl8pPr marL="12830276" indent="0">
              <a:buNone/>
              <a:defRPr sz="8000"/>
            </a:lvl8pPr>
            <a:lvl9pPr marL="14663172" indent="0">
              <a:buNone/>
              <a:defRPr sz="8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5559" y="25364166"/>
            <a:ext cx="25923240" cy="3800908"/>
          </a:xfrm>
        </p:spPr>
        <p:txBody>
          <a:bodyPr/>
          <a:lstStyle>
            <a:lvl1pPr marL="0" indent="0">
              <a:buNone/>
              <a:defRPr sz="5600"/>
            </a:lvl1pPr>
            <a:lvl2pPr marL="1832897" indent="0">
              <a:buNone/>
              <a:defRPr sz="4800"/>
            </a:lvl2pPr>
            <a:lvl3pPr marL="3665793" indent="0">
              <a:buNone/>
              <a:defRPr sz="4000"/>
            </a:lvl3pPr>
            <a:lvl4pPr marL="5498690" indent="0">
              <a:buNone/>
              <a:defRPr sz="3600"/>
            </a:lvl4pPr>
            <a:lvl5pPr marL="7331586" indent="0">
              <a:buNone/>
              <a:defRPr sz="3600"/>
            </a:lvl5pPr>
            <a:lvl6pPr marL="9164483" indent="0">
              <a:buNone/>
              <a:defRPr sz="3600"/>
            </a:lvl6pPr>
            <a:lvl7pPr marL="10997379" indent="0">
              <a:buNone/>
              <a:defRPr sz="3600"/>
            </a:lvl7pPr>
            <a:lvl8pPr marL="12830276" indent="0">
              <a:buNone/>
              <a:defRPr sz="3600"/>
            </a:lvl8pPr>
            <a:lvl9pPr marL="14663172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CF455-1F7F-6F49-99A4-2723AEC94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40598" y="2876557"/>
            <a:ext cx="36724205" cy="540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66579" tIns="183289" rIns="366579" bIns="1832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40598" y="9357107"/>
            <a:ext cx="36724205" cy="19450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66579" tIns="183289" rIns="366579" bIns="183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40597" y="29523310"/>
            <a:ext cx="9005936" cy="216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6579" tIns="183289" rIns="366579" bIns="183289" numCol="1" anchor="t" anchorCtr="0" compatLnSpc="1">
            <a:prstTxWarp prst="textNoShape">
              <a:avLst/>
            </a:prstTxWarp>
          </a:bodyPr>
          <a:lstStyle>
            <a:lvl1pPr>
              <a:defRPr sz="56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57805" y="29523310"/>
            <a:ext cx="13689792" cy="216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6579" tIns="183289" rIns="366579" bIns="183289" numCol="1" anchor="t" anchorCtr="0" compatLnSpc="1">
            <a:prstTxWarp prst="textNoShape">
              <a:avLst/>
            </a:prstTxWarp>
          </a:bodyPr>
          <a:lstStyle>
            <a:lvl1pPr algn="ctr">
              <a:defRPr sz="56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958867" y="29523310"/>
            <a:ext cx="9011710" cy="216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6579" tIns="183289" rIns="366579" bIns="183289" numCol="1" anchor="t" anchorCtr="0" compatLnSpc="1">
            <a:prstTxWarp prst="textNoShape">
              <a:avLst/>
            </a:prstTxWarp>
          </a:bodyPr>
          <a:lstStyle>
            <a:lvl1pPr algn="r">
              <a:defRPr sz="5600">
                <a:cs typeface="+mn-cs"/>
              </a:defRPr>
            </a:lvl1pPr>
          </a:lstStyle>
          <a:p>
            <a:pPr>
              <a:defRPr/>
            </a:pPr>
            <a:fld id="{FDCEDC4A-5117-024F-A8E2-0515DE5BE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1832897" algn="ctr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6pPr>
      <a:lvl7pPr marL="3665793" algn="ctr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7pPr>
      <a:lvl8pPr marL="5498690" algn="ctr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8pPr>
      <a:lvl9pPr marL="7331586" algn="ctr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9pPr>
    </p:titleStyle>
    <p:bodyStyle>
      <a:lvl1pPr marL="1373188" indent="-1373188" algn="l" rtl="0" eaLnBrk="0" fontAlgn="base" hangingPunct="0">
        <a:spcBef>
          <a:spcPct val="20000"/>
        </a:spcBef>
        <a:spcAft>
          <a:spcPct val="0"/>
        </a:spcAft>
        <a:buChar char="•"/>
        <a:defRPr sz="1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976563" indent="-1144588" algn="l" rtl="0" eaLnBrk="0" fontAlgn="base" hangingPunct="0">
        <a:spcBef>
          <a:spcPct val="20000"/>
        </a:spcBef>
        <a:spcAft>
          <a:spcPct val="0"/>
        </a:spcAft>
        <a:buChar char="–"/>
        <a:defRPr sz="11200">
          <a:solidFill>
            <a:schemeClr val="tx1"/>
          </a:solidFill>
          <a:latin typeface="+mn-lt"/>
          <a:ea typeface="ＭＳ Ｐゴシック" charset="0"/>
        </a:defRPr>
      </a:lvl2pPr>
      <a:lvl3pPr marL="4581525" indent="-915988" algn="l" rtl="0" eaLnBrk="0" fontAlgn="base" hangingPunct="0">
        <a:spcBef>
          <a:spcPct val="20000"/>
        </a:spcBef>
        <a:spcAft>
          <a:spcPct val="0"/>
        </a:spcAft>
        <a:buChar char="•"/>
        <a:defRPr sz="9700">
          <a:solidFill>
            <a:schemeClr val="tx1"/>
          </a:solidFill>
          <a:latin typeface="+mn-lt"/>
          <a:ea typeface="ＭＳ Ｐゴシック" charset="0"/>
        </a:defRPr>
      </a:lvl3pPr>
      <a:lvl4pPr marL="6413500" indent="-915988" algn="l" rtl="0" eaLnBrk="0" fontAlgn="base" hangingPunct="0">
        <a:spcBef>
          <a:spcPct val="20000"/>
        </a:spcBef>
        <a:spcAft>
          <a:spcPct val="0"/>
        </a:spcAft>
        <a:buChar char="–"/>
        <a:defRPr sz="8000">
          <a:solidFill>
            <a:schemeClr val="tx1"/>
          </a:solidFill>
          <a:latin typeface="+mn-lt"/>
          <a:ea typeface="ＭＳ Ｐゴシック" charset="0"/>
        </a:defRPr>
      </a:lvl4pPr>
      <a:lvl5pPr marL="8245475" indent="-915988" algn="l" rtl="0" eaLnBrk="0" fontAlgn="base" hangingPunct="0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0"/>
        </a:defRPr>
      </a:lvl5pPr>
      <a:lvl6pPr marL="10080931" indent="-916448" algn="l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6pPr>
      <a:lvl7pPr marL="11913827" indent="-916448" algn="l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7pPr>
      <a:lvl8pPr marL="13746724" indent="-916448" algn="l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8pPr>
      <a:lvl9pPr marL="15579620" indent="-916448" algn="l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32897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65793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98690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31586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64483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97379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30276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63172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7884044" y="-7330671"/>
            <a:ext cx="27504666" cy="29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5000"/>
              </a:lnSpc>
              <a:defRPr/>
            </a:pPr>
            <a:r>
              <a:rPr lang="en-US" sz="2000" smtClean="0">
                <a:solidFill>
                  <a:srgbClr val="FFFFFF"/>
                </a:solidFill>
                <a:latin typeface="Arial" charset="0"/>
                <a:cs typeface="+mn-cs"/>
              </a:rPr>
              <a:t>--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1614" y="753418"/>
            <a:ext cx="40642172" cy="4780308"/>
          </a:xfrm>
          <a:prstGeom prst="rect">
            <a:avLst/>
          </a:prstGeom>
          <a:solidFill>
            <a:schemeClr val="bg1"/>
          </a:solidFill>
          <a:ln w="381000" cmpd="sng">
            <a:solidFill>
              <a:srgbClr val="D09A8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257299" y="29918820"/>
            <a:ext cx="40851223" cy="1752600"/>
          </a:xfrm>
          <a:prstGeom prst="rect">
            <a:avLst/>
          </a:prstGeom>
          <a:solidFill>
            <a:srgbClr val="FFFFF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9756100" y="23978800"/>
            <a:ext cx="12276223" cy="4949419"/>
          </a:xfrm>
          <a:prstGeom prst="rect">
            <a:avLst/>
          </a:prstGeom>
          <a:solidFill>
            <a:srgbClr val="A8B6B1">
              <a:alpha val="64000"/>
            </a:srgbClr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257300" y="6948018"/>
            <a:ext cx="12115800" cy="7121201"/>
          </a:xfrm>
          <a:prstGeom prst="rect">
            <a:avLst/>
          </a:prstGeom>
          <a:solidFill>
            <a:schemeClr val="bg1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9" name="TextBox 3"/>
          <p:cNvSpPr txBox="1">
            <a:spLocks noChangeArrowheads="1"/>
          </p:cNvSpPr>
          <p:nvPr/>
        </p:nvSpPr>
        <p:spPr bwMode="auto">
          <a:xfrm>
            <a:off x="1714500" y="1462227"/>
            <a:ext cx="398526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2000" dirty="0" smtClean="0"/>
              <a:t>A B</a:t>
            </a:r>
            <a:r>
              <a:rPr lang="en-US" sz="12000" baseline="-25000" dirty="0" smtClean="0"/>
              <a:t>1</a:t>
            </a:r>
            <a:r>
              <a:rPr lang="en-US" sz="12000" dirty="0" smtClean="0"/>
              <a:t>-Insensitive qMT Protocol</a:t>
            </a:r>
            <a:endParaRPr lang="en-US" sz="12000" dirty="0"/>
          </a:p>
        </p:txBody>
      </p:sp>
      <p:sp>
        <p:nvSpPr>
          <p:cNvPr id="13320" name="TextBox 53"/>
          <p:cNvSpPr txBox="1">
            <a:spLocks noChangeArrowheads="1"/>
          </p:cNvSpPr>
          <p:nvPr/>
        </p:nvSpPr>
        <p:spPr bwMode="auto">
          <a:xfrm>
            <a:off x="1714500" y="3358456"/>
            <a:ext cx="39852600" cy="182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0"/>
              </a:spcAft>
            </a:pPr>
            <a:endParaRPr lang="en-US" sz="1000" dirty="0" smtClean="0">
              <a:latin typeface="Didot"/>
              <a:cs typeface="Didot"/>
            </a:endParaRPr>
          </a:p>
          <a:p>
            <a:pPr algn="ctr" eaLnBrk="1" hangingPunct="1">
              <a:spcAft>
                <a:spcPts val="0"/>
              </a:spcAft>
            </a:pPr>
            <a:r>
              <a:rPr lang="en-US" sz="6000" dirty="0" smtClean="0">
                <a:latin typeface="Didot"/>
                <a:cs typeface="Didot"/>
              </a:rPr>
              <a:t>Mathieu Boudreau</a:t>
            </a:r>
            <a:r>
              <a:rPr lang="en-US" sz="6000" baseline="30000" dirty="0" smtClean="0">
                <a:latin typeface="Didot"/>
                <a:cs typeface="Didot"/>
              </a:rPr>
              <a:t>1</a:t>
            </a:r>
            <a:r>
              <a:rPr lang="en-US" sz="6000" dirty="0" smtClean="0">
                <a:latin typeface="Didot"/>
                <a:cs typeface="Didot"/>
              </a:rPr>
              <a:t>, </a:t>
            </a:r>
            <a:r>
              <a:rPr lang="en-US" sz="6000" dirty="0">
                <a:latin typeface="Didot"/>
                <a:cs typeface="Didot"/>
              </a:rPr>
              <a:t>Nikola </a:t>
            </a:r>
            <a:r>
              <a:rPr lang="en-US" sz="6000" dirty="0" smtClean="0">
                <a:latin typeface="Didot"/>
                <a:cs typeface="Didot"/>
              </a:rPr>
              <a:t>Stikov</a:t>
            </a:r>
            <a:r>
              <a:rPr lang="en-US" sz="6000" baseline="30000" dirty="0" smtClean="0">
                <a:latin typeface="Didot"/>
                <a:cs typeface="Didot"/>
              </a:rPr>
              <a:t>1</a:t>
            </a:r>
            <a:r>
              <a:rPr lang="en-US" sz="6000" dirty="0" smtClean="0">
                <a:latin typeface="Didot"/>
                <a:cs typeface="Didot"/>
              </a:rPr>
              <a:t>, </a:t>
            </a:r>
            <a:r>
              <a:rPr lang="en-US" sz="6000" dirty="0">
                <a:latin typeface="Didot"/>
                <a:cs typeface="Didot"/>
              </a:rPr>
              <a:t>G. Bruce </a:t>
            </a:r>
            <a:r>
              <a:rPr lang="en-US" sz="6000" dirty="0" smtClean="0">
                <a:latin typeface="Didot"/>
                <a:cs typeface="Didot"/>
              </a:rPr>
              <a:t>Pike</a:t>
            </a:r>
            <a:r>
              <a:rPr lang="en-US" sz="6000" baseline="30000" dirty="0" smtClean="0">
                <a:latin typeface="Didot"/>
                <a:cs typeface="Didot"/>
              </a:rPr>
              <a:t>2</a:t>
            </a:r>
            <a:endParaRPr lang="en-US" sz="6000" dirty="0">
              <a:latin typeface="Didot"/>
              <a:cs typeface="Didot"/>
            </a:endParaRPr>
          </a:p>
          <a:p>
            <a:pPr algn="ctr" eaLnBrk="1" hangingPunct="1">
              <a:spcAft>
                <a:spcPts val="0"/>
              </a:spcAft>
            </a:pPr>
            <a:endParaRPr lang="en-US" sz="1000" baseline="30000" dirty="0" smtClean="0">
              <a:latin typeface="Didot"/>
              <a:cs typeface="Didot"/>
            </a:endParaRPr>
          </a:p>
          <a:p>
            <a:pPr algn="ctr" eaLnBrk="1" hangingPunct="1">
              <a:spcAft>
                <a:spcPts val="0"/>
              </a:spcAft>
            </a:pPr>
            <a:r>
              <a:rPr lang="en-US" sz="3600" baseline="30000" dirty="0" smtClean="0">
                <a:latin typeface="Didot"/>
                <a:cs typeface="Didot"/>
              </a:rPr>
              <a:t>1</a:t>
            </a:r>
            <a:r>
              <a:rPr lang="en-US" sz="3600" dirty="0" smtClean="0">
                <a:latin typeface="Didot"/>
                <a:cs typeface="Didot"/>
              </a:rPr>
              <a:t>McConnell </a:t>
            </a:r>
            <a:r>
              <a:rPr lang="en-US" sz="3600" dirty="0">
                <a:latin typeface="Didot"/>
                <a:cs typeface="Didot"/>
              </a:rPr>
              <a:t>Brain Imaging Center, Montreal Neurological Institute, McGill </a:t>
            </a:r>
            <a:r>
              <a:rPr lang="en-US" sz="3600" dirty="0" smtClean="0">
                <a:latin typeface="Didot"/>
                <a:cs typeface="Didot"/>
              </a:rPr>
              <a:t>University, Montreal</a:t>
            </a:r>
            <a:r>
              <a:rPr lang="en-US" sz="3600" dirty="0">
                <a:latin typeface="Didot"/>
                <a:cs typeface="Didot"/>
              </a:rPr>
              <a:t>, </a:t>
            </a:r>
            <a:r>
              <a:rPr lang="en-US" sz="3600" dirty="0" smtClean="0">
                <a:latin typeface="Didot"/>
                <a:cs typeface="Didot"/>
              </a:rPr>
              <a:t>Quebec, </a:t>
            </a:r>
            <a:r>
              <a:rPr lang="en-US" sz="3600" baseline="30000" dirty="0">
                <a:latin typeface="Didot"/>
                <a:cs typeface="Didot"/>
              </a:rPr>
              <a:t>2</a:t>
            </a:r>
            <a:r>
              <a:rPr lang="en-US" sz="3600" dirty="0" smtClean="0">
                <a:latin typeface="Didot"/>
                <a:cs typeface="Didot"/>
              </a:rPr>
              <a:t>Hotchkiss </a:t>
            </a:r>
            <a:r>
              <a:rPr lang="en-US" sz="3600" dirty="0">
                <a:latin typeface="Didot"/>
                <a:cs typeface="Didot"/>
              </a:rPr>
              <a:t>Brain Institute, Faculty of Medicine, University of Calgary, </a:t>
            </a:r>
            <a:r>
              <a:rPr lang="en-US" sz="3600" dirty="0" smtClean="0">
                <a:latin typeface="Didot"/>
                <a:cs typeface="Didot"/>
              </a:rPr>
              <a:t>Calgary, Alberta</a:t>
            </a:r>
            <a:endParaRPr lang="en-US" sz="3600" dirty="0">
              <a:latin typeface="Didot"/>
              <a:cs typeface="Didot"/>
            </a:endParaRPr>
          </a:p>
        </p:txBody>
      </p:sp>
      <p:sp>
        <p:nvSpPr>
          <p:cNvPr id="13321" name="TextBox 4"/>
          <p:cNvSpPr txBox="1">
            <a:spLocks noChangeArrowheads="1"/>
          </p:cNvSpPr>
          <p:nvPr/>
        </p:nvSpPr>
        <p:spPr bwMode="auto">
          <a:xfrm>
            <a:off x="29832300" y="25045600"/>
            <a:ext cx="12268200" cy="385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457200" indent="-457200" eaLnBrk="1" hangingPunct="1">
              <a:spcAft>
                <a:spcPts val="400"/>
              </a:spcAft>
              <a:buFont typeface="Arial"/>
              <a:buChar char="•"/>
            </a:pPr>
            <a:r>
              <a:rPr lang="en-US" sz="3400" dirty="0" smtClean="0">
                <a:latin typeface="Gill Sans"/>
                <a:cs typeface="Gill Sans"/>
              </a:rPr>
              <a:t>This work </a:t>
            </a:r>
            <a:r>
              <a:rPr lang="en-CA" sz="3400" dirty="0" smtClean="0">
                <a:latin typeface="Gill Sans"/>
                <a:cs typeface="Gill Sans"/>
              </a:rPr>
              <a:t>demonstrated </a:t>
            </a:r>
            <a:r>
              <a:rPr lang="en-CA" sz="3400" dirty="0">
                <a:latin typeface="Gill Sans"/>
                <a:cs typeface="Gill Sans"/>
              </a:rPr>
              <a:t>that qMT F maps fitted using VFA T</a:t>
            </a:r>
            <a:r>
              <a:rPr lang="en-CA" sz="3400" baseline="-25000" dirty="0">
                <a:latin typeface="Gill Sans"/>
                <a:cs typeface="Gill Sans"/>
              </a:rPr>
              <a:t>1</a:t>
            </a:r>
            <a:r>
              <a:rPr lang="en-CA" sz="3400" dirty="0">
                <a:latin typeface="Gill Sans"/>
                <a:cs typeface="Gill Sans"/>
              </a:rPr>
              <a:t> can be insensitive to B</a:t>
            </a:r>
            <a:r>
              <a:rPr lang="en-CA" sz="3400" baseline="-25000" dirty="0">
                <a:latin typeface="Gill Sans"/>
                <a:cs typeface="Gill Sans"/>
              </a:rPr>
              <a:t>1 </a:t>
            </a:r>
            <a:r>
              <a:rPr lang="en-CA" sz="3400" dirty="0">
                <a:latin typeface="Gill Sans"/>
                <a:cs typeface="Gill Sans"/>
              </a:rPr>
              <a:t>inaccuracies.</a:t>
            </a:r>
            <a:r>
              <a:rPr lang="en-US" sz="3400" dirty="0">
                <a:latin typeface="Gill Sans"/>
                <a:cs typeface="Gill Sans"/>
              </a:rPr>
              <a:t> </a:t>
            </a:r>
            <a:endParaRPr lang="en-US" sz="3400" dirty="0" smtClean="0">
              <a:latin typeface="Gill Sans"/>
              <a:cs typeface="Gill Sans"/>
            </a:endParaRPr>
          </a:p>
          <a:p>
            <a:pPr marL="457200" indent="-457200" eaLnBrk="1" hangingPunct="1">
              <a:spcAft>
                <a:spcPts val="400"/>
              </a:spcAft>
              <a:buFont typeface="Arial"/>
              <a:buChar char="•"/>
            </a:pPr>
            <a:r>
              <a:rPr lang="en-US" sz="3400" dirty="0" smtClean="0">
                <a:latin typeface="Gill Sans"/>
                <a:cs typeface="Gill Sans"/>
              </a:rPr>
              <a:t>A strong correlation (0.99) between qMT F values fitted using measured and nominal B</a:t>
            </a:r>
            <a:r>
              <a:rPr lang="en-US" sz="3400" baseline="-25000" dirty="0" smtClean="0">
                <a:latin typeface="Gill Sans"/>
                <a:cs typeface="Gill Sans"/>
              </a:rPr>
              <a:t>1</a:t>
            </a:r>
            <a:r>
              <a:rPr lang="en-US" sz="3400" dirty="0" smtClean="0">
                <a:latin typeface="Gill Sans"/>
                <a:cs typeface="Gill Sans"/>
              </a:rPr>
              <a:t> maps was observed when using VFA T</a:t>
            </a:r>
            <a:r>
              <a:rPr lang="en-US" sz="3400" baseline="-25000" dirty="0" smtClean="0">
                <a:latin typeface="Gill Sans"/>
                <a:cs typeface="Gill Sans"/>
              </a:rPr>
              <a:t>1.</a:t>
            </a:r>
            <a:endParaRPr lang="en-US" sz="3400" dirty="0">
              <a:latin typeface="Gill Sans"/>
              <a:cs typeface="Gill Sans"/>
            </a:endParaRPr>
          </a:p>
          <a:p>
            <a:pPr marL="457200" indent="-457200" eaLnBrk="1" hangingPunct="1">
              <a:spcAft>
                <a:spcPts val="400"/>
              </a:spcAft>
              <a:buFont typeface="Arial"/>
              <a:buChar char="•"/>
            </a:pPr>
            <a:r>
              <a:rPr lang="en-US" sz="3400" dirty="0" smtClean="0">
                <a:latin typeface="Gill Sans"/>
                <a:cs typeface="Gill Sans"/>
              </a:rPr>
              <a:t>More </a:t>
            </a:r>
            <a:r>
              <a:rPr lang="en-US" sz="3400" dirty="0">
                <a:latin typeface="Gill Sans"/>
                <a:cs typeface="Gill Sans"/>
              </a:rPr>
              <a:t>work in simulating the effects of B</a:t>
            </a:r>
            <a:r>
              <a:rPr lang="en-US" sz="3400" baseline="-25000" dirty="0">
                <a:latin typeface="Gill Sans"/>
                <a:cs typeface="Gill Sans"/>
              </a:rPr>
              <a:t>1</a:t>
            </a:r>
            <a:r>
              <a:rPr lang="en-US" sz="3400" dirty="0">
                <a:latin typeface="Gill Sans"/>
                <a:cs typeface="Gill Sans"/>
              </a:rPr>
              <a:t> and VFA T</a:t>
            </a:r>
            <a:r>
              <a:rPr lang="en-US" sz="3400" baseline="-25000" dirty="0">
                <a:latin typeface="Gill Sans"/>
                <a:cs typeface="Gill Sans"/>
              </a:rPr>
              <a:t>1</a:t>
            </a:r>
            <a:r>
              <a:rPr lang="en-US" sz="3400" dirty="0">
                <a:latin typeface="Gill Sans"/>
                <a:cs typeface="Gill Sans"/>
              </a:rPr>
              <a:t> inaccuracies on qMT parameter estimation is needed to have a clearer understanding of the limitations of this observation.</a:t>
            </a:r>
          </a:p>
        </p:txBody>
      </p:sp>
      <p:sp>
        <p:nvSpPr>
          <p:cNvPr id="13323" name="TextBox 62"/>
          <p:cNvSpPr txBox="1">
            <a:spLocks noChangeArrowheads="1"/>
          </p:cNvSpPr>
          <p:nvPr/>
        </p:nvSpPr>
        <p:spPr bwMode="auto">
          <a:xfrm>
            <a:off x="1485900" y="7654564"/>
            <a:ext cx="11919007" cy="6370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457200" indent="-457200">
              <a:spcAft>
                <a:spcPts val="0"/>
              </a:spcAft>
              <a:buFont typeface="Arial"/>
              <a:buChar char="•"/>
            </a:pPr>
            <a:r>
              <a:rPr lang="en-CA" sz="3400" dirty="0">
                <a:latin typeface="Gill Sans"/>
                <a:cs typeface="Gill Sans"/>
              </a:rPr>
              <a:t>Quantitative magnetization transfer (qMT) imaging requires </a:t>
            </a:r>
            <a:r>
              <a:rPr lang="en-CA" sz="3400" dirty="0" smtClean="0">
                <a:latin typeface="Gill Sans"/>
                <a:cs typeface="Gill Sans"/>
              </a:rPr>
              <a:t>additional </a:t>
            </a:r>
            <a:r>
              <a:rPr lang="en-CA" sz="3400" dirty="0">
                <a:latin typeface="Gill Sans"/>
                <a:cs typeface="Gill Sans"/>
              </a:rPr>
              <a:t>measurements to correct for instrumental biases (B</a:t>
            </a:r>
            <a:r>
              <a:rPr lang="en-CA" sz="3400" baseline="-25000" dirty="0">
                <a:latin typeface="Gill Sans"/>
                <a:cs typeface="Gill Sans"/>
              </a:rPr>
              <a:t>0</a:t>
            </a:r>
            <a:r>
              <a:rPr lang="en-CA" sz="3400" dirty="0">
                <a:latin typeface="Gill Sans"/>
                <a:cs typeface="Gill Sans"/>
              </a:rPr>
              <a:t>, B</a:t>
            </a:r>
            <a:r>
              <a:rPr lang="en-CA" sz="3400" baseline="-25000" dirty="0">
                <a:latin typeface="Gill Sans"/>
                <a:cs typeface="Gill Sans"/>
              </a:rPr>
              <a:t>1</a:t>
            </a:r>
            <a:r>
              <a:rPr lang="en-CA" sz="3400" dirty="0">
                <a:latin typeface="Gill Sans"/>
                <a:cs typeface="Gill Sans"/>
              </a:rPr>
              <a:t>) and to constrain parameters in the fitting model (T</a:t>
            </a:r>
            <a:r>
              <a:rPr lang="en-CA" sz="3400" baseline="-25000" dirty="0">
                <a:latin typeface="Gill Sans"/>
                <a:cs typeface="Gill Sans"/>
              </a:rPr>
              <a:t>1</a:t>
            </a:r>
            <a:r>
              <a:rPr lang="en-CA" sz="3400" dirty="0" smtClean="0">
                <a:latin typeface="Gill Sans"/>
                <a:cs typeface="Gill Sans"/>
              </a:rPr>
              <a:t>).</a:t>
            </a:r>
          </a:p>
          <a:p>
            <a:pPr marL="457200" indent="-457200">
              <a:buFont typeface="Arial"/>
              <a:buChar char="•"/>
            </a:pPr>
            <a:r>
              <a:rPr lang="en-CA" sz="3400" dirty="0" smtClean="0">
                <a:latin typeface="Gill Sans"/>
                <a:cs typeface="Gill Sans"/>
              </a:rPr>
              <a:t>If using Variable Flip Angle (VFA) T</a:t>
            </a:r>
            <a:r>
              <a:rPr lang="en-CA" sz="3400" baseline="-25000" dirty="0" smtClean="0">
                <a:latin typeface="Gill Sans"/>
                <a:cs typeface="Gill Sans"/>
              </a:rPr>
              <a:t>1</a:t>
            </a:r>
            <a:r>
              <a:rPr lang="en-CA" sz="3400" dirty="0" smtClean="0">
                <a:latin typeface="Gill Sans"/>
                <a:cs typeface="Gill Sans"/>
              </a:rPr>
              <a:t> mapping</a:t>
            </a:r>
            <a:r>
              <a:rPr lang="en-CA" sz="3400" baseline="30000" dirty="0" smtClean="0">
                <a:latin typeface="Gill Sans"/>
                <a:cs typeface="Gill Sans"/>
              </a:rPr>
              <a:t>1</a:t>
            </a:r>
            <a:r>
              <a:rPr lang="en-CA" sz="3400" dirty="0" smtClean="0">
                <a:latin typeface="Gill Sans"/>
                <a:cs typeface="Gill Sans"/>
              </a:rPr>
              <a:t>, </a:t>
            </a:r>
            <a:r>
              <a:rPr lang="en-CA" sz="3400" dirty="0">
                <a:latin typeface="Gill Sans"/>
                <a:cs typeface="Gill Sans"/>
              </a:rPr>
              <a:t>B</a:t>
            </a:r>
            <a:r>
              <a:rPr lang="en-CA" sz="3400" baseline="-25000" dirty="0">
                <a:latin typeface="Gill Sans"/>
                <a:cs typeface="Gill Sans"/>
              </a:rPr>
              <a:t>1</a:t>
            </a:r>
            <a:r>
              <a:rPr lang="en-CA" sz="3400" dirty="0">
                <a:latin typeface="Gill Sans"/>
                <a:cs typeface="Gill Sans"/>
              </a:rPr>
              <a:t> is used twice before fitting the qMT parameters: to correct the flip angles for T</a:t>
            </a:r>
            <a:r>
              <a:rPr lang="en-CA" sz="3400" baseline="-25000" dirty="0">
                <a:latin typeface="Gill Sans"/>
                <a:cs typeface="Gill Sans"/>
              </a:rPr>
              <a:t>1</a:t>
            </a:r>
            <a:r>
              <a:rPr lang="en-CA" sz="3400" dirty="0">
                <a:latin typeface="Gill Sans"/>
                <a:cs typeface="Gill Sans"/>
              </a:rPr>
              <a:t> mapping, and to scale the nominal MT saturation powers.</a:t>
            </a:r>
            <a:r>
              <a:rPr lang="en-US" sz="3400" dirty="0">
                <a:latin typeface="Gill Sans"/>
                <a:cs typeface="Gill Sans"/>
              </a:rPr>
              <a:t> </a:t>
            </a:r>
            <a:endParaRPr lang="en-CA" sz="3400" dirty="0" smtClean="0">
              <a:latin typeface="Gill Sans"/>
              <a:cs typeface="Gill Sans"/>
            </a:endParaRPr>
          </a:p>
          <a:p>
            <a:pPr marL="457200" indent="-457200">
              <a:buFont typeface="Arial"/>
              <a:buChar char="•"/>
            </a:pPr>
            <a:r>
              <a:rPr lang="en-CA" sz="3400" b="1" dirty="0" smtClean="0">
                <a:latin typeface="Gill Sans"/>
                <a:cs typeface="Gill Sans"/>
              </a:rPr>
              <a:t>Inaccuracies </a:t>
            </a:r>
            <a:r>
              <a:rPr lang="en-CA" sz="3400" b="1" dirty="0">
                <a:latin typeface="Gill Sans"/>
                <a:cs typeface="Gill Sans"/>
              </a:rPr>
              <a:t>in B</a:t>
            </a:r>
            <a:r>
              <a:rPr lang="en-CA" sz="3400" b="1" baseline="-25000" dirty="0">
                <a:latin typeface="Gill Sans"/>
                <a:cs typeface="Gill Sans"/>
              </a:rPr>
              <a:t>1</a:t>
            </a:r>
            <a:r>
              <a:rPr lang="en-CA" sz="3400" b="1" dirty="0">
                <a:latin typeface="Gill Sans"/>
                <a:cs typeface="Gill Sans"/>
              </a:rPr>
              <a:t> </a:t>
            </a:r>
            <a:r>
              <a:rPr lang="en-CA" sz="3400" dirty="0">
                <a:latin typeface="Gill Sans"/>
                <a:cs typeface="Gill Sans"/>
              </a:rPr>
              <a:t>would </a:t>
            </a:r>
            <a:r>
              <a:rPr lang="en-CA" sz="3400" b="1" dirty="0">
                <a:latin typeface="Gill Sans"/>
                <a:cs typeface="Gill Sans"/>
              </a:rPr>
              <a:t>propagate </a:t>
            </a:r>
            <a:r>
              <a:rPr lang="en-CA" sz="3400" dirty="0">
                <a:latin typeface="Gill Sans"/>
                <a:cs typeface="Gill Sans"/>
              </a:rPr>
              <a:t>to the fitting of the qMT parameters through two pathways </a:t>
            </a:r>
            <a:r>
              <a:rPr lang="en-CA" sz="3400" b="1" dirty="0">
                <a:latin typeface="Gill Sans"/>
                <a:cs typeface="Gill Sans"/>
              </a:rPr>
              <a:t>– </a:t>
            </a:r>
            <a:r>
              <a:rPr lang="en-CA" sz="3400" dirty="0">
                <a:latin typeface="Gill Sans"/>
                <a:cs typeface="Gill Sans"/>
              </a:rPr>
              <a:t>through</a:t>
            </a:r>
            <a:r>
              <a:rPr lang="en-CA" sz="3400" b="1" dirty="0">
                <a:latin typeface="Gill Sans"/>
                <a:cs typeface="Gill Sans"/>
              </a:rPr>
              <a:t> errors induced in T</a:t>
            </a:r>
            <a:r>
              <a:rPr lang="en-CA" sz="3400" b="1" baseline="-25000" dirty="0">
                <a:latin typeface="Gill Sans"/>
                <a:cs typeface="Gill Sans"/>
              </a:rPr>
              <a:t>1</a:t>
            </a:r>
            <a:r>
              <a:rPr lang="en-CA" sz="3400" dirty="0">
                <a:latin typeface="Gill Sans"/>
                <a:cs typeface="Gill Sans"/>
              </a:rPr>
              <a:t>, and </a:t>
            </a:r>
            <a:r>
              <a:rPr lang="en-CA" sz="3400" b="1" dirty="0">
                <a:latin typeface="Gill Sans"/>
                <a:cs typeface="Gill Sans"/>
              </a:rPr>
              <a:t>errors in MT saturation powers</a:t>
            </a:r>
            <a:r>
              <a:rPr lang="en-CA" sz="3400" dirty="0">
                <a:latin typeface="Gill Sans"/>
                <a:cs typeface="Gill Sans"/>
              </a:rPr>
              <a:t>. </a:t>
            </a:r>
            <a:endParaRPr lang="en-CA" sz="3400" dirty="0" smtClean="0">
              <a:latin typeface="Gill Sans"/>
              <a:cs typeface="Gill Sans"/>
            </a:endParaRPr>
          </a:p>
          <a:p>
            <a:pPr marL="457200" indent="-457200">
              <a:buFont typeface="Arial"/>
              <a:buChar char="•"/>
            </a:pPr>
            <a:r>
              <a:rPr lang="en-CA" sz="3400" dirty="0" smtClean="0">
                <a:latin typeface="Gill Sans"/>
                <a:cs typeface="Gill Sans"/>
              </a:rPr>
              <a:t>This </a:t>
            </a:r>
            <a:r>
              <a:rPr lang="en-CA" sz="3400" dirty="0">
                <a:latin typeface="Gill Sans"/>
                <a:cs typeface="Gill Sans"/>
              </a:rPr>
              <a:t>work demonstrates that for the Sled and Pike qMT model</a:t>
            </a:r>
            <a:r>
              <a:rPr lang="en-CA" sz="3400" baseline="30000" dirty="0">
                <a:latin typeface="Gill Sans"/>
                <a:cs typeface="Gill Sans"/>
              </a:rPr>
              <a:t>2</a:t>
            </a:r>
            <a:r>
              <a:rPr lang="en-CA" sz="3400" dirty="0">
                <a:latin typeface="Gill Sans"/>
                <a:cs typeface="Gill Sans"/>
              </a:rPr>
              <a:t>, certain qMT parameters </a:t>
            </a:r>
            <a:r>
              <a:rPr lang="en-CA" sz="3400" dirty="0" smtClean="0">
                <a:latin typeface="Gill Sans"/>
                <a:cs typeface="Gill Sans"/>
              </a:rPr>
              <a:t>are </a:t>
            </a:r>
            <a:r>
              <a:rPr lang="en-CA" sz="3400" dirty="0">
                <a:latin typeface="Gill Sans"/>
                <a:cs typeface="Gill Sans"/>
              </a:rPr>
              <a:t>insensitive to a large range of B</a:t>
            </a:r>
            <a:r>
              <a:rPr lang="en-CA" sz="3400" baseline="-25000" dirty="0">
                <a:latin typeface="Gill Sans"/>
                <a:cs typeface="Gill Sans"/>
              </a:rPr>
              <a:t>1</a:t>
            </a:r>
            <a:r>
              <a:rPr lang="en-CA" sz="3400" dirty="0">
                <a:latin typeface="Gill Sans"/>
                <a:cs typeface="Gill Sans"/>
              </a:rPr>
              <a:t> inaccuracies when using VFA for T</a:t>
            </a:r>
            <a:r>
              <a:rPr lang="en-CA" sz="3400" baseline="-25000" dirty="0">
                <a:latin typeface="Gill Sans"/>
                <a:cs typeface="Gill Sans"/>
              </a:rPr>
              <a:t>1</a:t>
            </a:r>
            <a:r>
              <a:rPr lang="en-CA" sz="3400" dirty="0">
                <a:latin typeface="Gill Sans"/>
                <a:cs typeface="Gill Sans"/>
              </a:rPr>
              <a:t> mapping.</a:t>
            </a:r>
            <a:endParaRPr lang="en-US" sz="3400" dirty="0">
              <a:latin typeface="Gill Sans"/>
              <a:cs typeface="Gill Sans"/>
            </a:endParaRPr>
          </a:p>
        </p:txBody>
      </p:sp>
      <p:sp>
        <p:nvSpPr>
          <p:cNvPr id="13324" name="TextBox 11"/>
          <p:cNvSpPr txBox="1">
            <a:spLocks noChangeArrowheads="1"/>
          </p:cNvSpPr>
          <p:nvPr/>
        </p:nvSpPr>
        <p:spPr bwMode="auto">
          <a:xfrm>
            <a:off x="1333500" y="29964003"/>
            <a:ext cx="12344400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2300" b="1" dirty="0">
                <a:latin typeface="Gill Sans"/>
                <a:cs typeface="Gill Sans"/>
              </a:rPr>
              <a:t>References: </a:t>
            </a:r>
            <a:r>
              <a:rPr lang="en-US" sz="2300" dirty="0" smtClean="0">
                <a:latin typeface="Gill Sans"/>
                <a:cs typeface="Gill Sans"/>
              </a:rPr>
              <a:t>[</a:t>
            </a:r>
            <a:r>
              <a:rPr lang="en-US" sz="2300" dirty="0">
                <a:latin typeface="Gill Sans"/>
                <a:cs typeface="Gill Sans"/>
              </a:rPr>
              <a:t>1] </a:t>
            </a:r>
            <a:r>
              <a:rPr lang="en-US" sz="2300" dirty="0" err="1">
                <a:latin typeface="Gill Sans"/>
                <a:cs typeface="Gill Sans"/>
              </a:rPr>
              <a:t>Deoni</a:t>
            </a:r>
            <a:r>
              <a:rPr lang="en-US" sz="2300" dirty="0">
                <a:latin typeface="Gill Sans"/>
                <a:cs typeface="Gill Sans"/>
              </a:rPr>
              <a:t> S. et al, MRM 49:515-526 (2003) [2] Sled J. and Pike G. B., MRM 46:923-931 (2001)  [3] </a:t>
            </a:r>
            <a:r>
              <a:rPr lang="en-US" sz="2300" dirty="0" err="1">
                <a:latin typeface="Gill Sans"/>
                <a:cs typeface="Gill Sans"/>
              </a:rPr>
              <a:t>Yarnykh</a:t>
            </a:r>
            <a:r>
              <a:rPr lang="en-US" sz="2300" dirty="0">
                <a:latin typeface="Gill Sans"/>
                <a:cs typeface="Gill Sans"/>
              </a:rPr>
              <a:t> V., MRM 63:1610-26 (2010) [4] </a:t>
            </a:r>
            <a:r>
              <a:rPr lang="en-US" sz="2300" dirty="0" err="1">
                <a:latin typeface="Gill Sans"/>
                <a:cs typeface="Gill Sans"/>
              </a:rPr>
              <a:t>Barral</a:t>
            </a:r>
            <a:r>
              <a:rPr lang="en-US" sz="2300" dirty="0">
                <a:latin typeface="Gill Sans"/>
                <a:cs typeface="Gill Sans"/>
              </a:rPr>
              <a:t> J. et al, MRM 64:1057-1067 (2010) [5] http://www-</a:t>
            </a:r>
            <a:r>
              <a:rPr lang="en-US" sz="2300" dirty="0" err="1">
                <a:latin typeface="Gill Sans"/>
                <a:cs typeface="Gill Sans"/>
              </a:rPr>
              <a:t>mrsrl.stanford.edu</a:t>
            </a:r>
            <a:r>
              <a:rPr lang="en-US" sz="2300" dirty="0">
                <a:latin typeface="Gill Sans"/>
                <a:cs typeface="Gill Sans"/>
              </a:rPr>
              <a:t>/∼</a:t>
            </a:r>
            <a:r>
              <a:rPr lang="en-US" sz="2300" dirty="0" err="1">
                <a:latin typeface="Gill Sans"/>
                <a:cs typeface="Gill Sans"/>
              </a:rPr>
              <a:t>jbarral</a:t>
            </a:r>
            <a:r>
              <a:rPr lang="en-US" sz="2300" dirty="0">
                <a:latin typeface="Gill Sans"/>
                <a:cs typeface="Gill Sans"/>
              </a:rPr>
              <a:t>/t1map.html (Accessed: October 2012) [6] Levesque I. et al, MRM 66:635-643 (2011) [7] </a:t>
            </a:r>
            <a:r>
              <a:rPr lang="en-US" sz="2300" dirty="0" err="1">
                <a:latin typeface="Gill Sans"/>
                <a:cs typeface="Gill Sans"/>
              </a:rPr>
              <a:t>Schmierer</a:t>
            </a:r>
            <a:r>
              <a:rPr lang="en-US" sz="2300" dirty="0">
                <a:latin typeface="Gill Sans"/>
                <a:cs typeface="Gill Sans"/>
              </a:rPr>
              <a:t> K. et al, JMRI 26:41-51 (2007) [8] </a:t>
            </a:r>
            <a:r>
              <a:rPr lang="en-US" sz="2300" dirty="0" err="1">
                <a:latin typeface="Gill Sans"/>
                <a:cs typeface="Gill Sans"/>
              </a:rPr>
              <a:t>Yarnykh</a:t>
            </a:r>
            <a:r>
              <a:rPr lang="en-US" sz="2300" dirty="0">
                <a:latin typeface="Gill Sans"/>
                <a:cs typeface="Gill Sans"/>
              </a:rPr>
              <a:t> V., MRM 68:166-178 (2012)</a:t>
            </a:r>
          </a:p>
          <a:p>
            <a:pPr eaLnBrk="1" hangingPunct="1"/>
            <a:endParaRPr lang="en-US" sz="2300" dirty="0" smtClean="0">
              <a:latin typeface="Gill Sans"/>
              <a:cs typeface="Gill San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57300" y="6601619"/>
            <a:ext cx="12115800" cy="969918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31" name="TextBox 4"/>
          <p:cNvSpPr txBox="1">
            <a:spLocks noChangeArrowheads="1"/>
          </p:cNvSpPr>
          <p:nvPr/>
        </p:nvSpPr>
        <p:spPr bwMode="auto">
          <a:xfrm>
            <a:off x="1257300" y="6677819"/>
            <a:ext cx="12115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>
                <a:latin typeface="Gill Sans" charset="0"/>
                <a:cs typeface="Gill Sans" charset="0"/>
              </a:rPr>
              <a:t>Introduction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41954" y="14831219"/>
            <a:ext cx="12115800" cy="14097000"/>
          </a:xfrm>
          <a:prstGeom prst="rect">
            <a:avLst/>
          </a:prstGeom>
          <a:solidFill>
            <a:srgbClr val="FFFFFF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34" name="TextBox 66"/>
          <p:cNvSpPr txBox="1">
            <a:spLocks noChangeArrowheads="1"/>
          </p:cNvSpPr>
          <p:nvPr/>
        </p:nvSpPr>
        <p:spPr bwMode="auto">
          <a:xfrm>
            <a:off x="1638300" y="15821819"/>
            <a:ext cx="11568254" cy="689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400" dirty="0" smtClean="0">
                <a:latin typeface="Gill Sans" charset="0"/>
                <a:cs typeface="Gill Sans" charset="0"/>
              </a:rPr>
              <a:t>Siemens 3T Tim Trio MRI system, 32-channel head coil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400" dirty="0">
                <a:latin typeface="Gill Sans" charset="0"/>
                <a:cs typeface="Gill Sans" charset="0"/>
              </a:rPr>
              <a:t>3</a:t>
            </a:r>
            <a:r>
              <a:rPr lang="en-CA" sz="3400" dirty="0" smtClean="0">
                <a:latin typeface="Gill Sans" charset="0"/>
                <a:cs typeface="Gill Sans" charset="0"/>
              </a:rPr>
              <a:t> </a:t>
            </a:r>
            <a:r>
              <a:rPr lang="en-CA" sz="3400" dirty="0">
                <a:latin typeface="Gill Sans" charset="0"/>
                <a:cs typeface="Gill Sans" charset="0"/>
              </a:rPr>
              <a:t>h</a:t>
            </a:r>
            <a:r>
              <a:rPr lang="en-CA" sz="3400" dirty="0" smtClean="0">
                <a:latin typeface="Gill Sans" charset="0"/>
                <a:cs typeface="Gill Sans" charset="0"/>
              </a:rPr>
              <a:t>ealthy adult volunteers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400" dirty="0" smtClean="0">
                <a:latin typeface="Gill Sans" charset="0"/>
                <a:cs typeface="Gill Sans" charset="0"/>
              </a:rPr>
              <a:t>Single slice,  AC</a:t>
            </a:r>
            <a:r>
              <a:rPr lang="en-CA" sz="3400" dirty="0">
                <a:latin typeface="Gill Sans" charset="0"/>
                <a:cs typeface="Gill Sans" charset="0"/>
              </a:rPr>
              <a:t>-</a:t>
            </a:r>
            <a:r>
              <a:rPr lang="en-CA" sz="3400" dirty="0" smtClean="0">
                <a:latin typeface="Gill Sans" charset="0"/>
                <a:cs typeface="Gill Sans" charset="0"/>
              </a:rPr>
              <a:t>PC </a:t>
            </a:r>
            <a:r>
              <a:rPr lang="en-CA" sz="3400" dirty="0" smtClean="0">
                <a:solidFill>
                  <a:srgbClr val="000000"/>
                </a:solidFill>
                <a:latin typeface="Gill Sans" charset="0"/>
                <a:cs typeface="Gill Sans" charset="0"/>
              </a:rPr>
              <a:t>orientation, slightly above </a:t>
            </a:r>
            <a:r>
              <a:rPr lang="en-CA" sz="3400" dirty="0" smtClean="0">
                <a:latin typeface="Gill Sans" charset="0"/>
                <a:cs typeface="Gill Sans" charset="0"/>
              </a:rPr>
              <a:t>the corpus callosum (2x2x5 mm</a:t>
            </a:r>
            <a:r>
              <a:rPr lang="en-CA" sz="3400" baseline="30000" dirty="0">
                <a:latin typeface="Gill Sans" charset="0"/>
                <a:cs typeface="Gill Sans" charset="0"/>
              </a:rPr>
              <a:t>3</a:t>
            </a:r>
            <a:r>
              <a:rPr lang="en-CA" sz="3400" dirty="0" smtClean="0">
                <a:latin typeface="Gill Sans" charset="0"/>
                <a:cs typeface="Gill Sans" charset="0"/>
              </a:rPr>
              <a:t>)</a:t>
            </a:r>
          </a:p>
          <a:p>
            <a:pPr eaLnBrk="1" hangingPunct="1">
              <a:spcAft>
                <a:spcPts val="0"/>
              </a:spcAft>
            </a:pPr>
            <a:endParaRPr lang="en-CA" sz="3400" b="1" dirty="0" smtClean="0">
              <a:latin typeface="Gill Sans" charset="0"/>
              <a:cs typeface="Gill Sans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CA" sz="3400" b="1" dirty="0" smtClean="0">
                <a:latin typeface="Gill Sans" charset="0"/>
                <a:cs typeface="Gill Sans" charset="0"/>
              </a:rPr>
              <a:t>Pulse Sequences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400" dirty="0" smtClean="0">
                <a:latin typeface="Gill Sans" charset="0"/>
                <a:cs typeface="Gill Sans" charset="0"/>
              </a:rPr>
              <a:t>B</a:t>
            </a:r>
            <a:r>
              <a:rPr lang="en-CA" sz="3400" baseline="-25000" dirty="0" smtClean="0">
                <a:latin typeface="Gill Sans" charset="0"/>
                <a:cs typeface="Gill Sans" charset="0"/>
              </a:rPr>
              <a:t>0 </a:t>
            </a:r>
            <a:r>
              <a:rPr lang="en-CA" sz="3400" dirty="0" smtClean="0">
                <a:latin typeface="Gill Sans" charset="0"/>
                <a:cs typeface="Gill Sans" charset="0"/>
                <a:sym typeface="Wingdings"/>
              </a:rPr>
              <a:t> Two-point GRE phase-difference method</a:t>
            </a:r>
            <a:endParaRPr lang="en-CA" sz="3400" dirty="0" smtClean="0">
              <a:latin typeface="Gill Sans"/>
              <a:cs typeface="Gill Sans"/>
            </a:endParaRP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400" dirty="0" smtClean="0">
                <a:latin typeface="Gill Sans" charset="0"/>
                <a:cs typeface="Gill Sans" charset="0"/>
              </a:rPr>
              <a:t>B</a:t>
            </a:r>
            <a:r>
              <a:rPr lang="en-CA" sz="3400" baseline="-25000" dirty="0" smtClean="0">
                <a:latin typeface="Gill Sans" charset="0"/>
                <a:cs typeface="Gill Sans" charset="0"/>
              </a:rPr>
              <a:t>1 </a:t>
            </a:r>
            <a:r>
              <a:rPr lang="en-CA" sz="3400" dirty="0" smtClean="0">
                <a:latin typeface="Gill Sans" charset="0"/>
                <a:cs typeface="Gill Sans" charset="0"/>
                <a:sym typeface="Wingdings"/>
              </a:rPr>
              <a:t> Double angle </a:t>
            </a:r>
            <a:r>
              <a:rPr lang="en-CA" sz="3400" dirty="0" smtClean="0">
                <a:latin typeface="Gill Sans" charset="0"/>
                <a:cs typeface="Gill Sans" charset="0"/>
                <a:sym typeface="Wingdings"/>
              </a:rPr>
              <a:t>method (DAM) </a:t>
            </a:r>
            <a:r>
              <a:rPr lang="en-CA" sz="3400" dirty="0" smtClean="0">
                <a:latin typeface="Gill Sans"/>
                <a:cs typeface="Gill Sans"/>
                <a:sym typeface="Wingdings"/>
              </a:rPr>
              <a:t>(</a:t>
            </a:r>
            <a:r>
              <a:rPr lang="en-CA" sz="3400" dirty="0" smtClean="0">
                <a:latin typeface="Gill Sans"/>
                <a:cs typeface="Gill Sans"/>
              </a:rPr>
              <a:t>α </a:t>
            </a:r>
            <a:r>
              <a:rPr lang="en-CA" sz="3400" dirty="0">
                <a:latin typeface="Gill Sans"/>
                <a:cs typeface="Gill Sans"/>
              </a:rPr>
              <a:t>= 60°/120°</a:t>
            </a:r>
            <a:r>
              <a:rPr lang="en-US" sz="3400" dirty="0">
                <a:latin typeface="Gill Sans"/>
                <a:cs typeface="Gill Sans"/>
              </a:rPr>
              <a:t> </a:t>
            </a:r>
            <a:r>
              <a:rPr lang="en-US" sz="3400" dirty="0" smtClean="0">
                <a:latin typeface="Gill Sans"/>
                <a:cs typeface="Gill Sans"/>
              </a:rPr>
              <a:t>)</a:t>
            </a:r>
          </a:p>
          <a:p>
            <a:pPr eaLnBrk="1" hangingPunct="1">
              <a:spcAft>
                <a:spcPts val="0"/>
              </a:spcAft>
            </a:pPr>
            <a:r>
              <a:rPr lang="en-CA" sz="1000" baseline="-25000" dirty="0">
                <a:latin typeface="Gill Sans" charset="0"/>
                <a:cs typeface="Gill Sans" charset="0"/>
                <a:sym typeface="Wingdings"/>
              </a:rPr>
              <a:t> </a:t>
            </a:r>
            <a:r>
              <a:rPr lang="en-CA" sz="1000" baseline="-25000" dirty="0" smtClean="0">
                <a:latin typeface="Gill Sans" charset="0"/>
                <a:cs typeface="Gill Sans" charset="0"/>
                <a:sym typeface="Wingdings"/>
              </a:rPr>
              <a:t>                                      </a:t>
            </a:r>
            <a:r>
              <a:rPr lang="en-CA" sz="3400" dirty="0" smtClean="0">
                <a:latin typeface="Gill Sans" charset="0"/>
                <a:cs typeface="Gill Sans" charset="0"/>
                <a:sym typeface="Wingdings"/>
              </a:rPr>
              <a:t> Simulated Flat B</a:t>
            </a:r>
            <a:r>
              <a:rPr lang="en-CA" sz="3400" baseline="-25000" dirty="0" smtClean="0">
                <a:latin typeface="Gill Sans" charset="0"/>
                <a:cs typeface="Gill Sans" charset="0"/>
                <a:sym typeface="Wingdings"/>
              </a:rPr>
              <a:t>1 </a:t>
            </a:r>
            <a:r>
              <a:rPr lang="en-CA" sz="3400" dirty="0" smtClean="0">
                <a:latin typeface="Gill Sans"/>
                <a:cs typeface="Gill Sans"/>
                <a:sym typeface="Wingdings"/>
              </a:rPr>
              <a:t>=</a:t>
            </a:r>
            <a:r>
              <a:rPr lang="en-CA" sz="3400" baseline="-25000" dirty="0" smtClean="0">
                <a:latin typeface="Gill Sans"/>
                <a:cs typeface="Gill Sans"/>
                <a:sym typeface="Wingdings"/>
              </a:rPr>
              <a:t> </a:t>
            </a:r>
            <a:r>
              <a:rPr lang="en-CA" sz="3400" dirty="0">
                <a:latin typeface="Gill Sans"/>
                <a:cs typeface="Gill Sans"/>
              </a:rPr>
              <a:t>0.5, 0.75, 0.9, 1, 1.1, 1.25, 1.5, 2 n.u.</a:t>
            </a:r>
            <a:r>
              <a:rPr lang="en-US" sz="3400" dirty="0">
                <a:latin typeface="Gill Sans"/>
                <a:cs typeface="Gill Sans"/>
              </a:rPr>
              <a:t> </a:t>
            </a:r>
            <a:r>
              <a:rPr lang="en-CA" sz="3400" dirty="0" smtClean="0">
                <a:latin typeface="Gill Sans"/>
                <a:cs typeface="Gill Sans"/>
                <a:sym typeface="Wingdings"/>
              </a:rPr>
              <a:t> 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400" dirty="0" smtClean="0">
                <a:latin typeface="Gill Sans" charset="0"/>
                <a:cs typeface="Gill Sans" charset="0"/>
                <a:sym typeface="Wingdings"/>
              </a:rPr>
              <a:t>T</a:t>
            </a:r>
            <a:r>
              <a:rPr lang="en-CA" sz="3400" baseline="-25000" dirty="0" smtClean="0">
                <a:latin typeface="Gill Sans" charset="0"/>
                <a:cs typeface="Gill Sans" charset="0"/>
                <a:sym typeface="Wingdings"/>
              </a:rPr>
              <a:t>1 </a:t>
            </a:r>
            <a:r>
              <a:rPr lang="en-CA" sz="3400" dirty="0" smtClean="0">
                <a:latin typeface="Gill Sans" charset="0"/>
                <a:cs typeface="Gill Sans" charset="0"/>
                <a:sym typeface="Wingdings"/>
              </a:rPr>
              <a:t> </a:t>
            </a:r>
            <a:r>
              <a:rPr lang="en-CA" sz="3400" dirty="0">
                <a:latin typeface="Gill Sans" charset="0"/>
                <a:cs typeface="Gill Sans" charset="0"/>
                <a:sym typeface="Wingdings"/>
              </a:rPr>
              <a:t>Variable Flip Angle</a:t>
            </a:r>
            <a:r>
              <a:rPr lang="en-CA" sz="3400" baseline="30000" dirty="0">
                <a:latin typeface="Gill Sans" charset="0"/>
                <a:cs typeface="Gill Sans" charset="0"/>
                <a:sym typeface="Wingdings"/>
              </a:rPr>
              <a:t>3</a:t>
            </a:r>
            <a:r>
              <a:rPr lang="en-CA" sz="3400" dirty="0">
                <a:latin typeface="Gill Sans" charset="0"/>
                <a:cs typeface="Gill Sans" charset="0"/>
                <a:sym typeface="Wingdings"/>
              </a:rPr>
              <a:t> (</a:t>
            </a:r>
            <a:r>
              <a:rPr lang="en-CA" sz="3400" dirty="0">
                <a:latin typeface="Gill Sans"/>
                <a:cs typeface="Gill Sans"/>
              </a:rPr>
              <a:t>TR =15 </a:t>
            </a:r>
            <a:r>
              <a:rPr lang="en-CA" sz="3400" dirty="0" err="1">
                <a:latin typeface="Gill Sans"/>
                <a:cs typeface="Gill Sans"/>
              </a:rPr>
              <a:t>ms</a:t>
            </a:r>
            <a:r>
              <a:rPr lang="en-CA" sz="3400" dirty="0">
                <a:latin typeface="Gill Sans"/>
                <a:cs typeface="Gill Sans"/>
              </a:rPr>
              <a:t>, α = 3°/20°</a:t>
            </a:r>
            <a:r>
              <a:rPr lang="en-CA" sz="3400" dirty="0" smtClean="0">
                <a:latin typeface="Gill Sans" charset="0"/>
                <a:cs typeface="Gill Sans" charset="0"/>
                <a:sym typeface="Wingdings"/>
              </a:rPr>
              <a:t>)</a:t>
            </a:r>
          </a:p>
          <a:p>
            <a:pPr eaLnBrk="1" hangingPunct="1">
              <a:spcAft>
                <a:spcPts val="0"/>
              </a:spcAft>
            </a:pPr>
            <a:r>
              <a:rPr lang="en-CA" sz="3400" baseline="-25000" dirty="0" smtClean="0">
                <a:latin typeface="Gill Sans" charset="0"/>
                <a:cs typeface="Gill Sans" charset="0"/>
                <a:sym typeface="Wingdings"/>
              </a:rPr>
              <a:t>           </a:t>
            </a:r>
            <a:r>
              <a:rPr lang="en-CA" sz="1000" baseline="-25000" dirty="0" smtClean="0">
                <a:latin typeface="Gill Sans" charset="0"/>
                <a:cs typeface="Gill Sans" charset="0"/>
                <a:sym typeface="Wingdings"/>
              </a:rPr>
              <a:t>   </a:t>
            </a:r>
            <a:r>
              <a:rPr lang="en-CA" sz="3400" dirty="0" smtClean="0">
                <a:latin typeface="Gill Sans" charset="0"/>
                <a:cs typeface="Gill Sans" charset="0"/>
                <a:sym typeface="Wingdings"/>
              </a:rPr>
              <a:t> </a:t>
            </a:r>
            <a:r>
              <a:rPr lang="en-CA" sz="3400" dirty="0">
                <a:latin typeface="Gill Sans" charset="0"/>
                <a:cs typeface="Gill Sans" charset="0"/>
                <a:sym typeface="Wingdings"/>
              </a:rPr>
              <a:t>Inversion </a:t>
            </a:r>
            <a:r>
              <a:rPr lang="en-CA" sz="3400" dirty="0" smtClean="0">
                <a:latin typeface="Gill Sans" charset="0"/>
                <a:cs typeface="Gill Sans" charset="0"/>
                <a:sym typeface="Wingdings"/>
              </a:rPr>
              <a:t>recovery</a:t>
            </a:r>
            <a:r>
              <a:rPr lang="en-CA" sz="3400" baseline="30000" dirty="0" smtClean="0">
                <a:latin typeface="Gill Sans" charset="0"/>
                <a:cs typeface="Gill Sans" charset="0"/>
                <a:sym typeface="Wingdings"/>
              </a:rPr>
              <a:t>4,5</a:t>
            </a:r>
            <a:r>
              <a:rPr lang="en-CA" sz="3400" dirty="0" smtClean="0">
                <a:latin typeface="Gill Sans" charset="0"/>
                <a:cs typeface="Gill Sans" charset="0"/>
                <a:sym typeface="Wingdings"/>
              </a:rPr>
              <a:t> </a:t>
            </a:r>
            <a:r>
              <a:rPr lang="en-CA" sz="3400" dirty="0">
                <a:latin typeface="Gill Sans" charset="0"/>
                <a:cs typeface="Gill Sans" charset="0"/>
                <a:sym typeface="Wingdings"/>
              </a:rPr>
              <a:t>(</a:t>
            </a:r>
            <a:r>
              <a:rPr lang="en-CA" sz="3400" dirty="0">
                <a:latin typeface="Gill Sans"/>
                <a:cs typeface="Gill Sans"/>
              </a:rPr>
              <a:t>TI = 30, 530, 1030, 1530 </a:t>
            </a:r>
            <a:r>
              <a:rPr lang="en-CA" sz="3400" dirty="0" err="1">
                <a:latin typeface="Gill Sans"/>
                <a:cs typeface="Gill Sans"/>
              </a:rPr>
              <a:t>ms</a:t>
            </a:r>
            <a:r>
              <a:rPr lang="en-US" sz="3400" dirty="0">
                <a:latin typeface="Gill Sans"/>
                <a:cs typeface="Gill Sans"/>
              </a:rPr>
              <a:t> </a:t>
            </a:r>
            <a:r>
              <a:rPr lang="en-CA" sz="3400" dirty="0">
                <a:latin typeface="Gill Sans" charset="0"/>
                <a:cs typeface="Gill Sans" charset="0"/>
                <a:sym typeface="Wingdings"/>
              </a:rPr>
              <a:t>)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US" sz="3400" dirty="0" smtClean="0">
                <a:latin typeface="Gill Sans" charset="0"/>
                <a:cs typeface="Gill Sans" charset="0"/>
              </a:rPr>
              <a:t>qMT </a:t>
            </a:r>
            <a:r>
              <a:rPr lang="en-CA" sz="3400" dirty="0" smtClean="0">
                <a:latin typeface="Gill Sans" charset="0"/>
                <a:cs typeface="Gill Sans" charset="0"/>
                <a:sym typeface="Wingdings"/>
              </a:rPr>
              <a:t> Spoiled GRE optimal 10-point protocol</a:t>
            </a:r>
            <a:r>
              <a:rPr lang="en-CA" sz="3400" baseline="30000" dirty="0">
                <a:latin typeface="Gill Sans" charset="0"/>
                <a:cs typeface="Gill Sans" charset="0"/>
                <a:sym typeface="Wingdings"/>
              </a:rPr>
              <a:t>6</a:t>
            </a:r>
            <a:r>
              <a:rPr lang="en-CA" sz="3400" dirty="0" smtClean="0">
                <a:latin typeface="Gill Sans" charset="0"/>
                <a:cs typeface="Gill Sans" charset="0"/>
                <a:sym typeface="Wingdings"/>
              </a:rPr>
              <a:t>, Gaussian-</a:t>
            </a:r>
            <a:r>
              <a:rPr lang="en-CA" sz="3400" dirty="0" err="1" smtClean="0">
                <a:latin typeface="Gill Sans" charset="0"/>
                <a:cs typeface="Gill Sans" charset="0"/>
                <a:sym typeface="Wingdings"/>
              </a:rPr>
              <a:t>Hanning</a:t>
            </a:r>
            <a:r>
              <a:rPr lang="en-CA" sz="3400" dirty="0" smtClean="0">
                <a:latin typeface="Gill Sans" charset="0"/>
                <a:cs typeface="Gill Sans" charset="0"/>
                <a:sym typeface="Wingdings"/>
              </a:rPr>
              <a:t> MT pulses, Sled and Pike qMT model</a:t>
            </a:r>
            <a:r>
              <a:rPr lang="en-CA" sz="3400" baseline="30000" dirty="0" smtClean="0">
                <a:latin typeface="Gill Sans" charset="0"/>
                <a:cs typeface="Gill Sans" charset="0"/>
                <a:sym typeface="Wingdings"/>
              </a:rPr>
              <a:t>5</a:t>
            </a:r>
            <a:endParaRPr lang="en-CA" sz="3400" dirty="0" smtClean="0">
              <a:latin typeface="Gill Sans" charset="0"/>
              <a:cs typeface="Gill Sans" charset="0"/>
              <a:sym typeface="Wingding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41954" y="14831220"/>
            <a:ext cx="12115800" cy="969918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36" name="TextBox 4"/>
          <p:cNvSpPr txBox="1">
            <a:spLocks noChangeArrowheads="1"/>
          </p:cNvSpPr>
          <p:nvPr/>
        </p:nvSpPr>
        <p:spPr bwMode="auto">
          <a:xfrm>
            <a:off x="1333500" y="14969780"/>
            <a:ext cx="1205366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Methods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13349" name="TextBox 71"/>
          <p:cNvSpPr txBox="1">
            <a:spLocks noChangeArrowheads="1"/>
          </p:cNvSpPr>
          <p:nvPr/>
        </p:nvSpPr>
        <p:spPr bwMode="auto">
          <a:xfrm>
            <a:off x="29756100" y="30376019"/>
            <a:ext cx="123444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500" b="1" dirty="0" smtClean="0">
                <a:latin typeface="Gill Sans" charset="0"/>
                <a:cs typeface="Gill Sans" charset="0"/>
              </a:rPr>
              <a:t>Contact: </a:t>
            </a:r>
            <a:r>
              <a:rPr lang="en-CA" sz="4500" dirty="0" smtClean="0">
                <a:latin typeface="Gill Sans" charset="0"/>
                <a:cs typeface="Gill Sans" charset="0"/>
              </a:rPr>
              <a:t>mathieu.boudreau2</a:t>
            </a:r>
            <a:r>
              <a:rPr lang="en-CA" sz="4500" dirty="0">
                <a:latin typeface="Gill Sans" charset="0"/>
                <a:cs typeface="Gill Sans" charset="0"/>
              </a:rPr>
              <a:t>@mail.mcgill.ca</a:t>
            </a:r>
            <a:endParaRPr lang="en-US" sz="4500" dirty="0">
              <a:latin typeface="Gill Sans" charset="0"/>
              <a:cs typeface="Gill Sans" charset="0"/>
            </a:endParaRPr>
          </a:p>
        </p:txBody>
      </p:sp>
      <p:sp>
        <p:nvSpPr>
          <p:cNvPr id="13350" name="TextBox 11"/>
          <p:cNvSpPr txBox="1">
            <a:spLocks noChangeArrowheads="1"/>
          </p:cNvSpPr>
          <p:nvPr/>
        </p:nvSpPr>
        <p:spPr bwMode="auto">
          <a:xfrm>
            <a:off x="14287500" y="29918819"/>
            <a:ext cx="14706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just" eaLnBrk="1" hangingPunct="1"/>
            <a:r>
              <a:rPr lang="en-CA" sz="3200" b="1" dirty="0">
                <a:latin typeface="Gill Sans" charset="0"/>
                <a:cs typeface="Gill Sans" charset="0"/>
              </a:rPr>
              <a:t>Acknowledgments: </a:t>
            </a:r>
            <a:r>
              <a:rPr lang="en-CA" sz="3200" dirty="0">
                <a:latin typeface="Gill Sans" charset="0"/>
                <a:cs typeface="Gill Sans" charset="0"/>
              </a:rPr>
              <a:t>This work was funded by the </a:t>
            </a:r>
            <a:r>
              <a:rPr lang="en-CA" sz="3200" dirty="0" smtClean="0">
                <a:latin typeface="Gill Sans" charset="0"/>
                <a:cs typeface="Gill Sans" charset="0"/>
              </a:rPr>
              <a:t>Natural Sciences and Engineering Research Council’s Doctoral Alexander </a:t>
            </a:r>
            <a:r>
              <a:rPr lang="en-CA" sz="3200" dirty="0">
                <a:latin typeface="Gill Sans" charset="0"/>
                <a:cs typeface="Gill Sans" charset="0"/>
              </a:rPr>
              <a:t>Graham Bell Canada Graduate Scholarship (M.B.</a:t>
            </a:r>
            <a:r>
              <a:rPr lang="en-CA" sz="3200" dirty="0" smtClean="0">
                <a:latin typeface="Gill Sans" charset="0"/>
                <a:cs typeface="Gill Sans" charset="0"/>
              </a:rPr>
              <a:t>), and grant funding was provided by the Canadian Institutes of Health Research.</a:t>
            </a:r>
            <a:endParaRPr lang="en-US" sz="3200" b="1" dirty="0">
              <a:solidFill>
                <a:srgbClr val="FF0000"/>
              </a:solidFill>
              <a:latin typeface="Gill Sans" charset="0"/>
              <a:cs typeface="Gill Sans" charset="0"/>
            </a:endParaRPr>
          </a:p>
          <a:p>
            <a:pPr eaLnBrk="1" hangingPunct="1"/>
            <a:endParaRPr lang="en-US" sz="3200" dirty="0"/>
          </a:p>
        </p:txBody>
      </p:sp>
      <p:sp>
        <p:nvSpPr>
          <p:cNvPr id="49" name="Rectangle 48"/>
          <p:cNvSpPr/>
          <p:nvPr/>
        </p:nvSpPr>
        <p:spPr>
          <a:xfrm>
            <a:off x="14295051" y="6927536"/>
            <a:ext cx="14562223" cy="10098819"/>
          </a:xfrm>
          <a:prstGeom prst="rect">
            <a:avLst/>
          </a:prstGeom>
          <a:solidFill>
            <a:schemeClr val="bg1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TextBox 62"/>
          <p:cNvSpPr txBox="1">
            <a:spLocks noChangeArrowheads="1"/>
          </p:cNvSpPr>
          <p:nvPr/>
        </p:nvSpPr>
        <p:spPr bwMode="auto">
          <a:xfrm>
            <a:off x="14572156" y="7592219"/>
            <a:ext cx="1418883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3400" dirty="0">
                <a:latin typeface="Gill Sans"/>
                <a:cs typeface="Gill Sans"/>
              </a:rPr>
              <a:t>Figure </a:t>
            </a:r>
            <a:r>
              <a:rPr lang="en-CA" sz="3400" dirty="0" smtClean="0">
                <a:latin typeface="Gill Sans"/>
                <a:cs typeface="Gill Sans"/>
              </a:rPr>
              <a:t>2 compares </a:t>
            </a:r>
            <a:r>
              <a:rPr lang="en-CA" sz="3400" dirty="0" smtClean="0">
                <a:latin typeface="Gill Sans"/>
                <a:cs typeface="Gill Sans"/>
              </a:rPr>
              <a:t>qMT </a:t>
            </a:r>
            <a:r>
              <a:rPr lang="en-CA" sz="3400" dirty="0">
                <a:latin typeface="Gill Sans"/>
                <a:cs typeface="Gill Sans"/>
              </a:rPr>
              <a:t>F </a:t>
            </a:r>
            <a:r>
              <a:rPr lang="en-CA" sz="3400" dirty="0" smtClean="0">
                <a:latin typeface="Gill Sans"/>
                <a:cs typeface="Gill Sans"/>
              </a:rPr>
              <a:t>maps fitted using B</a:t>
            </a:r>
            <a:r>
              <a:rPr lang="en-CA" sz="3400" baseline="-25000" dirty="0" smtClean="0">
                <a:latin typeface="Gill Sans"/>
                <a:cs typeface="Gill Sans"/>
              </a:rPr>
              <a:t>1</a:t>
            </a:r>
            <a:r>
              <a:rPr lang="en-CA" sz="3400" dirty="0" smtClean="0">
                <a:latin typeface="Gill Sans"/>
                <a:cs typeface="Gill Sans"/>
              </a:rPr>
              <a:t> </a:t>
            </a:r>
            <a:r>
              <a:rPr lang="en-CA" sz="3400" dirty="0">
                <a:latin typeface="Gill Sans"/>
                <a:cs typeface="Gill Sans"/>
              </a:rPr>
              <a:t>maps (measured </a:t>
            </a:r>
            <a:r>
              <a:rPr lang="en-CA" sz="3400" dirty="0" smtClean="0">
                <a:latin typeface="Gill Sans"/>
                <a:cs typeface="Gill Sans"/>
              </a:rPr>
              <a:t>DAM </a:t>
            </a:r>
            <a:r>
              <a:rPr lang="en-CA" sz="3400" dirty="0">
                <a:latin typeface="Gill Sans"/>
                <a:cs typeface="Gill Sans"/>
              </a:rPr>
              <a:t>and simulated B</a:t>
            </a:r>
            <a:r>
              <a:rPr lang="en-CA" sz="3400" baseline="-25000" dirty="0">
                <a:latin typeface="Gill Sans"/>
                <a:cs typeface="Gill Sans"/>
              </a:rPr>
              <a:t>1</a:t>
            </a:r>
            <a:r>
              <a:rPr lang="en-CA" sz="3400" dirty="0">
                <a:latin typeface="Gill Sans"/>
                <a:cs typeface="Gill Sans"/>
              </a:rPr>
              <a:t> flat =</a:t>
            </a:r>
            <a:r>
              <a:rPr lang="en-CA" sz="3400" dirty="0" smtClean="0">
                <a:latin typeface="Gill Sans"/>
                <a:cs typeface="Gill Sans"/>
              </a:rPr>
              <a:t>1), and VFA </a:t>
            </a:r>
            <a:r>
              <a:rPr lang="en-CA" sz="3400" dirty="0">
                <a:latin typeface="Gill Sans"/>
                <a:cs typeface="Gill Sans"/>
              </a:rPr>
              <a:t>T</a:t>
            </a:r>
            <a:r>
              <a:rPr lang="en-CA" sz="3400" baseline="-25000" dirty="0">
                <a:latin typeface="Gill Sans"/>
                <a:cs typeface="Gill Sans"/>
              </a:rPr>
              <a:t>1</a:t>
            </a:r>
            <a:r>
              <a:rPr lang="en-CA" sz="3400" dirty="0">
                <a:latin typeface="Gill Sans"/>
                <a:cs typeface="Gill Sans"/>
              </a:rPr>
              <a:t> maps calculated using each B</a:t>
            </a:r>
            <a:r>
              <a:rPr lang="en-CA" sz="3400" baseline="-25000" dirty="0">
                <a:latin typeface="Gill Sans"/>
                <a:cs typeface="Gill Sans"/>
              </a:rPr>
              <a:t>1</a:t>
            </a:r>
            <a:r>
              <a:rPr lang="en-CA" sz="3400" dirty="0">
                <a:latin typeface="Gill Sans"/>
                <a:cs typeface="Gill Sans"/>
              </a:rPr>
              <a:t> </a:t>
            </a:r>
            <a:r>
              <a:rPr lang="en-CA" sz="3400" dirty="0" smtClean="0">
                <a:latin typeface="Gill Sans"/>
                <a:cs typeface="Gill Sans"/>
              </a:rPr>
              <a:t>map</a:t>
            </a:r>
            <a:r>
              <a:rPr lang="en-CA" sz="3400" dirty="0">
                <a:latin typeface="Gill Sans"/>
                <a:cs typeface="Gill Sans"/>
              </a:rPr>
              <a:t>.</a:t>
            </a:r>
            <a:r>
              <a:rPr lang="en-US" sz="3400" dirty="0" smtClean="0">
                <a:latin typeface="Gill Sans"/>
                <a:cs typeface="Gill Sans"/>
              </a:rPr>
              <a:t> </a:t>
            </a:r>
            <a:endParaRPr lang="en-CA" sz="3400" dirty="0" smtClean="0">
              <a:latin typeface="Gill Sans"/>
              <a:cs typeface="Gill San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4295051" y="6581136"/>
            <a:ext cx="14562223" cy="969918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TextBox 4"/>
          <p:cNvSpPr txBox="1">
            <a:spLocks noChangeArrowheads="1"/>
          </p:cNvSpPr>
          <p:nvPr/>
        </p:nvSpPr>
        <p:spPr bwMode="auto">
          <a:xfrm>
            <a:off x="14295051" y="6677819"/>
            <a:ext cx="145622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Results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9756100" y="16701618"/>
            <a:ext cx="12276223" cy="6359201"/>
          </a:xfrm>
          <a:prstGeom prst="rect">
            <a:avLst/>
          </a:prstGeom>
          <a:solidFill>
            <a:schemeClr val="bg1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6" name="TextBox 62"/>
          <p:cNvSpPr txBox="1">
            <a:spLocks noChangeArrowheads="1"/>
          </p:cNvSpPr>
          <p:nvPr/>
        </p:nvSpPr>
        <p:spPr bwMode="auto">
          <a:xfrm>
            <a:off x="29832300" y="17417584"/>
            <a:ext cx="12115800" cy="550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457200" indent="-457200" eaLnBrk="1" hangingPunct="1">
              <a:spcAft>
                <a:spcPts val="700"/>
              </a:spcAft>
              <a:buFont typeface="Arial"/>
              <a:buChar char="•"/>
            </a:pPr>
            <a:r>
              <a:rPr lang="en-CA" sz="3400" dirty="0" smtClean="0">
                <a:latin typeface="Gill Sans"/>
                <a:cs typeface="Gill Sans"/>
              </a:rPr>
              <a:t>Processing qMT </a:t>
            </a:r>
            <a:r>
              <a:rPr lang="en-CA" sz="3400" dirty="0">
                <a:latin typeface="Gill Sans"/>
                <a:cs typeface="Gill Sans"/>
              </a:rPr>
              <a:t>F maps using a flat B</a:t>
            </a:r>
            <a:r>
              <a:rPr lang="en-CA" sz="3400" baseline="-25000" dirty="0">
                <a:latin typeface="Gill Sans"/>
                <a:cs typeface="Gill Sans"/>
              </a:rPr>
              <a:t>1</a:t>
            </a:r>
            <a:r>
              <a:rPr lang="en-CA" sz="3400" dirty="0">
                <a:latin typeface="Gill Sans"/>
                <a:cs typeface="Gill Sans"/>
              </a:rPr>
              <a:t> map (nominal flip angle assumption, large B</a:t>
            </a:r>
            <a:r>
              <a:rPr lang="en-CA" sz="3400" baseline="-25000" dirty="0">
                <a:latin typeface="Gill Sans"/>
                <a:cs typeface="Gill Sans"/>
              </a:rPr>
              <a:t>1</a:t>
            </a:r>
            <a:r>
              <a:rPr lang="en-CA" sz="3400" dirty="0">
                <a:latin typeface="Gill Sans"/>
                <a:cs typeface="Gill Sans"/>
              </a:rPr>
              <a:t> inaccuracies) </a:t>
            </a:r>
            <a:r>
              <a:rPr lang="en-CA" sz="3400" dirty="0" smtClean="0">
                <a:latin typeface="Gill Sans"/>
                <a:cs typeface="Gill Sans"/>
              </a:rPr>
              <a:t>results </a:t>
            </a:r>
            <a:r>
              <a:rPr lang="en-CA" sz="3400" dirty="0">
                <a:latin typeface="Gill Sans"/>
                <a:cs typeface="Gill Sans"/>
              </a:rPr>
              <a:t>in nearly identical qMT F maps using DA B</a:t>
            </a:r>
            <a:r>
              <a:rPr lang="en-CA" sz="3400" baseline="-25000" dirty="0">
                <a:latin typeface="Gill Sans"/>
                <a:cs typeface="Gill Sans"/>
              </a:rPr>
              <a:t>1</a:t>
            </a:r>
            <a:r>
              <a:rPr lang="en-CA" sz="3400" dirty="0">
                <a:latin typeface="Gill Sans"/>
                <a:cs typeface="Gill Sans"/>
              </a:rPr>
              <a:t> </a:t>
            </a:r>
            <a:r>
              <a:rPr lang="en-CA" sz="3400" dirty="0" smtClean="0">
                <a:latin typeface="Gill Sans"/>
                <a:cs typeface="Gill Sans"/>
              </a:rPr>
              <a:t>maps, if  VFA T</a:t>
            </a:r>
            <a:r>
              <a:rPr lang="en-CA" sz="3400" baseline="-25000" dirty="0" smtClean="0">
                <a:latin typeface="Gill Sans"/>
                <a:cs typeface="Gill Sans"/>
              </a:rPr>
              <a:t>1 </a:t>
            </a:r>
            <a:r>
              <a:rPr lang="en-CA" sz="3400" dirty="0" smtClean="0">
                <a:latin typeface="Gill Sans"/>
                <a:cs typeface="Gill Sans"/>
              </a:rPr>
              <a:t>maps </a:t>
            </a:r>
            <a:r>
              <a:rPr lang="en-CA" sz="3400" smtClean="0">
                <a:latin typeface="Gill Sans"/>
                <a:cs typeface="Gill Sans"/>
              </a:rPr>
              <a:t>are </a:t>
            </a:r>
            <a:r>
              <a:rPr lang="en-CA" sz="3400" smtClean="0">
                <a:latin typeface="Gill Sans"/>
                <a:cs typeface="Gill Sans"/>
              </a:rPr>
              <a:t>used (</a:t>
            </a:r>
            <a:r>
              <a:rPr lang="en-CA" sz="3400" dirty="0" smtClean="0">
                <a:latin typeface="Gill Sans"/>
                <a:cs typeface="Gill Sans"/>
              </a:rPr>
              <a:t>Fig. 2,3).</a:t>
            </a:r>
          </a:p>
          <a:p>
            <a:pPr marL="457200" indent="-457200" eaLnBrk="1" hangingPunct="1">
              <a:spcAft>
                <a:spcPts val="700"/>
              </a:spcAft>
              <a:buFont typeface="Arial"/>
              <a:buChar char="•"/>
            </a:pPr>
            <a:r>
              <a:rPr lang="en-CA" sz="3400" dirty="0" smtClean="0">
                <a:latin typeface="Gill Sans"/>
                <a:cs typeface="Gill Sans"/>
              </a:rPr>
              <a:t>Severe </a:t>
            </a:r>
            <a:r>
              <a:rPr lang="en-CA" sz="3400" dirty="0">
                <a:latin typeface="Gill Sans"/>
                <a:cs typeface="Gill Sans"/>
              </a:rPr>
              <a:t>overestimation of B</a:t>
            </a:r>
            <a:r>
              <a:rPr lang="en-CA" sz="3400" baseline="-25000" dirty="0">
                <a:latin typeface="Gill Sans"/>
                <a:cs typeface="Gill Sans"/>
              </a:rPr>
              <a:t>1</a:t>
            </a:r>
            <a:r>
              <a:rPr lang="en-CA" sz="3400" dirty="0">
                <a:latin typeface="Gill Sans"/>
                <a:cs typeface="Gill Sans"/>
              </a:rPr>
              <a:t> is better tolerated than severe underestimation for the qMT parameter F (Fig. </a:t>
            </a:r>
            <a:r>
              <a:rPr lang="en-CA" sz="3400" dirty="0" smtClean="0">
                <a:latin typeface="Gill Sans"/>
                <a:cs typeface="Gill Sans"/>
              </a:rPr>
              <a:t>3)</a:t>
            </a:r>
            <a:r>
              <a:rPr lang="en-CA" sz="3400" dirty="0">
                <a:latin typeface="Gill Sans"/>
                <a:cs typeface="Gill Sans"/>
              </a:rPr>
              <a:t>. </a:t>
            </a:r>
            <a:endParaRPr lang="en-CA" sz="3400" dirty="0" smtClean="0">
              <a:latin typeface="Gill Sans"/>
              <a:cs typeface="Gill Sans"/>
            </a:endParaRPr>
          </a:p>
          <a:p>
            <a:pPr marL="457200" indent="-457200">
              <a:buFont typeface="Arial"/>
              <a:buChar char="•"/>
            </a:pPr>
            <a:r>
              <a:rPr lang="en-CA" sz="3400" dirty="0" smtClean="0">
                <a:latin typeface="Gill Sans"/>
                <a:cs typeface="Gill Sans"/>
              </a:rPr>
              <a:t>The </a:t>
            </a:r>
            <a:r>
              <a:rPr lang="en-CA" sz="3400" dirty="0">
                <a:latin typeface="Gill Sans"/>
                <a:cs typeface="Gill Sans"/>
              </a:rPr>
              <a:t>exact origin of the erroneous B</a:t>
            </a:r>
            <a:r>
              <a:rPr lang="en-CA" sz="3400" baseline="-25000" dirty="0">
                <a:latin typeface="Gill Sans"/>
                <a:cs typeface="Gill Sans"/>
              </a:rPr>
              <a:t>1</a:t>
            </a:r>
            <a:r>
              <a:rPr lang="en-CA" sz="3400" dirty="0">
                <a:latin typeface="Gill Sans"/>
                <a:cs typeface="Gill Sans"/>
              </a:rPr>
              <a:t> and VFA T</a:t>
            </a:r>
            <a:r>
              <a:rPr lang="en-CA" sz="3400" baseline="-25000" dirty="0">
                <a:latin typeface="Gill Sans"/>
                <a:cs typeface="Gill Sans"/>
              </a:rPr>
              <a:t>1</a:t>
            </a:r>
            <a:r>
              <a:rPr lang="en-CA" sz="3400" dirty="0">
                <a:latin typeface="Gill Sans"/>
                <a:cs typeface="Gill Sans"/>
              </a:rPr>
              <a:t> nearly cancelling out in qMT F maps remains to be </a:t>
            </a:r>
            <a:r>
              <a:rPr lang="en-CA" sz="3400" dirty="0" smtClean="0">
                <a:latin typeface="Gill Sans"/>
                <a:cs typeface="Gill Sans"/>
              </a:rPr>
              <a:t>clarified.</a:t>
            </a:r>
          </a:p>
          <a:p>
            <a:pPr marL="457200" indent="-457200">
              <a:buFont typeface="Arial"/>
              <a:buChar char="•"/>
            </a:pPr>
            <a:r>
              <a:rPr lang="en-CA" sz="3400" dirty="0">
                <a:latin typeface="Gill Sans"/>
                <a:cs typeface="Gill Sans"/>
              </a:rPr>
              <a:t>A </a:t>
            </a:r>
            <a:r>
              <a:rPr lang="en-CA" sz="3400" dirty="0" smtClean="0">
                <a:latin typeface="Gill Sans"/>
                <a:cs typeface="Gill Sans"/>
              </a:rPr>
              <a:t>possible explanation may </a:t>
            </a:r>
            <a:r>
              <a:rPr lang="en-CA" sz="3400" dirty="0">
                <a:latin typeface="Gill Sans"/>
                <a:cs typeface="Gill Sans"/>
              </a:rPr>
              <a:t>be that </a:t>
            </a:r>
            <a:r>
              <a:rPr lang="en-CA" sz="3400" dirty="0" smtClean="0">
                <a:latin typeface="Gill Sans"/>
                <a:cs typeface="Gill Sans"/>
              </a:rPr>
              <a:t>(MT signal) </a:t>
            </a:r>
            <a:r>
              <a:rPr lang="en-CA" sz="3400" dirty="0" smtClean="0">
                <a:latin typeface="Lucida Grande"/>
                <a:ea typeface="Lucida Grande"/>
                <a:cs typeface="Lucida Grande"/>
              </a:rPr>
              <a:t>α</a:t>
            </a:r>
            <a:r>
              <a:rPr lang="en-CA" sz="3400" dirty="0">
                <a:latin typeface="Gill Sans"/>
                <a:cs typeface="Gill Sans"/>
              </a:rPr>
              <a:t> </a:t>
            </a:r>
            <a:r>
              <a:rPr lang="en-CA" sz="3400" dirty="0" smtClean="0">
                <a:latin typeface="Gill Sans"/>
                <a:cs typeface="Gill Sans"/>
              </a:rPr>
              <a:t>1/(MT </a:t>
            </a:r>
            <a:r>
              <a:rPr lang="en-CA" sz="3400" dirty="0">
                <a:latin typeface="Gill Sans"/>
                <a:cs typeface="Gill Sans"/>
              </a:rPr>
              <a:t>saturation </a:t>
            </a:r>
            <a:r>
              <a:rPr lang="en-CA" sz="3400" dirty="0" smtClean="0">
                <a:latin typeface="Gill Sans"/>
                <a:cs typeface="Gill Sans"/>
              </a:rPr>
              <a:t>powers), </a:t>
            </a:r>
            <a:r>
              <a:rPr lang="en-CA" sz="3400" dirty="0">
                <a:latin typeface="Gill Sans"/>
                <a:cs typeface="Gill Sans"/>
              </a:rPr>
              <a:t>while </a:t>
            </a:r>
            <a:r>
              <a:rPr lang="en-CA" sz="3400" dirty="0" smtClean="0">
                <a:latin typeface="Gill Sans"/>
                <a:cs typeface="Gill Sans"/>
              </a:rPr>
              <a:t>(MT signal) </a:t>
            </a:r>
            <a:r>
              <a:rPr lang="en-CA" sz="3400" dirty="0">
                <a:latin typeface="Lucida Grande"/>
                <a:ea typeface="Lucida Grande"/>
                <a:cs typeface="Lucida Grande"/>
              </a:rPr>
              <a:t>α</a:t>
            </a:r>
            <a:r>
              <a:rPr lang="en-CA" sz="3400" dirty="0" smtClean="0">
                <a:latin typeface="Gill Sans"/>
                <a:cs typeface="Gill Sans"/>
              </a:rPr>
              <a:t> (T</a:t>
            </a:r>
            <a:r>
              <a:rPr lang="en-CA" sz="3400" baseline="-25000" dirty="0" smtClean="0">
                <a:latin typeface="Gill Sans"/>
                <a:cs typeface="Gill Sans"/>
              </a:rPr>
              <a:t>1</a:t>
            </a:r>
            <a:r>
              <a:rPr lang="en-CA" sz="3400" dirty="0" smtClean="0">
                <a:latin typeface="Gill Sans"/>
                <a:cs typeface="Gill Sans"/>
              </a:rPr>
              <a:t>), </a:t>
            </a:r>
            <a:r>
              <a:rPr lang="en-CA" sz="3400" dirty="0">
                <a:latin typeface="Gill Sans"/>
                <a:cs typeface="Gill Sans"/>
              </a:rPr>
              <a:t>and it can be seen from Figure 3</a:t>
            </a:r>
            <a:r>
              <a:rPr lang="en-CA" sz="3400" dirty="0" smtClean="0">
                <a:latin typeface="Gill Sans"/>
                <a:cs typeface="Gill Sans"/>
              </a:rPr>
              <a:t> </a:t>
            </a:r>
            <a:r>
              <a:rPr lang="en-CA" sz="3400" dirty="0">
                <a:latin typeface="Gill Sans"/>
                <a:cs typeface="Gill Sans"/>
              </a:rPr>
              <a:t>that </a:t>
            </a:r>
            <a:r>
              <a:rPr lang="en-CA" sz="3400" dirty="0" smtClean="0">
                <a:latin typeface="Gill Sans"/>
                <a:cs typeface="Gill Sans"/>
              </a:rPr>
              <a:t> (VFA T</a:t>
            </a:r>
            <a:r>
              <a:rPr lang="en-CA" sz="3400" baseline="-25000" dirty="0" smtClean="0">
                <a:latin typeface="Gill Sans"/>
                <a:cs typeface="Gill Sans"/>
              </a:rPr>
              <a:t>1</a:t>
            </a:r>
            <a:r>
              <a:rPr lang="en-CA" sz="3400" dirty="0" smtClean="0">
                <a:latin typeface="Gill Sans"/>
                <a:cs typeface="Gill Sans"/>
              </a:rPr>
              <a:t>) </a:t>
            </a:r>
            <a:r>
              <a:rPr lang="en-CA" sz="3400" dirty="0">
                <a:latin typeface="Lucida Grande"/>
                <a:ea typeface="Lucida Grande"/>
                <a:cs typeface="Lucida Grande"/>
              </a:rPr>
              <a:t>α</a:t>
            </a:r>
            <a:r>
              <a:rPr lang="en-CA" sz="3400" dirty="0">
                <a:latin typeface="Gill Sans"/>
                <a:cs typeface="Gill Sans"/>
              </a:rPr>
              <a:t> </a:t>
            </a:r>
            <a:r>
              <a:rPr lang="en-CA" sz="3400" dirty="0" smtClean="0">
                <a:latin typeface="Gill Sans"/>
                <a:cs typeface="Gill Sans"/>
              </a:rPr>
              <a:t>1/(B</a:t>
            </a:r>
            <a:r>
              <a:rPr lang="en-CA" sz="3400" baseline="-25000" dirty="0" smtClean="0">
                <a:latin typeface="Gill Sans"/>
                <a:cs typeface="Gill Sans"/>
              </a:rPr>
              <a:t>1</a:t>
            </a:r>
            <a:r>
              <a:rPr lang="en-CA" sz="3400" dirty="0" smtClean="0">
                <a:latin typeface="Gill Sans"/>
                <a:cs typeface="Gill Sans"/>
              </a:rPr>
              <a:t>).</a:t>
            </a:r>
            <a:endParaRPr lang="en-US" sz="3400" dirty="0" smtClean="0">
              <a:latin typeface="Gill Sans"/>
              <a:cs typeface="Gill San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9756100" y="16355219"/>
            <a:ext cx="12276223" cy="969918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TextBox 4"/>
          <p:cNvSpPr txBox="1">
            <a:spLocks noChangeArrowheads="1"/>
          </p:cNvSpPr>
          <p:nvPr/>
        </p:nvSpPr>
        <p:spPr bwMode="auto">
          <a:xfrm>
            <a:off x="29756100" y="16493779"/>
            <a:ext cx="122762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Discussion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287500" y="18225618"/>
            <a:ext cx="14562223" cy="10702601"/>
          </a:xfrm>
          <a:prstGeom prst="rect">
            <a:avLst/>
          </a:prstGeom>
          <a:solidFill>
            <a:schemeClr val="bg1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TextBox 62"/>
          <p:cNvSpPr txBox="1">
            <a:spLocks noChangeArrowheads="1"/>
          </p:cNvSpPr>
          <p:nvPr/>
        </p:nvSpPr>
        <p:spPr bwMode="auto">
          <a:xfrm>
            <a:off x="14564605" y="18946019"/>
            <a:ext cx="14048495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3400" dirty="0">
                <a:latin typeface="Gill Sans"/>
                <a:cs typeface="Gill Sans"/>
              </a:rPr>
              <a:t>Figure </a:t>
            </a:r>
            <a:r>
              <a:rPr lang="en-CA" sz="3400" dirty="0" smtClean="0">
                <a:latin typeface="Gill Sans"/>
                <a:cs typeface="Gill Sans"/>
              </a:rPr>
              <a:t>3 </a:t>
            </a:r>
            <a:r>
              <a:rPr lang="en-CA" sz="3400" dirty="0">
                <a:latin typeface="Gill Sans"/>
                <a:cs typeface="Gill Sans"/>
              </a:rPr>
              <a:t>shows the pooled whole brain Pearson correlation coefficients (a) and linear regression slopes (b) for qMT F values between the measured DA B</a:t>
            </a:r>
            <a:r>
              <a:rPr lang="en-CA" sz="3400" baseline="-25000" dirty="0">
                <a:latin typeface="Gill Sans"/>
                <a:cs typeface="Gill Sans"/>
              </a:rPr>
              <a:t>1</a:t>
            </a:r>
            <a:r>
              <a:rPr lang="en-CA" sz="3400" dirty="0">
                <a:latin typeface="Gill Sans"/>
                <a:cs typeface="Gill Sans"/>
              </a:rPr>
              <a:t> maps and simulated flat B</a:t>
            </a:r>
            <a:r>
              <a:rPr lang="en-CA" sz="3400" baseline="-25000" dirty="0">
                <a:latin typeface="Gill Sans"/>
                <a:cs typeface="Gill Sans"/>
              </a:rPr>
              <a:t>1</a:t>
            </a:r>
            <a:r>
              <a:rPr lang="en-CA" sz="3400" dirty="0">
                <a:latin typeface="Gill Sans"/>
                <a:cs typeface="Gill Sans"/>
              </a:rPr>
              <a:t> maps, for VFA (blue) and IR (red) T</a:t>
            </a:r>
            <a:r>
              <a:rPr lang="en-CA" sz="3400" baseline="-25000" dirty="0">
                <a:latin typeface="Gill Sans"/>
                <a:cs typeface="Gill Sans"/>
              </a:rPr>
              <a:t>1</a:t>
            </a:r>
            <a:r>
              <a:rPr lang="en-CA" sz="3400" dirty="0">
                <a:latin typeface="Gill Sans"/>
                <a:cs typeface="Gill Sans"/>
              </a:rPr>
              <a:t> maps.</a:t>
            </a:r>
            <a:r>
              <a:rPr lang="en-US" sz="3400" dirty="0">
                <a:latin typeface="Gill Sans"/>
                <a:cs typeface="Gill Sans"/>
              </a:rPr>
              <a:t> </a:t>
            </a:r>
            <a:endParaRPr lang="en-US" sz="3400" dirty="0" smtClean="0">
              <a:latin typeface="Gill Sans"/>
              <a:cs typeface="Gill Sans"/>
            </a:endParaRPr>
          </a:p>
          <a:p>
            <a:pPr eaLnBrk="1" hangingPunct="1"/>
            <a:r>
              <a:rPr lang="en-US" sz="3400" dirty="0" smtClean="0">
                <a:latin typeface="Gill Sans"/>
                <a:cs typeface="Gill Sans"/>
              </a:rPr>
              <a:t>	Notice the high </a:t>
            </a:r>
            <a:r>
              <a:rPr lang="en-US" sz="3400" dirty="0" smtClean="0">
                <a:latin typeface="Gill Sans"/>
                <a:cs typeface="Gill Sans"/>
              </a:rPr>
              <a:t>correlation (a) </a:t>
            </a:r>
            <a:r>
              <a:rPr lang="en-US" sz="3400" dirty="0" smtClean="0">
                <a:latin typeface="Gill Sans"/>
                <a:cs typeface="Gill Sans"/>
              </a:rPr>
              <a:t>and unity </a:t>
            </a:r>
            <a:r>
              <a:rPr lang="en-US" sz="3400" dirty="0" smtClean="0">
                <a:latin typeface="Gill Sans"/>
                <a:cs typeface="Gill Sans"/>
              </a:rPr>
              <a:t>slope (b) </a:t>
            </a:r>
            <a:r>
              <a:rPr lang="en-US" sz="3400" dirty="0" smtClean="0">
                <a:latin typeface="Gill Sans"/>
                <a:cs typeface="Gill Sans"/>
              </a:rPr>
              <a:t>for qMT F values fitted with VFA and not IR, for a large range of flat B</a:t>
            </a:r>
            <a:r>
              <a:rPr lang="en-US" sz="3400" baseline="-25000" dirty="0" smtClean="0">
                <a:latin typeface="Gill Sans"/>
                <a:cs typeface="Gill Sans"/>
              </a:rPr>
              <a:t>1</a:t>
            </a:r>
            <a:r>
              <a:rPr lang="en-US" sz="3400" dirty="0" smtClean="0">
                <a:latin typeface="Gill Sans"/>
                <a:cs typeface="Gill Sans"/>
              </a:rPr>
              <a:t> maps (0.75 - 2 n.u.).</a:t>
            </a:r>
            <a:endParaRPr lang="en-US" sz="3400" dirty="0">
              <a:latin typeface="Gill Sans"/>
              <a:cs typeface="Gill San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4287500" y="17879219"/>
            <a:ext cx="14562223" cy="969918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TextBox 4"/>
          <p:cNvSpPr txBox="1">
            <a:spLocks noChangeArrowheads="1"/>
          </p:cNvSpPr>
          <p:nvPr/>
        </p:nvSpPr>
        <p:spPr bwMode="auto">
          <a:xfrm>
            <a:off x="14287500" y="17955419"/>
            <a:ext cx="145622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Results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9756100" y="6921619"/>
            <a:ext cx="12276223" cy="8595400"/>
          </a:xfrm>
          <a:prstGeom prst="rect">
            <a:avLst/>
          </a:prstGeom>
          <a:solidFill>
            <a:schemeClr val="bg1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TextBox 62"/>
          <p:cNvSpPr txBox="1">
            <a:spLocks noChangeArrowheads="1"/>
          </p:cNvSpPr>
          <p:nvPr/>
        </p:nvSpPr>
        <p:spPr bwMode="auto">
          <a:xfrm>
            <a:off x="30033206" y="7616805"/>
            <a:ext cx="11838694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CA" sz="3400" dirty="0">
                <a:latin typeface="Gill Sans"/>
                <a:cs typeface="Gill Sans"/>
              </a:rPr>
              <a:t>Table </a:t>
            </a:r>
            <a:r>
              <a:rPr lang="en-CA" sz="3400" dirty="0" smtClean="0">
                <a:latin typeface="Gill Sans"/>
                <a:cs typeface="Gill Sans"/>
              </a:rPr>
              <a:t>1 </a:t>
            </a:r>
            <a:r>
              <a:rPr lang="en-CA" sz="3400" dirty="0" smtClean="0">
                <a:latin typeface="Gill Sans"/>
                <a:cs typeface="Gill Sans"/>
              </a:rPr>
              <a:t>lists the correlation </a:t>
            </a:r>
            <a:r>
              <a:rPr lang="en-CA" sz="3400" dirty="0">
                <a:latin typeface="Gill Sans"/>
                <a:cs typeface="Gill Sans"/>
              </a:rPr>
              <a:t>and linear regression slope for all fitted qMT parameters </a:t>
            </a:r>
            <a:r>
              <a:rPr lang="en-CA" sz="3400" dirty="0" smtClean="0">
                <a:latin typeface="Gill Sans"/>
                <a:cs typeface="Gill Sans"/>
              </a:rPr>
              <a:t>for</a:t>
            </a:r>
            <a:r>
              <a:rPr lang="en-CA" sz="3400" dirty="0" smtClean="0">
                <a:latin typeface="Gill Sans"/>
                <a:cs typeface="Gill Sans"/>
              </a:rPr>
              <a:t> </a:t>
            </a:r>
            <a:r>
              <a:rPr lang="en-CA" sz="3400" dirty="0">
                <a:latin typeface="Gill Sans"/>
                <a:cs typeface="Gill Sans"/>
              </a:rPr>
              <a:t>both T</a:t>
            </a:r>
            <a:r>
              <a:rPr lang="en-CA" sz="3400" baseline="-25000" dirty="0">
                <a:latin typeface="Gill Sans"/>
                <a:cs typeface="Gill Sans"/>
              </a:rPr>
              <a:t>1</a:t>
            </a:r>
            <a:r>
              <a:rPr lang="en-CA" sz="3400" dirty="0">
                <a:latin typeface="Gill Sans"/>
                <a:cs typeface="Gill Sans"/>
              </a:rPr>
              <a:t> methods (VFA, IR) between DA and B</a:t>
            </a:r>
            <a:r>
              <a:rPr lang="en-CA" sz="3400" baseline="-25000" dirty="0">
                <a:latin typeface="Gill Sans"/>
                <a:cs typeface="Gill Sans"/>
              </a:rPr>
              <a:t>1</a:t>
            </a:r>
            <a:r>
              <a:rPr lang="en-CA" sz="3400" dirty="0">
                <a:latin typeface="Gill Sans"/>
                <a:cs typeface="Gill Sans"/>
              </a:rPr>
              <a:t> flat = 1.</a:t>
            </a:r>
            <a:endParaRPr lang="en-US" sz="3400" dirty="0">
              <a:latin typeface="Gill Sans"/>
              <a:cs typeface="Gill San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9756100" y="6575220"/>
            <a:ext cx="12276223" cy="969918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TextBox 4"/>
          <p:cNvSpPr txBox="1">
            <a:spLocks noChangeArrowheads="1"/>
          </p:cNvSpPr>
          <p:nvPr/>
        </p:nvSpPr>
        <p:spPr bwMode="auto">
          <a:xfrm>
            <a:off x="29756100" y="6677819"/>
            <a:ext cx="122762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Results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grpSp>
        <p:nvGrpSpPr>
          <p:cNvPr id="2055" name="Group 2054"/>
          <p:cNvGrpSpPr/>
          <p:nvPr/>
        </p:nvGrpSpPr>
        <p:grpSpPr>
          <a:xfrm>
            <a:off x="3543300" y="24203819"/>
            <a:ext cx="7543800" cy="3962400"/>
            <a:chOff x="2705100" y="22891674"/>
            <a:chExt cx="7543800" cy="5655545"/>
          </a:xfrm>
        </p:grpSpPr>
        <p:sp>
          <p:nvSpPr>
            <p:cNvPr id="85" name="Right Arrow 84"/>
            <p:cNvSpPr/>
            <p:nvPr/>
          </p:nvSpPr>
          <p:spPr>
            <a:xfrm rot="9436366">
              <a:off x="6304010" y="25856628"/>
              <a:ext cx="3375086" cy="1188980"/>
            </a:xfrm>
            <a:prstGeom prst="rightArrow">
              <a:avLst/>
            </a:prstGeom>
            <a:solidFill>
              <a:srgbClr val="606060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  <a:effectLst/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 rot="3439024">
              <a:off x="2048344" y="25141843"/>
              <a:ext cx="4128585" cy="764562"/>
            </a:xfrm>
            <a:prstGeom prst="rightArrow">
              <a:avLst/>
            </a:prstGeom>
            <a:solidFill>
              <a:srgbClr val="606060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934214" y="27042533"/>
              <a:ext cx="1504686" cy="150468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smtClean="0">
                  <a:solidFill>
                    <a:srgbClr val="FFFF00"/>
                  </a:solidFill>
                </a:rPr>
                <a:t>qMT</a:t>
              </a:r>
              <a:endParaRPr lang="en-US" sz="3000" b="1" dirty="0">
                <a:solidFill>
                  <a:srgbClr val="FFFF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05100" y="22891674"/>
              <a:ext cx="1193372" cy="11414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B</a:t>
              </a:r>
              <a:r>
                <a:rPr lang="en-US" sz="4000" baseline="-25000" dirty="0" smtClean="0"/>
                <a:t>0</a:t>
              </a:r>
            </a:p>
            <a:p>
              <a:pPr algn="ctr"/>
              <a:endParaRPr lang="en-US" sz="600" dirty="0"/>
            </a:p>
          </p:txBody>
        </p:sp>
        <p:sp>
          <p:nvSpPr>
            <p:cNvPr id="73" name="Right Arrow 72"/>
            <p:cNvSpPr/>
            <p:nvPr/>
          </p:nvSpPr>
          <p:spPr>
            <a:xfrm rot="5400000">
              <a:off x="3949142" y="24817433"/>
              <a:ext cx="3476344" cy="782827"/>
            </a:xfrm>
            <a:prstGeom prst="rightArrow">
              <a:avLst/>
            </a:prstGeom>
            <a:solidFill>
              <a:srgbClr val="606060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055528" y="24644274"/>
              <a:ext cx="1193372" cy="1141487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T</a:t>
              </a:r>
              <a:r>
                <a:rPr lang="en-US" sz="4000" baseline="-25000" dirty="0" smtClean="0"/>
                <a:t>1</a:t>
              </a:r>
            </a:p>
            <a:p>
              <a:pPr algn="ctr"/>
              <a:endParaRPr lang="en-US" sz="600" dirty="0"/>
            </a:p>
          </p:txBody>
        </p:sp>
        <p:sp>
          <p:nvSpPr>
            <p:cNvPr id="84" name="Right Arrow 83"/>
            <p:cNvSpPr/>
            <p:nvPr/>
          </p:nvSpPr>
          <p:spPr>
            <a:xfrm>
              <a:off x="6051452" y="23272674"/>
              <a:ext cx="1225648" cy="490259"/>
            </a:xfrm>
            <a:prstGeom prst="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91844" y="22891674"/>
              <a:ext cx="1193372" cy="1141487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B</a:t>
              </a:r>
              <a:r>
                <a:rPr lang="en-US" sz="4000" baseline="-25000" dirty="0" smtClean="0"/>
                <a:t>1</a:t>
              </a:r>
            </a:p>
            <a:p>
              <a:pPr algn="ctr"/>
              <a:endParaRPr lang="en-US" sz="600" dirty="0"/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>
              <a:off x="9639300" y="23577474"/>
              <a:ext cx="0" cy="961515"/>
            </a:xfrm>
            <a:prstGeom prst="straightConnector1">
              <a:avLst/>
            </a:prstGeom>
            <a:ln w="63500">
              <a:solidFill>
                <a:schemeClr val="bg2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8115300" y="23729874"/>
              <a:ext cx="1219200" cy="838200"/>
            </a:xfrm>
            <a:prstGeom prst="straightConnector1">
              <a:avLst/>
            </a:prstGeom>
            <a:ln w="63500">
              <a:solidFill>
                <a:schemeClr val="bg2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7353300" y="22967874"/>
              <a:ext cx="985829" cy="985829"/>
            </a:xfrm>
            <a:prstGeom prst="roundRect">
              <a:avLst/>
            </a:prstGeom>
            <a:solidFill>
              <a:srgbClr val="0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VFA</a:t>
              </a:r>
              <a:endParaRPr lang="en-US" sz="2500" dirty="0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9136071" y="22967874"/>
              <a:ext cx="985829" cy="98582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IR</a:t>
              </a:r>
              <a:endParaRPr lang="en-US" sz="2500" dirty="0"/>
            </a:p>
          </p:txBody>
        </p:sp>
        <p:sp>
          <p:nvSpPr>
            <p:cNvPr id="2054" name="TextBox 2053"/>
            <p:cNvSpPr txBox="1"/>
            <p:nvPr/>
          </p:nvSpPr>
          <p:spPr>
            <a:xfrm>
              <a:off x="8343900" y="23009498"/>
              <a:ext cx="9144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 smtClean="0"/>
                <a:t>OR</a:t>
              </a:r>
              <a:endParaRPr lang="en-US" sz="3000" b="1" dirty="0"/>
            </a:p>
          </p:txBody>
        </p:sp>
      </p:grpSp>
      <p:sp>
        <p:nvSpPr>
          <p:cNvPr id="125" name="TextBox 11"/>
          <p:cNvSpPr txBox="1">
            <a:spLocks noChangeArrowheads="1"/>
          </p:cNvSpPr>
          <p:nvPr/>
        </p:nvSpPr>
        <p:spPr bwMode="auto">
          <a:xfrm>
            <a:off x="1485900" y="28144877"/>
            <a:ext cx="119634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3500" b="1" dirty="0" smtClean="0">
                <a:latin typeface="Gill Sans" charset="0"/>
                <a:cs typeface="Gill Sans" charset="0"/>
              </a:rPr>
              <a:t>Figure 1</a:t>
            </a:r>
            <a:r>
              <a:rPr lang="en-CA" sz="3500" b="1" dirty="0">
                <a:latin typeface="Gill Sans" charset="0"/>
                <a:cs typeface="Gill Sans" charset="0"/>
              </a:rPr>
              <a:t>.</a:t>
            </a:r>
            <a:r>
              <a:rPr lang="en-CA" sz="3500" b="1" dirty="0" smtClean="0">
                <a:latin typeface="Gill Sans" charset="0"/>
                <a:cs typeface="Gill Sans" charset="0"/>
              </a:rPr>
              <a:t>  </a:t>
            </a:r>
            <a:r>
              <a:rPr lang="en-US" sz="3500" dirty="0" smtClean="0">
                <a:latin typeface="Gill Sans" charset="0"/>
                <a:cs typeface="Gill Sans" charset="0"/>
              </a:rPr>
              <a:t>Quantitative MRI protocol processing hierarchy.</a:t>
            </a:r>
          </a:p>
        </p:txBody>
      </p:sp>
      <p:sp>
        <p:nvSpPr>
          <p:cNvPr id="127" name="TextBox 11"/>
          <p:cNvSpPr txBox="1">
            <a:spLocks noChangeArrowheads="1"/>
          </p:cNvSpPr>
          <p:nvPr/>
        </p:nvSpPr>
        <p:spPr bwMode="auto">
          <a:xfrm>
            <a:off x="14516100" y="28144877"/>
            <a:ext cx="144780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3500" b="1" dirty="0" smtClean="0">
                <a:latin typeface="Gill Sans"/>
                <a:cs typeface="Gill Sans"/>
              </a:rPr>
              <a:t>Figure 3. </a:t>
            </a:r>
            <a:r>
              <a:rPr lang="en-CA" sz="3500" dirty="0" smtClean="0">
                <a:latin typeface="Gill Sans"/>
                <a:cs typeface="Gill Sans"/>
              </a:rPr>
              <a:t>qMT F statistics comparing measured B</a:t>
            </a:r>
            <a:r>
              <a:rPr lang="en-CA" sz="3500" baseline="-25000" dirty="0" smtClean="0">
                <a:latin typeface="Gill Sans"/>
                <a:cs typeface="Gill Sans"/>
              </a:rPr>
              <a:t>1</a:t>
            </a:r>
            <a:r>
              <a:rPr lang="en-CA" sz="3500" dirty="0" smtClean="0">
                <a:latin typeface="Gill Sans"/>
                <a:cs typeface="Gill Sans"/>
              </a:rPr>
              <a:t> and a range of </a:t>
            </a:r>
            <a:r>
              <a:rPr lang="en-CA" sz="3500" dirty="0">
                <a:latin typeface="Gill Sans"/>
                <a:cs typeface="Gill Sans"/>
              </a:rPr>
              <a:t>flat </a:t>
            </a:r>
            <a:r>
              <a:rPr lang="en-CA" sz="3500" dirty="0" smtClean="0">
                <a:latin typeface="Gill Sans"/>
                <a:cs typeface="Gill Sans"/>
              </a:rPr>
              <a:t>B</a:t>
            </a:r>
            <a:r>
              <a:rPr lang="en-CA" sz="3500" baseline="-25000" dirty="0" smtClean="0">
                <a:latin typeface="Gill Sans"/>
                <a:cs typeface="Gill Sans"/>
              </a:rPr>
              <a:t>1</a:t>
            </a:r>
            <a:r>
              <a:rPr lang="en-CA" sz="3500" dirty="0" smtClean="0">
                <a:latin typeface="Gill Sans"/>
                <a:cs typeface="Gill Sans"/>
              </a:rPr>
              <a:t>. </a:t>
            </a:r>
            <a:endParaRPr lang="en-US" sz="3500" dirty="0" smtClean="0">
              <a:latin typeface="Gill Sans"/>
              <a:cs typeface="Gill Sans"/>
            </a:endParaRPr>
          </a:p>
        </p:txBody>
      </p:sp>
      <p:sp>
        <p:nvSpPr>
          <p:cNvPr id="76" name="TextBox 11"/>
          <p:cNvSpPr txBox="1">
            <a:spLocks noChangeArrowheads="1"/>
          </p:cNvSpPr>
          <p:nvPr/>
        </p:nvSpPr>
        <p:spPr bwMode="auto">
          <a:xfrm>
            <a:off x="30289500" y="9344819"/>
            <a:ext cx="111252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2500" b="1" dirty="0" smtClean="0">
                <a:latin typeface="Gill Sans"/>
                <a:cs typeface="Gill Sans"/>
              </a:rPr>
              <a:t>Table 1. </a:t>
            </a:r>
            <a:r>
              <a:rPr lang="en-CA" sz="2500" dirty="0" smtClean="0">
                <a:latin typeface="Gill Sans"/>
                <a:cs typeface="Gill Sans"/>
              </a:rPr>
              <a:t>Statistics of all fitted </a:t>
            </a:r>
            <a:r>
              <a:rPr lang="en-CA" sz="2500" dirty="0">
                <a:latin typeface="Gill Sans"/>
                <a:cs typeface="Gill Sans"/>
              </a:rPr>
              <a:t>qMT </a:t>
            </a:r>
            <a:r>
              <a:rPr lang="en-CA" sz="2500" dirty="0" smtClean="0">
                <a:latin typeface="Gill Sans"/>
                <a:cs typeface="Gill Sans"/>
              </a:rPr>
              <a:t>parameters, using each T</a:t>
            </a:r>
            <a:r>
              <a:rPr lang="en-CA" sz="2500" baseline="-25000" dirty="0" smtClean="0">
                <a:latin typeface="Gill Sans"/>
                <a:cs typeface="Gill Sans"/>
              </a:rPr>
              <a:t>1</a:t>
            </a:r>
            <a:r>
              <a:rPr lang="en-CA" sz="2500" dirty="0" smtClean="0">
                <a:latin typeface="Gill Sans"/>
                <a:cs typeface="Gill Sans"/>
              </a:rPr>
              <a:t> methods (VFA,IR), and comparing </a:t>
            </a:r>
            <a:r>
              <a:rPr lang="en-CA" sz="2500" dirty="0">
                <a:latin typeface="Gill Sans"/>
                <a:cs typeface="Gill Sans"/>
              </a:rPr>
              <a:t>the </a:t>
            </a:r>
            <a:r>
              <a:rPr lang="en-CA" sz="2500" dirty="0" smtClean="0">
                <a:latin typeface="Gill Sans"/>
                <a:cs typeface="Gill Sans"/>
              </a:rPr>
              <a:t>measured and </a:t>
            </a:r>
            <a:r>
              <a:rPr lang="en-CA" sz="2500" dirty="0">
                <a:latin typeface="Gill Sans"/>
                <a:cs typeface="Gill Sans"/>
              </a:rPr>
              <a:t>simulated </a:t>
            </a:r>
            <a:r>
              <a:rPr lang="en-CA" sz="2500" dirty="0" smtClean="0">
                <a:latin typeface="Gill Sans"/>
                <a:cs typeface="Gill Sans"/>
              </a:rPr>
              <a:t>B</a:t>
            </a:r>
            <a:r>
              <a:rPr lang="en-CA" sz="2500" baseline="-25000" dirty="0" smtClean="0">
                <a:latin typeface="Gill Sans"/>
                <a:cs typeface="Gill Sans"/>
              </a:rPr>
              <a:t>1</a:t>
            </a:r>
            <a:r>
              <a:rPr lang="en-CA" sz="2500" dirty="0" smtClean="0">
                <a:latin typeface="Gill Sans"/>
                <a:cs typeface="Gill Sans"/>
              </a:rPr>
              <a:t> </a:t>
            </a:r>
            <a:r>
              <a:rPr lang="en-CA" sz="2500" dirty="0">
                <a:latin typeface="Gill Sans"/>
                <a:cs typeface="Gill Sans"/>
              </a:rPr>
              <a:t>maps.</a:t>
            </a:r>
            <a:r>
              <a:rPr lang="en-US" sz="2500" dirty="0">
                <a:latin typeface="Gill Sans"/>
                <a:cs typeface="Gill Sans"/>
              </a:rPr>
              <a:t> </a:t>
            </a:r>
            <a:endParaRPr lang="en-US" sz="2500" dirty="0" smtClean="0">
              <a:latin typeface="Gill Sans"/>
              <a:cs typeface="Gill San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9756100" y="23978800"/>
            <a:ext cx="12276223" cy="969918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29" name="TextBox 4"/>
          <p:cNvSpPr txBox="1">
            <a:spLocks noChangeArrowheads="1"/>
          </p:cNvSpPr>
          <p:nvPr/>
        </p:nvSpPr>
        <p:spPr bwMode="auto">
          <a:xfrm>
            <a:off x="29756100" y="24047559"/>
            <a:ext cx="122762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Summary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pic>
        <p:nvPicPr>
          <p:cNvPr id="10" name="Picture 9" descr="fig1FINALFINALFINALFI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900" y="8887619"/>
            <a:ext cx="7803620" cy="7315200"/>
          </a:xfrm>
          <a:prstGeom prst="rect">
            <a:avLst/>
          </a:prstGeom>
        </p:spPr>
      </p:pic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516419"/>
              </p:ext>
            </p:extLst>
          </p:nvPr>
        </p:nvGraphicFramePr>
        <p:xfrm>
          <a:off x="30289500" y="9954419"/>
          <a:ext cx="11125200" cy="5200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40"/>
                <a:gridCol w="2225040"/>
                <a:gridCol w="2225040"/>
                <a:gridCol w="2225040"/>
                <a:gridCol w="2225040"/>
              </a:tblGrid>
              <a:tr h="18287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0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3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0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VFA T</a:t>
                      </a:r>
                      <a:r>
                        <a:rPr lang="en-CA" sz="3000" b="1" baseline="-250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3000" b="1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30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DA B</a:t>
                      </a:r>
                      <a:r>
                        <a:rPr lang="en-CA" sz="3000" b="1" baseline="-250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3000" b="1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  <a:endParaRPr lang="en-US" sz="3000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US" sz="30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</a:t>
                      </a:r>
                      <a:r>
                        <a:rPr lang="en-CA" sz="30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3000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 indent="0" algn="ctr" defTabSz="366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  <a:defRPr/>
                      </a:pPr>
                      <a:r>
                        <a:rPr lang="en-CA" sz="30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VFA T</a:t>
                      </a:r>
                      <a:r>
                        <a:rPr lang="en-CA" sz="3000" b="1" baseline="-250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3000" b="1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30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Flat B</a:t>
                      </a:r>
                      <a:r>
                        <a:rPr lang="en-CA" sz="3000" b="1" baseline="-250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30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= 1)</a:t>
                      </a:r>
                      <a:endParaRPr lang="en-US" sz="3000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 anchor="ctr"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endParaRPr lang="en-US" sz="4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T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366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  <a:defRPr/>
                      </a:pPr>
                      <a:r>
                        <a:rPr lang="en-CA" sz="30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IR T</a:t>
                      </a:r>
                      <a:r>
                        <a:rPr lang="en-CA" sz="3000" b="1" baseline="-250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3000" b="1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30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DA B</a:t>
                      </a:r>
                      <a:r>
                        <a:rPr lang="en-CA" sz="3000" b="1" baseline="-250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3000" b="1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30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en-US" sz="3000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US" sz="30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</a:t>
                      </a:r>
                      <a:r>
                        <a:rPr lang="en-CA" sz="30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3000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 indent="0" algn="ctr" defTabSz="366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  <a:defRPr/>
                      </a:pPr>
                      <a:r>
                        <a:rPr lang="en-CA" sz="30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IR T</a:t>
                      </a:r>
                      <a:r>
                        <a:rPr lang="en-CA" sz="3000" b="1" baseline="-250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3000" b="1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30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Flat B</a:t>
                      </a:r>
                      <a:r>
                        <a:rPr lang="en-CA" sz="3000" b="1" baseline="-250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30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= 1)</a:t>
                      </a:r>
                      <a:endParaRPr lang="en-US" sz="3000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 anchor="ctr"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endParaRPr lang="en-US" sz="4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T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1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0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qMT(B</a:t>
                      </a:r>
                      <a:r>
                        <a:rPr lang="en-CA" sz="3000" b="1" baseline="-25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30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,T</a:t>
                      </a:r>
                      <a:r>
                        <a:rPr lang="en-CA" sz="3000" b="1" baseline="-25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3000" b="1" baseline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3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0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Pearson </a:t>
                      </a:r>
                      <a:r>
                        <a:rPr lang="en-CA" sz="3000" b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ρ</a:t>
                      </a:r>
                      <a:r>
                        <a:rPr lang="en-CA" sz="30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en-US" sz="3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0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Slope</a:t>
                      </a:r>
                      <a:endParaRPr lang="en-US" sz="3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0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Pearson </a:t>
                      </a:r>
                      <a:r>
                        <a:rPr lang="en-CA" sz="3000" b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ρ</a:t>
                      </a:r>
                      <a:r>
                        <a:rPr lang="en-CA" sz="30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en-US" sz="3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0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Slope</a:t>
                      </a:r>
                      <a:endParaRPr lang="en-US" sz="3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US" sz="30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en-US" sz="30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0.99</a:t>
                      </a:r>
                      <a:endParaRPr lang="en-US" sz="3000" b="1" dirty="0"/>
                    </a:p>
                  </a:txBody>
                  <a:tcPr marL="51435" marR="51435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0.98</a:t>
                      </a:r>
                      <a:endParaRPr lang="en-US" sz="3000" b="1" dirty="0"/>
                    </a:p>
                  </a:txBody>
                  <a:tcPr marL="51435" marR="51435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0.81</a:t>
                      </a:r>
                      <a:endParaRPr lang="en-US" sz="3000" dirty="0"/>
                    </a:p>
                  </a:txBody>
                  <a:tcPr marL="51435" marR="51435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0.81</a:t>
                      </a:r>
                      <a:endParaRPr lang="en-US" sz="3000" dirty="0"/>
                    </a:p>
                  </a:txBody>
                  <a:tcPr marL="51435" marR="51435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06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000" b="1" dirty="0" err="1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CA" sz="3000" b="1" baseline="-25000" dirty="0" err="1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en-US" sz="30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0.32</a:t>
                      </a:r>
                      <a:endParaRPr lang="en-US" sz="3000" dirty="0"/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0.31</a:t>
                      </a:r>
                      <a:endParaRPr lang="en-US" sz="3000" dirty="0"/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0.52</a:t>
                      </a:r>
                      <a:endParaRPr lang="en-US" sz="3000" dirty="0"/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0.57</a:t>
                      </a:r>
                      <a:endParaRPr lang="en-US" sz="3000" dirty="0"/>
                    </a:p>
                  </a:txBody>
                  <a:tcPr marL="51435" marR="51435" marT="0" marB="0" anchor="ctr"/>
                </a:tc>
              </a:tr>
              <a:tr h="506760">
                <a:tc>
                  <a:txBody>
                    <a:bodyPr/>
                    <a:lstStyle/>
                    <a:p>
                      <a:pPr marL="0" marR="0" indent="0" algn="ctr" defTabSz="366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  <a:defRPr/>
                      </a:pPr>
                      <a:r>
                        <a:rPr lang="en-US" sz="30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3000" b="1" baseline="-250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1f</a:t>
                      </a:r>
                      <a:endParaRPr lang="en-US" sz="3000" b="1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0.81</a:t>
                      </a:r>
                      <a:endParaRPr lang="en-US" sz="3000" dirty="0"/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0.98</a:t>
                      </a:r>
                      <a:endParaRPr lang="en-US" sz="3000" dirty="0"/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0.78</a:t>
                      </a:r>
                      <a:endParaRPr lang="en-US" sz="3000" dirty="0"/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0.71</a:t>
                      </a:r>
                      <a:endParaRPr lang="en-US" sz="3000" dirty="0"/>
                    </a:p>
                  </a:txBody>
                  <a:tcPr marL="51435" marR="51435" marT="0" marB="0" anchor="ctr"/>
                </a:tc>
              </a:tr>
              <a:tr h="506760">
                <a:tc>
                  <a:txBody>
                    <a:bodyPr/>
                    <a:lstStyle/>
                    <a:p>
                      <a:pPr marL="0" marR="0" indent="0" algn="ctr" defTabSz="366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  <a:defRPr/>
                      </a:pPr>
                      <a:r>
                        <a:rPr lang="en-US" sz="30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3000" b="1" baseline="-250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2f</a:t>
                      </a:r>
                      <a:endParaRPr lang="en-US" sz="3000" b="1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0.99</a:t>
                      </a:r>
                      <a:endParaRPr lang="en-US" sz="3000" b="1" dirty="0"/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0.95</a:t>
                      </a:r>
                      <a:endParaRPr lang="en-US" sz="3000" b="1" dirty="0"/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0.93</a:t>
                      </a:r>
                      <a:endParaRPr lang="en-US" sz="3000" dirty="0"/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1.02</a:t>
                      </a:r>
                      <a:endParaRPr lang="en-US" sz="3000" dirty="0"/>
                    </a:p>
                  </a:txBody>
                  <a:tcPr marL="51435" marR="51435" marT="0" marB="0" anchor="ctr"/>
                </a:tc>
              </a:tr>
              <a:tr h="506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US" sz="30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3000" b="1" baseline="-25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2r</a:t>
                      </a:r>
                      <a:endParaRPr lang="en-US" sz="30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435" marR="51435" marT="0" marB="0"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dirty="0" smtClean="0"/>
                        <a:t>0.92</a:t>
                      </a:r>
                      <a:endParaRPr lang="en-US" sz="3000" dirty="0"/>
                    </a:p>
                  </a:txBody>
                  <a:tcPr marL="51435" marR="51435" marT="0" marB="0" anchor="ctr"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dirty="0" smtClean="0"/>
                        <a:t>0.90</a:t>
                      </a:r>
                      <a:endParaRPr lang="en-US" sz="3000" dirty="0"/>
                    </a:p>
                  </a:txBody>
                  <a:tcPr marL="51435" marR="51435" marT="0" marB="0" anchor="ctr"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dirty="0" smtClean="0"/>
                        <a:t>0.87</a:t>
                      </a:r>
                      <a:endParaRPr lang="en-US" sz="3000" dirty="0"/>
                    </a:p>
                  </a:txBody>
                  <a:tcPr marL="51435" marR="51435" marT="0" marB="0" anchor="ctr"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dirty="0" smtClean="0"/>
                        <a:t>0.91</a:t>
                      </a:r>
                      <a:endParaRPr lang="en-US" sz="3000" dirty="0"/>
                    </a:p>
                  </a:txBody>
                  <a:tcPr marL="51435" marR="51435" marT="0" marB="0" anchor="ctr"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14516100" y="21901604"/>
            <a:ext cx="13945671" cy="6188415"/>
            <a:chOff x="14668500" y="21201961"/>
            <a:chExt cx="18912081" cy="8309926"/>
          </a:xfrm>
        </p:grpSpPr>
        <p:pic>
          <p:nvPicPr>
            <p:cNvPr id="22" name="Picture 21" descr="Fig2aPoster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2"/>
            <a:stretch/>
          </p:blipFill>
          <p:spPr>
            <a:xfrm>
              <a:off x="14668500" y="21201961"/>
              <a:ext cx="10423475" cy="8309926"/>
            </a:xfrm>
            <a:prstGeom prst="rect">
              <a:avLst/>
            </a:prstGeom>
          </p:spPr>
        </p:pic>
        <p:pic>
          <p:nvPicPr>
            <p:cNvPr id="23" name="Picture 22" descr="Fig2bPoster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43" t="4052" r="6059"/>
            <a:stretch/>
          </p:blipFill>
          <p:spPr>
            <a:xfrm>
              <a:off x="24388973" y="21201961"/>
              <a:ext cx="9191608" cy="8309926"/>
            </a:xfrm>
            <a:prstGeom prst="rect">
              <a:avLst/>
            </a:prstGeom>
          </p:spPr>
        </p:pic>
      </p:grpSp>
      <p:cxnSp>
        <p:nvCxnSpPr>
          <p:cNvPr id="68" name="Straight Arrow Connector 67"/>
          <p:cNvCxnSpPr/>
          <p:nvPr/>
        </p:nvCxnSpPr>
        <p:spPr>
          <a:xfrm>
            <a:off x="5900729" y="23746619"/>
            <a:ext cx="609600" cy="435335"/>
          </a:xfrm>
          <a:prstGeom prst="straightConnector1">
            <a:avLst/>
          </a:prstGeom>
          <a:ln w="63500">
            <a:solidFill>
              <a:schemeClr val="bg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4914900" y="23060819"/>
            <a:ext cx="985829" cy="6906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DAM</a:t>
            </a:r>
            <a:endParaRPr lang="en-US" sz="2500" dirty="0"/>
          </a:p>
        </p:txBody>
      </p:sp>
      <p:sp>
        <p:nvSpPr>
          <p:cNvPr id="78" name="Rounded Rectangle 77"/>
          <p:cNvSpPr/>
          <p:nvPr/>
        </p:nvSpPr>
        <p:spPr>
          <a:xfrm>
            <a:off x="7119929" y="23060819"/>
            <a:ext cx="1189029" cy="690694"/>
          </a:xfrm>
          <a:prstGeom prst="roundRect">
            <a:avLst/>
          </a:prstGeom>
          <a:solidFill>
            <a:srgbClr val="7878D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Flat B</a:t>
            </a:r>
            <a:r>
              <a:rPr lang="en-US" sz="2500" baseline="-25000" dirty="0" smtClean="0"/>
              <a:t>1</a:t>
            </a:r>
            <a:endParaRPr lang="en-US" sz="2500" dirty="0"/>
          </a:p>
        </p:txBody>
      </p:sp>
      <p:sp>
        <p:nvSpPr>
          <p:cNvPr id="79" name="TextBox 78"/>
          <p:cNvSpPr txBox="1"/>
          <p:nvPr/>
        </p:nvSpPr>
        <p:spPr>
          <a:xfrm>
            <a:off x="6100165" y="23089982"/>
            <a:ext cx="914400" cy="38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OR</a:t>
            </a:r>
            <a:endParaRPr lang="en-US" sz="30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6510329" y="23746619"/>
            <a:ext cx="533400" cy="435335"/>
          </a:xfrm>
          <a:prstGeom prst="straightConnector1">
            <a:avLst/>
          </a:prstGeom>
          <a:ln w="63500">
            <a:solidFill>
              <a:schemeClr val="bg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11"/>
          <p:cNvSpPr txBox="1">
            <a:spLocks noChangeArrowheads="1"/>
          </p:cNvSpPr>
          <p:nvPr/>
        </p:nvSpPr>
        <p:spPr bwMode="auto">
          <a:xfrm>
            <a:off x="14744700" y="16257677"/>
            <a:ext cx="138684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3500" b="1" dirty="0" smtClean="0">
                <a:latin typeface="Gill Sans" charset="0"/>
                <a:cs typeface="Gill Sans" charset="0"/>
              </a:rPr>
              <a:t>Figure 2. </a:t>
            </a:r>
            <a:r>
              <a:rPr lang="en-CA" sz="3500" dirty="0" smtClean="0"/>
              <a:t>qMT </a:t>
            </a:r>
            <a:r>
              <a:rPr lang="en-CA" sz="3500" dirty="0"/>
              <a:t>F </a:t>
            </a:r>
            <a:r>
              <a:rPr lang="en-CA" sz="3500" dirty="0" smtClean="0"/>
              <a:t>maps using VFA T</a:t>
            </a:r>
            <a:r>
              <a:rPr lang="en-CA" sz="3500" baseline="-25000" dirty="0" smtClean="0"/>
              <a:t>1</a:t>
            </a:r>
            <a:r>
              <a:rPr lang="en-CA" sz="3500" dirty="0" smtClean="0"/>
              <a:t>, and </a:t>
            </a:r>
            <a:r>
              <a:rPr lang="en-CA" sz="3500" dirty="0"/>
              <a:t>DA and flat (B</a:t>
            </a:r>
            <a:r>
              <a:rPr lang="en-CA" sz="3500" baseline="-25000" dirty="0"/>
              <a:t>1</a:t>
            </a:r>
            <a:r>
              <a:rPr lang="en-CA" sz="3500" dirty="0"/>
              <a:t> = 1) B</a:t>
            </a:r>
            <a:r>
              <a:rPr lang="en-CA" sz="3500" baseline="-25000" dirty="0"/>
              <a:t>1 </a:t>
            </a:r>
            <a:r>
              <a:rPr lang="en-CA" sz="3500" dirty="0" smtClean="0"/>
              <a:t>maps.</a:t>
            </a:r>
            <a:endParaRPr lang="en-US" sz="3500" dirty="0" smtClean="0">
              <a:latin typeface="Gill Sans" charset="0"/>
              <a:cs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20900" y="21460619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A</a:t>
            </a:r>
            <a:endParaRPr lang="en-US" sz="4000" b="1" dirty="0">
              <a:latin typeface="Times New Roman"/>
              <a:cs typeface="Times New Roman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1526500" y="21460619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/>
                <a:cs typeface="Times New Roman"/>
              </a:rPr>
              <a:t>B</a:t>
            </a:r>
          </a:p>
        </p:txBody>
      </p:sp>
      <p:pic>
        <p:nvPicPr>
          <p:cNvPr id="9" name="Picture 8" descr="neurocmyk (1)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1420019"/>
            <a:ext cx="3146048" cy="2743200"/>
          </a:xfrm>
          <a:prstGeom prst="rect">
            <a:avLst/>
          </a:prstGeom>
        </p:spPr>
      </p:pic>
      <p:pic>
        <p:nvPicPr>
          <p:cNvPr id="13" name="Picture 12" descr="mcgillrgb (1)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2940" y="1420019"/>
            <a:ext cx="2346960" cy="293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10320</TotalTime>
  <Words>996</Words>
  <Application>Microsoft Macintosh PowerPoint</Application>
  <PresentationFormat>Custom</PresentationFormat>
  <Paragraphs>96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Mathieu Boudreau</cp:lastModifiedBy>
  <cp:revision>226</cp:revision>
  <dcterms:created xsi:type="dcterms:W3CDTF">2013-12-03T04:58:04Z</dcterms:created>
  <dcterms:modified xsi:type="dcterms:W3CDTF">2014-04-28T19:00:11Z</dcterms:modified>
</cp:coreProperties>
</file>