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009263" cy="3600926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1831975" indent="-1408113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3663950" indent="-2816225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5497513" indent="-4224338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7329488" indent="-5632450" algn="l" rtl="0" fontAlgn="base">
      <a:spcBef>
        <a:spcPct val="0"/>
      </a:spcBef>
      <a:spcAft>
        <a:spcPct val="0"/>
      </a:spcAft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97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kola" initials="NS" lastIdx="7" clrIdx="0"/>
  <p:cmAuthor id="1" name="Bruce Pike" initials="BP" lastIdx="4" clrIdx="1"/>
  <p:cmAuthor id="2" name="Mathieu Boudreau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B6B1"/>
    <a:srgbClr val="D09A8F"/>
    <a:srgbClr val="FD9209"/>
    <a:srgbClr val="FC3F07"/>
    <a:srgbClr val="A4FF6A"/>
    <a:srgbClr val="8B61CC"/>
    <a:srgbClr val="786797"/>
    <a:srgbClr val="838E8B"/>
    <a:srgbClr val="57B001"/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93" autoAdjust="0"/>
    <p:restoredTop sz="99082" autoAdjust="0"/>
  </p:normalViewPr>
  <p:slideViewPr>
    <p:cSldViewPr>
      <p:cViewPr>
        <p:scale>
          <a:sx n="76" d="100"/>
          <a:sy n="76" d="100"/>
        </p:scale>
        <p:origin x="8728" y="12920"/>
      </p:cViewPr>
      <p:guideLst>
        <p:guide orient="horz" pos="3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82A3E-BD2B-9D40-B8A2-BB51414CB275}" type="datetimeFigureOut">
              <a:rPr lang="en-US" smtClean="0"/>
              <a:pPr/>
              <a:t>14-05-02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2886-8C9F-9843-A710-326535944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1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25" y="514350"/>
            <a:ext cx="2571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2886-8C9F-9843-A710-326535944F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695" y="11185382"/>
            <a:ext cx="30607874" cy="7719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1390" y="20405251"/>
            <a:ext cx="25206484" cy="9204871"/>
          </a:xfrm>
        </p:spPr>
        <p:txBody>
          <a:bodyPr/>
          <a:lstStyle>
            <a:lvl1pPr marL="0" indent="0" algn="ctr">
              <a:buNone/>
              <a:defRPr/>
            </a:lvl1pPr>
            <a:lvl2pPr marL="1832897" indent="0" algn="ctr">
              <a:buNone/>
              <a:defRPr/>
            </a:lvl2pPr>
            <a:lvl3pPr marL="3665793" indent="0" algn="ctr">
              <a:buNone/>
              <a:defRPr/>
            </a:lvl3pPr>
            <a:lvl4pPr marL="5498690" indent="0" algn="ctr">
              <a:buNone/>
              <a:defRPr/>
            </a:lvl4pPr>
            <a:lvl5pPr marL="7331586" indent="0" algn="ctr">
              <a:buNone/>
              <a:defRPr/>
            </a:lvl5pPr>
            <a:lvl6pPr marL="9164483" indent="0" algn="ctr">
              <a:buNone/>
              <a:defRPr/>
            </a:lvl6pPr>
            <a:lvl7pPr marL="10997379" indent="0" algn="ctr">
              <a:buNone/>
              <a:defRPr/>
            </a:lvl7pPr>
            <a:lvl8pPr marL="12830276" indent="0" algn="ctr">
              <a:buNone/>
              <a:defRPr/>
            </a:lvl8pPr>
            <a:lvl9pPr marL="1466317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EC25-DECC-584E-A559-68CB058C5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6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B3456-4506-C249-B624-5CC19E69A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656599" y="3195824"/>
            <a:ext cx="7651969" cy="28814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695" y="3195824"/>
            <a:ext cx="22415766" cy="28814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D14D4-BCA2-8247-A986-076E2CE23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2C241-D8DE-5440-B354-AEEC9FA1B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983" y="23135957"/>
            <a:ext cx="30607874" cy="7156842"/>
          </a:xfrm>
        </p:spPr>
        <p:txBody>
          <a:bodyPr anchor="t"/>
          <a:lstStyle>
            <a:lvl1pPr algn="l">
              <a:defRPr sz="1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983" y="15258930"/>
            <a:ext cx="30607874" cy="7877026"/>
          </a:xfrm>
        </p:spPr>
        <p:txBody>
          <a:bodyPr anchor="b"/>
          <a:lstStyle>
            <a:lvl1pPr marL="0" indent="0">
              <a:buNone/>
              <a:defRPr sz="8000"/>
            </a:lvl1pPr>
            <a:lvl2pPr marL="1832897" indent="0">
              <a:buNone/>
              <a:defRPr sz="7200"/>
            </a:lvl2pPr>
            <a:lvl3pPr marL="3665793" indent="0">
              <a:buNone/>
              <a:defRPr sz="6400"/>
            </a:lvl3pPr>
            <a:lvl4pPr marL="5498690" indent="0">
              <a:buNone/>
              <a:defRPr sz="5600"/>
            </a:lvl4pPr>
            <a:lvl5pPr marL="7331586" indent="0">
              <a:buNone/>
              <a:defRPr sz="5600"/>
            </a:lvl5pPr>
            <a:lvl6pPr marL="9164483" indent="0">
              <a:buNone/>
              <a:defRPr sz="5600"/>
            </a:lvl6pPr>
            <a:lvl7pPr marL="10997379" indent="0">
              <a:buNone/>
              <a:defRPr sz="5600"/>
            </a:lvl7pPr>
            <a:lvl8pPr marL="12830276" indent="0">
              <a:buNone/>
              <a:defRPr sz="5600"/>
            </a:lvl8pPr>
            <a:lvl9pPr marL="14663172" indent="0">
              <a:buNone/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CB418-92CD-3A4D-9F37-EA1D66B7C4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0695" y="10397675"/>
            <a:ext cx="15033868" cy="21613062"/>
          </a:xfrm>
        </p:spPr>
        <p:txBody>
          <a:bodyPr/>
          <a:lstStyle>
            <a:lvl1pPr>
              <a:defRPr sz="11200"/>
            </a:lvl1pPr>
            <a:lvl2pPr>
              <a:defRPr sz="97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74702" y="10397675"/>
            <a:ext cx="15033868" cy="21613062"/>
          </a:xfrm>
        </p:spPr>
        <p:txBody>
          <a:bodyPr/>
          <a:lstStyle>
            <a:lvl1pPr>
              <a:defRPr sz="11200"/>
            </a:lvl1pPr>
            <a:lvl2pPr>
              <a:defRPr sz="97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BD7CC-96FA-F941-A237-DDEE98734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6" y="1440371"/>
            <a:ext cx="32408337" cy="60015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66" y="8057073"/>
            <a:ext cx="15911593" cy="3360864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32897" indent="0">
              <a:buNone/>
              <a:defRPr sz="8000" b="1"/>
            </a:lvl2pPr>
            <a:lvl3pPr marL="3665793" indent="0">
              <a:buNone/>
              <a:defRPr sz="7200" b="1"/>
            </a:lvl3pPr>
            <a:lvl4pPr marL="5498690" indent="0">
              <a:buNone/>
              <a:defRPr sz="6400" b="1"/>
            </a:lvl4pPr>
            <a:lvl5pPr marL="7331586" indent="0">
              <a:buNone/>
              <a:defRPr sz="6400" b="1"/>
            </a:lvl5pPr>
            <a:lvl6pPr marL="9164483" indent="0">
              <a:buNone/>
              <a:defRPr sz="6400" b="1"/>
            </a:lvl6pPr>
            <a:lvl7pPr marL="10997379" indent="0">
              <a:buNone/>
              <a:defRPr sz="6400" b="1"/>
            </a:lvl7pPr>
            <a:lvl8pPr marL="12830276" indent="0">
              <a:buNone/>
              <a:defRPr sz="6400" b="1"/>
            </a:lvl8pPr>
            <a:lvl9pPr marL="1466317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466" y="11417944"/>
            <a:ext cx="15911593" cy="20750337"/>
          </a:xfrm>
        </p:spPr>
        <p:txBody>
          <a:bodyPr/>
          <a:lstStyle>
            <a:lvl1pPr>
              <a:defRPr sz="97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1586" y="8057073"/>
            <a:ext cx="15917218" cy="3360864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32897" indent="0">
              <a:buNone/>
              <a:defRPr sz="8000" b="1"/>
            </a:lvl2pPr>
            <a:lvl3pPr marL="3665793" indent="0">
              <a:buNone/>
              <a:defRPr sz="7200" b="1"/>
            </a:lvl3pPr>
            <a:lvl4pPr marL="5498690" indent="0">
              <a:buNone/>
              <a:defRPr sz="6400" b="1"/>
            </a:lvl4pPr>
            <a:lvl5pPr marL="7331586" indent="0">
              <a:buNone/>
              <a:defRPr sz="6400" b="1"/>
            </a:lvl5pPr>
            <a:lvl6pPr marL="9164483" indent="0">
              <a:buNone/>
              <a:defRPr sz="6400" b="1"/>
            </a:lvl6pPr>
            <a:lvl7pPr marL="10997379" indent="0">
              <a:buNone/>
              <a:defRPr sz="6400" b="1"/>
            </a:lvl7pPr>
            <a:lvl8pPr marL="12830276" indent="0">
              <a:buNone/>
              <a:defRPr sz="6400" b="1"/>
            </a:lvl8pPr>
            <a:lvl9pPr marL="1466317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1586" y="11417944"/>
            <a:ext cx="15917218" cy="20750337"/>
          </a:xfrm>
        </p:spPr>
        <p:txBody>
          <a:bodyPr/>
          <a:lstStyle>
            <a:lvl1pPr>
              <a:defRPr sz="97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E9D4F-CFC1-214A-B009-D1B9FA794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6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456CA-51C1-504E-8C24-40664EF8E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3DEDE-62B0-9745-846F-6B7894380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6" y="1432874"/>
            <a:ext cx="11849298" cy="6099066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7375" y="1432874"/>
            <a:ext cx="20131429" cy="30735404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7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466" y="7531937"/>
            <a:ext cx="11849298" cy="24636338"/>
          </a:xfrm>
        </p:spPr>
        <p:txBody>
          <a:bodyPr/>
          <a:lstStyle>
            <a:lvl1pPr marL="0" indent="0">
              <a:buNone/>
              <a:defRPr sz="5600"/>
            </a:lvl1pPr>
            <a:lvl2pPr marL="1832897" indent="0">
              <a:buNone/>
              <a:defRPr sz="4800"/>
            </a:lvl2pPr>
            <a:lvl3pPr marL="3665793" indent="0">
              <a:buNone/>
              <a:defRPr sz="4000"/>
            </a:lvl3pPr>
            <a:lvl4pPr marL="5498690" indent="0">
              <a:buNone/>
              <a:defRPr sz="3600"/>
            </a:lvl4pPr>
            <a:lvl5pPr marL="7331586" indent="0">
              <a:buNone/>
              <a:defRPr sz="3600"/>
            </a:lvl5pPr>
            <a:lvl6pPr marL="9164483" indent="0">
              <a:buNone/>
              <a:defRPr sz="3600"/>
            </a:lvl6pPr>
            <a:lvl7pPr marL="10997379" indent="0">
              <a:buNone/>
              <a:defRPr sz="3600"/>
            </a:lvl7pPr>
            <a:lvl8pPr marL="12830276" indent="0">
              <a:buNone/>
              <a:defRPr sz="3600"/>
            </a:lvl8pPr>
            <a:lvl9pPr marL="1466317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765A2-B206-DE43-8B42-2F2D1A4AF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566" y="25206487"/>
            <a:ext cx="21605558" cy="2978269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5566" y="3218333"/>
            <a:ext cx="21605558" cy="21605558"/>
          </a:xfrm>
        </p:spPr>
        <p:txBody>
          <a:bodyPr/>
          <a:lstStyle>
            <a:lvl1pPr marL="0" indent="0">
              <a:buNone/>
              <a:defRPr sz="12800"/>
            </a:lvl1pPr>
            <a:lvl2pPr marL="1832897" indent="0">
              <a:buNone/>
              <a:defRPr sz="11200"/>
            </a:lvl2pPr>
            <a:lvl3pPr marL="3665793" indent="0">
              <a:buNone/>
              <a:defRPr sz="9700"/>
            </a:lvl3pPr>
            <a:lvl4pPr marL="5498690" indent="0">
              <a:buNone/>
              <a:defRPr sz="8000"/>
            </a:lvl4pPr>
            <a:lvl5pPr marL="7331586" indent="0">
              <a:buNone/>
              <a:defRPr sz="8000"/>
            </a:lvl5pPr>
            <a:lvl6pPr marL="9164483" indent="0">
              <a:buNone/>
              <a:defRPr sz="8000"/>
            </a:lvl6pPr>
            <a:lvl7pPr marL="10997379" indent="0">
              <a:buNone/>
              <a:defRPr sz="8000"/>
            </a:lvl7pPr>
            <a:lvl8pPr marL="12830276" indent="0">
              <a:buNone/>
              <a:defRPr sz="8000"/>
            </a:lvl8pPr>
            <a:lvl9pPr marL="14663172" indent="0">
              <a:buNone/>
              <a:defRPr sz="8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566" y="28184756"/>
            <a:ext cx="21605558" cy="4223583"/>
          </a:xfrm>
        </p:spPr>
        <p:txBody>
          <a:bodyPr/>
          <a:lstStyle>
            <a:lvl1pPr marL="0" indent="0">
              <a:buNone/>
              <a:defRPr sz="5600"/>
            </a:lvl1pPr>
            <a:lvl2pPr marL="1832897" indent="0">
              <a:buNone/>
              <a:defRPr sz="4800"/>
            </a:lvl2pPr>
            <a:lvl3pPr marL="3665793" indent="0">
              <a:buNone/>
              <a:defRPr sz="4000"/>
            </a:lvl3pPr>
            <a:lvl4pPr marL="5498690" indent="0">
              <a:buNone/>
              <a:defRPr sz="3600"/>
            </a:lvl4pPr>
            <a:lvl5pPr marL="7331586" indent="0">
              <a:buNone/>
              <a:defRPr sz="3600"/>
            </a:lvl5pPr>
            <a:lvl6pPr marL="9164483" indent="0">
              <a:buNone/>
              <a:defRPr sz="3600"/>
            </a:lvl6pPr>
            <a:lvl7pPr marL="10997379" indent="0">
              <a:buNone/>
              <a:defRPr sz="3600"/>
            </a:lvl7pPr>
            <a:lvl8pPr marL="12830276" indent="0">
              <a:buNone/>
              <a:defRPr sz="3600"/>
            </a:lvl8pPr>
            <a:lvl9pPr marL="1466317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F455-1F7F-6F49-99A4-2723AEC94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00858" y="3196443"/>
            <a:ext cx="30607553" cy="6007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6579" tIns="183289" rIns="366579" bIns="183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0858" y="10397652"/>
            <a:ext cx="30607553" cy="2161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00857" y="32806412"/>
            <a:ext cx="7505939" cy="240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>
              <a:defRPr sz="5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299800" y="32806412"/>
            <a:ext cx="11409669" cy="240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 algn="ctr">
              <a:defRPr sz="5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802469" y="32806412"/>
            <a:ext cx="7510752" cy="240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6579" tIns="183289" rIns="366579" bIns="183289" numCol="1" anchor="t" anchorCtr="0" compatLnSpc="1">
            <a:prstTxWarp prst="textNoShape">
              <a:avLst/>
            </a:prstTxWarp>
          </a:bodyPr>
          <a:lstStyle>
            <a:lvl1pPr algn="r">
              <a:defRPr sz="5600">
                <a:cs typeface="+mn-cs"/>
              </a:defRPr>
            </a:lvl1pPr>
          </a:lstStyle>
          <a:p>
            <a:pPr>
              <a:defRPr/>
            </a:pPr>
            <a:fld id="{FDCEDC4A-5117-024F-A8E2-0515DE5BE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1832897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6pPr>
      <a:lvl7pPr marL="3665793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7pPr>
      <a:lvl8pPr marL="5498690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8pPr>
      <a:lvl9pPr marL="7331586" algn="ctr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9pPr>
    </p:titleStyle>
    <p:bodyStyle>
      <a:lvl1pPr marL="1373188" indent="-1373188" algn="l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976563" indent="-1144588" algn="l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ＭＳ Ｐゴシック" charset="0"/>
        </a:defRPr>
      </a:lvl2pPr>
      <a:lvl3pPr marL="4581525" indent="-915988" algn="l" rtl="0" eaLnBrk="0" fontAlgn="base" hangingPunct="0">
        <a:spcBef>
          <a:spcPct val="20000"/>
        </a:spcBef>
        <a:spcAft>
          <a:spcPct val="0"/>
        </a:spcAft>
        <a:buChar char="•"/>
        <a:defRPr sz="9700">
          <a:solidFill>
            <a:schemeClr val="tx1"/>
          </a:solidFill>
          <a:latin typeface="+mn-lt"/>
          <a:ea typeface="ＭＳ Ｐゴシック" charset="0"/>
        </a:defRPr>
      </a:lvl3pPr>
      <a:lvl4pPr marL="6413500" indent="-915988" algn="l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ＭＳ Ｐゴシック" charset="0"/>
        </a:defRPr>
      </a:lvl4pPr>
      <a:lvl5pPr marL="8245475" indent="-915988" algn="l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0"/>
        </a:defRPr>
      </a:lvl5pPr>
      <a:lvl6pPr marL="10080931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11913827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13746724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15579620" indent="-916448" algn="l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32897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65793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98690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31586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64483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97379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30276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63172" algn="l" defTabSz="3665793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6570908" y="-8145867"/>
            <a:ext cx="22923587" cy="29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5000"/>
              </a:lnSpc>
              <a:defRPr/>
            </a:pPr>
            <a:r>
              <a:rPr lang="en-US" sz="2000" smtClean="0">
                <a:solidFill>
                  <a:srgbClr val="FFFFFF"/>
                </a:solidFill>
                <a:latin typeface="Arial" charset="0"/>
                <a:cs typeface="+mn-cs"/>
              </a:rPr>
              <a:t>--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8155" y="837201"/>
            <a:ext cx="33872957" cy="5311896"/>
          </a:xfrm>
          <a:prstGeom prst="rect">
            <a:avLst/>
          </a:prstGeom>
          <a:solidFill>
            <a:schemeClr val="bg1"/>
          </a:solidFill>
          <a:ln w="381000" cmpd="sng">
            <a:solidFill>
              <a:srgbClr val="D09A8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47890" y="33245902"/>
            <a:ext cx="34047189" cy="1947496"/>
          </a:xfrm>
          <a:prstGeom prst="rect">
            <a:avLst/>
          </a:prstGeom>
          <a:solidFill>
            <a:srgbClr val="FFFFF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800033" y="26490092"/>
            <a:ext cx="10231539" cy="5656731"/>
          </a:xfrm>
          <a:prstGeom prst="rect">
            <a:avLst/>
          </a:prstGeom>
          <a:solidFill>
            <a:srgbClr val="A8B6B1">
              <a:alpha val="64000"/>
            </a:srgbClr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47888" y="7720666"/>
            <a:ext cx="10097836" cy="7913104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0" name="TextBox 53"/>
          <p:cNvSpPr txBox="1">
            <a:spLocks noChangeArrowheads="1"/>
          </p:cNvSpPr>
          <p:nvPr/>
        </p:nvSpPr>
        <p:spPr bwMode="auto">
          <a:xfrm>
            <a:off x="1428939" y="3731929"/>
            <a:ext cx="33214893" cy="188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0"/>
              </a:spcAft>
            </a:pPr>
            <a:endParaRPr lang="en-US" sz="1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6000" dirty="0" smtClean="0">
                <a:latin typeface="Didot"/>
                <a:cs typeface="Didot"/>
              </a:rPr>
              <a:t>Mathieu Boudreau</a:t>
            </a:r>
            <a:r>
              <a:rPr lang="en-US" sz="6000" baseline="30000" dirty="0" smtClean="0">
                <a:latin typeface="Didot"/>
                <a:cs typeface="Didot"/>
              </a:rPr>
              <a:t>1</a:t>
            </a:r>
            <a:r>
              <a:rPr lang="en-US" sz="6000" dirty="0" smtClean="0">
                <a:latin typeface="Didot"/>
                <a:cs typeface="Didot"/>
              </a:rPr>
              <a:t>, </a:t>
            </a:r>
            <a:r>
              <a:rPr lang="en-US" sz="6000" dirty="0">
                <a:latin typeface="Didot"/>
                <a:cs typeface="Didot"/>
              </a:rPr>
              <a:t>Nikola </a:t>
            </a:r>
            <a:r>
              <a:rPr lang="en-US" sz="6000" dirty="0" smtClean="0">
                <a:latin typeface="Didot"/>
                <a:cs typeface="Didot"/>
              </a:rPr>
              <a:t>Stikov</a:t>
            </a:r>
            <a:r>
              <a:rPr lang="en-US" sz="6000" baseline="30000" dirty="0" smtClean="0">
                <a:latin typeface="Didot"/>
                <a:cs typeface="Didot"/>
              </a:rPr>
              <a:t>1</a:t>
            </a:r>
            <a:r>
              <a:rPr lang="en-US" sz="6000" dirty="0" smtClean="0">
                <a:latin typeface="Didot"/>
                <a:cs typeface="Didot"/>
              </a:rPr>
              <a:t>, </a:t>
            </a:r>
            <a:r>
              <a:rPr lang="en-US" sz="6000" dirty="0">
                <a:latin typeface="Didot"/>
                <a:cs typeface="Didot"/>
              </a:rPr>
              <a:t>G. Bruce </a:t>
            </a:r>
            <a:r>
              <a:rPr lang="en-US" sz="6000" dirty="0" smtClean="0">
                <a:latin typeface="Didot"/>
                <a:cs typeface="Didot"/>
              </a:rPr>
              <a:t>Pike</a:t>
            </a:r>
            <a:r>
              <a:rPr lang="en-US" sz="6000" baseline="30000" dirty="0" smtClean="0">
                <a:latin typeface="Didot"/>
                <a:cs typeface="Didot"/>
              </a:rPr>
              <a:t>2</a:t>
            </a:r>
          </a:p>
          <a:p>
            <a:pPr algn="ctr" eaLnBrk="1" hangingPunct="1">
              <a:spcAft>
                <a:spcPts val="0"/>
              </a:spcAft>
            </a:pPr>
            <a:endParaRPr lang="en-US" sz="1000" dirty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endParaRPr lang="en-US" sz="1000" baseline="30000" dirty="0" smtClean="0">
              <a:latin typeface="Didot"/>
              <a:cs typeface="Dido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3000" baseline="30000" dirty="0" smtClean="0">
                <a:latin typeface="Didot"/>
                <a:cs typeface="Didot"/>
              </a:rPr>
              <a:t>1</a:t>
            </a:r>
            <a:r>
              <a:rPr lang="en-US" sz="3000" dirty="0" smtClean="0">
                <a:latin typeface="Didot"/>
                <a:cs typeface="Didot"/>
              </a:rPr>
              <a:t>McConnell </a:t>
            </a:r>
            <a:r>
              <a:rPr lang="en-US" sz="3000" dirty="0">
                <a:latin typeface="Didot"/>
                <a:cs typeface="Didot"/>
              </a:rPr>
              <a:t>Brain Imaging Center, Montreal Neurological Institute, McGill </a:t>
            </a:r>
            <a:r>
              <a:rPr lang="en-US" sz="3000" dirty="0" smtClean="0">
                <a:latin typeface="Didot"/>
                <a:cs typeface="Didot"/>
              </a:rPr>
              <a:t>University, Montreal</a:t>
            </a:r>
            <a:r>
              <a:rPr lang="en-US" sz="3000" dirty="0">
                <a:latin typeface="Didot"/>
                <a:cs typeface="Didot"/>
              </a:rPr>
              <a:t>, </a:t>
            </a:r>
            <a:r>
              <a:rPr lang="en-US" sz="3000" dirty="0" smtClean="0">
                <a:latin typeface="Didot"/>
                <a:cs typeface="Didot"/>
              </a:rPr>
              <a:t>Quebec, </a:t>
            </a:r>
            <a:r>
              <a:rPr lang="en-US" sz="3000" baseline="30000" dirty="0">
                <a:latin typeface="Didot"/>
                <a:cs typeface="Didot"/>
              </a:rPr>
              <a:t>2</a:t>
            </a:r>
            <a:r>
              <a:rPr lang="en-US" sz="3000" dirty="0" smtClean="0">
                <a:latin typeface="Didot"/>
                <a:cs typeface="Didot"/>
              </a:rPr>
              <a:t>Hotchkiss </a:t>
            </a:r>
            <a:r>
              <a:rPr lang="en-US" sz="3000" dirty="0">
                <a:latin typeface="Didot"/>
                <a:cs typeface="Didot"/>
              </a:rPr>
              <a:t>Brain Institute, Faculty of Medicine, University of Calgary, </a:t>
            </a:r>
            <a:r>
              <a:rPr lang="en-US" sz="3000" dirty="0" smtClean="0">
                <a:latin typeface="Didot"/>
                <a:cs typeface="Didot"/>
              </a:rPr>
              <a:t>Calgary, Alberta</a:t>
            </a:r>
            <a:endParaRPr lang="en-US" sz="3000" dirty="0">
              <a:latin typeface="Didot"/>
              <a:cs typeface="Didot"/>
            </a:endParaRPr>
          </a:p>
        </p:txBody>
      </p:sp>
      <p:sp>
        <p:nvSpPr>
          <p:cNvPr id="13321" name="TextBox 4"/>
          <p:cNvSpPr txBox="1">
            <a:spLocks noChangeArrowheads="1"/>
          </p:cNvSpPr>
          <p:nvPr/>
        </p:nvSpPr>
        <p:spPr bwMode="auto">
          <a:xfrm>
            <a:off x="24863541" y="27675522"/>
            <a:ext cx="9828890" cy="434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This work </a:t>
            </a:r>
            <a:r>
              <a:rPr lang="en-CA" sz="3000" dirty="0" smtClean="0">
                <a:latin typeface="Gill Sans"/>
                <a:cs typeface="Gill Sans"/>
              </a:rPr>
              <a:t>demonstrated </a:t>
            </a:r>
            <a:r>
              <a:rPr lang="en-CA" sz="3000" dirty="0">
                <a:latin typeface="Gill Sans"/>
                <a:cs typeface="Gill Sans"/>
              </a:rPr>
              <a:t>that qMT F maps fitted using VFA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can be insensitive to B</a:t>
            </a:r>
            <a:r>
              <a:rPr lang="en-CA" sz="3000" baseline="-25000" dirty="0">
                <a:latin typeface="Gill Sans"/>
                <a:cs typeface="Gill Sans"/>
              </a:rPr>
              <a:t>1 </a:t>
            </a:r>
            <a:r>
              <a:rPr lang="en-CA" sz="3000" dirty="0">
                <a:latin typeface="Gill Sans"/>
                <a:cs typeface="Gill Sans"/>
              </a:rPr>
              <a:t>inaccuracies.</a:t>
            </a:r>
            <a:r>
              <a:rPr lang="en-US" sz="3000" dirty="0">
                <a:latin typeface="Gill Sans"/>
                <a:cs typeface="Gill Sans"/>
              </a:rPr>
              <a:t> </a:t>
            </a:r>
            <a:endParaRPr lang="en-US" sz="3000" dirty="0" smtClean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A strong correlation (0.99) between qMT F values fitted using measured and nominal B</a:t>
            </a:r>
            <a:r>
              <a:rPr lang="en-US" sz="3000" baseline="-25000" dirty="0" smtClean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 maps was observed when using VFA T</a:t>
            </a:r>
            <a:r>
              <a:rPr lang="en-US" sz="3000" baseline="-25000" dirty="0" smtClean="0">
                <a:latin typeface="Gill Sans"/>
                <a:cs typeface="Gill Sans"/>
              </a:rPr>
              <a:t>1.</a:t>
            </a:r>
            <a:endParaRPr lang="en-US" sz="3000" dirty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400"/>
              </a:spcAft>
              <a:buFont typeface="Arial"/>
              <a:buChar char="•"/>
            </a:pPr>
            <a:r>
              <a:rPr lang="en-US" sz="3000" dirty="0" smtClean="0">
                <a:latin typeface="Gill Sans"/>
                <a:cs typeface="Gill Sans"/>
              </a:rPr>
              <a:t>More </a:t>
            </a:r>
            <a:r>
              <a:rPr lang="en-US" sz="3000" dirty="0">
                <a:latin typeface="Gill Sans"/>
                <a:cs typeface="Gill Sans"/>
              </a:rPr>
              <a:t>work in simulating the effects of B</a:t>
            </a:r>
            <a:r>
              <a:rPr lang="en-US" sz="3000" baseline="-25000" dirty="0">
                <a:latin typeface="Gill Sans"/>
                <a:cs typeface="Gill Sans"/>
              </a:rPr>
              <a:t>1</a:t>
            </a:r>
            <a:r>
              <a:rPr lang="en-US" sz="3000" dirty="0">
                <a:latin typeface="Gill Sans"/>
                <a:cs typeface="Gill Sans"/>
              </a:rPr>
              <a:t> and VFA T</a:t>
            </a:r>
            <a:r>
              <a:rPr lang="en-US" sz="3000" baseline="-25000" dirty="0">
                <a:latin typeface="Gill Sans"/>
                <a:cs typeface="Gill Sans"/>
              </a:rPr>
              <a:t>1</a:t>
            </a:r>
            <a:r>
              <a:rPr lang="en-US" sz="3000" dirty="0">
                <a:latin typeface="Gill Sans"/>
                <a:cs typeface="Gill Sans"/>
              </a:rPr>
              <a:t> inaccuracies on qMT parameter estimation is needed to have a clearer understanding of the limitations of this observation.</a:t>
            </a:r>
          </a:p>
        </p:txBody>
      </p:sp>
      <p:sp>
        <p:nvSpPr>
          <p:cNvPr id="13323" name="TextBox 62"/>
          <p:cNvSpPr txBox="1">
            <a:spLocks noChangeArrowheads="1"/>
          </p:cNvSpPr>
          <p:nvPr/>
        </p:nvSpPr>
        <p:spPr bwMode="auto">
          <a:xfrm>
            <a:off x="1238414" y="8505779"/>
            <a:ext cx="9679617" cy="701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>
              <a:spcAft>
                <a:spcPts val="0"/>
              </a:spcAft>
              <a:buFont typeface="Arial"/>
              <a:buChar char="•"/>
            </a:pPr>
            <a:r>
              <a:rPr lang="en-CA" sz="3000" dirty="0">
                <a:latin typeface="Gill Sans"/>
                <a:cs typeface="Gill Sans"/>
              </a:rPr>
              <a:t>Quantitative magnetization transfer (qMT) imaging requires </a:t>
            </a:r>
            <a:r>
              <a:rPr lang="en-CA" sz="3000" dirty="0" smtClean="0">
                <a:latin typeface="Gill Sans"/>
                <a:cs typeface="Gill Sans"/>
              </a:rPr>
              <a:t>B</a:t>
            </a:r>
            <a:r>
              <a:rPr lang="en-CA" sz="3000" baseline="-25000" dirty="0" smtClean="0">
                <a:latin typeface="Gill Sans"/>
                <a:cs typeface="Gill Sans"/>
              </a:rPr>
              <a:t>0</a:t>
            </a:r>
            <a:r>
              <a:rPr lang="en-CA" sz="3000" dirty="0" smtClean="0">
                <a:latin typeface="Gill Sans"/>
                <a:cs typeface="Gill Sans"/>
              </a:rPr>
              <a:t> and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measurements to correct for instrumental </a:t>
            </a:r>
            <a:r>
              <a:rPr lang="en-CA" sz="3000" dirty="0" smtClean="0">
                <a:latin typeface="Gill Sans"/>
                <a:cs typeface="Gill Sans"/>
              </a:rPr>
              <a:t>biases, </a:t>
            </a:r>
            <a:r>
              <a:rPr lang="en-CA" sz="3000" dirty="0">
                <a:latin typeface="Gill Sans"/>
                <a:cs typeface="Gill Sans"/>
              </a:rPr>
              <a:t>and </a:t>
            </a:r>
            <a:r>
              <a:rPr lang="en-CA" sz="3000" dirty="0" smtClean="0">
                <a:latin typeface="Gill Sans"/>
                <a:cs typeface="Gill Sans"/>
              </a:rPr>
              <a:t>a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measurement to </a:t>
            </a:r>
            <a:r>
              <a:rPr lang="en-CA" sz="3000" dirty="0">
                <a:latin typeface="Gill Sans"/>
                <a:cs typeface="Gill Sans"/>
              </a:rPr>
              <a:t>constrain parameters in the fitting </a:t>
            </a:r>
            <a:r>
              <a:rPr lang="en-CA" sz="3000" dirty="0" smtClean="0">
                <a:latin typeface="Gill Sans"/>
                <a:cs typeface="Gill Sans"/>
              </a:rPr>
              <a:t>model.</a:t>
            </a:r>
          </a:p>
          <a:p>
            <a:pPr marL="457200" indent="-457200"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If using </a:t>
            </a:r>
            <a:r>
              <a:rPr lang="en-CA" sz="3000" dirty="0" smtClean="0">
                <a:latin typeface="Gill Sans"/>
                <a:cs typeface="Gill Sans"/>
              </a:rPr>
              <a:t>Variable Flip Angle (VFA)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</a:t>
            </a:r>
            <a:r>
              <a:rPr lang="en-CA" sz="3000" dirty="0" smtClean="0">
                <a:latin typeface="Gill Sans"/>
                <a:cs typeface="Gill Sans"/>
              </a:rPr>
              <a:t>mapping</a:t>
            </a:r>
            <a:r>
              <a:rPr lang="en-CA" sz="3000" baseline="30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,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is used twice before fitting the qMT parameters: to correct the flip angles for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mapping, and to scale the nominal MT saturation powers.</a:t>
            </a:r>
            <a:r>
              <a:rPr lang="en-US" sz="3000" dirty="0">
                <a:latin typeface="Gill Sans"/>
                <a:cs typeface="Gill Sans"/>
              </a:rPr>
              <a:t> 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en-CA" sz="3000" b="1" dirty="0" smtClean="0">
                <a:latin typeface="Gill Sans"/>
                <a:cs typeface="Gill Sans"/>
              </a:rPr>
              <a:t>Inaccuracies </a:t>
            </a:r>
            <a:r>
              <a:rPr lang="en-CA" sz="3000" b="1" dirty="0">
                <a:latin typeface="Gill Sans"/>
                <a:cs typeface="Gill Sans"/>
              </a:rPr>
              <a:t>in B</a:t>
            </a:r>
            <a:r>
              <a:rPr lang="en-CA" sz="3000" b="1" baseline="-25000" dirty="0">
                <a:latin typeface="Gill Sans"/>
                <a:cs typeface="Gill Sans"/>
              </a:rPr>
              <a:t>1</a:t>
            </a:r>
            <a:r>
              <a:rPr lang="en-CA" sz="3000" b="1" dirty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would </a:t>
            </a:r>
            <a:r>
              <a:rPr lang="en-CA" sz="3000" b="1" dirty="0">
                <a:latin typeface="Gill Sans"/>
                <a:cs typeface="Gill Sans"/>
              </a:rPr>
              <a:t>propagate </a:t>
            </a:r>
            <a:r>
              <a:rPr lang="en-CA" sz="3000" dirty="0">
                <a:latin typeface="Gill Sans"/>
                <a:cs typeface="Gill Sans"/>
              </a:rPr>
              <a:t>to the fitting of the qMT parameters through two pathways </a:t>
            </a:r>
            <a:r>
              <a:rPr lang="en-CA" sz="3000" b="1" dirty="0">
                <a:latin typeface="Gill Sans"/>
                <a:cs typeface="Gill Sans"/>
              </a:rPr>
              <a:t>– </a:t>
            </a:r>
            <a:r>
              <a:rPr lang="en-CA" sz="3000" dirty="0">
                <a:latin typeface="Gill Sans"/>
                <a:cs typeface="Gill Sans"/>
              </a:rPr>
              <a:t>through</a:t>
            </a:r>
            <a:r>
              <a:rPr lang="en-CA" sz="3000" b="1" dirty="0">
                <a:latin typeface="Gill Sans"/>
                <a:cs typeface="Gill Sans"/>
              </a:rPr>
              <a:t> errors induced in T</a:t>
            </a:r>
            <a:r>
              <a:rPr lang="en-CA" sz="3000" b="1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, and </a:t>
            </a:r>
            <a:r>
              <a:rPr lang="en-CA" sz="3000" b="1" dirty="0">
                <a:latin typeface="Gill Sans"/>
                <a:cs typeface="Gill Sans"/>
              </a:rPr>
              <a:t>errors in MT saturation powers</a:t>
            </a:r>
            <a:r>
              <a:rPr lang="en-CA" sz="3000" dirty="0">
                <a:latin typeface="Gill Sans"/>
                <a:cs typeface="Gill Sans"/>
              </a:rPr>
              <a:t>. 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This </a:t>
            </a:r>
            <a:r>
              <a:rPr lang="en-CA" sz="3000" dirty="0">
                <a:latin typeface="Gill Sans"/>
                <a:cs typeface="Gill Sans"/>
              </a:rPr>
              <a:t>work demonstrates that for the Sled and Pike qMT model</a:t>
            </a:r>
            <a:r>
              <a:rPr lang="en-CA" sz="3000" baseline="30000" dirty="0">
                <a:latin typeface="Gill Sans"/>
                <a:cs typeface="Gill Sans"/>
              </a:rPr>
              <a:t>2</a:t>
            </a:r>
            <a:r>
              <a:rPr lang="en-CA" sz="3000" dirty="0">
                <a:latin typeface="Gill Sans"/>
                <a:cs typeface="Gill Sans"/>
              </a:rPr>
              <a:t>, certain qMT parameters </a:t>
            </a:r>
            <a:r>
              <a:rPr lang="en-CA" sz="3000" dirty="0" smtClean="0">
                <a:latin typeface="Gill Sans"/>
                <a:cs typeface="Gill Sans"/>
              </a:rPr>
              <a:t>are </a:t>
            </a:r>
            <a:r>
              <a:rPr lang="en-CA" sz="3000" dirty="0">
                <a:latin typeface="Gill Sans"/>
                <a:cs typeface="Gill Sans"/>
              </a:rPr>
              <a:t>insensitive to a large range of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inaccuracies when using VFA for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mapping.</a:t>
            </a:r>
            <a:endParaRPr lang="en-US" sz="3000" dirty="0">
              <a:latin typeface="Gill Sans"/>
              <a:cs typeface="Gill Sans"/>
            </a:endParaRPr>
          </a:p>
        </p:txBody>
      </p:sp>
      <p:sp>
        <p:nvSpPr>
          <p:cNvPr id="13324" name="TextBox 11"/>
          <p:cNvSpPr txBox="1">
            <a:spLocks noChangeArrowheads="1"/>
          </p:cNvSpPr>
          <p:nvPr/>
        </p:nvSpPr>
        <p:spPr bwMode="auto">
          <a:xfrm>
            <a:off x="1111399" y="33296109"/>
            <a:ext cx="10288361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2300" b="1" dirty="0">
                <a:latin typeface="Gill Sans"/>
                <a:cs typeface="Gill Sans"/>
              </a:rPr>
              <a:t>References: </a:t>
            </a:r>
            <a:r>
              <a:rPr lang="en-US" sz="2300" dirty="0" smtClean="0">
                <a:latin typeface="Gill Sans"/>
                <a:cs typeface="Gill Sans"/>
              </a:rPr>
              <a:t>[</a:t>
            </a:r>
            <a:r>
              <a:rPr lang="en-US" sz="2300" dirty="0">
                <a:latin typeface="Gill Sans"/>
                <a:cs typeface="Gill Sans"/>
              </a:rPr>
              <a:t>1] </a:t>
            </a:r>
            <a:r>
              <a:rPr lang="en-US" sz="2300" dirty="0" err="1">
                <a:latin typeface="Gill Sans"/>
                <a:cs typeface="Gill Sans"/>
              </a:rPr>
              <a:t>Deoni</a:t>
            </a:r>
            <a:r>
              <a:rPr lang="en-US" sz="2300" dirty="0">
                <a:latin typeface="Gill Sans"/>
                <a:cs typeface="Gill Sans"/>
              </a:rPr>
              <a:t> S. et al, MRM 49:515-526 (2003) [2] Sled J. and Pike G. B., MRM 46:923-931 (2001)  [3] </a:t>
            </a:r>
            <a:r>
              <a:rPr lang="en-US" sz="2300" dirty="0" err="1">
                <a:latin typeface="Gill Sans"/>
                <a:cs typeface="Gill Sans"/>
              </a:rPr>
              <a:t>Yarnykh</a:t>
            </a:r>
            <a:r>
              <a:rPr lang="en-US" sz="2300" dirty="0">
                <a:latin typeface="Gill Sans"/>
                <a:cs typeface="Gill Sans"/>
              </a:rPr>
              <a:t> V., MRM 63:1610-26 (2010) [4] </a:t>
            </a:r>
            <a:r>
              <a:rPr lang="en-US" sz="2300" dirty="0" err="1">
                <a:latin typeface="Gill Sans"/>
                <a:cs typeface="Gill Sans"/>
              </a:rPr>
              <a:t>Barral</a:t>
            </a:r>
            <a:r>
              <a:rPr lang="en-US" sz="2300" dirty="0">
                <a:latin typeface="Gill Sans"/>
                <a:cs typeface="Gill Sans"/>
              </a:rPr>
              <a:t> J. et al, MRM 64:1057-1067 (2010) [5] http://www-</a:t>
            </a:r>
            <a:r>
              <a:rPr lang="en-US" sz="2300" dirty="0" err="1">
                <a:latin typeface="Gill Sans"/>
                <a:cs typeface="Gill Sans"/>
              </a:rPr>
              <a:t>mrsrl.stanford.edu</a:t>
            </a:r>
            <a:r>
              <a:rPr lang="en-US" sz="2300" dirty="0">
                <a:latin typeface="Gill Sans"/>
                <a:cs typeface="Gill Sans"/>
              </a:rPr>
              <a:t>/∼</a:t>
            </a:r>
            <a:r>
              <a:rPr lang="en-US" sz="2300" dirty="0" err="1">
                <a:latin typeface="Gill Sans"/>
                <a:cs typeface="Gill Sans"/>
              </a:rPr>
              <a:t>jbarral</a:t>
            </a:r>
            <a:r>
              <a:rPr lang="en-US" sz="2300" dirty="0">
                <a:latin typeface="Gill Sans"/>
                <a:cs typeface="Gill Sans"/>
              </a:rPr>
              <a:t>/t1map.html (Accessed: October 2012) [6] Levesque I. et al, MRM 66:635-643 (2011) [7] </a:t>
            </a:r>
            <a:r>
              <a:rPr lang="en-US" sz="2300" dirty="0" err="1">
                <a:latin typeface="Gill Sans"/>
                <a:cs typeface="Gill Sans"/>
              </a:rPr>
              <a:t>Schmierer</a:t>
            </a:r>
            <a:r>
              <a:rPr lang="en-US" sz="2300" dirty="0">
                <a:latin typeface="Gill Sans"/>
                <a:cs typeface="Gill Sans"/>
              </a:rPr>
              <a:t> K. et al, JMRI 26:41-51 (2007) [8] </a:t>
            </a:r>
            <a:r>
              <a:rPr lang="en-US" sz="2300" dirty="0" err="1">
                <a:latin typeface="Gill Sans"/>
                <a:cs typeface="Gill Sans"/>
              </a:rPr>
              <a:t>Yarnykh</a:t>
            </a:r>
            <a:r>
              <a:rPr lang="en-US" sz="2300" dirty="0">
                <a:latin typeface="Gill Sans"/>
                <a:cs typeface="Gill Sans"/>
              </a:rPr>
              <a:t> V., MRM 68:166-178 (2012)</a:t>
            </a:r>
          </a:p>
          <a:p>
            <a:pPr eaLnBrk="1" hangingPunct="1"/>
            <a:endParaRPr lang="en-US" sz="2300" dirty="0" smtClean="0">
              <a:latin typeface="Gill Sans"/>
              <a:cs typeface="Gill San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47888" y="7335743"/>
            <a:ext cx="10097836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1" name="TextBox 4"/>
          <p:cNvSpPr txBox="1">
            <a:spLocks noChangeArrowheads="1"/>
          </p:cNvSpPr>
          <p:nvPr/>
        </p:nvSpPr>
        <p:spPr bwMode="auto">
          <a:xfrm>
            <a:off x="1047888" y="7420419"/>
            <a:ext cx="100978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>
                <a:latin typeface="Gill Sans" charset="0"/>
                <a:cs typeface="Gill Sans" charset="0"/>
              </a:rPr>
              <a:t>Introduction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098" y="16480504"/>
            <a:ext cx="10097836" cy="15664638"/>
          </a:xfrm>
          <a:prstGeom prst="rect">
            <a:avLst/>
          </a:prstGeom>
          <a:solidFill>
            <a:srgbClr val="FFFFFF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4" name="TextBox 66"/>
          <p:cNvSpPr txBox="1">
            <a:spLocks noChangeArrowheads="1"/>
          </p:cNvSpPr>
          <p:nvPr/>
        </p:nvSpPr>
        <p:spPr bwMode="auto">
          <a:xfrm>
            <a:off x="1365431" y="17683996"/>
            <a:ext cx="9641487" cy="794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</a:rPr>
              <a:t>Siemens 3T Tim Trio MRI system, 32-channel head coil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>
                <a:latin typeface="Gill Sans" charset="0"/>
                <a:cs typeface="Gill Sans" charset="0"/>
              </a:rPr>
              <a:t>3</a:t>
            </a:r>
            <a:r>
              <a:rPr lang="en-CA" sz="3000" dirty="0" smtClean="0">
                <a:latin typeface="Gill Sans" charset="0"/>
                <a:cs typeface="Gill Sans" charset="0"/>
              </a:rPr>
              <a:t> </a:t>
            </a:r>
            <a:r>
              <a:rPr lang="en-CA" sz="3000" dirty="0">
                <a:latin typeface="Gill Sans" charset="0"/>
                <a:cs typeface="Gill Sans" charset="0"/>
              </a:rPr>
              <a:t>h</a:t>
            </a:r>
            <a:r>
              <a:rPr lang="en-CA" sz="3000" dirty="0" smtClean="0">
                <a:latin typeface="Gill Sans" charset="0"/>
                <a:cs typeface="Gill Sans" charset="0"/>
              </a:rPr>
              <a:t>ealthy adult volunteers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</a:rPr>
              <a:t>Single slice,  AC</a:t>
            </a:r>
            <a:r>
              <a:rPr lang="en-CA" sz="3000" dirty="0">
                <a:latin typeface="Gill Sans" charset="0"/>
                <a:cs typeface="Gill Sans" charset="0"/>
              </a:rPr>
              <a:t>-</a:t>
            </a:r>
            <a:r>
              <a:rPr lang="en-CA" sz="3000" dirty="0" smtClean="0">
                <a:latin typeface="Gill Sans" charset="0"/>
                <a:cs typeface="Gill Sans" charset="0"/>
              </a:rPr>
              <a:t>PC </a:t>
            </a:r>
            <a:r>
              <a:rPr lang="en-CA" sz="3000" dirty="0" smtClean="0">
                <a:solidFill>
                  <a:srgbClr val="000000"/>
                </a:solidFill>
                <a:latin typeface="Gill Sans" charset="0"/>
                <a:cs typeface="Gill Sans" charset="0"/>
              </a:rPr>
              <a:t>orientation, slightly above </a:t>
            </a:r>
            <a:r>
              <a:rPr lang="en-CA" sz="3000" dirty="0" smtClean="0">
                <a:latin typeface="Gill Sans" charset="0"/>
                <a:cs typeface="Gill Sans" charset="0"/>
              </a:rPr>
              <a:t>the corpus callosum (2x2x5 mm</a:t>
            </a:r>
            <a:r>
              <a:rPr lang="en-CA" sz="3000" baseline="30000" dirty="0">
                <a:latin typeface="Gill Sans" charset="0"/>
                <a:cs typeface="Gill Sans" charset="0"/>
              </a:rPr>
              <a:t>3</a:t>
            </a:r>
            <a:r>
              <a:rPr lang="en-CA" sz="3000" dirty="0" smtClean="0">
                <a:latin typeface="Gill Sans" charset="0"/>
                <a:cs typeface="Gill Sans" charset="0"/>
              </a:rPr>
              <a:t>)</a:t>
            </a:r>
          </a:p>
          <a:p>
            <a:pPr eaLnBrk="1" hangingPunct="1">
              <a:spcAft>
                <a:spcPts val="0"/>
              </a:spcAft>
            </a:pPr>
            <a:endParaRPr lang="en-CA" sz="3000" b="1" dirty="0" smtClean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CA" sz="3000" b="1" dirty="0" smtClean="0">
                <a:latin typeface="Gill Sans" charset="0"/>
                <a:cs typeface="Gill Sans" charset="0"/>
              </a:rPr>
              <a:t>Pulse Sequences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</a:rPr>
              <a:t>B</a:t>
            </a:r>
            <a:r>
              <a:rPr lang="en-CA" sz="3000" baseline="-25000" dirty="0" smtClean="0">
                <a:latin typeface="Gill Sans" charset="0"/>
                <a:cs typeface="Gill Sans" charset="0"/>
              </a:rPr>
              <a:t>0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Two-point GRE phase-difference method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</a:rPr>
              <a:t>B</a:t>
            </a:r>
            <a:r>
              <a:rPr lang="en-CA" sz="3000" baseline="-25000" dirty="0" smtClean="0">
                <a:latin typeface="Gill Sans" charset="0"/>
                <a:cs typeface="Gill Sans" charset="0"/>
              </a:rPr>
              <a:t>1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Double angle method (DAM) </a:t>
            </a:r>
            <a:r>
              <a:rPr lang="en-CA" sz="3000" dirty="0" smtClean="0">
                <a:latin typeface="Gill Sans"/>
                <a:cs typeface="Gill Sans"/>
                <a:sym typeface="Wingdings"/>
              </a:rPr>
              <a:t>(</a:t>
            </a:r>
            <a:r>
              <a:rPr lang="en-CA" sz="3000" dirty="0" smtClean="0">
                <a:latin typeface="Gill Sans"/>
                <a:cs typeface="Gill Sans"/>
              </a:rPr>
              <a:t>α </a:t>
            </a:r>
            <a:r>
              <a:rPr lang="en-CA" sz="3000" dirty="0">
                <a:latin typeface="Gill Sans"/>
                <a:cs typeface="Gill Sans"/>
              </a:rPr>
              <a:t>= 60°/120°</a:t>
            </a:r>
            <a:r>
              <a:rPr lang="en-US" sz="3000" dirty="0">
                <a:latin typeface="Gill Sans"/>
                <a:cs typeface="Gill Sans"/>
              </a:rPr>
              <a:t> </a:t>
            </a:r>
            <a:r>
              <a:rPr lang="en-US" sz="3000" dirty="0" smtClean="0">
                <a:latin typeface="Gill Sans"/>
                <a:cs typeface="Gill Sans"/>
              </a:rPr>
              <a:t>)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T</a:t>
            </a:r>
            <a:r>
              <a:rPr lang="en-CA" sz="3000" baseline="-25000" dirty="0" smtClean="0">
                <a:latin typeface="Gill Sans" charset="0"/>
                <a:cs typeface="Gill Sans" charset="0"/>
                <a:sym typeface="Wingdings"/>
              </a:rPr>
              <a:t>1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Variable Flip Angle</a:t>
            </a:r>
            <a:r>
              <a:rPr lang="en-CA" sz="3000" baseline="30000" dirty="0">
                <a:latin typeface="Gill Sans" charset="0"/>
                <a:cs typeface="Gill Sans" charset="0"/>
                <a:sym typeface="Wingdings"/>
              </a:rPr>
              <a:t>3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 (</a:t>
            </a:r>
            <a:r>
              <a:rPr lang="en-CA" sz="3000" dirty="0">
                <a:latin typeface="Gill Sans"/>
                <a:cs typeface="Gill Sans"/>
              </a:rPr>
              <a:t>TR =15 </a:t>
            </a:r>
            <a:r>
              <a:rPr lang="en-CA" sz="3000" dirty="0" err="1">
                <a:latin typeface="Gill Sans"/>
                <a:cs typeface="Gill Sans"/>
              </a:rPr>
              <a:t>ms</a:t>
            </a:r>
            <a:r>
              <a:rPr lang="en-CA" sz="3000" dirty="0">
                <a:latin typeface="Gill Sans"/>
                <a:cs typeface="Gill Sans"/>
              </a:rPr>
              <a:t>, α = 3°/20°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)</a:t>
            </a:r>
          </a:p>
          <a:p>
            <a:pPr eaLnBrk="1" hangingPunct="1">
              <a:spcAft>
                <a:spcPts val="0"/>
              </a:spcAft>
            </a:pPr>
            <a:r>
              <a:rPr lang="en-CA" sz="3000" baseline="-25000" dirty="0" smtClean="0">
                <a:latin typeface="Gill Sans" charset="0"/>
                <a:cs typeface="Gill Sans" charset="0"/>
                <a:sym typeface="Wingdings"/>
              </a:rPr>
              <a:t>            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Inversion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recovery</a:t>
            </a:r>
            <a:r>
              <a:rPr lang="en-CA" sz="3000" baseline="30000" dirty="0" smtClean="0">
                <a:latin typeface="Gill Sans" charset="0"/>
                <a:cs typeface="Gill Sans" charset="0"/>
                <a:sym typeface="Wingdings"/>
              </a:rPr>
              <a:t>4,5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(</a:t>
            </a:r>
            <a:r>
              <a:rPr lang="en-CA" sz="3000" dirty="0">
                <a:latin typeface="Gill Sans"/>
                <a:cs typeface="Gill Sans"/>
              </a:rPr>
              <a:t>TI = 30, 530, 1030, 1530 </a:t>
            </a:r>
            <a:r>
              <a:rPr lang="en-CA" sz="3000" dirty="0" err="1">
                <a:latin typeface="Gill Sans"/>
                <a:cs typeface="Gill Sans"/>
              </a:rPr>
              <a:t>ms</a:t>
            </a:r>
            <a:r>
              <a:rPr lang="en-US" sz="3000" dirty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)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US" sz="3000" dirty="0" smtClean="0">
                <a:latin typeface="Gill Sans" charset="0"/>
                <a:cs typeface="Gill Sans" charset="0"/>
              </a:rPr>
              <a:t>qMT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Spoiled GRE optimal 10-point protocol</a:t>
            </a:r>
            <a:r>
              <a:rPr lang="en-CA" sz="3000" baseline="30000" dirty="0">
                <a:latin typeface="Gill Sans" charset="0"/>
                <a:cs typeface="Gill Sans" charset="0"/>
                <a:sym typeface="Wingdings"/>
              </a:rPr>
              <a:t>6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, Gaussian-</a:t>
            </a:r>
            <a:r>
              <a:rPr lang="en-CA" sz="3000" dirty="0" err="1" smtClean="0">
                <a:latin typeface="Gill Sans" charset="0"/>
                <a:cs typeface="Gill Sans" charset="0"/>
                <a:sym typeface="Wingdings"/>
              </a:rPr>
              <a:t>Hanning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 MT pulses, Sled and Pike qMT model</a:t>
            </a:r>
            <a:r>
              <a:rPr lang="en-CA" sz="3000" baseline="30000" dirty="0" smtClean="0">
                <a:latin typeface="Gill Sans" charset="0"/>
                <a:cs typeface="Gill Sans" charset="0"/>
                <a:sym typeface="Wingdings"/>
              </a:rPr>
              <a:t>5</a:t>
            </a:r>
            <a:endParaRPr lang="en-CA" sz="3000" dirty="0" smtClean="0">
              <a:latin typeface="Gill Sans" charset="0"/>
              <a:cs typeface="Gill Sans" charset="0"/>
              <a:sym typeface="Wingdings"/>
            </a:endParaRPr>
          </a:p>
          <a:p>
            <a:pPr eaLnBrk="1" hangingPunct="1">
              <a:spcAft>
                <a:spcPts val="0"/>
              </a:spcAft>
            </a:pPr>
            <a:endParaRPr lang="en-CA" sz="3000" b="1" dirty="0" smtClean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r>
              <a:rPr lang="en-CA" sz="3000" b="1" dirty="0" smtClean="0">
                <a:latin typeface="Gill Sans" charset="0"/>
                <a:cs typeface="Gill Sans" charset="0"/>
              </a:rPr>
              <a:t>Simulated B</a:t>
            </a:r>
            <a:r>
              <a:rPr lang="en-CA" sz="3000" b="1" baseline="-25000" dirty="0" smtClean="0">
                <a:latin typeface="Gill Sans" charset="0"/>
                <a:cs typeface="Gill Sans" charset="0"/>
              </a:rPr>
              <a:t>1</a:t>
            </a:r>
            <a:r>
              <a:rPr lang="en-CA" sz="3000" b="1" dirty="0" smtClean="0">
                <a:latin typeface="Gill Sans" charset="0"/>
                <a:cs typeface="Gill Sans" charset="0"/>
              </a:rPr>
              <a:t> Errors</a:t>
            </a:r>
          </a:p>
          <a:p>
            <a:pPr marL="457200" indent="-457200" eaLnBrk="1" hangingPunct="1">
              <a:spcAft>
                <a:spcPts val="0"/>
              </a:spcAft>
              <a:buFont typeface="Arial"/>
              <a:buChar char="•"/>
            </a:pPr>
            <a:r>
              <a:rPr lang="en-CA" sz="3000" baseline="-25000" dirty="0">
                <a:latin typeface="Gill Sans" charset="0"/>
                <a:cs typeface="Gill Sans" charset="0"/>
                <a:sym typeface="Wingdings"/>
              </a:rPr>
              <a:t> </a:t>
            </a:r>
            <a:r>
              <a:rPr lang="en-CA" sz="3000" dirty="0">
                <a:latin typeface="Gill Sans" charset="0"/>
                <a:cs typeface="Gill Sans" charset="0"/>
              </a:rPr>
              <a:t>B</a:t>
            </a:r>
            <a:r>
              <a:rPr lang="en-CA" sz="3000" baseline="-25000" dirty="0">
                <a:latin typeface="Gill Sans" charset="0"/>
                <a:cs typeface="Gill Sans" charset="0"/>
              </a:rPr>
              <a:t>1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 Flat </a:t>
            </a:r>
            <a:r>
              <a:rPr lang="en-CA" sz="3000" dirty="0">
                <a:latin typeface="Gill Sans" charset="0"/>
                <a:cs typeface="Gill Sans" charset="0"/>
                <a:sym typeface="Wingdings"/>
              </a:rPr>
              <a:t>B</a:t>
            </a:r>
            <a:r>
              <a:rPr lang="en-CA" sz="3000" baseline="-25000" dirty="0">
                <a:latin typeface="Gill Sans" charset="0"/>
                <a:cs typeface="Gill Sans" charset="0"/>
                <a:sym typeface="Wingdings"/>
              </a:rPr>
              <a:t>1 </a:t>
            </a:r>
            <a:r>
              <a:rPr lang="en-CA" sz="3000" dirty="0" smtClean="0">
                <a:latin typeface="Gill Sans" charset="0"/>
                <a:cs typeface="Gill Sans" charset="0"/>
                <a:sym typeface="Wingdings"/>
              </a:rPr>
              <a:t>maps </a:t>
            </a:r>
            <a:r>
              <a:rPr lang="en-CA" sz="3000" dirty="0" smtClean="0">
                <a:latin typeface="Gill Sans"/>
                <a:cs typeface="Gill Sans"/>
                <a:sym typeface="Wingdings"/>
              </a:rPr>
              <a:t>=</a:t>
            </a:r>
            <a:r>
              <a:rPr lang="en-CA" sz="3000" baseline="-25000" dirty="0" smtClean="0">
                <a:latin typeface="Gill Sans"/>
                <a:cs typeface="Gill Sans"/>
                <a:sym typeface="Wingding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0.5, 0.75, 0.9, 1, 1.1, 1.25, 1.5, 2 n.u.</a:t>
            </a:r>
            <a:r>
              <a:rPr lang="en-US" sz="3000" dirty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  <a:sym typeface="Wingdings"/>
              </a:rPr>
              <a:t> </a:t>
            </a:r>
            <a:endParaRPr lang="en-CA" sz="3000" b="1" dirty="0" smtClean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endParaRPr lang="en-CA" sz="3000" b="1" dirty="0">
              <a:latin typeface="Gill Sans" charset="0"/>
              <a:cs typeface="Gill Sans" charset="0"/>
            </a:endParaRPr>
          </a:p>
          <a:p>
            <a:pPr eaLnBrk="1" hangingPunct="1">
              <a:spcAft>
                <a:spcPts val="0"/>
              </a:spcAft>
            </a:pPr>
            <a:endParaRPr lang="en-CA" sz="3000" dirty="0" smtClean="0">
              <a:latin typeface="Gill Sans" charset="0"/>
              <a:cs typeface="Gill Sans" charset="0"/>
              <a:sym typeface="Wingding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098" y="16480506"/>
            <a:ext cx="10097836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36" name="TextBox 4"/>
          <p:cNvSpPr txBox="1">
            <a:spLocks noChangeArrowheads="1"/>
          </p:cNvSpPr>
          <p:nvPr/>
        </p:nvSpPr>
        <p:spPr bwMode="auto">
          <a:xfrm>
            <a:off x="1111397" y="16634477"/>
            <a:ext cx="1004605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Methods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13349" name="TextBox 71"/>
          <p:cNvSpPr txBox="1">
            <a:spLocks noChangeArrowheads="1"/>
          </p:cNvSpPr>
          <p:nvPr/>
        </p:nvSpPr>
        <p:spPr bwMode="auto">
          <a:xfrm>
            <a:off x="24800030" y="33753943"/>
            <a:ext cx="1028836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200" b="1" dirty="0" smtClean="0">
                <a:latin typeface="Gill Sans" charset="0"/>
                <a:cs typeface="Gill Sans" charset="0"/>
              </a:rPr>
              <a:t>Contact: </a:t>
            </a:r>
            <a:r>
              <a:rPr lang="en-CA" sz="4200" dirty="0" smtClean="0">
                <a:latin typeface="Gill Sans" charset="0"/>
                <a:cs typeface="Gill Sans" charset="0"/>
              </a:rPr>
              <a:t>mathieu.boudreau2</a:t>
            </a:r>
            <a:r>
              <a:rPr lang="en-CA" sz="4200" dirty="0">
                <a:latin typeface="Gill Sans" charset="0"/>
                <a:cs typeface="Gill Sans" charset="0"/>
              </a:rPr>
              <a:t>@mail.mcgill.ca</a:t>
            </a:r>
            <a:endParaRPr lang="en-US" sz="4200" dirty="0">
              <a:latin typeface="Gill Sans" charset="0"/>
              <a:cs typeface="Gill Sans" charset="0"/>
            </a:endParaRPr>
          </a:p>
        </p:txBody>
      </p:sp>
      <p:sp>
        <p:nvSpPr>
          <p:cNvPr id="13350" name="TextBox 11"/>
          <p:cNvSpPr txBox="1">
            <a:spLocks noChangeArrowheads="1"/>
          </p:cNvSpPr>
          <p:nvPr/>
        </p:nvSpPr>
        <p:spPr bwMode="auto">
          <a:xfrm>
            <a:off x="11907825" y="33245905"/>
            <a:ext cx="12257121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en-CA" sz="3000" b="1" dirty="0">
                <a:latin typeface="Gill Sans" charset="0"/>
                <a:cs typeface="Gill Sans" charset="0"/>
              </a:rPr>
              <a:t>Acknowledgments: </a:t>
            </a:r>
            <a:r>
              <a:rPr lang="en-CA" sz="3000" dirty="0">
                <a:latin typeface="Gill Sans" charset="0"/>
                <a:cs typeface="Gill Sans" charset="0"/>
              </a:rPr>
              <a:t>This work was funded by the </a:t>
            </a:r>
            <a:r>
              <a:rPr lang="en-CA" sz="3000" dirty="0" smtClean="0">
                <a:latin typeface="Gill Sans" charset="0"/>
                <a:cs typeface="Gill Sans" charset="0"/>
              </a:rPr>
              <a:t>Natural Sciences and Engineering Research Council’s Doctoral Alexander </a:t>
            </a:r>
            <a:r>
              <a:rPr lang="en-CA" sz="3000" dirty="0">
                <a:latin typeface="Gill Sans" charset="0"/>
                <a:cs typeface="Gill Sans" charset="0"/>
              </a:rPr>
              <a:t>Graham Bell Canada Graduate Scholarship (M.B.</a:t>
            </a:r>
            <a:r>
              <a:rPr lang="en-CA" sz="3000" dirty="0" smtClean="0">
                <a:latin typeface="Gill Sans" charset="0"/>
                <a:cs typeface="Gill Sans" charset="0"/>
              </a:rPr>
              <a:t>), and grant funding was provided by the Canadian Institutes of Health Research.</a:t>
            </a:r>
            <a:endParaRPr lang="en-US" sz="3000" b="1" dirty="0">
              <a:solidFill>
                <a:srgbClr val="FF0000"/>
              </a:solidFill>
              <a:latin typeface="Gill Sans" charset="0"/>
              <a:cs typeface="Gill Sans" charset="0"/>
            </a:endParaRPr>
          </a:p>
          <a:p>
            <a:pPr eaLnBrk="1" hangingPunct="1"/>
            <a:endParaRPr lang="en-US" sz="3000" dirty="0"/>
          </a:p>
        </p:txBody>
      </p:sp>
      <p:sp>
        <p:nvSpPr>
          <p:cNvPr id="49" name="Rectangle 48"/>
          <p:cNvSpPr/>
          <p:nvPr/>
        </p:nvSpPr>
        <p:spPr>
          <a:xfrm>
            <a:off x="11914121" y="7697904"/>
            <a:ext cx="12136791" cy="11221844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1914121" y="7312983"/>
            <a:ext cx="12136791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TextBox 4"/>
          <p:cNvSpPr txBox="1">
            <a:spLocks noChangeArrowheads="1"/>
          </p:cNvSpPr>
          <p:nvPr/>
        </p:nvSpPr>
        <p:spPr bwMode="auto">
          <a:xfrm>
            <a:off x="11914121" y="7420419"/>
            <a:ext cx="121367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 – Measured B</a:t>
            </a:r>
            <a:r>
              <a:rPr lang="en-CA" sz="4400" b="1" baseline="-25000" dirty="0" smtClean="0">
                <a:latin typeface="Gill Sans" charset="0"/>
                <a:cs typeface="Gill Sans" charset="0"/>
              </a:rPr>
              <a:t>1</a:t>
            </a:r>
            <a:r>
              <a:rPr lang="en-CA" sz="4400" b="1" dirty="0" smtClean="0">
                <a:latin typeface="Gill Sans" charset="0"/>
                <a:cs typeface="Gill Sans" charset="0"/>
              </a:rPr>
              <a:t> vs. Nominal FA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4800033" y="18558902"/>
            <a:ext cx="10231539" cy="7141929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TextBox 62"/>
          <p:cNvSpPr txBox="1">
            <a:spLocks noChangeArrowheads="1"/>
          </p:cNvSpPr>
          <p:nvPr/>
        </p:nvSpPr>
        <p:spPr bwMode="auto">
          <a:xfrm>
            <a:off x="24863539" y="19300031"/>
            <a:ext cx="9828892" cy="63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eaLnBrk="1" hangingPunct="1">
              <a:spcAft>
                <a:spcPts val="700"/>
              </a:spcAft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VFA-based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maps renders qMT F and T</a:t>
            </a:r>
            <a:r>
              <a:rPr lang="en-CA" sz="3000" baseline="-25000" dirty="0" smtClean="0">
                <a:latin typeface="Gill Sans"/>
                <a:cs typeface="Gill Sans"/>
              </a:rPr>
              <a:t>2,f</a:t>
            </a:r>
            <a:r>
              <a:rPr lang="en-CA" sz="3000" dirty="0" smtClean="0">
                <a:latin typeface="Gill Sans"/>
                <a:cs typeface="Gill Sans"/>
              </a:rPr>
              <a:t> insensitive to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errors.</a:t>
            </a:r>
          </a:p>
          <a:p>
            <a:pPr marL="457200" indent="-457200" eaLnBrk="1" hangingPunct="1">
              <a:spcAft>
                <a:spcPts val="700"/>
              </a:spcAft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Processing qMT </a:t>
            </a:r>
            <a:r>
              <a:rPr lang="en-CA" sz="3000" dirty="0">
                <a:latin typeface="Gill Sans"/>
                <a:cs typeface="Gill Sans"/>
              </a:rPr>
              <a:t>F maps </a:t>
            </a:r>
            <a:r>
              <a:rPr lang="en-CA" sz="3000" dirty="0" smtClean="0">
                <a:latin typeface="Gill Sans"/>
                <a:cs typeface="Gill Sans"/>
              </a:rPr>
              <a:t>using VFA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and </a:t>
            </a:r>
            <a:r>
              <a:rPr lang="en-CA" sz="3000" dirty="0">
                <a:latin typeface="Gill Sans"/>
                <a:cs typeface="Gill Sans"/>
              </a:rPr>
              <a:t>a flat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 (nominal flip angle assumption, large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inaccuracies) </a:t>
            </a:r>
            <a:r>
              <a:rPr lang="en-CA" sz="3000" dirty="0" smtClean="0">
                <a:latin typeface="Gill Sans"/>
                <a:cs typeface="Gill Sans"/>
              </a:rPr>
              <a:t>results </a:t>
            </a:r>
            <a:r>
              <a:rPr lang="en-CA" sz="3000" dirty="0">
                <a:latin typeface="Gill Sans"/>
                <a:cs typeface="Gill Sans"/>
              </a:rPr>
              <a:t>in nearly identical qMT F maps using DA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</a:t>
            </a:r>
            <a:r>
              <a:rPr lang="en-CA" sz="3000" dirty="0" smtClean="0">
                <a:latin typeface="Gill Sans"/>
                <a:cs typeface="Gill Sans"/>
              </a:rPr>
              <a:t>maps, (Fig. 2), except where CSF partial volume effects are suspected.</a:t>
            </a:r>
          </a:p>
          <a:p>
            <a:pPr marL="457200" indent="-457200" eaLnBrk="1" hangingPunct="1">
              <a:spcAft>
                <a:spcPts val="700"/>
              </a:spcAft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Severe </a:t>
            </a:r>
            <a:r>
              <a:rPr lang="en-CA" sz="3000" dirty="0">
                <a:latin typeface="Gill Sans"/>
                <a:cs typeface="Gill Sans"/>
              </a:rPr>
              <a:t>overestimation of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is better tolerated than severe underestimation for the qMT parameter F (Fig. </a:t>
            </a:r>
            <a:r>
              <a:rPr lang="en-CA" sz="3000" dirty="0" smtClean="0">
                <a:latin typeface="Gill Sans"/>
                <a:cs typeface="Gill Sans"/>
              </a:rPr>
              <a:t>3)</a:t>
            </a:r>
            <a:r>
              <a:rPr lang="en-CA" sz="3000" dirty="0">
                <a:latin typeface="Gill Sans"/>
                <a:cs typeface="Gill Sans"/>
              </a:rPr>
              <a:t>. </a:t>
            </a:r>
            <a:endParaRPr lang="en-CA" sz="3000" dirty="0" smtClean="0">
              <a:latin typeface="Gill Sans"/>
              <a:cs typeface="Gill Sans"/>
            </a:endParaRPr>
          </a:p>
          <a:p>
            <a:pPr marL="457200" indent="-457200">
              <a:buFont typeface="Arial"/>
              <a:buChar char="•"/>
            </a:pPr>
            <a:r>
              <a:rPr lang="en-CA" sz="3000" dirty="0" smtClean="0">
                <a:latin typeface="Gill Sans"/>
                <a:cs typeface="Gill Sans"/>
              </a:rPr>
              <a:t>The </a:t>
            </a:r>
            <a:r>
              <a:rPr lang="en-CA" sz="3000" dirty="0">
                <a:latin typeface="Gill Sans"/>
                <a:cs typeface="Gill Sans"/>
              </a:rPr>
              <a:t>exact origin of the erroneous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and VFA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nearly cancelling out in qMT F maps remains to be </a:t>
            </a:r>
            <a:r>
              <a:rPr lang="en-CA" sz="3000" dirty="0" smtClean="0">
                <a:latin typeface="Gill Sans"/>
                <a:cs typeface="Gill Sans"/>
              </a:rPr>
              <a:t>clarified.</a:t>
            </a:r>
          </a:p>
          <a:p>
            <a:pPr marL="457200" indent="-457200">
              <a:buFont typeface="Arial"/>
              <a:buChar char="•"/>
            </a:pPr>
            <a:r>
              <a:rPr lang="en-CA" sz="3000" dirty="0">
                <a:latin typeface="Gill Sans"/>
                <a:cs typeface="Gill Sans"/>
              </a:rPr>
              <a:t>A </a:t>
            </a:r>
            <a:r>
              <a:rPr lang="en-CA" sz="3000" dirty="0" smtClean="0">
                <a:latin typeface="Gill Sans"/>
                <a:cs typeface="Gill Sans"/>
              </a:rPr>
              <a:t>possible explanation may </a:t>
            </a:r>
            <a:r>
              <a:rPr lang="en-CA" sz="3000" dirty="0">
                <a:latin typeface="Gill Sans"/>
                <a:cs typeface="Gill Sans"/>
              </a:rPr>
              <a:t>be that </a:t>
            </a:r>
            <a:r>
              <a:rPr lang="en-CA" sz="3000" dirty="0" smtClean="0">
                <a:latin typeface="Gill Sans"/>
                <a:cs typeface="Gill Sans"/>
              </a:rPr>
              <a:t>(MT signal) </a:t>
            </a:r>
            <a:r>
              <a:rPr lang="en-CA" sz="3000" dirty="0" smtClean="0">
                <a:latin typeface="Lucida Grande"/>
                <a:ea typeface="Lucida Grande"/>
                <a:cs typeface="Lucida Grande"/>
              </a:rPr>
              <a:t>α</a:t>
            </a:r>
            <a:r>
              <a:rPr lang="en-CA" sz="3000" dirty="0">
                <a:latin typeface="Gill Sans"/>
                <a:cs typeface="Gill Sans"/>
              </a:rPr>
              <a:t> </a:t>
            </a:r>
            <a:r>
              <a:rPr lang="en-CA" sz="3000" dirty="0" smtClean="0">
                <a:latin typeface="Gill Sans"/>
                <a:cs typeface="Gill Sans"/>
              </a:rPr>
              <a:t>1/(MT </a:t>
            </a:r>
            <a:r>
              <a:rPr lang="en-CA" sz="3000" dirty="0">
                <a:latin typeface="Gill Sans"/>
                <a:cs typeface="Gill Sans"/>
              </a:rPr>
              <a:t>saturation </a:t>
            </a:r>
            <a:r>
              <a:rPr lang="en-CA" sz="3000" dirty="0" smtClean="0">
                <a:latin typeface="Gill Sans"/>
                <a:cs typeface="Gill Sans"/>
              </a:rPr>
              <a:t>powers </a:t>
            </a:r>
            <a:r>
              <a:rPr lang="en-CA" sz="3000" dirty="0" smtClean="0">
                <a:latin typeface="Lucida Grande"/>
                <a:ea typeface="Lucida Grande"/>
                <a:cs typeface="Lucida Grande"/>
              </a:rPr>
              <a:t>α</a:t>
            </a:r>
            <a:r>
              <a:rPr lang="en-CA" sz="3000" dirty="0" smtClean="0">
                <a:latin typeface="Gill Sans"/>
                <a:cs typeface="Gill Sans"/>
              </a:rPr>
              <a:t>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), </a:t>
            </a:r>
            <a:r>
              <a:rPr lang="en-CA" sz="3000" dirty="0">
                <a:latin typeface="Gill Sans"/>
                <a:cs typeface="Gill Sans"/>
              </a:rPr>
              <a:t>while </a:t>
            </a:r>
            <a:r>
              <a:rPr lang="en-CA" sz="3000" dirty="0" smtClean="0">
                <a:latin typeface="Gill Sans"/>
                <a:cs typeface="Gill Sans"/>
              </a:rPr>
              <a:t>(MT signal) </a:t>
            </a:r>
            <a:r>
              <a:rPr lang="en-CA" sz="3000" dirty="0">
                <a:latin typeface="Lucida Grande"/>
                <a:ea typeface="Lucida Grande"/>
                <a:cs typeface="Lucida Grande"/>
              </a:rPr>
              <a:t>α</a:t>
            </a:r>
            <a:r>
              <a:rPr lang="en-CA" sz="3000" dirty="0" smtClean="0">
                <a:latin typeface="Gill Sans"/>
                <a:cs typeface="Gill Sans"/>
              </a:rPr>
              <a:t> (T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), </a:t>
            </a:r>
            <a:r>
              <a:rPr lang="en-CA" sz="3000" dirty="0">
                <a:latin typeface="Gill Sans"/>
                <a:cs typeface="Gill Sans"/>
              </a:rPr>
              <a:t>and it can be seen from Figure 3</a:t>
            </a:r>
            <a:r>
              <a:rPr lang="en-CA" sz="3000" dirty="0" smtClean="0">
                <a:latin typeface="Gill Sans"/>
                <a:cs typeface="Gill Sans"/>
              </a:rPr>
              <a:t> </a:t>
            </a:r>
            <a:r>
              <a:rPr lang="en-CA" sz="3000" dirty="0">
                <a:latin typeface="Gill Sans"/>
                <a:cs typeface="Gill Sans"/>
              </a:rPr>
              <a:t>that </a:t>
            </a:r>
            <a:r>
              <a:rPr lang="en-CA" sz="3000" dirty="0" smtClean="0">
                <a:latin typeface="Gill Sans"/>
                <a:cs typeface="Gill Sans"/>
              </a:rPr>
              <a:t>(VFA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) </a:t>
            </a:r>
            <a:r>
              <a:rPr lang="en-CA" sz="3000" dirty="0">
                <a:latin typeface="Lucida Grande"/>
                <a:ea typeface="Lucida Grande"/>
                <a:cs typeface="Lucida Grande"/>
              </a:rPr>
              <a:t>α</a:t>
            </a:r>
            <a:r>
              <a:rPr lang="en-CA" sz="3000" dirty="0">
                <a:latin typeface="Gill Sans"/>
                <a:cs typeface="Gill Sans"/>
              </a:rPr>
              <a:t> </a:t>
            </a:r>
            <a:r>
              <a:rPr lang="en-CA" sz="3000" dirty="0" smtClean="0">
                <a:latin typeface="Gill Sans"/>
                <a:cs typeface="Gill Sans"/>
              </a:rPr>
              <a:t>1/(B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).</a:t>
            </a:r>
            <a:endParaRPr lang="en-US" sz="3000" dirty="0" smtClean="0">
              <a:latin typeface="Gill Sans"/>
              <a:cs typeface="Gill San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800033" y="18173979"/>
            <a:ext cx="10231539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TextBox 4"/>
          <p:cNvSpPr txBox="1">
            <a:spLocks noChangeArrowheads="1"/>
          </p:cNvSpPr>
          <p:nvPr/>
        </p:nvSpPr>
        <p:spPr bwMode="auto">
          <a:xfrm>
            <a:off x="24800033" y="18327950"/>
            <a:ext cx="102315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Discussion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907828" y="20252376"/>
            <a:ext cx="12136791" cy="11892769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TextBox 62"/>
          <p:cNvSpPr txBox="1">
            <a:spLocks noChangeArrowheads="1"/>
          </p:cNvSpPr>
          <p:nvPr/>
        </p:nvSpPr>
        <p:spPr bwMode="auto">
          <a:xfrm>
            <a:off x="12138778" y="21052885"/>
            <a:ext cx="1170862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dirty="0">
                <a:latin typeface="Gill Sans"/>
                <a:cs typeface="Gill Sans"/>
              </a:rPr>
              <a:t>Figure </a:t>
            </a:r>
            <a:r>
              <a:rPr lang="en-CA" sz="3000" dirty="0" smtClean="0">
                <a:latin typeface="Gill Sans"/>
                <a:cs typeface="Gill Sans"/>
              </a:rPr>
              <a:t>3 </a:t>
            </a:r>
            <a:r>
              <a:rPr lang="en-CA" sz="3000" dirty="0">
                <a:latin typeface="Gill Sans"/>
                <a:cs typeface="Gill Sans"/>
              </a:rPr>
              <a:t>shows the pooled whole brain Pearson correlation coefficients (a) and linear regression slopes (b) for qMT F values between the measured DA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maps and simulated flat B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maps, for VFA (blue) and IR (red) T</a:t>
            </a:r>
            <a:r>
              <a:rPr lang="en-CA" sz="3000" baseline="-25000" dirty="0">
                <a:latin typeface="Gill Sans"/>
                <a:cs typeface="Gill Sans"/>
              </a:rPr>
              <a:t>1</a:t>
            </a:r>
            <a:r>
              <a:rPr lang="en-CA" sz="3000" dirty="0">
                <a:latin typeface="Gill Sans"/>
                <a:cs typeface="Gill Sans"/>
              </a:rPr>
              <a:t> maps.</a:t>
            </a:r>
            <a:r>
              <a:rPr lang="en-US" sz="3000" dirty="0">
                <a:latin typeface="Gill Sans"/>
                <a:cs typeface="Gill Sans"/>
              </a:rPr>
              <a:t> </a:t>
            </a:r>
            <a:endParaRPr lang="en-US" sz="3000" dirty="0" smtClean="0">
              <a:latin typeface="Gill Sans"/>
              <a:cs typeface="Gill Sans"/>
            </a:endParaRPr>
          </a:p>
          <a:p>
            <a:pPr eaLnBrk="1" hangingPunct="1"/>
            <a:endParaRPr lang="en-US" sz="3000" dirty="0" smtClean="0">
              <a:latin typeface="Gill Sans"/>
              <a:cs typeface="Gill Sans"/>
            </a:endParaRPr>
          </a:p>
          <a:p>
            <a:pPr eaLnBrk="1" hangingPunct="1"/>
            <a:r>
              <a:rPr lang="en-US" sz="3000" dirty="0" smtClean="0">
                <a:latin typeface="Gill Sans"/>
                <a:cs typeface="Gill Sans"/>
              </a:rPr>
              <a:t>	High correlation (a) and linear regression slope values near 1 (b) for qMT F values are observed using VFA T</a:t>
            </a:r>
            <a:r>
              <a:rPr lang="en-US" sz="3000" baseline="-25000" dirty="0" smtClean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 maps for a large range of flat B</a:t>
            </a:r>
            <a:r>
              <a:rPr lang="en-US" sz="3000" baseline="-25000" dirty="0" smtClean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 maps (0.75 - 2 n.u.). qMT F maps fitted using IR T</a:t>
            </a:r>
            <a:r>
              <a:rPr lang="en-US" sz="3000" baseline="-25000" dirty="0" smtClean="0">
                <a:latin typeface="Gill Sans"/>
                <a:cs typeface="Gill Sans"/>
              </a:rPr>
              <a:t>1 </a:t>
            </a:r>
            <a:r>
              <a:rPr lang="en-US" sz="3000" dirty="0" smtClean="0">
                <a:latin typeface="Gill Sans"/>
                <a:cs typeface="Gill Sans"/>
              </a:rPr>
              <a:t>are sensitive B</a:t>
            </a:r>
            <a:r>
              <a:rPr lang="en-US" sz="3000" baseline="-25000" dirty="0" smtClean="0">
                <a:latin typeface="Gill Sans"/>
                <a:cs typeface="Gill Sans"/>
              </a:rPr>
              <a:t>1</a:t>
            </a:r>
            <a:r>
              <a:rPr lang="en-US" sz="3000" dirty="0" smtClean="0">
                <a:latin typeface="Gill Sans"/>
                <a:cs typeface="Gill Sans"/>
              </a:rPr>
              <a:t> errors, as expected. </a:t>
            </a:r>
            <a:endParaRPr lang="en-US" sz="3000" dirty="0"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907828" y="19867453"/>
            <a:ext cx="12136791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TextBox 4"/>
          <p:cNvSpPr txBox="1">
            <a:spLocks noChangeArrowheads="1"/>
          </p:cNvSpPr>
          <p:nvPr/>
        </p:nvSpPr>
        <p:spPr bwMode="auto">
          <a:xfrm>
            <a:off x="11907828" y="19952128"/>
            <a:ext cx="121367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 – VFA vs. IR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800033" y="7691328"/>
            <a:ext cx="10231539" cy="9551240"/>
          </a:xfrm>
          <a:prstGeom prst="rect">
            <a:avLst/>
          </a:prstGeom>
          <a:solidFill>
            <a:schemeClr val="bg1"/>
          </a:solidFill>
          <a:ln w="127000">
            <a:solidFill>
              <a:srgbClr val="D09A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4800033" y="7306409"/>
            <a:ext cx="10231539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24800033" y="7420419"/>
            <a:ext cx="102315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Results – qMT Parameters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sp>
        <p:nvSpPr>
          <p:cNvPr id="125" name="TextBox 11"/>
          <p:cNvSpPr txBox="1">
            <a:spLocks noChangeArrowheads="1"/>
          </p:cNvSpPr>
          <p:nvPr/>
        </p:nvSpPr>
        <p:spPr bwMode="auto">
          <a:xfrm>
            <a:off x="1238415" y="31395233"/>
            <a:ext cx="99708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b="1" dirty="0" smtClean="0">
                <a:latin typeface="Gill Sans" charset="0"/>
                <a:cs typeface="Gill Sans" charset="0"/>
              </a:rPr>
              <a:t>Figure 1</a:t>
            </a:r>
            <a:r>
              <a:rPr lang="en-CA" sz="3000" b="1" dirty="0">
                <a:latin typeface="Gill Sans" charset="0"/>
                <a:cs typeface="Gill Sans" charset="0"/>
              </a:rPr>
              <a:t>.</a:t>
            </a:r>
            <a:r>
              <a:rPr lang="en-CA" sz="3000" b="1" dirty="0" smtClean="0">
                <a:latin typeface="Gill Sans" charset="0"/>
                <a:cs typeface="Gill Sans" charset="0"/>
              </a:rPr>
              <a:t>  </a:t>
            </a:r>
            <a:r>
              <a:rPr lang="en-US" sz="3000" dirty="0" smtClean="0">
                <a:latin typeface="Gill Sans" charset="0"/>
                <a:cs typeface="Gill Sans" charset="0"/>
              </a:rPr>
              <a:t>Quantitative MRI protocol processing hierarchy.</a:t>
            </a:r>
          </a:p>
        </p:txBody>
      </p:sp>
      <p:sp>
        <p:nvSpPr>
          <p:cNvPr id="127" name="TextBox 11"/>
          <p:cNvSpPr txBox="1">
            <a:spLocks noChangeArrowheads="1"/>
          </p:cNvSpPr>
          <p:nvPr/>
        </p:nvSpPr>
        <p:spPr bwMode="auto">
          <a:xfrm>
            <a:off x="12137231" y="30958631"/>
            <a:ext cx="120665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b="1" dirty="0" smtClean="0">
                <a:latin typeface="Gill Sans"/>
                <a:cs typeface="Gill Sans"/>
              </a:rPr>
              <a:t>Figure 3. </a:t>
            </a:r>
            <a:r>
              <a:rPr lang="en-CA" sz="3000" dirty="0" smtClean="0">
                <a:latin typeface="Gill Sans"/>
                <a:cs typeface="Gill Sans"/>
              </a:rPr>
              <a:t>Linear regression analysis of the </a:t>
            </a:r>
            <a:r>
              <a:rPr lang="en-CA" sz="3000" dirty="0" err="1" smtClean="0">
                <a:latin typeface="Gill Sans"/>
                <a:cs typeface="Gill Sans"/>
              </a:rPr>
              <a:t>voxelwise</a:t>
            </a:r>
            <a:r>
              <a:rPr lang="en-CA" sz="3000" dirty="0" smtClean="0">
                <a:latin typeface="Gill Sans"/>
                <a:cs typeface="Gill Sans"/>
              </a:rPr>
              <a:t> qMT F parameter, comparing measured DA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and a range of </a:t>
            </a:r>
            <a:r>
              <a:rPr lang="en-CA" sz="3000" dirty="0">
                <a:latin typeface="Gill Sans"/>
                <a:cs typeface="Gill Sans"/>
              </a:rPr>
              <a:t>flat </a:t>
            </a:r>
            <a:r>
              <a:rPr lang="en-CA" sz="3000" dirty="0" smtClean="0">
                <a:latin typeface="Gill Sans"/>
                <a:cs typeface="Gill Sans"/>
              </a:rPr>
              <a:t>B</a:t>
            </a:r>
            <a:r>
              <a:rPr lang="en-CA" sz="3000" baseline="-25000" dirty="0" smtClean="0">
                <a:latin typeface="Gill Sans"/>
                <a:cs typeface="Gill Sans"/>
              </a:rPr>
              <a:t>1 </a:t>
            </a:r>
            <a:r>
              <a:rPr lang="en-CA" sz="3000" dirty="0" smtClean="0">
                <a:latin typeface="Gill Sans"/>
                <a:cs typeface="Gill Sans"/>
              </a:rPr>
              <a:t>(VFA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, blue; IR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, red). </a:t>
            </a:r>
            <a:endParaRPr lang="en-US" sz="3000" dirty="0" smtClean="0">
              <a:latin typeface="Gill Sans"/>
              <a:cs typeface="Gill Sans"/>
            </a:endParaRPr>
          </a:p>
        </p:txBody>
      </p:sp>
      <p:sp>
        <p:nvSpPr>
          <p:cNvPr id="76" name="TextBox 11"/>
          <p:cNvSpPr txBox="1">
            <a:spLocks noChangeArrowheads="1"/>
          </p:cNvSpPr>
          <p:nvPr/>
        </p:nvSpPr>
        <p:spPr bwMode="auto">
          <a:xfrm>
            <a:off x="25244589" y="8632031"/>
            <a:ext cx="927222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b="1" dirty="0" smtClean="0">
                <a:latin typeface="Gill Sans"/>
                <a:cs typeface="Gill Sans"/>
              </a:rPr>
              <a:t>Table 1. </a:t>
            </a:r>
            <a:r>
              <a:rPr lang="en-CA" sz="3000" dirty="0" err="1" smtClean="0">
                <a:latin typeface="Gill Sans"/>
                <a:cs typeface="Gill Sans"/>
              </a:rPr>
              <a:t>Voxelwise</a:t>
            </a:r>
            <a:r>
              <a:rPr lang="en-CA" sz="3000" dirty="0" smtClean="0">
                <a:latin typeface="Gill Sans"/>
                <a:cs typeface="Gill Sans"/>
              </a:rPr>
              <a:t> linear regression analysis of all fitted </a:t>
            </a:r>
            <a:r>
              <a:rPr lang="en-CA" sz="3000" dirty="0">
                <a:latin typeface="Gill Sans"/>
                <a:cs typeface="Gill Sans"/>
              </a:rPr>
              <a:t>qMT </a:t>
            </a:r>
            <a:r>
              <a:rPr lang="en-CA" sz="3000" dirty="0" smtClean="0">
                <a:latin typeface="Gill Sans"/>
                <a:cs typeface="Gill Sans"/>
              </a:rPr>
              <a:t>parameters, using each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method (</a:t>
            </a:r>
            <a:r>
              <a:rPr lang="en-CA" sz="3000" dirty="0" smtClean="0">
                <a:latin typeface="Gill Sans"/>
                <a:cs typeface="Gill Sans"/>
              </a:rPr>
              <a:t>VFA - left, IR-right)</a:t>
            </a:r>
            <a:r>
              <a:rPr lang="en-CA" sz="3000" dirty="0" smtClean="0">
                <a:latin typeface="Gill Sans"/>
                <a:cs typeface="Gill Sans"/>
              </a:rPr>
              <a:t>, and a comparison of the measured (DA) and nominal FA (B</a:t>
            </a:r>
            <a:r>
              <a:rPr lang="en-CA" sz="3000" baseline="-25000" dirty="0" smtClean="0">
                <a:latin typeface="Gill Sans"/>
                <a:cs typeface="Gill Sans"/>
              </a:rPr>
              <a:t>1 </a:t>
            </a:r>
            <a:r>
              <a:rPr lang="en-CA" sz="3000" dirty="0" smtClean="0">
                <a:latin typeface="Gill Sans"/>
                <a:cs typeface="Gill Sans"/>
              </a:rPr>
              <a:t>flat = 1) </a:t>
            </a:r>
            <a:r>
              <a:rPr lang="en-CA" sz="3000" dirty="0">
                <a:latin typeface="Gill Sans"/>
                <a:cs typeface="Gill Sans"/>
              </a:rPr>
              <a:t>maps.</a:t>
            </a:r>
            <a:r>
              <a:rPr lang="en-US" sz="3000" dirty="0">
                <a:latin typeface="Gill Sans"/>
                <a:cs typeface="Gill Sans"/>
              </a:rPr>
              <a:t> </a:t>
            </a:r>
            <a:endParaRPr lang="en-US" sz="3000" dirty="0" smtClean="0">
              <a:latin typeface="Gill Sans"/>
              <a:cs typeface="Gill San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800033" y="26490090"/>
            <a:ext cx="10231539" cy="1077776"/>
          </a:xfrm>
          <a:prstGeom prst="rect">
            <a:avLst/>
          </a:prstGeom>
          <a:solidFill>
            <a:srgbClr val="D09A8F"/>
          </a:solidFill>
          <a:ln w="127000">
            <a:solidFill>
              <a:srgbClr val="D09A8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9" name="TextBox 4"/>
          <p:cNvSpPr txBox="1">
            <a:spLocks noChangeArrowheads="1"/>
          </p:cNvSpPr>
          <p:nvPr/>
        </p:nvSpPr>
        <p:spPr bwMode="auto">
          <a:xfrm>
            <a:off x="24800033" y="26566498"/>
            <a:ext cx="1023153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CA" sz="4400" b="1" dirty="0" smtClean="0">
                <a:latin typeface="Gill Sans" charset="0"/>
                <a:cs typeface="Gill Sans" charset="0"/>
              </a:rPr>
              <a:t>Summary</a:t>
            </a:r>
            <a:endParaRPr lang="en-US" sz="4400" b="1" dirty="0">
              <a:latin typeface="Gill Sans" charset="0"/>
              <a:cs typeface="Gill Sans" charset="0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09717"/>
              </p:ext>
            </p:extLst>
          </p:nvPr>
        </p:nvGraphicFramePr>
        <p:xfrm>
          <a:off x="25244591" y="11245695"/>
          <a:ext cx="9272225" cy="5768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445"/>
                <a:gridCol w="1854445"/>
                <a:gridCol w="1854445"/>
                <a:gridCol w="1854445"/>
                <a:gridCol w="1854445"/>
              </a:tblGrid>
              <a:tr h="2002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3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US" sz="25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vs</a:t>
                      </a:r>
                      <a:r>
                        <a:rPr lang="en-US" sz="3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42868" marR="42868" marT="0" marB="0" anchor="ctr">
                    <a:lnR w="762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endParaRPr lang="en-US" sz="4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US" sz="3000" b="1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30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vs</a:t>
                      </a:r>
                      <a:r>
                        <a:rPr lang="en-US" sz="3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en-US" sz="30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L w="762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endParaRPr lang="en-US" sz="4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11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qMT</a:t>
                      </a:r>
                      <a:endParaRPr lang="en-US" sz="3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Pearson </a:t>
                      </a:r>
                      <a:r>
                        <a:rPr lang="en-CA" sz="33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ρ</a:t>
                      </a: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33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Slope</a:t>
                      </a:r>
                      <a:endParaRPr lang="en-US" sz="33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Pearson </a:t>
                      </a:r>
                      <a:r>
                        <a:rPr lang="en-CA" sz="3300" b="1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ρ</a:t>
                      </a: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33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Slope</a:t>
                      </a:r>
                      <a:endParaRPr lang="en-US" sz="33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US" sz="33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33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dirty="0" smtClean="0"/>
                        <a:t>0.99</a:t>
                      </a:r>
                      <a:endParaRPr lang="en-US" sz="3300" b="1" dirty="0"/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dirty="0" smtClean="0"/>
                        <a:t>0.98</a:t>
                      </a:r>
                      <a:endParaRPr lang="en-US" sz="3300" b="1" dirty="0"/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0.81</a:t>
                      </a:r>
                      <a:endParaRPr lang="en-US" sz="3300" dirty="0"/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0.81</a:t>
                      </a:r>
                      <a:endParaRPr lang="en-US" sz="3300" dirty="0"/>
                    </a:p>
                  </a:txBody>
                  <a:tcPr marL="42868" marR="42868" marT="0" marB="0" anchor="ctr"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54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CA" sz="3300" b="1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3300" b="1" baseline="-250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33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0.32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0.31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0.52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0.57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</a:tr>
              <a:tr h="554914">
                <a:tc>
                  <a:txBody>
                    <a:bodyPr/>
                    <a:lstStyle/>
                    <a:p>
                      <a:pPr marL="0" marR="0" indent="0" algn="l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US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33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1f</a:t>
                      </a:r>
                      <a:endParaRPr lang="en-US" sz="3300" b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0.81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0.98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0.78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0.71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</a:tr>
              <a:tr h="554914">
                <a:tc>
                  <a:txBody>
                    <a:bodyPr/>
                    <a:lstStyle/>
                    <a:p>
                      <a:pPr marL="0" marR="0" indent="0" algn="l" defTabSz="366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  <a:defRPr/>
                      </a:pPr>
                      <a:r>
                        <a:rPr lang="en-US" sz="33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3300" b="1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2f</a:t>
                      </a:r>
                      <a:endParaRPr lang="en-US" sz="3300" b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dirty="0" smtClean="0"/>
                        <a:t>0.99</a:t>
                      </a:r>
                      <a:endParaRPr lang="en-US" sz="3300" b="1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 dirty="0" smtClean="0"/>
                        <a:t>0.95</a:t>
                      </a:r>
                      <a:endParaRPr lang="en-US" sz="3300" b="1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0.93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/>
                        <a:t>1.02</a:t>
                      </a:r>
                      <a:endParaRPr lang="en-US" sz="3300" dirty="0"/>
                    </a:p>
                  </a:txBody>
                  <a:tcPr marL="42868" marR="42868" marT="0" marB="0" anchor="ctr"/>
                </a:tc>
              </a:tr>
              <a:tr h="554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019300" algn="l"/>
                        </a:tabLst>
                      </a:pPr>
                      <a:r>
                        <a:rPr lang="en-US" sz="33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3300" b="1" baseline="-250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2r</a:t>
                      </a:r>
                      <a:endParaRPr lang="en-US" sz="33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868" marR="42868" marT="0" marB="0"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300" dirty="0" smtClean="0"/>
                        <a:t>0.92</a:t>
                      </a:r>
                      <a:endParaRPr lang="en-US" sz="3300" dirty="0"/>
                    </a:p>
                  </a:txBody>
                  <a:tcPr marL="42868" marR="42868" marT="0" marB="0" anchor="ctr"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300" dirty="0" smtClean="0"/>
                        <a:t>0.90</a:t>
                      </a:r>
                      <a:endParaRPr lang="en-US" sz="3300" dirty="0"/>
                    </a:p>
                  </a:txBody>
                  <a:tcPr marL="42868" marR="42868" marT="0" marB="0" anchor="ctr"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300" dirty="0" smtClean="0"/>
                        <a:t>0.87</a:t>
                      </a:r>
                      <a:endParaRPr lang="en-US" sz="3300" dirty="0"/>
                    </a:p>
                  </a:txBody>
                  <a:tcPr marL="42868" marR="42868" marT="0" marB="0" anchor="ctr"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300" dirty="0" smtClean="0"/>
                        <a:t>0.91</a:t>
                      </a:r>
                      <a:endParaRPr lang="en-US" sz="3300" dirty="0"/>
                    </a:p>
                  </a:txBody>
                  <a:tcPr marL="42868" marR="42868" marT="0" marB="0" anchor="ctr"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TextBox 11"/>
          <p:cNvSpPr txBox="1">
            <a:spLocks noChangeArrowheads="1"/>
          </p:cNvSpPr>
          <p:nvPr/>
        </p:nvSpPr>
        <p:spPr bwMode="auto">
          <a:xfrm>
            <a:off x="12289631" y="17750968"/>
            <a:ext cx="115585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CA" sz="3000" b="1" dirty="0" smtClean="0">
                <a:latin typeface="Gill Sans"/>
                <a:cs typeface="Gill Sans"/>
              </a:rPr>
              <a:t>Figure 2. </a:t>
            </a:r>
            <a:r>
              <a:rPr lang="en-CA" sz="3000" dirty="0" smtClean="0">
                <a:latin typeface="Gill Sans"/>
                <a:cs typeface="Gill Sans"/>
              </a:rPr>
              <a:t>Comparison of VFA T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and qMT F maps using measured (DA) and nominal (B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flat = 1) B</a:t>
            </a:r>
            <a:r>
              <a:rPr lang="en-CA" sz="3000" baseline="-25000" dirty="0" smtClean="0">
                <a:latin typeface="Gill Sans"/>
                <a:cs typeface="Gill Sans"/>
              </a:rPr>
              <a:t>1</a:t>
            </a:r>
            <a:r>
              <a:rPr lang="en-CA" sz="3000" dirty="0" smtClean="0">
                <a:latin typeface="Gill Sans"/>
                <a:cs typeface="Gill Sans"/>
              </a:rPr>
              <a:t> maps.</a:t>
            </a:r>
            <a:endParaRPr lang="en-US" sz="3000" dirty="0" smtClean="0">
              <a:latin typeface="Gill Sans"/>
              <a:cs typeface="Gill Sans"/>
            </a:endParaRPr>
          </a:p>
        </p:txBody>
      </p:sp>
      <p:pic>
        <p:nvPicPr>
          <p:cNvPr id="75" name="Picture 74" descr="fig1FINALFINALFINAL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630" y="8403431"/>
            <a:ext cx="9906001" cy="928599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213431" y="25243631"/>
            <a:ext cx="11506200" cy="5715000"/>
            <a:chOff x="12061031" y="25548431"/>
            <a:chExt cx="11506200" cy="5715000"/>
          </a:xfrm>
        </p:grpSpPr>
        <p:sp>
          <p:nvSpPr>
            <p:cNvPr id="8" name="TextBox 7"/>
            <p:cNvSpPr txBox="1"/>
            <p:nvPr/>
          </p:nvSpPr>
          <p:spPr>
            <a:xfrm>
              <a:off x="12289631" y="25548431"/>
              <a:ext cx="5715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Times New Roman"/>
                  <a:cs typeface="Times New Roman"/>
                </a:rPr>
                <a:t>a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852231" y="25548431"/>
              <a:ext cx="5715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Times New Roman"/>
                  <a:cs typeface="Times New Roman"/>
                </a:rPr>
                <a:t>b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2061031" y="26157535"/>
              <a:ext cx="11506200" cy="5105896"/>
              <a:chOff x="14668500" y="21201961"/>
              <a:chExt cx="18912081" cy="8309926"/>
            </a:xfrm>
          </p:grpSpPr>
          <p:pic>
            <p:nvPicPr>
              <p:cNvPr id="86" name="Picture 85" descr="Fig2aPost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52"/>
              <a:stretch/>
            </p:blipFill>
            <p:spPr>
              <a:xfrm>
                <a:off x="14668500" y="21201961"/>
                <a:ext cx="10423475" cy="8309926"/>
              </a:xfrm>
              <a:prstGeom prst="rect">
                <a:avLst/>
              </a:prstGeom>
            </p:spPr>
          </p:pic>
          <p:pic>
            <p:nvPicPr>
              <p:cNvPr id="87" name="Picture 86" descr="Fig2bPoster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43" t="4052" r="6059"/>
              <a:stretch/>
            </p:blipFill>
            <p:spPr>
              <a:xfrm>
                <a:off x="24388973" y="21201961"/>
                <a:ext cx="9191608" cy="8309926"/>
              </a:xfrm>
              <a:prstGeom prst="rect">
                <a:avLst/>
              </a:prstGeom>
            </p:spPr>
          </p:pic>
        </p:grpSp>
      </p:grpSp>
      <p:grpSp>
        <p:nvGrpSpPr>
          <p:cNvPr id="88" name="Group 87"/>
          <p:cNvGrpSpPr/>
          <p:nvPr/>
        </p:nvGrpSpPr>
        <p:grpSpPr>
          <a:xfrm>
            <a:off x="1642103" y="25167431"/>
            <a:ext cx="8894928" cy="6019800"/>
            <a:chOff x="3543300" y="23060819"/>
            <a:chExt cx="7543800" cy="5105400"/>
          </a:xfrm>
        </p:grpSpPr>
        <p:grpSp>
          <p:nvGrpSpPr>
            <p:cNvPr id="90" name="Group 89"/>
            <p:cNvGrpSpPr/>
            <p:nvPr/>
          </p:nvGrpSpPr>
          <p:grpSpPr>
            <a:xfrm>
              <a:off x="3543300" y="24203819"/>
              <a:ext cx="7543800" cy="3962400"/>
              <a:chOff x="2705100" y="22891674"/>
              <a:chExt cx="7543800" cy="5655545"/>
            </a:xfrm>
          </p:grpSpPr>
          <p:sp>
            <p:nvSpPr>
              <p:cNvPr id="97" name="Right Arrow 96"/>
              <p:cNvSpPr/>
              <p:nvPr/>
            </p:nvSpPr>
            <p:spPr>
              <a:xfrm rot="9436366">
                <a:off x="6304010" y="25856628"/>
                <a:ext cx="3375086" cy="1188980"/>
              </a:xfrm>
              <a:prstGeom prst="rightArrow">
                <a:avLst/>
              </a:prstGeom>
              <a:solidFill>
                <a:srgbClr val="606060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  <a:effectLst/>
                </a:endParaRPr>
              </a:p>
            </p:txBody>
          </p:sp>
          <p:sp>
            <p:nvSpPr>
              <p:cNvPr id="98" name="Right Arrow 97"/>
              <p:cNvSpPr/>
              <p:nvPr/>
            </p:nvSpPr>
            <p:spPr>
              <a:xfrm rot="3439024">
                <a:off x="2048344" y="25141843"/>
                <a:ext cx="4128585" cy="764562"/>
              </a:xfrm>
              <a:prstGeom prst="rightArrow">
                <a:avLst/>
              </a:prstGeom>
              <a:solidFill>
                <a:srgbClr val="606060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934214" y="27042533"/>
                <a:ext cx="1504686" cy="150468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smtClean="0">
                    <a:solidFill>
                      <a:srgbClr val="FFFF00"/>
                    </a:solidFill>
                  </a:rPr>
                  <a:t>qMT</a:t>
                </a:r>
                <a:endParaRPr lang="en-US" sz="30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705100" y="22891674"/>
                <a:ext cx="1193372" cy="11414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B</a:t>
                </a:r>
                <a:r>
                  <a:rPr lang="en-US" sz="4000" baseline="-25000" dirty="0" smtClean="0"/>
                  <a:t>0</a:t>
                </a:r>
              </a:p>
              <a:p>
                <a:pPr algn="ctr"/>
                <a:endParaRPr lang="en-US" sz="600" dirty="0"/>
              </a:p>
            </p:txBody>
          </p:sp>
          <p:sp>
            <p:nvSpPr>
              <p:cNvPr id="101" name="Right Arrow 100"/>
              <p:cNvSpPr/>
              <p:nvPr/>
            </p:nvSpPr>
            <p:spPr>
              <a:xfrm rot="5400000">
                <a:off x="3949142" y="24817433"/>
                <a:ext cx="3476344" cy="782827"/>
              </a:xfrm>
              <a:prstGeom prst="rightArrow">
                <a:avLst/>
              </a:prstGeom>
              <a:solidFill>
                <a:srgbClr val="606060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9055528" y="24644274"/>
                <a:ext cx="1193372" cy="114148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T</a:t>
                </a:r>
                <a:r>
                  <a:rPr lang="en-US" sz="4000" baseline="-25000" dirty="0" smtClean="0"/>
                  <a:t>1</a:t>
                </a:r>
              </a:p>
              <a:p>
                <a:pPr algn="ctr"/>
                <a:endParaRPr lang="en-US" sz="600" dirty="0"/>
              </a:p>
            </p:txBody>
          </p:sp>
          <p:sp>
            <p:nvSpPr>
              <p:cNvPr id="103" name="Right Arrow 102"/>
              <p:cNvSpPr/>
              <p:nvPr/>
            </p:nvSpPr>
            <p:spPr>
              <a:xfrm>
                <a:off x="6051452" y="23272674"/>
                <a:ext cx="1225648" cy="490259"/>
              </a:xfrm>
              <a:prstGeom prst="rightArrow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091844" y="22891674"/>
                <a:ext cx="1193372" cy="114148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B</a:t>
                </a:r>
                <a:r>
                  <a:rPr lang="en-US" sz="4000" baseline="-25000" dirty="0" smtClean="0"/>
                  <a:t>1</a:t>
                </a:r>
              </a:p>
              <a:p>
                <a:pPr algn="ctr"/>
                <a:endParaRPr lang="en-US" sz="600" dirty="0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9639300" y="23577474"/>
                <a:ext cx="0" cy="961515"/>
              </a:xfrm>
              <a:prstGeom prst="straightConnector1">
                <a:avLst/>
              </a:prstGeom>
              <a:ln w="63500">
                <a:solidFill>
                  <a:schemeClr val="bg2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8115300" y="23729874"/>
                <a:ext cx="1219200" cy="838200"/>
              </a:xfrm>
              <a:prstGeom prst="straightConnector1">
                <a:avLst/>
              </a:prstGeom>
              <a:ln w="63500">
                <a:solidFill>
                  <a:schemeClr val="bg2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ounded Rectangle 106"/>
              <p:cNvSpPr/>
              <p:nvPr/>
            </p:nvSpPr>
            <p:spPr>
              <a:xfrm>
                <a:off x="7353300" y="22967874"/>
                <a:ext cx="985829" cy="985829"/>
              </a:xfrm>
              <a:prstGeom prst="roundRect">
                <a:avLst/>
              </a:prstGeom>
              <a:solidFill>
                <a:srgbClr val="00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 smtClean="0"/>
                  <a:t>VFA</a:t>
                </a:r>
                <a:endParaRPr lang="en-US" sz="2500" dirty="0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9136071" y="22967874"/>
                <a:ext cx="985829" cy="98582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 smtClean="0"/>
                  <a:t>IR</a:t>
                </a:r>
                <a:endParaRPr lang="en-US" sz="25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343900" y="23009498"/>
                <a:ext cx="914400" cy="790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 smtClean="0"/>
                  <a:t>OR</a:t>
                </a:r>
                <a:endParaRPr lang="en-US" sz="3000" b="1" dirty="0"/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5900729" y="23746619"/>
              <a:ext cx="609600" cy="435335"/>
            </a:xfrm>
            <a:prstGeom prst="straightConnector1">
              <a:avLst/>
            </a:prstGeom>
            <a:ln w="63500">
              <a:solidFill>
                <a:schemeClr val="bg2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4914900" y="23060819"/>
              <a:ext cx="985829" cy="69069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DAM</a:t>
              </a:r>
              <a:endParaRPr lang="en-US" sz="25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7119929" y="23060819"/>
              <a:ext cx="1189029" cy="690694"/>
            </a:xfrm>
            <a:prstGeom prst="roundRect">
              <a:avLst/>
            </a:prstGeom>
            <a:solidFill>
              <a:srgbClr val="7878DE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Flat B</a:t>
              </a:r>
              <a:r>
                <a:rPr lang="en-US" sz="2500" baseline="-25000" dirty="0" smtClean="0"/>
                <a:t>1</a:t>
              </a:r>
              <a:endParaRPr lang="en-US" sz="25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100165" y="23089982"/>
              <a:ext cx="914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 smtClean="0"/>
                <a:t>OR</a:t>
              </a:r>
              <a:endParaRPr lang="en-US" sz="3000" b="1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6510329" y="23746619"/>
              <a:ext cx="533400" cy="435335"/>
            </a:xfrm>
            <a:prstGeom prst="straightConnector1">
              <a:avLst/>
            </a:prstGeom>
            <a:ln w="63500">
              <a:solidFill>
                <a:schemeClr val="bg2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" name="Picture 111" descr="neurocmyk (1)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384" y="1850231"/>
            <a:ext cx="3146047" cy="27432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2254031" y="12236297"/>
            <a:ext cx="2295445" cy="838200"/>
            <a:chOff x="39264431" y="15794831"/>
            <a:chExt cx="2895600" cy="990600"/>
          </a:xfrm>
        </p:grpSpPr>
        <p:sp>
          <p:nvSpPr>
            <p:cNvPr id="156" name="Rounded Rectangle 155"/>
            <p:cNvSpPr/>
            <p:nvPr/>
          </p:nvSpPr>
          <p:spPr>
            <a:xfrm>
              <a:off x="39264431" y="16328231"/>
              <a:ext cx="114300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Flat B</a:t>
              </a:r>
              <a:r>
                <a:rPr lang="en-US" sz="1800" baseline="-25000" dirty="0" smtClean="0"/>
                <a:t>1</a:t>
              </a:r>
              <a:endParaRPr lang="en-US" sz="1800" dirty="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41245631" y="16099631"/>
              <a:ext cx="914400" cy="457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</a:rPr>
                <a:t>qMT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cxnSp>
          <p:nvCxnSpPr>
            <p:cNvPr id="158" name="Straight Arrow Connector 157"/>
            <p:cNvCxnSpPr>
              <a:stCxn id="153" idx="3"/>
            </p:cNvCxnSpPr>
            <p:nvPr/>
          </p:nvCxnSpPr>
          <p:spPr>
            <a:xfrm>
              <a:off x="40407430" y="15985331"/>
              <a:ext cx="779458" cy="19399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6" idx="3"/>
            </p:cNvCxnSpPr>
            <p:nvPr/>
          </p:nvCxnSpPr>
          <p:spPr>
            <a:xfrm flipV="1">
              <a:off x="40407431" y="16467692"/>
              <a:ext cx="779457" cy="8914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/>
            <p:cNvSpPr/>
            <p:nvPr/>
          </p:nvSpPr>
          <p:spPr>
            <a:xfrm>
              <a:off x="39493031" y="15794831"/>
              <a:ext cx="914400" cy="381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IR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111031" y="10994231"/>
            <a:ext cx="2110155" cy="838200"/>
            <a:chOff x="39416831" y="14575631"/>
            <a:chExt cx="2743200" cy="990600"/>
          </a:xfrm>
        </p:grpSpPr>
        <p:sp>
          <p:nvSpPr>
            <p:cNvPr id="160" name="Rounded Rectangle 159"/>
            <p:cNvSpPr/>
            <p:nvPr/>
          </p:nvSpPr>
          <p:spPr>
            <a:xfrm>
              <a:off x="39416831" y="15109031"/>
              <a:ext cx="99060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DAM</a:t>
              </a:r>
              <a:endParaRPr lang="en-US" sz="1800" dirty="0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41245631" y="14880431"/>
              <a:ext cx="914400" cy="457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</a:rPr>
                <a:t>qMT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cxnSp>
          <p:nvCxnSpPr>
            <p:cNvPr id="162" name="Straight Arrow Connector 161"/>
            <p:cNvCxnSpPr>
              <a:stCxn id="164" idx="3"/>
            </p:cNvCxnSpPr>
            <p:nvPr/>
          </p:nvCxnSpPr>
          <p:spPr>
            <a:xfrm>
              <a:off x="40407430" y="14766132"/>
              <a:ext cx="762001" cy="20573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60" idx="3"/>
            </p:cNvCxnSpPr>
            <p:nvPr/>
          </p:nvCxnSpPr>
          <p:spPr>
            <a:xfrm flipV="1">
              <a:off x="40407430" y="15169991"/>
              <a:ext cx="762001" cy="16764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ounded Rectangle 163"/>
            <p:cNvSpPr/>
            <p:nvPr/>
          </p:nvSpPr>
          <p:spPr>
            <a:xfrm>
              <a:off x="39493031" y="14575631"/>
              <a:ext cx="914400" cy="381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IR</a:t>
              </a:r>
              <a:endParaRPr lang="en-US" sz="1800" dirty="0"/>
            </a:p>
          </p:txBody>
        </p:sp>
      </p:grpSp>
      <p:grpSp>
        <p:nvGrpSpPr>
          <p:cNvPr id="2065" name="Group 2064"/>
          <p:cNvGrpSpPr/>
          <p:nvPr/>
        </p:nvGrpSpPr>
        <p:grpSpPr>
          <a:xfrm>
            <a:off x="28163441" y="11908631"/>
            <a:ext cx="2185590" cy="1153886"/>
            <a:chOff x="39416831" y="12365831"/>
            <a:chExt cx="2819391" cy="1295400"/>
          </a:xfrm>
        </p:grpSpPr>
        <p:sp>
          <p:nvSpPr>
            <p:cNvPr id="144" name="Rounded Rectangle 143"/>
            <p:cNvSpPr/>
            <p:nvPr/>
          </p:nvSpPr>
          <p:spPr>
            <a:xfrm>
              <a:off x="39416831" y="13204031"/>
              <a:ext cx="114300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Flat B</a:t>
              </a:r>
              <a:r>
                <a:rPr lang="en-US" sz="1800" baseline="-25000" dirty="0" smtClean="0"/>
                <a:t>1</a:t>
              </a:r>
              <a:endParaRPr lang="en-US" sz="1800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41321822" y="12823032"/>
              <a:ext cx="914400" cy="45720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</a:rPr>
                <a:t>qMT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cxnSp>
          <p:nvCxnSpPr>
            <p:cNvPr id="146" name="Straight Arrow Connector 145"/>
            <p:cNvCxnSpPr>
              <a:stCxn id="141" idx="3"/>
            </p:cNvCxnSpPr>
            <p:nvPr/>
          </p:nvCxnSpPr>
          <p:spPr>
            <a:xfrm>
              <a:off x="40483630" y="12556331"/>
              <a:ext cx="800850" cy="3349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140"/>
            <p:cNvSpPr/>
            <p:nvPr/>
          </p:nvSpPr>
          <p:spPr>
            <a:xfrm>
              <a:off x="39569231" y="12365831"/>
              <a:ext cx="914400" cy="381000"/>
            </a:xfrm>
            <a:prstGeom prst="roundRect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VFA</a:t>
              </a:r>
              <a:endParaRPr lang="en-US" sz="1800" dirty="0"/>
            </a:p>
          </p:txBody>
        </p:sp>
        <p:cxnSp>
          <p:nvCxnSpPr>
            <p:cNvPr id="165" name="Straight Arrow Connector 164"/>
            <p:cNvCxnSpPr>
              <a:stCxn id="144" idx="3"/>
            </p:cNvCxnSpPr>
            <p:nvPr/>
          </p:nvCxnSpPr>
          <p:spPr>
            <a:xfrm flipV="1">
              <a:off x="40559831" y="13147959"/>
              <a:ext cx="724648" cy="28467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40026431" y="12724761"/>
              <a:ext cx="0" cy="48490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4" name="Group 2063"/>
          <p:cNvGrpSpPr/>
          <p:nvPr/>
        </p:nvGrpSpPr>
        <p:grpSpPr>
          <a:xfrm>
            <a:off x="26880587" y="10765631"/>
            <a:ext cx="2020644" cy="1066800"/>
            <a:chOff x="39569231" y="10918031"/>
            <a:chExt cx="2667000" cy="1295400"/>
          </a:xfrm>
        </p:grpSpPr>
        <p:sp>
          <p:nvSpPr>
            <p:cNvPr id="174" name="Rounded Rectangle 173"/>
            <p:cNvSpPr/>
            <p:nvPr/>
          </p:nvSpPr>
          <p:spPr>
            <a:xfrm>
              <a:off x="39569231" y="11756231"/>
              <a:ext cx="990600" cy="457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DAM</a:t>
              </a:r>
              <a:endParaRPr lang="en-US" sz="1800" dirty="0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41321831" y="11375231"/>
              <a:ext cx="914400" cy="457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FFFF00"/>
                  </a:solidFill>
                </a:rPr>
                <a:t>qMT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cxnSp>
          <p:nvCxnSpPr>
            <p:cNvPr id="176" name="Straight Arrow Connector 175"/>
            <p:cNvCxnSpPr>
              <a:stCxn id="177" idx="3"/>
            </p:cNvCxnSpPr>
            <p:nvPr/>
          </p:nvCxnSpPr>
          <p:spPr>
            <a:xfrm>
              <a:off x="40483631" y="11108532"/>
              <a:ext cx="795368" cy="3646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ounded Rectangle 176"/>
            <p:cNvSpPr/>
            <p:nvPr/>
          </p:nvSpPr>
          <p:spPr>
            <a:xfrm>
              <a:off x="39569231" y="10918031"/>
              <a:ext cx="914400" cy="381000"/>
            </a:xfrm>
            <a:prstGeom prst="roundRect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VFA</a:t>
              </a:r>
              <a:endParaRPr lang="en-US" sz="1800" dirty="0"/>
            </a:p>
          </p:txBody>
        </p:sp>
        <p:cxnSp>
          <p:nvCxnSpPr>
            <p:cNvPr id="178" name="Straight Arrow Connector 177"/>
            <p:cNvCxnSpPr>
              <a:stCxn id="174" idx="3"/>
            </p:cNvCxnSpPr>
            <p:nvPr/>
          </p:nvCxnSpPr>
          <p:spPr>
            <a:xfrm flipV="1">
              <a:off x="40559831" y="11658260"/>
              <a:ext cx="719168" cy="32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V="1">
              <a:off x="40026431" y="11276961"/>
              <a:ext cx="0" cy="48490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" name="Picture 108" descr="HBIoneline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5"/>
          <a:stretch/>
        </p:blipFill>
        <p:spPr>
          <a:xfrm>
            <a:off x="27453431" y="2133498"/>
            <a:ext cx="7062499" cy="2917133"/>
          </a:xfrm>
          <a:prstGeom prst="rect">
            <a:avLst/>
          </a:prstGeom>
        </p:spPr>
      </p:pic>
      <p:sp>
        <p:nvSpPr>
          <p:cNvPr id="13319" name="TextBox 3"/>
          <p:cNvSpPr txBox="1">
            <a:spLocks noChangeArrowheads="1"/>
          </p:cNvSpPr>
          <p:nvPr/>
        </p:nvSpPr>
        <p:spPr bwMode="auto">
          <a:xfrm>
            <a:off x="1428939" y="1624832"/>
            <a:ext cx="3321489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7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2000" dirty="0" smtClean="0"/>
              <a:t>A B</a:t>
            </a:r>
            <a:r>
              <a:rPr lang="en-US" sz="12000" baseline="-25000" dirty="0" smtClean="0"/>
              <a:t>1</a:t>
            </a:r>
            <a:r>
              <a:rPr lang="en-US" sz="12000" dirty="0" smtClean="0"/>
              <a:t>-Insensitive qMT Protocol</a:t>
            </a:r>
            <a:endParaRPr lang="en-US" sz="1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11524</TotalTime>
  <Words>1003</Words>
  <Application>Microsoft Macintosh PowerPoint</Application>
  <PresentationFormat>Custom</PresentationFormat>
  <Paragraphs>107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Mathieu Boudreau</cp:lastModifiedBy>
  <cp:revision>250</cp:revision>
  <dcterms:created xsi:type="dcterms:W3CDTF">2013-12-03T04:58:04Z</dcterms:created>
  <dcterms:modified xsi:type="dcterms:W3CDTF">2014-05-02T21:36:50Z</dcterms:modified>
</cp:coreProperties>
</file>