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205400" cy="32405638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97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1831975" indent="-1408113" algn="l" rtl="0" fontAlgn="base">
      <a:spcBef>
        <a:spcPct val="0"/>
      </a:spcBef>
      <a:spcAft>
        <a:spcPct val="0"/>
      </a:spcAft>
      <a:defRPr sz="97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2pPr>
    <a:lvl3pPr marL="3663950" indent="-2816225" algn="l" rtl="0" fontAlgn="base">
      <a:spcBef>
        <a:spcPct val="0"/>
      </a:spcBef>
      <a:spcAft>
        <a:spcPct val="0"/>
      </a:spcAft>
      <a:defRPr sz="97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3pPr>
    <a:lvl4pPr marL="5497513" indent="-4224338" algn="l" rtl="0" fontAlgn="base">
      <a:spcBef>
        <a:spcPct val="0"/>
      </a:spcBef>
      <a:spcAft>
        <a:spcPct val="0"/>
      </a:spcAft>
      <a:defRPr sz="97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4pPr>
    <a:lvl5pPr marL="7329488" indent="-5632450" algn="l" rtl="0" fontAlgn="base">
      <a:spcBef>
        <a:spcPct val="0"/>
      </a:spcBef>
      <a:spcAft>
        <a:spcPct val="0"/>
      </a:spcAft>
      <a:defRPr sz="97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97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97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97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97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kola" initials="NS" lastIdx="7" clrIdx="0"/>
  <p:cmAuthor id="1" name="Bruce Pike" initials="BP" lastIdx="4" clrIdx="1"/>
  <p:cmAuthor id="2" name="Mathieu Boudreau" initials="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B6B1"/>
    <a:srgbClr val="D09A8F"/>
    <a:srgbClr val="FD9209"/>
    <a:srgbClr val="FC3F07"/>
    <a:srgbClr val="A4FF6A"/>
    <a:srgbClr val="8B61CC"/>
    <a:srgbClr val="786797"/>
    <a:srgbClr val="838E8B"/>
    <a:srgbClr val="57B001"/>
    <a:srgbClr val="4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082" autoAdjust="0"/>
  </p:normalViewPr>
  <p:slideViewPr>
    <p:cSldViewPr>
      <p:cViewPr>
        <p:scale>
          <a:sx n="45" d="100"/>
          <a:sy n="45" d="100"/>
        </p:scale>
        <p:origin x="-80" y="4888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82A3E-BD2B-9D40-B8A2-BB51414CB275}" type="datetimeFigureOut">
              <a:rPr lang="en-US" smtClean="0"/>
              <a:pPr/>
              <a:t>13-12-04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72886-8C9F-9843-A710-326535944F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10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2886-8C9F-9843-A710-326535944F0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25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405" y="10066006"/>
            <a:ext cx="36724591" cy="694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811" y="18363197"/>
            <a:ext cx="30243780" cy="8283694"/>
          </a:xfrm>
        </p:spPr>
        <p:txBody>
          <a:bodyPr/>
          <a:lstStyle>
            <a:lvl1pPr marL="0" indent="0" algn="ctr">
              <a:buNone/>
              <a:defRPr/>
            </a:lvl1pPr>
            <a:lvl2pPr marL="1832897" indent="0" algn="ctr">
              <a:buNone/>
              <a:defRPr/>
            </a:lvl2pPr>
            <a:lvl3pPr marL="3665793" indent="0" algn="ctr">
              <a:buNone/>
              <a:defRPr/>
            </a:lvl3pPr>
            <a:lvl4pPr marL="5498690" indent="0" algn="ctr">
              <a:buNone/>
              <a:defRPr/>
            </a:lvl4pPr>
            <a:lvl5pPr marL="7331586" indent="0" algn="ctr">
              <a:buNone/>
              <a:defRPr/>
            </a:lvl5pPr>
            <a:lvl6pPr marL="9164483" indent="0" algn="ctr">
              <a:buNone/>
              <a:defRPr/>
            </a:lvl6pPr>
            <a:lvl7pPr marL="10997379" indent="0" algn="ctr">
              <a:buNone/>
              <a:defRPr/>
            </a:lvl7pPr>
            <a:lvl8pPr marL="12830276" indent="0" algn="ctr">
              <a:buNone/>
              <a:defRPr/>
            </a:lvl8pPr>
            <a:lvl9pPr marL="14663172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FEEC25-DECC-584E-A559-68CB058C5B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66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5B3456-4506-C249-B624-5CC19E69A7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59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783847" y="2876000"/>
            <a:ext cx="9181148" cy="259312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40405" y="2876000"/>
            <a:ext cx="26895361" cy="259312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7D14D4-BCA2-8247-A986-076E2CE23F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62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92C241-D8DE-5440-B354-AEEC9FA1B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4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5927" y="20820625"/>
            <a:ext cx="36724591" cy="6440621"/>
          </a:xfrm>
        </p:spPr>
        <p:txBody>
          <a:bodyPr anchor="t"/>
          <a:lstStyle>
            <a:lvl1pPr algn="l">
              <a:defRPr sz="16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5927" y="13731892"/>
            <a:ext cx="36724591" cy="7088733"/>
          </a:xfrm>
        </p:spPr>
        <p:txBody>
          <a:bodyPr anchor="b"/>
          <a:lstStyle>
            <a:lvl1pPr marL="0" indent="0">
              <a:buNone/>
              <a:defRPr sz="8000"/>
            </a:lvl1pPr>
            <a:lvl2pPr marL="1832897" indent="0">
              <a:buNone/>
              <a:defRPr sz="7200"/>
            </a:lvl2pPr>
            <a:lvl3pPr marL="3665793" indent="0">
              <a:buNone/>
              <a:defRPr sz="6400"/>
            </a:lvl3pPr>
            <a:lvl4pPr marL="5498690" indent="0">
              <a:buNone/>
              <a:defRPr sz="5600"/>
            </a:lvl4pPr>
            <a:lvl5pPr marL="7331586" indent="0">
              <a:buNone/>
              <a:defRPr sz="5600"/>
            </a:lvl5pPr>
            <a:lvl6pPr marL="9164483" indent="0">
              <a:buNone/>
              <a:defRPr sz="5600"/>
            </a:lvl6pPr>
            <a:lvl7pPr marL="10997379" indent="0">
              <a:buNone/>
              <a:defRPr sz="5600"/>
            </a:lvl7pPr>
            <a:lvl8pPr marL="12830276" indent="0">
              <a:buNone/>
              <a:defRPr sz="5600"/>
            </a:lvl8pPr>
            <a:lvl9pPr marL="14663172" indent="0">
              <a:buNone/>
              <a:defRPr sz="5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CB418-92CD-3A4D-9F37-EA1D66B7C4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69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40405" y="9357128"/>
            <a:ext cx="18038255" cy="19450136"/>
          </a:xfrm>
        </p:spPr>
        <p:txBody>
          <a:bodyPr/>
          <a:lstStyle>
            <a:lvl1pPr>
              <a:defRPr sz="11200"/>
            </a:lvl1pPr>
            <a:lvl2pPr>
              <a:defRPr sz="97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26741" y="9357128"/>
            <a:ext cx="18038255" cy="19450136"/>
          </a:xfrm>
        </p:spPr>
        <p:txBody>
          <a:bodyPr/>
          <a:lstStyle>
            <a:lvl1pPr>
              <a:defRPr sz="11200"/>
            </a:lvl1pPr>
            <a:lvl2pPr>
              <a:defRPr sz="97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ABD7CC-96FA-F941-A237-DDEE987346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1" y="1296226"/>
            <a:ext cx="38884860" cy="540094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1" y="7250762"/>
            <a:ext cx="19091386" cy="3024526"/>
          </a:xfrm>
        </p:spPr>
        <p:txBody>
          <a:bodyPr anchor="b"/>
          <a:lstStyle>
            <a:lvl1pPr marL="0" indent="0">
              <a:buNone/>
              <a:defRPr sz="9700" b="1"/>
            </a:lvl1pPr>
            <a:lvl2pPr marL="1832897" indent="0">
              <a:buNone/>
              <a:defRPr sz="8000" b="1"/>
            </a:lvl2pPr>
            <a:lvl3pPr marL="3665793" indent="0">
              <a:buNone/>
              <a:defRPr sz="7200" b="1"/>
            </a:lvl3pPr>
            <a:lvl4pPr marL="5498690" indent="0">
              <a:buNone/>
              <a:defRPr sz="6400" b="1"/>
            </a:lvl4pPr>
            <a:lvl5pPr marL="7331586" indent="0">
              <a:buNone/>
              <a:defRPr sz="6400" b="1"/>
            </a:lvl5pPr>
            <a:lvl6pPr marL="9164483" indent="0">
              <a:buNone/>
              <a:defRPr sz="6400" b="1"/>
            </a:lvl6pPr>
            <a:lvl7pPr marL="10997379" indent="0">
              <a:buNone/>
              <a:defRPr sz="6400" b="1"/>
            </a:lvl7pPr>
            <a:lvl8pPr marL="12830276" indent="0">
              <a:buNone/>
              <a:defRPr sz="6400" b="1"/>
            </a:lvl8pPr>
            <a:lvl9pPr marL="14663172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271" y="10275292"/>
            <a:ext cx="19091386" cy="18673748"/>
          </a:xfrm>
        </p:spPr>
        <p:txBody>
          <a:bodyPr/>
          <a:lstStyle>
            <a:lvl1pPr>
              <a:defRPr sz="97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6998" y="7250762"/>
            <a:ext cx="19098135" cy="3024526"/>
          </a:xfrm>
        </p:spPr>
        <p:txBody>
          <a:bodyPr anchor="b"/>
          <a:lstStyle>
            <a:lvl1pPr marL="0" indent="0">
              <a:buNone/>
              <a:defRPr sz="9700" b="1"/>
            </a:lvl1pPr>
            <a:lvl2pPr marL="1832897" indent="0">
              <a:buNone/>
              <a:defRPr sz="8000" b="1"/>
            </a:lvl2pPr>
            <a:lvl3pPr marL="3665793" indent="0">
              <a:buNone/>
              <a:defRPr sz="7200" b="1"/>
            </a:lvl3pPr>
            <a:lvl4pPr marL="5498690" indent="0">
              <a:buNone/>
              <a:defRPr sz="6400" b="1"/>
            </a:lvl4pPr>
            <a:lvl5pPr marL="7331586" indent="0">
              <a:buNone/>
              <a:defRPr sz="6400" b="1"/>
            </a:lvl5pPr>
            <a:lvl6pPr marL="9164483" indent="0">
              <a:buNone/>
              <a:defRPr sz="6400" b="1"/>
            </a:lvl6pPr>
            <a:lvl7pPr marL="10997379" indent="0">
              <a:buNone/>
              <a:defRPr sz="6400" b="1"/>
            </a:lvl7pPr>
            <a:lvl8pPr marL="12830276" indent="0">
              <a:buNone/>
              <a:defRPr sz="6400" b="1"/>
            </a:lvl8pPr>
            <a:lvl9pPr marL="14663172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6998" y="10275292"/>
            <a:ext cx="19098135" cy="18673748"/>
          </a:xfrm>
        </p:spPr>
        <p:txBody>
          <a:bodyPr/>
          <a:lstStyle>
            <a:lvl1pPr>
              <a:defRPr sz="97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7E9D4F-CFC1-214A-B009-D1B9FA794C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6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456CA-51C1-504E-8C24-40664EF8E9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4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3DEDE-62B0-9745-846F-6B7894380E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5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3" y="1289479"/>
            <a:ext cx="14217277" cy="5488702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0613" y="1289479"/>
            <a:ext cx="24154520" cy="27659560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7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273" y="6778179"/>
            <a:ext cx="14217277" cy="22170858"/>
          </a:xfrm>
        </p:spPr>
        <p:txBody>
          <a:bodyPr/>
          <a:lstStyle>
            <a:lvl1pPr marL="0" indent="0">
              <a:buNone/>
              <a:defRPr sz="5600"/>
            </a:lvl1pPr>
            <a:lvl2pPr marL="1832897" indent="0">
              <a:buNone/>
              <a:defRPr sz="4800"/>
            </a:lvl2pPr>
            <a:lvl3pPr marL="3665793" indent="0">
              <a:buNone/>
              <a:defRPr sz="4000"/>
            </a:lvl3pPr>
            <a:lvl4pPr marL="5498690" indent="0">
              <a:buNone/>
              <a:defRPr sz="3600"/>
            </a:lvl4pPr>
            <a:lvl5pPr marL="7331586" indent="0">
              <a:buNone/>
              <a:defRPr sz="3600"/>
            </a:lvl5pPr>
            <a:lvl6pPr marL="9164483" indent="0">
              <a:buNone/>
              <a:defRPr sz="3600"/>
            </a:lvl6pPr>
            <a:lvl7pPr marL="10997379" indent="0">
              <a:buNone/>
              <a:defRPr sz="3600"/>
            </a:lvl7pPr>
            <a:lvl8pPr marL="12830276" indent="0">
              <a:buNone/>
              <a:defRPr sz="3600"/>
            </a:lvl8pPr>
            <a:lvl9pPr marL="14663172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765A2-B206-DE43-8B42-2F2D1A4AF8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9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5559" y="22683947"/>
            <a:ext cx="25923240" cy="2680219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5559" y="2896257"/>
            <a:ext cx="25923240" cy="19443383"/>
          </a:xfrm>
        </p:spPr>
        <p:txBody>
          <a:bodyPr/>
          <a:lstStyle>
            <a:lvl1pPr marL="0" indent="0">
              <a:buNone/>
              <a:defRPr sz="12800"/>
            </a:lvl1pPr>
            <a:lvl2pPr marL="1832897" indent="0">
              <a:buNone/>
              <a:defRPr sz="11200"/>
            </a:lvl2pPr>
            <a:lvl3pPr marL="3665793" indent="0">
              <a:buNone/>
              <a:defRPr sz="9700"/>
            </a:lvl3pPr>
            <a:lvl4pPr marL="5498690" indent="0">
              <a:buNone/>
              <a:defRPr sz="8000"/>
            </a:lvl4pPr>
            <a:lvl5pPr marL="7331586" indent="0">
              <a:buNone/>
              <a:defRPr sz="8000"/>
            </a:lvl5pPr>
            <a:lvl6pPr marL="9164483" indent="0">
              <a:buNone/>
              <a:defRPr sz="8000"/>
            </a:lvl6pPr>
            <a:lvl7pPr marL="10997379" indent="0">
              <a:buNone/>
              <a:defRPr sz="8000"/>
            </a:lvl7pPr>
            <a:lvl8pPr marL="12830276" indent="0">
              <a:buNone/>
              <a:defRPr sz="8000"/>
            </a:lvl8pPr>
            <a:lvl9pPr marL="14663172" indent="0">
              <a:buNone/>
              <a:defRPr sz="8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5559" y="25364166"/>
            <a:ext cx="25923240" cy="3800908"/>
          </a:xfrm>
        </p:spPr>
        <p:txBody>
          <a:bodyPr/>
          <a:lstStyle>
            <a:lvl1pPr marL="0" indent="0">
              <a:buNone/>
              <a:defRPr sz="5600"/>
            </a:lvl1pPr>
            <a:lvl2pPr marL="1832897" indent="0">
              <a:buNone/>
              <a:defRPr sz="4800"/>
            </a:lvl2pPr>
            <a:lvl3pPr marL="3665793" indent="0">
              <a:buNone/>
              <a:defRPr sz="4000"/>
            </a:lvl3pPr>
            <a:lvl4pPr marL="5498690" indent="0">
              <a:buNone/>
              <a:defRPr sz="3600"/>
            </a:lvl4pPr>
            <a:lvl5pPr marL="7331586" indent="0">
              <a:buNone/>
              <a:defRPr sz="3600"/>
            </a:lvl5pPr>
            <a:lvl6pPr marL="9164483" indent="0">
              <a:buNone/>
              <a:defRPr sz="3600"/>
            </a:lvl6pPr>
            <a:lvl7pPr marL="10997379" indent="0">
              <a:buNone/>
              <a:defRPr sz="3600"/>
            </a:lvl7pPr>
            <a:lvl8pPr marL="12830276" indent="0">
              <a:buNone/>
              <a:defRPr sz="3600"/>
            </a:lvl8pPr>
            <a:lvl9pPr marL="14663172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8CF455-1F7F-6F49-99A4-2723AEC94A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5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40598" y="2876557"/>
            <a:ext cx="36724205" cy="540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66579" tIns="183289" rIns="366579" bIns="1832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40598" y="9357107"/>
            <a:ext cx="36724205" cy="19450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66579" tIns="183289" rIns="366579" bIns="1832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40597" y="29523310"/>
            <a:ext cx="9005936" cy="216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6579" tIns="183289" rIns="366579" bIns="183289" numCol="1" anchor="t" anchorCtr="0" compatLnSpc="1">
            <a:prstTxWarp prst="textNoShape">
              <a:avLst/>
            </a:prstTxWarp>
          </a:bodyPr>
          <a:lstStyle>
            <a:lvl1pPr>
              <a:defRPr sz="56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757805" y="29523310"/>
            <a:ext cx="13689792" cy="216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6579" tIns="183289" rIns="366579" bIns="183289" numCol="1" anchor="t" anchorCtr="0" compatLnSpc="1">
            <a:prstTxWarp prst="textNoShape">
              <a:avLst/>
            </a:prstTxWarp>
          </a:bodyPr>
          <a:lstStyle>
            <a:lvl1pPr algn="ctr">
              <a:defRPr sz="56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958867" y="29523310"/>
            <a:ext cx="9011710" cy="216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6579" tIns="183289" rIns="366579" bIns="183289" numCol="1" anchor="t" anchorCtr="0" compatLnSpc="1">
            <a:prstTxWarp prst="textNoShape">
              <a:avLst/>
            </a:prstTxWarp>
          </a:bodyPr>
          <a:lstStyle>
            <a:lvl1pPr algn="r">
              <a:defRPr sz="5600">
                <a:cs typeface="+mn-cs"/>
              </a:defRPr>
            </a:lvl1pPr>
          </a:lstStyle>
          <a:p>
            <a:pPr>
              <a:defRPr/>
            </a:pPr>
            <a:fld id="{FDCEDC4A-5117-024F-A8E2-0515DE5BE9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5pPr>
      <a:lvl6pPr marL="1832897" algn="ctr" rtl="0" fontAlgn="base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</a:defRPr>
      </a:lvl6pPr>
      <a:lvl7pPr marL="3665793" algn="ctr" rtl="0" fontAlgn="base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</a:defRPr>
      </a:lvl7pPr>
      <a:lvl8pPr marL="5498690" algn="ctr" rtl="0" fontAlgn="base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</a:defRPr>
      </a:lvl8pPr>
      <a:lvl9pPr marL="7331586" algn="ctr" rtl="0" fontAlgn="base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</a:defRPr>
      </a:lvl9pPr>
    </p:titleStyle>
    <p:bodyStyle>
      <a:lvl1pPr marL="1373188" indent="-1373188" algn="l" rtl="0" eaLnBrk="0" fontAlgn="base" hangingPunct="0">
        <a:spcBef>
          <a:spcPct val="20000"/>
        </a:spcBef>
        <a:spcAft>
          <a:spcPct val="0"/>
        </a:spcAft>
        <a:buChar char="•"/>
        <a:defRPr sz="1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2976563" indent="-1144588" algn="l" rtl="0" eaLnBrk="0" fontAlgn="base" hangingPunct="0">
        <a:spcBef>
          <a:spcPct val="20000"/>
        </a:spcBef>
        <a:spcAft>
          <a:spcPct val="0"/>
        </a:spcAft>
        <a:buChar char="–"/>
        <a:defRPr sz="11200">
          <a:solidFill>
            <a:schemeClr val="tx1"/>
          </a:solidFill>
          <a:latin typeface="+mn-lt"/>
          <a:ea typeface="ＭＳ Ｐゴシック" charset="0"/>
        </a:defRPr>
      </a:lvl2pPr>
      <a:lvl3pPr marL="4581525" indent="-915988" algn="l" rtl="0" eaLnBrk="0" fontAlgn="base" hangingPunct="0">
        <a:spcBef>
          <a:spcPct val="20000"/>
        </a:spcBef>
        <a:spcAft>
          <a:spcPct val="0"/>
        </a:spcAft>
        <a:buChar char="•"/>
        <a:defRPr sz="9700">
          <a:solidFill>
            <a:schemeClr val="tx1"/>
          </a:solidFill>
          <a:latin typeface="+mn-lt"/>
          <a:ea typeface="ＭＳ Ｐゴシック" charset="0"/>
        </a:defRPr>
      </a:lvl3pPr>
      <a:lvl4pPr marL="6413500" indent="-915988" algn="l" rtl="0" eaLnBrk="0" fontAlgn="base" hangingPunct="0">
        <a:spcBef>
          <a:spcPct val="20000"/>
        </a:spcBef>
        <a:spcAft>
          <a:spcPct val="0"/>
        </a:spcAft>
        <a:buChar char="–"/>
        <a:defRPr sz="8000">
          <a:solidFill>
            <a:schemeClr val="tx1"/>
          </a:solidFill>
          <a:latin typeface="+mn-lt"/>
          <a:ea typeface="ＭＳ Ｐゴシック" charset="0"/>
        </a:defRPr>
      </a:lvl4pPr>
      <a:lvl5pPr marL="8245475" indent="-915988" algn="l" rtl="0" eaLnBrk="0" fontAlgn="base" hangingPunct="0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  <a:ea typeface="ＭＳ Ｐゴシック" charset="0"/>
        </a:defRPr>
      </a:lvl5pPr>
      <a:lvl6pPr marL="10080931" indent="-916448" algn="l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</a:defRPr>
      </a:lvl6pPr>
      <a:lvl7pPr marL="11913827" indent="-916448" algn="l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</a:defRPr>
      </a:lvl7pPr>
      <a:lvl8pPr marL="13746724" indent="-916448" algn="l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</a:defRPr>
      </a:lvl8pPr>
      <a:lvl9pPr marL="15579620" indent="-916448" algn="l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3665793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32897" algn="l" defTabSz="3665793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65793" algn="l" defTabSz="3665793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98690" algn="l" defTabSz="3665793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31586" algn="l" defTabSz="3665793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64483" algn="l" defTabSz="3665793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97379" algn="l" defTabSz="3665793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30276" algn="l" defTabSz="3665793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63172" algn="l" defTabSz="3665793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E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7884044" y="-7330671"/>
            <a:ext cx="27504666" cy="294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0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0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0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0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0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95000"/>
              </a:lnSpc>
              <a:defRPr/>
            </a:pPr>
            <a:r>
              <a:rPr lang="en-US" sz="2000" smtClean="0">
                <a:solidFill>
                  <a:srgbClr val="FFFFFF"/>
                </a:solidFill>
                <a:latin typeface="Arial" charset="0"/>
                <a:cs typeface="+mn-cs"/>
              </a:rPr>
              <a:t>--</a:t>
            </a:r>
          </a:p>
        </p:txBody>
      </p:sp>
      <p:sp>
        <p:nvSpPr>
          <p:cNvPr id="3" name="Rectangle 2"/>
          <p:cNvSpPr/>
          <p:nvPr/>
        </p:nvSpPr>
        <p:spPr>
          <a:xfrm>
            <a:off x="1281614" y="753418"/>
            <a:ext cx="40642172" cy="4780308"/>
          </a:xfrm>
          <a:prstGeom prst="rect">
            <a:avLst/>
          </a:prstGeom>
          <a:solidFill>
            <a:schemeClr val="bg1"/>
          </a:solidFill>
          <a:ln w="381000" cmpd="sng">
            <a:solidFill>
              <a:srgbClr val="D09A8F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257299" y="29918820"/>
            <a:ext cx="40851223" cy="1752600"/>
          </a:xfrm>
          <a:prstGeom prst="rect">
            <a:avLst/>
          </a:prstGeom>
          <a:solidFill>
            <a:srgbClr val="FFFFFF"/>
          </a:solidFill>
          <a:ln w="127000">
            <a:solidFill>
              <a:srgbClr val="D09A8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9756100" y="23521599"/>
            <a:ext cx="12276223" cy="5406619"/>
          </a:xfrm>
          <a:prstGeom prst="rect">
            <a:avLst/>
          </a:prstGeom>
          <a:solidFill>
            <a:srgbClr val="A8B6B1">
              <a:alpha val="64000"/>
            </a:srgbClr>
          </a:solidFill>
          <a:ln w="127000">
            <a:solidFill>
              <a:srgbClr val="D09A8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257300" y="6948018"/>
            <a:ext cx="12115800" cy="7045001"/>
          </a:xfrm>
          <a:prstGeom prst="rect">
            <a:avLst/>
          </a:prstGeom>
          <a:solidFill>
            <a:schemeClr val="bg1"/>
          </a:solidFill>
          <a:ln w="127000">
            <a:solidFill>
              <a:srgbClr val="D09A8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19" name="TextBox 3"/>
          <p:cNvSpPr txBox="1">
            <a:spLocks noChangeArrowheads="1"/>
          </p:cNvSpPr>
          <p:nvPr/>
        </p:nvSpPr>
        <p:spPr bwMode="auto">
          <a:xfrm>
            <a:off x="1714500" y="962819"/>
            <a:ext cx="398526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9000" dirty="0"/>
              <a:t>Effect of Different T</a:t>
            </a:r>
            <a:r>
              <a:rPr lang="en-US" sz="9000" baseline="-25000" dirty="0"/>
              <a:t>1</a:t>
            </a:r>
            <a:r>
              <a:rPr lang="en-US" sz="9000" dirty="0"/>
              <a:t> Mapping Techniques on a Quantitative Magnetization Transfer MRI Biomarker for Myelin Density</a:t>
            </a:r>
          </a:p>
        </p:txBody>
      </p:sp>
      <p:sp>
        <p:nvSpPr>
          <p:cNvPr id="13320" name="TextBox 53"/>
          <p:cNvSpPr txBox="1">
            <a:spLocks noChangeArrowheads="1"/>
          </p:cNvSpPr>
          <p:nvPr/>
        </p:nvSpPr>
        <p:spPr bwMode="auto">
          <a:xfrm>
            <a:off x="1714500" y="3614936"/>
            <a:ext cx="39852600" cy="164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Aft>
                <a:spcPts val="0"/>
              </a:spcAft>
            </a:pPr>
            <a:endParaRPr lang="en-US" sz="1000" dirty="0" smtClean="0">
              <a:latin typeface="Didot"/>
              <a:cs typeface="Didot"/>
            </a:endParaRPr>
          </a:p>
          <a:p>
            <a:pPr algn="ctr" eaLnBrk="1" hangingPunct="1">
              <a:spcAft>
                <a:spcPts val="0"/>
              </a:spcAft>
            </a:pPr>
            <a:r>
              <a:rPr lang="en-US" sz="5000" dirty="0" smtClean="0">
                <a:latin typeface="Didot"/>
                <a:cs typeface="Didot"/>
              </a:rPr>
              <a:t>Mathieu Boudreau</a:t>
            </a:r>
            <a:r>
              <a:rPr lang="en-US" sz="5000" baseline="30000" dirty="0" smtClean="0">
                <a:latin typeface="Didot"/>
                <a:cs typeface="Didot"/>
              </a:rPr>
              <a:t>1</a:t>
            </a:r>
            <a:r>
              <a:rPr lang="en-US" sz="5000" dirty="0" smtClean="0">
                <a:latin typeface="Didot"/>
                <a:cs typeface="Didot"/>
              </a:rPr>
              <a:t>, </a:t>
            </a:r>
            <a:r>
              <a:rPr lang="en-US" sz="5000" dirty="0">
                <a:latin typeface="Didot"/>
                <a:cs typeface="Didot"/>
              </a:rPr>
              <a:t>Nikola </a:t>
            </a:r>
            <a:r>
              <a:rPr lang="en-US" sz="5000" dirty="0" smtClean="0">
                <a:latin typeface="Didot"/>
                <a:cs typeface="Didot"/>
              </a:rPr>
              <a:t>Stikov</a:t>
            </a:r>
            <a:r>
              <a:rPr lang="en-US" sz="5000" baseline="30000" dirty="0" smtClean="0">
                <a:latin typeface="Didot"/>
                <a:cs typeface="Didot"/>
              </a:rPr>
              <a:t>1</a:t>
            </a:r>
            <a:r>
              <a:rPr lang="en-US" sz="5000" dirty="0" smtClean="0">
                <a:latin typeface="Didot"/>
                <a:cs typeface="Didot"/>
              </a:rPr>
              <a:t>, </a:t>
            </a:r>
            <a:r>
              <a:rPr lang="en-US" sz="5000" dirty="0">
                <a:latin typeface="Didot"/>
                <a:cs typeface="Didot"/>
              </a:rPr>
              <a:t>G. Bruce </a:t>
            </a:r>
            <a:r>
              <a:rPr lang="en-US" sz="5000" dirty="0" smtClean="0">
                <a:latin typeface="Didot"/>
                <a:cs typeface="Didot"/>
              </a:rPr>
              <a:t>Pike</a:t>
            </a:r>
            <a:r>
              <a:rPr lang="en-US" sz="5000" baseline="30000" dirty="0" smtClean="0">
                <a:latin typeface="Didot"/>
                <a:cs typeface="Didot"/>
              </a:rPr>
              <a:t>2</a:t>
            </a:r>
            <a:endParaRPr lang="en-US" sz="5000" dirty="0">
              <a:latin typeface="Didot"/>
              <a:cs typeface="Didot"/>
            </a:endParaRPr>
          </a:p>
          <a:p>
            <a:pPr algn="ctr" eaLnBrk="1" hangingPunct="1">
              <a:spcAft>
                <a:spcPts val="0"/>
              </a:spcAft>
            </a:pPr>
            <a:endParaRPr lang="en-US" sz="1000" baseline="30000" dirty="0" smtClean="0">
              <a:latin typeface="Didot"/>
              <a:cs typeface="Didot"/>
            </a:endParaRPr>
          </a:p>
          <a:p>
            <a:pPr algn="ctr" eaLnBrk="1" hangingPunct="1">
              <a:spcAft>
                <a:spcPts val="0"/>
              </a:spcAft>
            </a:pPr>
            <a:r>
              <a:rPr lang="en-US" sz="3400" baseline="30000" dirty="0" smtClean="0">
                <a:latin typeface="Didot"/>
                <a:cs typeface="Didot"/>
              </a:rPr>
              <a:t>1</a:t>
            </a:r>
            <a:r>
              <a:rPr lang="en-US" sz="3400" dirty="0" smtClean="0">
                <a:latin typeface="Didot"/>
                <a:cs typeface="Didot"/>
              </a:rPr>
              <a:t>McConnell </a:t>
            </a:r>
            <a:r>
              <a:rPr lang="en-US" sz="3400" dirty="0">
                <a:latin typeface="Didot"/>
                <a:cs typeface="Didot"/>
              </a:rPr>
              <a:t>Brain Imaging Center, Montreal Neurological Institute, McGill </a:t>
            </a:r>
            <a:r>
              <a:rPr lang="en-US" sz="3400" dirty="0" smtClean="0">
                <a:latin typeface="Didot"/>
                <a:cs typeface="Didot"/>
              </a:rPr>
              <a:t>University, Montreal</a:t>
            </a:r>
            <a:r>
              <a:rPr lang="en-US" sz="3400" dirty="0">
                <a:latin typeface="Didot"/>
                <a:cs typeface="Didot"/>
              </a:rPr>
              <a:t>, </a:t>
            </a:r>
            <a:r>
              <a:rPr lang="en-US" sz="3400" dirty="0" smtClean="0">
                <a:latin typeface="Didot"/>
                <a:cs typeface="Didot"/>
              </a:rPr>
              <a:t>Quebec, </a:t>
            </a:r>
            <a:r>
              <a:rPr lang="en-US" sz="3400" baseline="30000" dirty="0">
                <a:latin typeface="Didot"/>
                <a:cs typeface="Didot"/>
              </a:rPr>
              <a:t>2</a:t>
            </a:r>
            <a:r>
              <a:rPr lang="en-US" sz="3400" dirty="0" smtClean="0">
                <a:latin typeface="Didot"/>
                <a:cs typeface="Didot"/>
              </a:rPr>
              <a:t>Hotchkiss </a:t>
            </a:r>
            <a:r>
              <a:rPr lang="en-US" sz="3400" dirty="0">
                <a:latin typeface="Didot"/>
                <a:cs typeface="Didot"/>
              </a:rPr>
              <a:t>Brain Institute, Faculty of Medicine, University of Calgary, </a:t>
            </a:r>
            <a:r>
              <a:rPr lang="en-US" sz="3400" dirty="0" smtClean="0">
                <a:latin typeface="Didot"/>
                <a:cs typeface="Didot"/>
              </a:rPr>
              <a:t>Calgary, Alberta</a:t>
            </a:r>
            <a:endParaRPr lang="en-US" sz="3400" dirty="0">
              <a:latin typeface="Didot"/>
              <a:cs typeface="Didot"/>
            </a:endParaRPr>
          </a:p>
        </p:txBody>
      </p:sp>
      <p:sp>
        <p:nvSpPr>
          <p:cNvPr id="13321" name="TextBox 4"/>
          <p:cNvSpPr txBox="1">
            <a:spLocks noChangeArrowheads="1"/>
          </p:cNvSpPr>
          <p:nvPr/>
        </p:nvSpPr>
        <p:spPr bwMode="auto">
          <a:xfrm>
            <a:off x="29908500" y="24508619"/>
            <a:ext cx="11963400" cy="4406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457200" indent="-457200" eaLnBrk="1" hangingPunct="1">
              <a:spcAft>
                <a:spcPts val="400"/>
              </a:spcAft>
              <a:buFont typeface="Arial"/>
              <a:buChar char="•"/>
            </a:pPr>
            <a:r>
              <a:rPr lang="en-US" sz="3400" dirty="0" smtClean="0">
                <a:latin typeface="Gill Sans"/>
                <a:cs typeface="Gill Sans"/>
              </a:rPr>
              <a:t>This work explored the effect </a:t>
            </a:r>
            <a:r>
              <a:rPr lang="en-US" sz="3400" dirty="0">
                <a:latin typeface="Gill Sans"/>
                <a:cs typeface="Gill Sans"/>
              </a:rPr>
              <a:t>of three different T</a:t>
            </a:r>
            <a:r>
              <a:rPr lang="en-US" sz="3400" baseline="-25000" dirty="0">
                <a:latin typeface="Gill Sans"/>
                <a:cs typeface="Gill Sans"/>
              </a:rPr>
              <a:t>1</a:t>
            </a:r>
            <a:r>
              <a:rPr lang="en-US" sz="3400" dirty="0" smtClean="0">
                <a:latin typeface="Gill Sans"/>
                <a:cs typeface="Gill Sans"/>
              </a:rPr>
              <a:t> </a:t>
            </a:r>
            <a:r>
              <a:rPr lang="en-US" sz="3400" dirty="0" smtClean="0">
                <a:solidFill>
                  <a:srgbClr val="000000"/>
                </a:solidFill>
                <a:latin typeface="Gill Sans"/>
                <a:cs typeface="Gill Sans"/>
              </a:rPr>
              <a:t>mapping </a:t>
            </a:r>
            <a:r>
              <a:rPr lang="en-US" sz="3400" dirty="0" smtClean="0">
                <a:latin typeface="Gill Sans"/>
                <a:cs typeface="Gill Sans"/>
              </a:rPr>
              <a:t>techniques </a:t>
            </a:r>
            <a:r>
              <a:rPr lang="en-US" sz="3400" dirty="0">
                <a:latin typeface="Gill Sans"/>
                <a:cs typeface="Gill Sans"/>
              </a:rPr>
              <a:t>on the qMT parameter F, </a:t>
            </a:r>
            <a:r>
              <a:rPr lang="en-US" sz="3400" dirty="0" smtClean="0">
                <a:latin typeface="Gill Sans"/>
                <a:cs typeface="Gill Sans"/>
              </a:rPr>
              <a:t> a </a:t>
            </a:r>
            <a:r>
              <a:rPr lang="en-US" sz="3400" dirty="0">
                <a:latin typeface="Gill Sans"/>
                <a:cs typeface="Gill Sans"/>
              </a:rPr>
              <a:t>biomarker for myelin density, </a:t>
            </a:r>
            <a:r>
              <a:rPr lang="en-US" sz="3400" dirty="0" smtClean="0">
                <a:latin typeface="Gill Sans"/>
                <a:cs typeface="Gill Sans"/>
              </a:rPr>
              <a:t> in </a:t>
            </a:r>
            <a:r>
              <a:rPr lang="en-US" sz="3400" dirty="0">
                <a:latin typeface="Gill Sans"/>
                <a:cs typeface="Gill Sans"/>
              </a:rPr>
              <a:t>white matter of healthy subjects. </a:t>
            </a:r>
            <a:endParaRPr lang="en-US" sz="3400" dirty="0" smtClean="0">
              <a:latin typeface="Gill Sans"/>
              <a:cs typeface="Gill Sans"/>
            </a:endParaRPr>
          </a:p>
          <a:p>
            <a:pPr marL="457200" indent="-457200" eaLnBrk="1" hangingPunct="1">
              <a:spcAft>
                <a:spcPts val="400"/>
              </a:spcAft>
              <a:buFont typeface="Arial"/>
              <a:buChar char="•"/>
            </a:pPr>
            <a:r>
              <a:rPr lang="en-US" sz="3400" dirty="0" smtClean="0">
                <a:latin typeface="Gill Sans"/>
                <a:cs typeface="Gill Sans"/>
              </a:rPr>
              <a:t>VFA underestimated WM F by 5 % relative to IR, </a:t>
            </a:r>
            <a:r>
              <a:rPr lang="en-US" sz="3400" dirty="0" smtClean="0">
                <a:latin typeface="Gill Sans"/>
                <a:cs typeface="Gill Sans"/>
              </a:rPr>
              <a:t> and </a:t>
            </a:r>
            <a:r>
              <a:rPr lang="en-US" sz="3400" dirty="0" smtClean="0">
                <a:latin typeface="Gill Sans"/>
                <a:cs typeface="Gill Sans"/>
              </a:rPr>
              <a:t>LL overestimated F by 27 %. </a:t>
            </a:r>
          </a:p>
          <a:p>
            <a:pPr marL="457200" indent="-457200" eaLnBrk="1" hangingPunct="1">
              <a:spcAft>
                <a:spcPts val="400"/>
              </a:spcAft>
              <a:buFont typeface="Arial"/>
              <a:buChar char="•"/>
            </a:pPr>
            <a:r>
              <a:rPr lang="en-US" sz="3400" dirty="0" smtClean="0">
                <a:latin typeface="Gill Sans" charset="0"/>
                <a:cs typeface="Gill Sans" charset="0"/>
              </a:rPr>
              <a:t>MS Researchers </a:t>
            </a:r>
            <a:r>
              <a:rPr lang="en-US" sz="3400" dirty="0" smtClean="0">
                <a:latin typeface="Gill Sans" charset="0"/>
                <a:cs typeface="Gill Sans" charset="0"/>
              </a:rPr>
              <a:t>using qMT should </a:t>
            </a:r>
            <a:r>
              <a:rPr lang="en-US" sz="3400" dirty="0" smtClean="0">
                <a:latin typeface="Gill Sans" charset="0"/>
                <a:cs typeface="Gill Sans" charset="0"/>
              </a:rPr>
              <a:t>report typical </a:t>
            </a:r>
            <a:r>
              <a:rPr lang="en-US" sz="3400" dirty="0" smtClean="0">
                <a:latin typeface="Gill Sans" charset="0"/>
                <a:cs typeface="Gill Sans" charset="0"/>
              </a:rPr>
              <a:t>IR gold standard </a:t>
            </a:r>
            <a:r>
              <a:rPr lang="en-US" sz="3400" dirty="0" smtClean="0">
                <a:latin typeface="Gill Sans" charset="0"/>
                <a:cs typeface="Gill Sans" charset="0"/>
              </a:rPr>
              <a:t>healthy WM </a:t>
            </a:r>
            <a:r>
              <a:rPr lang="en-US" sz="3400" dirty="0" smtClean="0">
                <a:latin typeface="Gill Sans" charset="0"/>
                <a:cs typeface="Gill Sans" charset="0"/>
              </a:rPr>
              <a:t>T</a:t>
            </a:r>
            <a:r>
              <a:rPr lang="en-US" sz="3400" baseline="-25000" dirty="0" smtClean="0">
                <a:latin typeface="Gill Sans" charset="0"/>
                <a:cs typeface="Gill Sans" charset="0"/>
              </a:rPr>
              <a:t>1</a:t>
            </a:r>
            <a:r>
              <a:rPr lang="en-US" sz="3400" dirty="0" smtClean="0">
                <a:latin typeface="Gill Sans" charset="0"/>
                <a:cs typeface="Gill Sans" charset="0"/>
              </a:rPr>
              <a:t> </a:t>
            </a:r>
            <a:r>
              <a:rPr lang="en-US" sz="3400" dirty="0" smtClean="0">
                <a:latin typeface="Gill Sans" charset="0"/>
                <a:cs typeface="Gill Sans" charset="0"/>
              </a:rPr>
              <a:t>values for their site/scanner </a:t>
            </a:r>
            <a:r>
              <a:rPr lang="en-US" sz="3400" dirty="0" smtClean="0">
                <a:latin typeface="Gill Sans" charset="0"/>
                <a:cs typeface="Gill Sans" charset="0"/>
              </a:rPr>
              <a:t>when other methods such as VFA are </a:t>
            </a:r>
            <a:r>
              <a:rPr lang="en-US" sz="3400" dirty="0" smtClean="0">
                <a:latin typeface="Gill Sans" charset="0"/>
                <a:cs typeface="Gill Sans" charset="0"/>
              </a:rPr>
              <a:t>used.</a:t>
            </a:r>
            <a:endParaRPr lang="en-US" sz="3400" dirty="0">
              <a:latin typeface="Gill Sans" charset="0"/>
              <a:cs typeface="Gill Sans" charset="0"/>
            </a:endParaRPr>
          </a:p>
        </p:txBody>
      </p:sp>
      <p:sp>
        <p:nvSpPr>
          <p:cNvPr id="13323" name="TextBox 62"/>
          <p:cNvSpPr txBox="1">
            <a:spLocks noChangeArrowheads="1"/>
          </p:cNvSpPr>
          <p:nvPr/>
        </p:nvSpPr>
        <p:spPr bwMode="auto">
          <a:xfrm>
            <a:off x="1530293" y="7654564"/>
            <a:ext cx="11614207" cy="6424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457200" indent="-457200">
              <a:spcAft>
                <a:spcPts val="1000"/>
              </a:spcAft>
              <a:buFont typeface="Arial"/>
              <a:buChar char="•"/>
            </a:pPr>
            <a:r>
              <a:rPr lang="en-US" sz="3400" dirty="0" smtClean="0">
                <a:latin typeface="Gill Sans"/>
                <a:cs typeface="Gill Sans"/>
              </a:rPr>
              <a:t>The </a:t>
            </a:r>
            <a:r>
              <a:rPr lang="en-US" sz="3400" dirty="0">
                <a:latin typeface="Gill Sans"/>
                <a:cs typeface="Gill Sans"/>
              </a:rPr>
              <a:t>q</a:t>
            </a:r>
            <a:r>
              <a:rPr lang="en-US" sz="3400" dirty="0" smtClean="0">
                <a:latin typeface="Gill Sans"/>
                <a:cs typeface="Gill Sans"/>
              </a:rPr>
              <a:t>uantitative </a:t>
            </a:r>
            <a:r>
              <a:rPr lang="en-US" sz="3400" dirty="0">
                <a:latin typeface="Gill Sans"/>
                <a:cs typeface="Gill Sans"/>
              </a:rPr>
              <a:t>MT (qMT) parameter </a:t>
            </a:r>
            <a:r>
              <a:rPr lang="en-US" sz="3400" dirty="0" smtClean="0">
                <a:latin typeface="Gill Sans"/>
                <a:cs typeface="Gill Sans"/>
              </a:rPr>
              <a:t>F (macromolecular pool size ratio) correlates strongly with </a:t>
            </a:r>
            <a:r>
              <a:rPr lang="en-US" sz="3400" dirty="0">
                <a:latin typeface="Gill Sans"/>
                <a:cs typeface="Gill Sans"/>
              </a:rPr>
              <a:t>histological measures of </a:t>
            </a:r>
            <a:r>
              <a:rPr lang="en-US" sz="3400" dirty="0" smtClean="0">
                <a:latin typeface="Gill Sans"/>
                <a:cs typeface="Gill Sans"/>
              </a:rPr>
              <a:t>myelin in post</a:t>
            </a:r>
            <a:r>
              <a:rPr lang="en-US" sz="3400" dirty="0">
                <a:latin typeface="Gill Sans"/>
                <a:cs typeface="Gill Sans"/>
              </a:rPr>
              <a:t>-mortem </a:t>
            </a:r>
            <a:r>
              <a:rPr lang="en-US" sz="3400" dirty="0" smtClean="0">
                <a:latin typeface="Gill Sans"/>
                <a:cs typeface="Gill Sans"/>
              </a:rPr>
              <a:t>MS </a:t>
            </a:r>
            <a:r>
              <a:rPr lang="en-US" sz="3400" dirty="0" smtClean="0">
                <a:latin typeface="Gill Sans"/>
                <a:cs typeface="Gill Sans"/>
              </a:rPr>
              <a:t>brains</a:t>
            </a:r>
            <a:r>
              <a:rPr lang="en-US" sz="3400" baseline="30000" dirty="0" smtClean="0">
                <a:latin typeface="Gill Sans"/>
                <a:cs typeface="Gill Sans"/>
              </a:rPr>
              <a:t>1.</a:t>
            </a:r>
            <a:endParaRPr lang="en-US" sz="3400" baseline="30000" dirty="0" smtClean="0">
              <a:latin typeface="Gill Sans"/>
              <a:cs typeface="Gill Sans"/>
            </a:endParaRPr>
          </a:p>
          <a:p>
            <a:pPr marL="457200" indent="-457200">
              <a:spcAft>
                <a:spcPts val="1000"/>
              </a:spcAft>
              <a:buFont typeface="Arial"/>
              <a:buChar char="•"/>
            </a:pPr>
            <a:r>
              <a:rPr lang="en-US" sz="3400" dirty="0" smtClean="0">
                <a:latin typeface="Gill Sans"/>
                <a:cs typeface="Gill Sans"/>
              </a:rPr>
              <a:t>T</a:t>
            </a:r>
            <a:r>
              <a:rPr lang="en-US" sz="3400" baseline="-25000" dirty="0" smtClean="0">
                <a:latin typeface="Gill Sans"/>
                <a:cs typeface="Gill Sans"/>
              </a:rPr>
              <a:t>1</a:t>
            </a:r>
            <a:r>
              <a:rPr lang="en-US" sz="3400" dirty="0" smtClean="0">
                <a:latin typeface="Gill Sans"/>
                <a:cs typeface="Gill Sans"/>
              </a:rPr>
              <a:t> maps, required for qMT, have recently been observed to </a:t>
            </a:r>
            <a:r>
              <a:rPr lang="en-US" sz="3400" dirty="0" smtClean="0">
                <a:solidFill>
                  <a:srgbClr val="000000"/>
                </a:solidFill>
                <a:latin typeface="Gill Sans"/>
                <a:cs typeface="Gill Sans"/>
              </a:rPr>
              <a:t>vary </a:t>
            </a:r>
            <a:r>
              <a:rPr lang="en-US" sz="3400" dirty="0" smtClean="0">
                <a:latin typeface="Gill Sans"/>
                <a:cs typeface="Gill Sans"/>
              </a:rPr>
              <a:t>in white matter (WM) between three commonly used methods at 3T</a:t>
            </a:r>
            <a:r>
              <a:rPr lang="en-US" sz="3400" baseline="30000" dirty="0" smtClean="0">
                <a:latin typeface="Gill Sans"/>
                <a:cs typeface="Gill Sans"/>
              </a:rPr>
              <a:t>2</a:t>
            </a:r>
            <a:r>
              <a:rPr lang="en-US" sz="3400" dirty="0" smtClean="0">
                <a:latin typeface="Gill Sans"/>
                <a:cs typeface="Gill Sans"/>
              </a:rPr>
              <a:t>.</a:t>
            </a:r>
          </a:p>
          <a:p>
            <a:pPr marL="457200" indent="-457200">
              <a:spcAft>
                <a:spcPts val="1000"/>
              </a:spcAft>
              <a:buFont typeface="Arial"/>
              <a:buChar char="•"/>
            </a:pPr>
            <a:r>
              <a:rPr lang="en-US" sz="3400" dirty="0" smtClean="0">
                <a:solidFill>
                  <a:srgbClr val="000000"/>
                </a:solidFill>
                <a:latin typeface="Gill Sans"/>
                <a:cs typeface="Gill Sans"/>
              </a:rPr>
              <a:t>Literature WM T</a:t>
            </a:r>
            <a:r>
              <a:rPr lang="en-US" sz="3400" baseline="-25000" dirty="0" smtClean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  <a:r>
              <a:rPr lang="en-US" sz="3400" dirty="0" smtClean="0">
                <a:solidFill>
                  <a:srgbClr val="000000"/>
                </a:solidFill>
                <a:latin typeface="Gill Sans"/>
                <a:cs typeface="Gill Sans"/>
              </a:rPr>
              <a:t> values also vary across scanners and sites.</a:t>
            </a:r>
          </a:p>
          <a:p>
            <a:pPr marL="457200" indent="-457200" eaLnBrk="1" hangingPunct="1">
              <a:spcAft>
                <a:spcPts val="1000"/>
              </a:spcAft>
              <a:buFont typeface="Arial"/>
              <a:buChar char="•"/>
            </a:pPr>
            <a:r>
              <a:rPr lang="en-US" sz="3400" dirty="0" smtClean="0">
                <a:latin typeface="Gill Sans"/>
                <a:cs typeface="Gill Sans"/>
              </a:rPr>
              <a:t>This </a:t>
            </a:r>
            <a:r>
              <a:rPr lang="en-US" sz="3400" dirty="0">
                <a:latin typeface="Gill Sans"/>
                <a:cs typeface="Gill Sans"/>
              </a:rPr>
              <a:t>study investigated the </a:t>
            </a:r>
            <a:r>
              <a:rPr lang="en-US" sz="3400" b="1" dirty="0" smtClean="0">
                <a:latin typeface="Gill Sans"/>
                <a:cs typeface="Gill Sans"/>
              </a:rPr>
              <a:t>effect of three </a:t>
            </a:r>
            <a:r>
              <a:rPr lang="en-US" sz="3400" b="1" dirty="0">
                <a:latin typeface="Gill Sans"/>
                <a:cs typeface="Gill Sans"/>
              </a:rPr>
              <a:t>different T</a:t>
            </a:r>
            <a:r>
              <a:rPr lang="en-US" sz="3400" b="1" baseline="-25000" dirty="0">
                <a:latin typeface="Gill Sans"/>
                <a:cs typeface="Gill Sans"/>
              </a:rPr>
              <a:t>1</a:t>
            </a:r>
            <a:r>
              <a:rPr lang="en-US" sz="3400" b="1" dirty="0" smtClean="0">
                <a:latin typeface="Gill Sans"/>
                <a:cs typeface="Gill Sans"/>
              </a:rPr>
              <a:t> </a:t>
            </a:r>
            <a:r>
              <a:rPr lang="en-US" sz="3400" b="1" dirty="0" smtClean="0">
                <a:solidFill>
                  <a:srgbClr val="000000"/>
                </a:solidFill>
                <a:latin typeface="Gill Sans"/>
                <a:cs typeface="Gill Sans"/>
              </a:rPr>
              <a:t>mapping</a:t>
            </a:r>
            <a:r>
              <a:rPr lang="en-US" sz="3400" b="1" dirty="0" smtClean="0">
                <a:solidFill>
                  <a:srgbClr val="FF0000"/>
                </a:solidFill>
                <a:latin typeface="Gill Sans"/>
                <a:cs typeface="Gill Sans"/>
              </a:rPr>
              <a:t> </a:t>
            </a:r>
            <a:r>
              <a:rPr lang="en-US" sz="3400" b="1" dirty="0" smtClean="0">
                <a:latin typeface="Gill Sans"/>
                <a:cs typeface="Gill Sans"/>
              </a:rPr>
              <a:t>techniques </a:t>
            </a:r>
            <a:r>
              <a:rPr lang="en-US" sz="3400" b="1" dirty="0">
                <a:latin typeface="Gill Sans"/>
                <a:cs typeface="Gill Sans"/>
              </a:rPr>
              <a:t>on the qMT parameter F</a:t>
            </a:r>
            <a:r>
              <a:rPr lang="en-US" sz="3400" dirty="0">
                <a:latin typeface="Gill Sans"/>
                <a:cs typeface="Gill Sans"/>
              </a:rPr>
              <a:t>, a biomarker for myelin </a:t>
            </a:r>
            <a:r>
              <a:rPr lang="en-US" sz="3400" dirty="0" smtClean="0">
                <a:latin typeface="Gill Sans"/>
                <a:cs typeface="Gill Sans"/>
              </a:rPr>
              <a:t>density, </a:t>
            </a:r>
            <a:r>
              <a:rPr lang="en-US" sz="3400" b="1" dirty="0" smtClean="0">
                <a:latin typeface="Gill Sans"/>
                <a:cs typeface="Gill Sans"/>
              </a:rPr>
              <a:t>in</a:t>
            </a:r>
            <a:r>
              <a:rPr lang="en-US" sz="3400" dirty="0" smtClean="0">
                <a:latin typeface="Gill Sans"/>
                <a:cs typeface="Gill Sans"/>
              </a:rPr>
              <a:t> </a:t>
            </a:r>
            <a:r>
              <a:rPr lang="en-US" sz="3400" b="1" dirty="0" smtClean="0">
                <a:latin typeface="Gill Sans"/>
                <a:cs typeface="Gill Sans"/>
              </a:rPr>
              <a:t>white matter </a:t>
            </a:r>
            <a:r>
              <a:rPr lang="en-US" sz="3400" b="1" dirty="0">
                <a:latin typeface="Gill Sans"/>
                <a:cs typeface="Gill Sans"/>
              </a:rPr>
              <a:t>of healthy subjects</a:t>
            </a:r>
            <a:r>
              <a:rPr lang="en-US" sz="3400" dirty="0">
                <a:latin typeface="Gill Sans"/>
                <a:cs typeface="Gill Sans"/>
              </a:rPr>
              <a:t>.  </a:t>
            </a:r>
          </a:p>
        </p:txBody>
      </p:sp>
      <p:sp>
        <p:nvSpPr>
          <p:cNvPr id="13324" name="TextBox 11"/>
          <p:cNvSpPr txBox="1">
            <a:spLocks noChangeArrowheads="1"/>
          </p:cNvSpPr>
          <p:nvPr/>
        </p:nvSpPr>
        <p:spPr bwMode="auto">
          <a:xfrm>
            <a:off x="1333500" y="29964003"/>
            <a:ext cx="121920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CA" sz="2500" b="1" dirty="0">
                <a:latin typeface="Gill Sans" charset="0"/>
                <a:cs typeface="Gill Sans" charset="0"/>
              </a:rPr>
              <a:t>References:  </a:t>
            </a:r>
            <a:r>
              <a:rPr lang="en-US" sz="2500" dirty="0" smtClean="0">
                <a:latin typeface="Gill Sans" charset="0"/>
                <a:cs typeface="Gill Sans" charset="0"/>
              </a:rPr>
              <a:t>[1] K. </a:t>
            </a:r>
            <a:r>
              <a:rPr lang="en-US" sz="2500" dirty="0" err="1" smtClean="0">
                <a:latin typeface="Gill Sans" charset="0"/>
                <a:cs typeface="Gill Sans" charset="0"/>
              </a:rPr>
              <a:t>Schmierer</a:t>
            </a:r>
            <a:r>
              <a:rPr lang="en-US" sz="2500" dirty="0" smtClean="0">
                <a:latin typeface="Gill Sans" charset="0"/>
                <a:cs typeface="Gill Sans" charset="0"/>
              </a:rPr>
              <a:t> et al., J. </a:t>
            </a:r>
            <a:r>
              <a:rPr lang="en-US" sz="2500" dirty="0" err="1" smtClean="0">
                <a:latin typeface="Gill Sans" charset="0"/>
                <a:cs typeface="Gill Sans" charset="0"/>
              </a:rPr>
              <a:t>Magn</a:t>
            </a:r>
            <a:r>
              <a:rPr lang="en-US" sz="2500" dirty="0" smtClean="0">
                <a:latin typeface="Gill Sans" charset="0"/>
                <a:cs typeface="Gill Sans" charset="0"/>
              </a:rPr>
              <a:t>. Res. </a:t>
            </a:r>
            <a:r>
              <a:rPr lang="en-US" sz="2500" dirty="0" err="1" smtClean="0">
                <a:latin typeface="Gill Sans" charset="0"/>
                <a:cs typeface="Gill Sans" charset="0"/>
              </a:rPr>
              <a:t>Imag</a:t>
            </a:r>
            <a:r>
              <a:rPr lang="en-US" sz="2500" dirty="0" smtClean="0">
                <a:latin typeface="Gill Sans" charset="0"/>
                <a:cs typeface="Gill Sans" charset="0"/>
              </a:rPr>
              <a:t>. 26:41-51 (2007)</a:t>
            </a:r>
            <a:r>
              <a:rPr lang="en-US" sz="2500" i="1" dirty="0" smtClean="0">
                <a:latin typeface="Gill Sans" charset="0"/>
                <a:cs typeface="Gill Sans" charset="0"/>
              </a:rPr>
              <a:t> </a:t>
            </a:r>
            <a:r>
              <a:rPr lang="en-US" sz="2500" dirty="0" smtClean="0">
                <a:latin typeface="Gill Sans" charset="0"/>
                <a:cs typeface="Gill Sans" charset="0"/>
              </a:rPr>
              <a:t>[</a:t>
            </a:r>
            <a:r>
              <a:rPr lang="en-US" sz="2500" dirty="0">
                <a:latin typeface="Gill Sans" charset="0"/>
                <a:cs typeface="Gill Sans" charset="0"/>
              </a:rPr>
              <a:t>2</a:t>
            </a:r>
            <a:r>
              <a:rPr lang="en-US" sz="2500" dirty="0" smtClean="0">
                <a:latin typeface="Gill Sans" charset="0"/>
                <a:cs typeface="Gill Sans" charset="0"/>
              </a:rPr>
              <a:t>] N. </a:t>
            </a:r>
            <a:r>
              <a:rPr lang="en-US" sz="2500" dirty="0" err="1" smtClean="0">
                <a:latin typeface="Gill Sans" charset="0"/>
                <a:cs typeface="Gill Sans" charset="0"/>
              </a:rPr>
              <a:t>Stikov</a:t>
            </a:r>
            <a:r>
              <a:rPr lang="en-US" sz="2500" dirty="0" smtClean="0">
                <a:latin typeface="Gill Sans" charset="0"/>
                <a:cs typeface="Gill Sans" charset="0"/>
              </a:rPr>
              <a:t> </a:t>
            </a:r>
            <a:r>
              <a:rPr lang="en-US" sz="2500" dirty="0">
                <a:latin typeface="Gill Sans" charset="0"/>
                <a:cs typeface="Gill Sans" charset="0"/>
              </a:rPr>
              <a:t>et al</a:t>
            </a:r>
            <a:r>
              <a:rPr lang="en-US" sz="2500" dirty="0" smtClean="0">
                <a:latin typeface="Gill Sans" charset="0"/>
                <a:cs typeface="Gill Sans" charset="0"/>
              </a:rPr>
              <a:t>., </a:t>
            </a:r>
            <a:r>
              <a:rPr lang="en-US" sz="2500" i="1" dirty="0" smtClean="0">
                <a:latin typeface="Gill Sans" charset="0"/>
                <a:cs typeface="Gill Sans" charset="0"/>
              </a:rPr>
              <a:t>‘</a:t>
            </a:r>
            <a:r>
              <a:rPr lang="en-US" sz="2500" i="1" dirty="0">
                <a:latin typeface="Gill Sans"/>
                <a:cs typeface="Gill Sans"/>
              </a:rPr>
              <a:t>Validation of </a:t>
            </a:r>
            <a:r>
              <a:rPr lang="en-US" sz="2500" i="1" dirty="0" smtClean="0">
                <a:latin typeface="Gill Sans"/>
                <a:cs typeface="Gill Sans"/>
              </a:rPr>
              <a:t>T</a:t>
            </a:r>
            <a:r>
              <a:rPr lang="en-US" sz="2500" i="1" baseline="-25000" dirty="0" smtClean="0">
                <a:latin typeface="Gill Sans"/>
                <a:cs typeface="Gill Sans"/>
              </a:rPr>
              <a:t>1</a:t>
            </a:r>
            <a:r>
              <a:rPr lang="en-US" sz="2500" i="1" dirty="0" smtClean="0">
                <a:latin typeface="Gill Sans"/>
                <a:cs typeface="Gill Sans"/>
              </a:rPr>
              <a:t>  </a:t>
            </a:r>
            <a:r>
              <a:rPr lang="en-US" sz="2500" i="1" dirty="0">
                <a:latin typeface="Gill Sans"/>
                <a:cs typeface="Gill Sans"/>
              </a:rPr>
              <a:t>Mapping Techniques: Are Phantom Studies </a:t>
            </a:r>
            <a:r>
              <a:rPr lang="en-US" sz="2500" i="1" dirty="0" smtClean="0">
                <a:latin typeface="Gill Sans"/>
                <a:cs typeface="Gill Sans"/>
              </a:rPr>
              <a:t>Sufficient’ </a:t>
            </a:r>
            <a:r>
              <a:rPr lang="en-US" sz="2500" dirty="0">
                <a:latin typeface="Gill Sans" charset="0"/>
                <a:cs typeface="Gill Sans" charset="0"/>
              </a:rPr>
              <a:t>Proc. of ISMRM (2012</a:t>
            </a:r>
            <a:r>
              <a:rPr lang="en-US" sz="2500" dirty="0" smtClean="0">
                <a:latin typeface="Gill Sans" charset="0"/>
                <a:cs typeface="Gill Sans" charset="0"/>
              </a:rPr>
              <a:t>) [3] L. </a:t>
            </a:r>
            <a:r>
              <a:rPr lang="en-US" sz="2500" dirty="0">
                <a:latin typeface="Gill Sans"/>
                <a:cs typeface="Gill Sans"/>
              </a:rPr>
              <a:t>Collins et al. IPMI 1999, LNCS, Vol. 1613, Springer, Heidelberg 210-223 </a:t>
            </a:r>
            <a:r>
              <a:rPr lang="en-US" sz="2500" dirty="0" smtClean="0">
                <a:latin typeface="Gill Sans"/>
                <a:cs typeface="Gill Sans"/>
              </a:rPr>
              <a:t>(1999) </a:t>
            </a:r>
            <a:r>
              <a:rPr lang="en-US" sz="2500" dirty="0" smtClean="0">
                <a:latin typeface="Gill Sans" charset="0"/>
                <a:cs typeface="Gill Sans" charset="0"/>
              </a:rPr>
              <a:t>[4] </a:t>
            </a:r>
            <a:r>
              <a:rPr lang="en-US" sz="2500" dirty="0">
                <a:latin typeface="Gill Sans"/>
                <a:cs typeface="Gill Sans"/>
              </a:rPr>
              <a:t>Levesque I. et al, </a:t>
            </a:r>
            <a:r>
              <a:rPr lang="en-US" sz="2500" dirty="0" err="1" smtClean="0">
                <a:latin typeface="Gill Sans"/>
                <a:cs typeface="Gill Sans"/>
              </a:rPr>
              <a:t>Magn</a:t>
            </a:r>
            <a:r>
              <a:rPr lang="en-US" sz="2500" dirty="0" smtClean="0">
                <a:latin typeface="Gill Sans"/>
                <a:cs typeface="Gill Sans"/>
              </a:rPr>
              <a:t>. Res. in Med </a:t>
            </a:r>
            <a:r>
              <a:rPr lang="en-US" sz="2500" dirty="0">
                <a:latin typeface="Gill Sans"/>
                <a:cs typeface="Gill Sans"/>
              </a:rPr>
              <a:t>66:635-643 (2011) </a:t>
            </a:r>
            <a:r>
              <a:rPr lang="en-US" sz="2500" dirty="0" smtClean="0">
                <a:latin typeface="Gill Sans"/>
                <a:cs typeface="Gill Sans"/>
              </a:rPr>
              <a:t>[5] </a:t>
            </a:r>
            <a:r>
              <a:rPr lang="en-US" sz="2500" dirty="0">
                <a:latin typeface="Gill Sans"/>
                <a:cs typeface="Gill Sans"/>
              </a:rPr>
              <a:t>Sled J. and Pike G. B., MRM 46:923-931 (2001) </a:t>
            </a:r>
            <a:endParaRPr lang="en-US" sz="2500" dirty="0" smtClean="0">
              <a:latin typeface="Gill Sans"/>
              <a:cs typeface="Gill San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257300" y="6601619"/>
            <a:ext cx="12115800" cy="969918"/>
          </a:xfrm>
          <a:prstGeom prst="rect">
            <a:avLst/>
          </a:prstGeom>
          <a:solidFill>
            <a:srgbClr val="D09A8F"/>
          </a:solidFill>
          <a:ln w="127000">
            <a:solidFill>
              <a:srgbClr val="D09A8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31" name="TextBox 4"/>
          <p:cNvSpPr txBox="1">
            <a:spLocks noChangeArrowheads="1"/>
          </p:cNvSpPr>
          <p:nvPr/>
        </p:nvSpPr>
        <p:spPr bwMode="auto">
          <a:xfrm>
            <a:off x="1257300" y="6677819"/>
            <a:ext cx="121158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CA" sz="4400" b="1" dirty="0">
                <a:latin typeface="Gill Sans" charset="0"/>
                <a:cs typeface="Gill Sans" charset="0"/>
              </a:rPr>
              <a:t>Introduction</a:t>
            </a:r>
            <a:endParaRPr lang="en-US" sz="4400" b="1" dirty="0">
              <a:latin typeface="Gill Sans" charset="0"/>
              <a:cs typeface="Gill Sans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241954" y="14831219"/>
            <a:ext cx="12115800" cy="14097000"/>
          </a:xfrm>
          <a:prstGeom prst="rect">
            <a:avLst/>
          </a:prstGeom>
          <a:solidFill>
            <a:srgbClr val="FFFFFF"/>
          </a:solidFill>
          <a:ln w="127000">
            <a:solidFill>
              <a:srgbClr val="D09A8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34" name="TextBox 66"/>
          <p:cNvSpPr txBox="1">
            <a:spLocks noChangeArrowheads="1"/>
          </p:cNvSpPr>
          <p:nvPr/>
        </p:nvSpPr>
        <p:spPr bwMode="auto">
          <a:xfrm>
            <a:off x="1511810" y="15898019"/>
            <a:ext cx="11568254" cy="794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457200" indent="-457200" eaLnBrk="1" hangingPunct="1">
              <a:spcAft>
                <a:spcPts val="0"/>
              </a:spcAft>
              <a:buFont typeface="Arial"/>
              <a:buChar char="•"/>
            </a:pPr>
            <a:r>
              <a:rPr lang="en-CA" sz="3400" dirty="0" smtClean="0">
                <a:latin typeface="Gill Sans" charset="0"/>
                <a:cs typeface="Gill Sans" charset="0"/>
              </a:rPr>
              <a:t>Siemens 3T Tim Trio MRI </a:t>
            </a:r>
            <a:r>
              <a:rPr lang="en-CA" sz="3400" dirty="0" smtClean="0">
                <a:latin typeface="Gill Sans" charset="0"/>
                <a:cs typeface="Gill Sans" charset="0"/>
              </a:rPr>
              <a:t>system, 32-channel head coil</a:t>
            </a:r>
            <a:endParaRPr lang="en-CA" sz="3400" dirty="0" smtClean="0">
              <a:latin typeface="Gill Sans" charset="0"/>
              <a:cs typeface="Gill Sans" charset="0"/>
            </a:endParaRPr>
          </a:p>
          <a:p>
            <a:pPr marL="457200" indent="-457200" eaLnBrk="1" hangingPunct="1">
              <a:spcAft>
                <a:spcPts val="0"/>
              </a:spcAft>
              <a:buFont typeface="Arial"/>
              <a:buChar char="•"/>
            </a:pPr>
            <a:r>
              <a:rPr lang="en-CA" sz="3400" dirty="0" smtClean="0">
                <a:latin typeface="Gill Sans" charset="0"/>
                <a:cs typeface="Gill Sans" charset="0"/>
              </a:rPr>
              <a:t>6 </a:t>
            </a:r>
            <a:r>
              <a:rPr lang="en-CA" sz="3400" dirty="0">
                <a:latin typeface="Gill Sans" charset="0"/>
                <a:cs typeface="Gill Sans" charset="0"/>
              </a:rPr>
              <a:t>h</a:t>
            </a:r>
            <a:r>
              <a:rPr lang="en-CA" sz="3400" dirty="0" smtClean="0">
                <a:latin typeface="Gill Sans" charset="0"/>
                <a:cs typeface="Gill Sans" charset="0"/>
              </a:rPr>
              <a:t>ealthy adult volunteers</a:t>
            </a:r>
          </a:p>
          <a:p>
            <a:pPr marL="457200" indent="-457200" eaLnBrk="1" hangingPunct="1">
              <a:spcAft>
                <a:spcPts val="0"/>
              </a:spcAft>
              <a:buFont typeface="Arial"/>
              <a:buChar char="•"/>
            </a:pPr>
            <a:r>
              <a:rPr lang="en-CA" sz="3400" dirty="0" smtClean="0">
                <a:latin typeface="Gill Sans" charset="0"/>
                <a:cs typeface="Gill Sans" charset="0"/>
              </a:rPr>
              <a:t>Single slice, </a:t>
            </a:r>
            <a:r>
              <a:rPr lang="en-CA" sz="3400" dirty="0" smtClean="0">
                <a:latin typeface="Gill Sans" charset="0"/>
                <a:cs typeface="Gill Sans" charset="0"/>
              </a:rPr>
              <a:t> AC</a:t>
            </a:r>
            <a:r>
              <a:rPr lang="en-CA" sz="3400" dirty="0">
                <a:latin typeface="Gill Sans" charset="0"/>
                <a:cs typeface="Gill Sans" charset="0"/>
              </a:rPr>
              <a:t>-</a:t>
            </a:r>
            <a:r>
              <a:rPr lang="en-CA" sz="3400" dirty="0" smtClean="0">
                <a:latin typeface="Gill Sans" charset="0"/>
                <a:cs typeface="Gill Sans" charset="0"/>
              </a:rPr>
              <a:t>PC </a:t>
            </a:r>
            <a:r>
              <a:rPr lang="en-CA" sz="3400" dirty="0" smtClean="0">
                <a:solidFill>
                  <a:srgbClr val="000000"/>
                </a:solidFill>
                <a:latin typeface="Gill Sans" charset="0"/>
                <a:cs typeface="Gill Sans" charset="0"/>
              </a:rPr>
              <a:t>orientation, </a:t>
            </a:r>
            <a:r>
              <a:rPr lang="en-CA" sz="3400" dirty="0" smtClean="0">
                <a:solidFill>
                  <a:srgbClr val="000000"/>
                </a:solidFill>
                <a:latin typeface="Gill Sans" charset="0"/>
                <a:cs typeface="Gill Sans" charset="0"/>
              </a:rPr>
              <a:t>slightly above </a:t>
            </a:r>
            <a:r>
              <a:rPr lang="en-CA" sz="3400" dirty="0" smtClean="0">
                <a:latin typeface="Gill Sans" charset="0"/>
                <a:cs typeface="Gill Sans" charset="0"/>
              </a:rPr>
              <a:t>the </a:t>
            </a:r>
            <a:r>
              <a:rPr lang="en-CA" sz="3400" dirty="0" smtClean="0">
                <a:latin typeface="Gill Sans" charset="0"/>
                <a:cs typeface="Gill Sans" charset="0"/>
              </a:rPr>
              <a:t>corpus callosum (2x2x5 mm</a:t>
            </a:r>
            <a:r>
              <a:rPr lang="en-CA" sz="3400" baseline="30000" dirty="0">
                <a:latin typeface="Gill Sans" charset="0"/>
                <a:cs typeface="Gill Sans" charset="0"/>
              </a:rPr>
              <a:t>3</a:t>
            </a:r>
            <a:r>
              <a:rPr lang="en-CA" sz="3400" dirty="0" smtClean="0">
                <a:latin typeface="Gill Sans" charset="0"/>
                <a:cs typeface="Gill Sans" charset="0"/>
              </a:rPr>
              <a:t>)</a:t>
            </a:r>
          </a:p>
          <a:p>
            <a:pPr marL="457200" indent="-457200" eaLnBrk="1" hangingPunct="1">
              <a:spcAft>
                <a:spcPts val="0"/>
              </a:spcAft>
              <a:buFont typeface="Arial"/>
              <a:buChar char="•"/>
            </a:pPr>
            <a:r>
              <a:rPr lang="en-US" sz="3400" dirty="0">
                <a:latin typeface="Gill Sans" charset="0"/>
                <a:cs typeface="Gill Sans" charset="0"/>
              </a:rPr>
              <a:t>White matter tissue masks: 1x1x1 mm</a:t>
            </a:r>
            <a:r>
              <a:rPr lang="en-US" sz="3400" baseline="30000" dirty="0">
                <a:latin typeface="Gill Sans" charset="0"/>
                <a:cs typeface="Gill Sans" charset="0"/>
              </a:rPr>
              <a:t>3</a:t>
            </a:r>
            <a:r>
              <a:rPr lang="en-US" sz="3400" dirty="0">
                <a:latin typeface="Gill Sans" charset="0"/>
                <a:cs typeface="Gill Sans" charset="0"/>
              </a:rPr>
              <a:t> MP-RAGE classified using INSECT</a:t>
            </a:r>
            <a:r>
              <a:rPr lang="en-US" sz="3400" baseline="30000" dirty="0">
                <a:latin typeface="Gill Sans" charset="0"/>
                <a:cs typeface="Gill Sans" charset="0"/>
              </a:rPr>
              <a:t>3</a:t>
            </a:r>
            <a:r>
              <a:rPr lang="en-US" sz="3400" dirty="0">
                <a:latin typeface="Gill Sans" charset="0"/>
                <a:cs typeface="Gill Sans" charset="0"/>
              </a:rPr>
              <a:t> (WM, GM, CSF)</a:t>
            </a:r>
            <a:r>
              <a:rPr lang="en-US" sz="3400" dirty="0" smtClean="0">
                <a:latin typeface="Gill Sans" charset="0"/>
                <a:cs typeface="Gill Sans" charset="0"/>
              </a:rPr>
              <a:t>.  </a:t>
            </a:r>
            <a:r>
              <a:rPr lang="en-US" sz="3400" dirty="0">
                <a:latin typeface="Gill Sans" charset="0"/>
                <a:cs typeface="Gill Sans" charset="0"/>
              </a:rPr>
              <a:t>WM masks were resampled to match the qMT slice using a majority voting algorithm.</a:t>
            </a:r>
          </a:p>
          <a:p>
            <a:pPr eaLnBrk="1" hangingPunct="1">
              <a:spcAft>
                <a:spcPts val="0"/>
              </a:spcAft>
            </a:pPr>
            <a:endParaRPr lang="en-CA" sz="3400" b="1" dirty="0" smtClean="0">
              <a:latin typeface="Gill Sans" charset="0"/>
              <a:cs typeface="Gill Sans" charset="0"/>
            </a:endParaRPr>
          </a:p>
          <a:p>
            <a:pPr eaLnBrk="1" hangingPunct="1">
              <a:spcAft>
                <a:spcPts val="0"/>
              </a:spcAft>
            </a:pPr>
            <a:r>
              <a:rPr lang="en-CA" sz="3400" b="1" dirty="0" smtClean="0">
                <a:latin typeface="Gill Sans" charset="0"/>
                <a:cs typeface="Gill Sans" charset="0"/>
              </a:rPr>
              <a:t>Pulse Sequences</a:t>
            </a:r>
          </a:p>
          <a:p>
            <a:pPr marL="457200" indent="-457200" eaLnBrk="1" hangingPunct="1">
              <a:spcAft>
                <a:spcPts val="0"/>
              </a:spcAft>
              <a:buFont typeface="Arial"/>
              <a:buChar char="•"/>
            </a:pPr>
            <a:r>
              <a:rPr lang="en-CA" sz="3400" dirty="0" smtClean="0">
                <a:latin typeface="Gill Sans" charset="0"/>
                <a:cs typeface="Gill Sans" charset="0"/>
              </a:rPr>
              <a:t>B</a:t>
            </a:r>
            <a:r>
              <a:rPr lang="en-CA" sz="3400" baseline="-25000" dirty="0" smtClean="0">
                <a:latin typeface="Gill Sans" charset="0"/>
                <a:cs typeface="Gill Sans" charset="0"/>
              </a:rPr>
              <a:t>0 </a:t>
            </a:r>
            <a:r>
              <a:rPr lang="en-CA" sz="3400" dirty="0" smtClean="0">
                <a:latin typeface="Gill Sans" charset="0"/>
                <a:cs typeface="Gill Sans" charset="0"/>
                <a:sym typeface="Wingdings"/>
              </a:rPr>
              <a:t> Two-point GRE phase-difference method</a:t>
            </a:r>
            <a:endParaRPr lang="en-CA" sz="3400" dirty="0" smtClean="0">
              <a:latin typeface="Gill Sans" charset="0"/>
              <a:cs typeface="Gill Sans" charset="0"/>
            </a:endParaRPr>
          </a:p>
          <a:p>
            <a:pPr marL="457200" indent="-457200" eaLnBrk="1" hangingPunct="1">
              <a:spcAft>
                <a:spcPts val="0"/>
              </a:spcAft>
              <a:buFont typeface="Arial"/>
              <a:buChar char="•"/>
            </a:pPr>
            <a:r>
              <a:rPr lang="en-CA" sz="3400" dirty="0" smtClean="0">
                <a:latin typeface="Gill Sans" charset="0"/>
                <a:cs typeface="Gill Sans" charset="0"/>
              </a:rPr>
              <a:t>B</a:t>
            </a:r>
            <a:r>
              <a:rPr lang="en-CA" sz="3400" baseline="-25000" dirty="0" smtClean="0">
                <a:latin typeface="Gill Sans" charset="0"/>
                <a:cs typeface="Gill Sans" charset="0"/>
              </a:rPr>
              <a:t>1 </a:t>
            </a:r>
            <a:r>
              <a:rPr lang="en-CA" sz="3400" dirty="0" smtClean="0">
                <a:latin typeface="Gill Sans" charset="0"/>
                <a:cs typeface="Gill Sans" charset="0"/>
                <a:sym typeface="Wingdings"/>
              </a:rPr>
              <a:t> Double angle method</a:t>
            </a:r>
          </a:p>
          <a:p>
            <a:pPr marL="457200" indent="-457200" eaLnBrk="1" hangingPunct="1">
              <a:spcAft>
                <a:spcPts val="0"/>
              </a:spcAft>
              <a:buFont typeface="Arial"/>
              <a:buChar char="•"/>
            </a:pPr>
            <a:r>
              <a:rPr lang="en-CA" sz="3400" dirty="0" smtClean="0">
                <a:latin typeface="Gill Sans" charset="0"/>
                <a:cs typeface="Gill Sans" charset="0"/>
                <a:sym typeface="Wingdings"/>
              </a:rPr>
              <a:t>T</a:t>
            </a:r>
            <a:r>
              <a:rPr lang="en-CA" sz="3400" baseline="-25000" dirty="0" smtClean="0">
                <a:latin typeface="Gill Sans" charset="0"/>
                <a:cs typeface="Gill Sans" charset="0"/>
                <a:sym typeface="Wingdings"/>
              </a:rPr>
              <a:t>1 </a:t>
            </a:r>
            <a:r>
              <a:rPr lang="en-CA" sz="3400" dirty="0" smtClean="0">
                <a:latin typeface="Gill Sans" charset="0"/>
                <a:cs typeface="Gill Sans" charset="0"/>
                <a:sym typeface="Wingdings"/>
              </a:rPr>
              <a:t> Three methods compared: Inversion recovery (</a:t>
            </a:r>
            <a:r>
              <a:rPr lang="en-CA" sz="3200" b="1" dirty="0" smtClean="0">
                <a:latin typeface="Gill Sans" charset="0"/>
                <a:cs typeface="Gill Sans" charset="0"/>
                <a:sym typeface="Wingdings"/>
              </a:rPr>
              <a:t>IR, gold standard</a:t>
            </a:r>
            <a:r>
              <a:rPr lang="en-CA" sz="3400" dirty="0" smtClean="0">
                <a:latin typeface="Gill Sans" charset="0"/>
                <a:cs typeface="Gill Sans" charset="0"/>
                <a:sym typeface="Wingdings"/>
              </a:rPr>
              <a:t>), Look-Locker (LL), and Variable Flip Angle (VFA)</a:t>
            </a:r>
          </a:p>
          <a:p>
            <a:pPr marL="457200" indent="-457200" eaLnBrk="1" hangingPunct="1">
              <a:spcAft>
                <a:spcPts val="0"/>
              </a:spcAft>
              <a:buFont typeface="Arial"/>
              <a:buChar char="•"/>
            </a:pPr>
            <a:r>
              <a:rPr lang="en-US" sz="3400" dirty="0" smtClean="0">
                <a:latin typeface="Gill Sans" charset="0"/>
                <a:cs typeface="Gill Sans" charset="0"/>
              </a:rPr>
              <a:t>qMT </a:t>
            </a:r>
            <a:r>
              <a:rPr lang="en-CA" sz="3400" dirty="0" smtClean="0">
                <a:latin typeface="Gill Sans" charset="0"/>
                <a:cs typeface="Gill Sans" charset="0"/>
                <a:sym typeface="Wingdings"/>
              </a:rPr>
              <a:t> Spoiled GRE optimal 10-point protocol</a:t>
            </a:r>
            <a:r>
              <a:rPr lang="en-CA" sz="3400" baseline="30000" dirty="0" smtClean="0">
                <a:latin typeface="Gill Sans" charset="0"/>
                <a:cs typeface="Gill Sans" charset="0"/>
                <a:sym typeface="Wingdings"/>
              </a:rPr>
              <a:t>4</a:t>
            </a:r>
            <a:r>
              <a:rPr lang="en-CA" sz="3400" dirty="0" smtClean="0">
                <a:latin typeface="Gill Sans" charset="0"/>
                <a:cs typeface="Gill Sans" charset="0"/>
                <a:sym typeface="Wingdings"/>
              </a:rPr>
              <a:t>, Gaussian-</a:t>
            </a:r>
            <a:r>
              <a:rPr lang="en-CA" sz="3400" dirty="0" err="1" smtClean="0">
                <a:latin typeface="Gill Sans" charset="0"/>
                <a:cs typeface="Gill Sans" charset="0"/>
                <a:sym typeface="Wingdings"/>
              </a:rPr>
              <a:t>Hanning</a:t>
            </a:r>
            <a:r>
              <a:rPr lang="en-CA" sz="3400" dirty="0" smtClean="0">
                <a:latin typeface="Gill Sans" charset="0"/>
                <a:cs typeface="Gill Sans" charset="0"/>
                <a:sym typeface="Wingdings"/>
              </a:rPr>
              <a:t> MT pulses, Sled and Pike qMT model</a:t>
            </a:r>
            <a:r>
              <a:rPr lang="en-CA" sz="3400" baseline="30000" dirty="0" smtClean="0">
                <a:latin typeface="Gill Sans" charset="0"/>
                <a:cs typeface="Gill Sans" charset="0"/>
                <a:sym typeface="Wingdings"/>
              </a:rPr>
              <a:t>5</a:t>
            </a:r>
            <a:endParaRPr lang="en-CA" sz="3400" dirty="0" smtClean="0">
              <a:latin typeface="Gill Sans" charset="0"/>
              <a:cs typeface="Gill Sans" charset="0"/>
              <a:sym typeface="Wingding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241954" y="14831220"/>
            <a:ext cx="12115800" cy="969918"/>
          </a:xfrm>
          <a:prstGeom prst="rect">
            <a:avLst/>
          </a:prstGeom>
          <a:solidFill>
            <a:srgbClr val="D09A8F"/>
          </a:solidFill>
          <a:ln w="127000">
            <a:solidFill>
              <a:srgbClr val="D09A8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36" name="TextBox 4"/>
          <p:cNvSpPr txBox="1">
            <a:spLocks noChangeArrowheads="1"/>
          </p:cNvSpPr>
          <p:nvPr/>
        </p:nvSpPr>
        <p:spPr bwMode="auto">
          <a:xfrm>
            <a:off x="1333500" y="14969780"/>
            <a:ext cx="1205366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CA" sz="4400" b="1" dirty="0" smtClean="0">
                <a:latin typeface="Gill Sans" charset="0"/>
                <a:cs typeface="Gill Sans" charset="0"/>
              </a:rPr>
              <a:t>Methods</a:t>
            </a:r>
            <a:endParaRPr lang="en-US" sz="4400" b="1" dirty="0">
              <a:latin typeface="Gill Sans" charset="0"/>
              <a:cs typeface="Gill Sans" charset="0"/>
            </a:endParaRPr>
          </a:p>
        </p:txBody>
      </p:sp>
      <p:sp>
        <p:nvSpPr>
          <p:cNvPr id="13349" name="TextBox 71"/>
          <p:cNvSpPr txBox="1">
            <a:spLocks noChangeArrowheads="1"/>
          </p:cNvSpPr>
          <p:nvPr/>
        </p:nvSpPr>
        <p:spPr bwMode="auto">
          <a:xfrm>
            <a:off x="29756100" y="30376019"/>
            <a:ext cx="1234440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CA" sz="4500" b="1" dirty="0" smtClean="0">
                <a:latin typeface="Gill Sans" charset="0"/>
                <a:cs typeface="Gill Sans" charset="0"/>
              </a:rPr>
              <a:t>Contact: </a:t>
            </a:r>
            <a:r>
              <a:rPr lang="en-CA" sz="4500" dirty="0" smtClean="0">
                <a:latin typeface="Gill Sans" charset="0"/>
                <a:cs typeface="Gill Sans" charset="0"/>
              </a:rPr>
              <a:t>mathieu.boudreau2</a:t>
            </a:r>
            <a:r>
              <a:rPr lang="en-CA" sz="4500" dirty="0">
                <a:latin typeface="Gill Sans" charset="0"/>
                <a:cs typeface="Gill Sans" charset="0"/>
              </a:rPr>
              <a:t>@mail.mcgill.ca</a:t>
            </a:r>
            <a:endParaRPr lang="en-US" sz="4500" dirty="0">
              <a:latin typeface="Gill Sans" charset="0"/>
              <a:cs typeface="Gill Sans" charset="0"/>
            </a:endParaRPr>
          </a:p>
        </p:txBody>
      </p:sp>
      <p:sp>
        <p:nvSpPr>
          <p:cNvPr id="13350" name="TextBox 11"/>
          <p:cNvSpPr txBox="1">
            <a:spLocks noChangeArrowheads="1"/>
          </p:cNvSpPr>
          <p:nvPr/>
        </p:nvSpPr>
        <p:spPr bwMode="auto">
          <a:xfrm>
            <a:off x="14211300" y="29918819"/>
            <a:ext cx="147066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just" eaLnBrk="1" hangingPunct="1"/>
            <a:r>
              <a:rPr lang="en-CA" sz="3200" b="1" dirty="0">
                <a:latin typeface="Gill Sans" charset="0"/>
                <a:cs typeface="Gill Sans" charset="0"/>
              </a:rPr>
              <a:t>Acknowledgments: </a:t>
            </a:r>
            <a:r>
              <a:rPr lang="en-CA" sz="3200" dirty="0">
                <a:latin typeface="Gill Sans" charset="0"/>
                <a:cs typeface="Gill Sans" charset="0"/>
              </a:rPr>
              <a:t>This work was funded by the </a:t>
            </a:r>
            <a:r>
              <a:rPr lang="en-CA" sz="3200" dirty="0" smtClean="0">
                <a:latin typeface="Gill Sans" charset="0"/>
                <a:cs typeface="Gill Sans" charset="0"/>
              </a:rPr>
              <a:t>Natural Sciences and Engineering Research Council’s Doctoral Alexander </a:t>
            </a:r>
            <a:r>
              <a:rPr lang="en-CA" sz="3200" dirty="0">
                <a:latin typeface="Gill Sans" charset="0"/>
                <a:cs typeface="Gill Sans" charset="0"/>
              </a:rPr>
              <a:t>Graham Bell Canada Graduate Scholarship (M.B.</a:t>
            </a:r>
            <a:r>
              <a:rPr lang="en-CA" sz="3200" dirty="0" smtClean="0">
                <a:latin typeface="Gill Sans" charset="0"/>
                <a:cs typeface="Gill Sans" charset="0"/>
              </a:rPr>
              <a:t>), and grant funding was provided by the Canadian Institutes of Health Research.</a:t>
            </a:r>
            <a:endParaRPr lang="en-US" sz="3200" b="1" dirty="0">
              <a:solidFill>
                <a:srgbClr val="FF0000"/>
              </a:solidFill>
              <a:latin typeface="Gill Sans" charset="0"/>
              <a:cs typeface="Gill Sans" charset="0"/>
            </a:endParaRPr>
          </a:p>
          <a:p>
            <a:pPr eaLnBrk="1" hangingPunct="1"/>
            <a:endParaRPr lang="en-US" sz="3200" dirty="0"/>
          </a:p>
        </p:txBody>
      </p:sp>
      <p:sp>
        <p:nvSpPr>
          <p:cNvPr id="49" name="Rectangle 48"/>
          <p:cNvSpPr/>
          <p:nvPr/>
        </p:nvSpPr>
        <p:spPr>
          <a:xfrm>
            <a:off x="14295051" y="6927536"/>
            <a:ext cx="14562223" cy="10098819"/>
          </a:xfrm>
          <a:prstGeom prst="rect">
            <a:avLst/>
          </a:prstGeom>
          <a:solidFill>
            <a:schemeClr val="bg1"/>
          </a:solidFill>
          <a:ln w="127000">
            <a:solidFill>
              <a:srgbClr val="D09A8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numCol="3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2" name="TextBox 62"/>
          <p:cNvSpPr txBox="1">
            <a:spLocks noChangeArrowheads="1"/>
          </p:cNvSpPr>
          <p:nvPr/>
        </p:nvSpPr>
        <p:spPr bwMode="auto">
          <a:xfrm>
            <a:off x="14572156" y="7592219"/>
            <a:ext cx="14188833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CA" sz="3400" dirty="0" smtClean="0">
                <a:latin typeface="Gill Sans" charset="0"/>
                <a:cs typeface="Gill Sans" charset="0"/>
              </a:rPr>
              <a:t>Figure 2 shows a single-subject comparison between WM T</a:t>
            </a:r>
            <a:r>
              <a:rPr lang="en-CA" sz="3400" baseline="-25000" dirty="0" smtClean="0">
                <a:latin typeface="Gill Sans" charset="0"/>
                <a:cs typeface="Gill Sans" charset="0"/>
              </a:rPr>
              <a:t>1</a:t>
            </a:r>
            <a:r>
              <a:rPr lang="en-CA" sz="3400" dirty="0" smtClean="0">
                <a:latin typeface="Gill Sans" charset="0"/>
                <a:cs typeface="Gill Sans" charset="0"/>
              </a:rPr>
              <a:t> maps produced using three T</a:t>
            </a:r>
            <a:r>
              <a:rPr lang="en-CA" sz="3400" baseline="-25000" dirty="0" smtClean="0">
                <a:latin typeface="Gill Sans" charset="0"/>
                <a:cs typeface="Gill Sans" charset="0"/>
              </a:rPr>
              <a:t>1</a:t>
            </a:r>
            <a:r>
              <a:rPr lang="en-CA" sz="3400" dirty="0" smtClean="0">
                <a:latin typeface="Gill Sans" charset="0"/>
                <a:cs typeface="Gill Sans" charset="0"/>
              </a:rPr>
              <a:t> mapping methods (IR, LL, VFA), and the qMT F maps produced using each T</a:t>
            </a:r>
            <a:r>
              <a:rPr lang="en-CA" sz="3400" baseline="-25000" dirty="0" smtClean="0">
                <a:latin typeface="Gill Sans" charset="0"/>
                <a:cs typeface="Gill Sans" charset="0"/>
              </a:rPr>
              <a:t>1</a:t>
            </a:r>
            <a:r>
              <a:rPr lang="en-CA" sz="3400" dirty="0" smtClean="0">
                <a:latin typeface="Gill Sans" charset="0"/>
                <a:cs typeface="Gill Sans" charset="0"/>
              </a:rPr>
              <a:t> map.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4295051" y="6581136"/>
            <a:ext cx="14562223" cy="969918"/>
          </a:xfrm>
          <a:prstGeom prst="rect">
            <a:avLst/>
          </a:prstGeom>
          <a:solidFill>
            <a:srgbClr val="D09A8F"/>
          </a:solidFill>
          <a:ln w="127000">
            <a:solidFill>
              <a:srgbClr val="D09A8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6" name="TextBox 4"/>
          <p:cNvSpPr txBox="1">
            <a:spLocks noChangeArrowheads="1"/>
          </p:cNvSpPr>
          <p:nvPr/>
        </p:nvSpPr>
        <p:spPr bwMode="auto">
          <a:xfrm>
            <a:off x="14295051" y="6677819"/>
            <a:ext cx="1456222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CA" sz="4400" b="1" dirty="0" smtClean="0">
                <a:latin typeface="Gill Sans" charset="0"/>
                <a:cs typeface="Gill Sans" charset="0"/>
              </a:rPr>
              <a:t>Results</a:t>
            </a:r>
            <a:endParaRPr lang="en-US" sz="4400" b="1" dirty="0">
              <a:latin typeface="Gill Sans" charset="0"/>
              <a:cs typeface="Gill Sans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9756100" y="16701618"/>
            <a:ext cx="12276223" cy="5902001"/>
          </a:xfrm>
          <a:prstGeom prst="rect">
            <a:avLst/>
          </a:prstGeom>
          <a:solidFill>
            <a:schemeClr val="bg1"/>
          </a:solidFill>
          <a:ln w="127000">
            <a:solidFill>
              <a:srgbClr val="D09A8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6" name="TextBox 62"/>
          <p:cNvSpPr txBox="1">
            <a:spLocks noChangeArrowheads="1"/>
          </p:cNvSpPr>
          <p:nvPr/>
        </p:nvSpPr>
        <p:spPr bwMode="auto">
          <a:xfrm>
            <a:off x="29908500" y="17417584"/>
            <a:ext cx="12115800" cy="518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457200" indent="-457200" eaLnBrk="1" hangingPunct="1">
              <a:spcAft>
                <a:spcPts val="700"/>
              </a:spcAft>
              <a:buFont typeface="Arial"/>
              <a:buChar char="•"/>
            </a:pPr>
            <a:r>
              <a:rPr lang="en-US" sz="3400" dirty="0" smtClean="0">
                <a:latin typeface="Gill Sans"/>
                <a:cs typeface="Gill Sans"/>
              </a:rPr>
              <a:t>Overestimations in WM T</a:t>
            </a:r>
            <a:r>
              <a:rPr lang="en-US" sz="3400" baseline="-25000" dirty="0" smtClean="0">
                <a:latin typeface="Gill Sans"/>
                <a:cs typeface="Gill Sans"/>
              </a:rPr>
              <a:t>1</a:t>
            </a:r>
            <a:r>
              <a:rPr lang="en-US" sz="3400" dirty="0" smtClean="0">
                <a:latin typeface="Gill Sans"/>
                <a:cs typeface="Gill Sans"/>
              </a:rPr>
              <a:t> measured with VFA (relative to IR) resulted in a 5 % reduction</a:t>
            </a:r>
            <a:r>
              <a:rPr lang="en-US" sz="3400" dirty="0" smtClean="0">
                <a:solidFill>
                  <a:srgbClr val="000000"/>
                </a:solidFill>
                <a:latin typeface="Gill Sans"/>
                <a:cs typeface="Gill Sans"/>
              </a:rPr>
              <a:t> in </a:t>
            </a:r>
            <a:r>
              <a:rPr lang="en-US" sz="3400" dirty="0" smtClean="0">
                <a:latin typeface="Gill Sans"/>
                <a:cs typeface="Gill Sans"/>
              </a:rPr>
              <a:t>mean qMT F values (Table 1).</a:t>
            </a:r>
          </a:p>
          <a:p>
            <a:pPr marL="457200" indent="-457200" eaLnBrk="1" hangingPunct="1">
              <a:spcAft>
                <a:spcPts val="700"/>
              </a:spcAft>
              <a:buFont typeface="Arial"/>
              <a:buChar char="•"/>
            </a:pPr>
            <a:r>
              <a:rPr lang="en-US" sz="3400" dirty="0">
                <a:latin typeface="Gill Sans"/>
                <a:cs typeface="Gill Sans"/>
              </a:rPr>
              <a:t>T</a:t>
            </a:r>
            <a:r>
              <a:rPr lang="en-US" sz="3400" dirty="0" smtClean="0">
                <a:latin typeface="Gill Sans"/>
                <a:cs typeface="Gill Sans"/>
              </a:rPr>
              <a:t>he 6-subject pooled WM VFA T</a:t>
            </a:r>
            <a:r>
              <a:rPr lang="en-US" sz="3400" baseline="-25000" dirty="0" smtClean="0">
                <a:latin typeface="Gill Sans"/>
                <a:cs typeface="Gill Sans"/>
              </a:rPr>
              <a:t>1</a:t>
            </a:r>
            <a:r>
              <a:rPr lang="en-US" sz="3400" dirty="0" smtClean="0">
                <a:latin typeface="Gill Sans"/>
                <a:cs typeface="Gill Sans"/>
              </a:rPr>
              <a:t> distribution is broader than IR (Fig. 3a), the VFA F distribution was 25% narrower (Fig. 3b).</a:t>
            </a:r>
          </a:p>
          <a:p>
            <a:pPr marL="457200" indent="-457200" eaLnBrk="1" hangingPunct="1">
              <a:spcAft>
                <a:spcPts val="700"/>
              </a:spcAft>
              <a:buFont typeface="Arial"/>
              <a:buChar char="•"/>
            </a:pPr>
            <a:r>
              <a:rPr lang="en-US" sz="3400" dirty="0" smtClean="0">
                <a:latin typeface="Gill Sans"/>
                <a:cs typeface="Gill Sans"/>
              </a:rPr>
              <a:t>Unlike LL and IR, VFA requires a B</a:t>
            </a:r>
            <a:r>
              <a:rPr lang="en-US" sz="3400" baseline="-25000" dirty="0" smtClean="0">
                <a:latin typeface="Gill Sans"/>
                <a:cs typeface="Gill Sans"/>
              </a:rPr>
              <a:t>1 </a:t>
            </a:r>
            <a:r>
              <a:rPr lang="en-US" sz="3400" dirty="0" smtClean="0">
                <a:latin typeface="Gill Sans"/>
                <a:cs typeface="Gill Sans"/>
              </a:rPr>
              <a:t>map, thus inaccuracies in B</a:t>
            </a:r>
            <a:r>
              <a:rPr lang="en-US" sz="3400" baseline="-25000" dirty="0" smtClean="0">
                <a:latin typeface="Gill Sans"/>
                <a:cs typeface="Gill Sans"/>
              </a:rPr>
              <a:t>1</a:t>
            </a:r>
            <a:r>
              <a:rPr lang="en-US" sz="3400" dirty="0" smtClean="0">
                <a:latin typeface="Gill Sans"/>
                <a:cs typeface="Gill Sans"/>
              </a:rPr>
              <a:t> propagate through two pathways into F when using VFA.</a:t>
            </a:r>
          </a:p>
          <a:p>
            <a:pPr marL="457200" indent="-457200" eaLnBrk="1" hangingPunct="1">
              <a:spcAft>
                <a:spcPts val="700"/>
              </a:spcAft>
              <a:buFont typeface="Arial"/>
              <a:buChar char="•"/>
            </a:pPr>
            <a:r>
              <a:rPr lang="en-US" sz="3400" dirty="0" smtClean="0">
                <a:latin typeface="Gill Sans"/>
                <a:cs typeface="Gill Sans"/>
              </a:rPr>
              <a:t>These results suggest that VFA may be a better alternative compared to LL for fast qMT mapping, and that</a:t>
            </a:r>
            <a:r>
              <a:rPr lang="en-US" sz="3400" dirty="0" smtClean="0">
                <a:solidFill>
                  <a:srgbClr val="FF0000"/>
                </a:solidFill>
                <a:latin typeface="Gill Sans"/>
                <a:cs typeface="Gill Sans"/>
              </a:rPr>
              <a:t> </a:t>
            </a:r>
            <a:r>
              <a:rPr lang="en-US" sz="3400" dirty="0" smtClean="0">
                <a:latin typeface="Gill Sans"/>
                <a:cs typeface="Gill Sans"/>
              </a:rPr>
              <a:t>gold standard IR T</a:t>
            </a:r>
            <a:r>
              <a:rPr lang="en-US" sz="3400" baseline="-25000" dirty="0" smtClean="0">
                <a:latin typeface="Gill Sans"/>
                <a:cs typeface="Gill Sans"/>
              </a:rPr>
              <a:t>1</a:t>
            </a:r>
            <a:r>
              <a:rPr lang="en-US" sz="3400" dirty="0" smtClean="0">
                <a:latin typeface="Gill Sans"/>
                <a:cs typeface="Gill Sans"/>
              </a:rPr>
              <a:t> values should be reported when using alternative T</a:t>
            </a:r>
            <a:r>
              <a:rPr lang="en-US" sz="3400" baseline="-25000" dirty="0" smtClean="0">
                <a:latin typeface="Gill Sans"/>
                <a:cs typeface="Gill Sans"/>
              </a:rPr>
              <a:t>1</a:t>
            </a:r>
            <a:r>
              <a:rPr lang="en-US" sz="3400" dirty="0" smtClean="0">
                <a:latin typeface="Gill Sans"/>
                <a:cs typeface="Gill Sans"/>
              </a:rPr>
              <a:t> methods.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9756100" y="16355219"/>
            <a:ext cx="12276223" cy="969918"/>
          </a:xfrm>
          <a:prstGeom prst="rect">
            <a:avLst/>
          </a:prstGeom>
          <a:solidFill>
            <a:srgbClr val="D09A8F"/>
          </a:solidFill>
          <a:ln w="127000">
            <a:solidFill>
              <a:srgbClr val="D09A8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0" name="TextBox 4"/>
          <p:cNvSpPr txBox="1">
            <a:spLocks noChangeArrowheads="1"/>
          </p:cNvSpPr>
          <p:nvPr/>
        </p:nvSpPr>
        <p:spPr bwMode="auto">
          <a:xfrm>
            <a:off x="29756100" y="16493779"/>
            <a:ext cx="1227622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CA" sz="4400" b="1" dirty="0" smtClean="0">
                <a:latin typeface="Gill Sans" charset="0"/>
                <a:cs typeface="Gill Sans" charset="0"/>
              </a:rPr>
              <a:t>Discussion</a:t>
            </a:r>
            <a:endParaRPr lang="en-US" sz="4400" b="1" dirty="0">
              <a:latin typeface="Gill Sans" charset="0"/>
              <a:cs typeface="Gill Sans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4287500" y="18225618"/>
            <a:ext cx="14562223" cy="10702601"/>
          </a:xfrm>
          <a:prstGeom prst="rect">
            <a:avLst/>
          </a:prstGeom>
          <a:solidFill>
            <a:schemeClr val="bg1"/>
          </a:solidFill>
          <a:ln w="127000">
            <a:solidFill>
              <a:srgbClr val="D09A8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" name="TextBox 62"/>
          <p:cNvSpPr txBox="1">
            <a:spLocks noChangeArrowheads="1"/>
          </p:cNvSpPr>
          <p:nvPr/>
        </p:nvSpPr>
        <p:spPr bwMode="auto">
          <a:xfrm>
            <a:off x="14564605" y="18946019"/>
            <a:ext cx="14048495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CA" sz="3400" dirty="0" smtClean="0">
                <a:latin typeface="Gill Sans" charset="0"/>
                <a:cs typeface="Gill Sans" charset="0"/>
              </a:rPr>
              <a:t>Figure 3a shows the pooled 6-subject WM T</a:t>
            </a:r>
            <a:r>
              <a:rPr lang="en-CA" sz="3400" baseline="-25000" dirty="0" smtClean="0">
                <a:latin typeface="Gill Sans" charset="0"/>
                <a:cs typeface="Gill Sans" charset="0"/>
              </a:rPr>
              <a:t>1</a:t>
            </a:r>
            <a:r>
              <a:rPr lang="en-CA" sz="3400" dirty="0" smtClean="0">
                <a:latin typeface="Gill Sans" charset="0"/>
                <a:cs typeface="Gill Sans" charset="0"/>
              </a:rPr>
              <a:t> histograms for IR (black), LL </a:t>
            </a:r>
            <a:r>
              <a:rPr lang="en-CA" sz="3400" dirty="0" smtClean="0">
                <a:latin typeface="Gill Sans" charset="0"/>
                <a:cs typeface="Gill Sans" charset="0"/>
              </a:rPr>
              <a:t>(</a:t>
            </a:r>
            <a:r>
              <a:rPr lang="en-CA" sz="3400" dirty="0" smtClean="0">
                <a:latin typeface="Gill Sans" charset="0"/>
                <a:cs typeface="Gill Sans" charset="0"/>
              </a:rPr>
              <a:t>blue</a:t>
            </a:r>
            <a:r>
              <a:rPr lang="en-CA" sz="3400" dirty="0" smtClean="0">
                <a:latin typeface="Gill Sans" charset="0"/>
                <a:cs typeface="Gill Sans" charset="0"/>
              </a:rPr>
              <a:t>) </a:t>
            </a:r>
            <a:r>
              <a:rPr lang="en-CA" sz="3400" dirty="0" smtClean="0">
                <a:latin typeface="Gill Sans" charset="0"/>
                <a:cs typeface="Gill Sans" charset="0"/>
              </a:rPr>
              <a:t>and VFA (red).  </a:t>
            </a:r>
            <a:r>
              <a:rPr lang="en-CA" sz="3400" dirty="0">
                <a:latin typeface="Gill Sans" charset="0"/>
                <a:cs typeface="Gill Sans" charset="0"/>
              </a:rPr>
              <a:t>Figure </a:t>
            </a:r>
            <a:r>
              <a:rPr lang="en-CA" sz="3400" dirty="0" smtClean="0">
                <a:latin typeface="Gill Sans" charset="0"/>
                <a:cs typeface="Gill Sans" charset="0"/>
              </a:rPr>
              <a:t>3b </a:t>
            </a:r>
            <a:r>
              <a:rPr lang="en-CA" sz="3400" dirty="0">
                <a:latin typeface="Gill Sans" charset="0"/>
                <a:cs typeface="Gill Sans" charset="0"/>
              </a:rPr>
              <a:t>shows the pooled </a:t>
            </a:r>
            <a:r>
              <a:rPr lang="en-CA" sz="3400" dirty="0" smtClean="0">
                <a:latin typeface="Gill Sans" charset="0"/>
                <a:cs typeface="Gill Sans" charset="0"/>
              </a:rPr>
              <a:t>WM F histograms </a:t>
            </a:r>
            <a:r>
              <a:rPr lang="en-CA" sz="3400" dirty="0" smtClean="0">
                <a:solidFill>
                  <a:srgbClr val="000000"/>
                </a:solidFill>
                <a:latin typeface="Gill Sans" charset="0"/>
                <a:cs typeface="Gill Sans" charset="0"/>
              </a:rPr>
              <a:t>depending on the T</a:t>
            </a:r>
            <a:r>
              <a:rPr lang="en-CA" sz="3400" baseline="-25000" dirty="0" smtClean="0">
                <a:solidFill>
                  <a:srgbClr val="000000"/>
                </a:solidFill>
                <a:latin typeface="Gill Sans" charset="0"/>
                <a:cs typeface="Gill Sans" charset="0"/>
              </a:rPr>
              <a:t>1</a:t>
            </a:r>
            <a:r>
              <a:rPr lang="en-CA" sz="3400" dirty="0" smtClean="0">
                <a:solidFill>
                  <a:srgbClr val="000000"/>
                </a:solidFill>
                <a:latin typeface="Gill Sans" charset="0"/>
                <a:cs typeface="Gill Sans" charset="0"/>
              </a:rPr>
              <a:t> method used</a:t>
            </a:r>
            <a:r>
              <a:rPr lang="en-CA" sz="3400" dirty="0" smtClean="0">
                <a:latin typeface="Gill Sans" charset="0"/>
                <a:cs typeface="Gill Sans" charset="0"/>
              </a:rPr>
              <a:t>.  The T</a:t>
            </a:r>
            <a:r>
              <a:rPr lang="en-CA" sz="3400" baseline="-25000" dirty="0" smtClean="0">
                <a:latin typeface="Gill Sans" charset="0"/>
                <a:cs typeface="Gill Sans" charset="0"/>
              </a:rPr>
              <a:t>1</a:t>
            </a:r>
            <a:r>
              <a:rPr lang="en-CA" sz="3400" dirty="0" smtClean="0">
                <a:latin typeface="Gill Sans" charset="0"/>
                <a:cs typeface="Gill Sans" charset="0"/>
              </a:rPr>
              <a:t> values for each method agree with previously reported values</a:t>
            </a:r>
            <a:r>
              <a:rPr lang="en-CA" sz="3400" baseline="30000" dirty="0" smtClean="0">
                <a:latin typeface="Gill Sans" charset="0"/>
                <a:cs typeface="Gill Sans" charset="0"/>
              </a:rPr>
              <a:t>2</a:t>
            </a:r>
            <a:r>
              <a:rPr lang="en-CA" sz="3400" dirty="0" smtClean="0">
                <a:latin typeface="Gill Sans" charset="0"/>
                <a:cs typeface="Gill Sans" charset="0"/>
              </a:rPr>
              <a:t>.  </a:t>
            </a:r>
            <a:r>
              <a:rPr lang="en-CA" sz="3400" dirty="0">
                <a:latin typeface="Gill Sans" charset="0"/>
                <a:cs typeface="Gill Sans" charset="0"/>
              </a:rPr>
              <a:t>T</a:t>
            </a:r>
            <a:r>
              <a:rPr lang="en-CA" sz="3400" dirty="0" smtClean="0">
                <a:latin typeface="Gill Sans" charset="0"/>
                <a:cs typeface="Gill Sans" charset="0"/>
              </a:rPr>
              <a:t>he differences in F between methods were modest in comparison to those observed in T</a:t>
            </a:r>
            <a:r>
              <a:rPr lang="en-CA" sz="3400" baseline="-25000" dirty="0" smtClean="0">
                <a:latin typeface="Gill Sans" charset="0"/>
                <a:cs typeface="Gill Sans" charset="0"/>
              </a:rPr>
              <a:t>1</a:t>
            </a:r>
            <a:r>
              <a:rPr lang="en-CA" sz="3400" dirty="0" smtClean="0">
                <a:latin typeface="Gill Sans" charset="0"/>
                <a:cs typeface="Gill Sans" charset="0"/>
              </a:rPr>
              <a:t>.</a:t>
            </a:r>
            <a:endParaRPr lang="en-US" sz="3400" dirty="0">
              <a:latin typeface="Gill Sans" charset="0"/>
              <a:cs typeface="Gill Sans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4287500" y="17879219"/>
            <a:ext cx="14562223" cy="969918"/>
          </a:xfrm>
          <a:prstGeom prst="rect">
            <a:avLst/>
          </a:prstGeom>
          <a:solidFill>
            <a:srgbClr val="D09A8F"/>
          </a:solidFill>
          <a:ln w="127000">
            <a:solidFill>
              <a:srgbClr val="D09A8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4" name="TextBox 4"/>
          <p:cNvSpPr txBox="1">
            <a:spLocks noChangeArrowheads="1"/>
          </p:cNvSpPr>
          <p:nvPr/>
        </p:nvSpPr>
        <p:spPr bwMode="auto">
          <a:xfrm>
            <a:off x="14287500" y="17955419"/>
            <a:ext cx="1456222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CA" sz="4400" b="1" dirty="0" smtClean="0">
                <a:latin typeface="Gill Sans" charset="0"/>
                <a:cs typeface="Gill Sans" charset="0"/>
              </a:rPr>
              <a:t>Results</a:t>
            </a:r>
            <a:endParaRPr lang="en-US" sz="4400" b="1" dirty="0">
              <a:latin typeface="Gill Sans" charset="0"/>
              <a:cs typeface="Gill Sans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9756100" y="6921619"/>
            <a:ext cx="12276223" cy="8595400"/>
          </a:xfrm>
          <a:prstGeom prst="rect">
            <a:avLst/>
          </a:prstGeom>
          <a:solidFill>
            <a:schemeClr val="bg1"/>
          </a:solidFill>
          <a:ln w="127000">
            <a:solidFill>
              <a:srgbClr val="D09A8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" name="TextBox 62"/>
          <p:cNvSpPr txBox="1">
            <a:spLocks noChangeArrowheads="1"/>
          </p:cNvSpPr>
          <p:nvPr/>
        </p:nvSpPr>
        <p:spPr bwMode="auto">
          <a:xfrm>
            <a:off x="30033206" y="7616805"/>
            <a:ext cx="11838694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CA" sz="3400" dirty="0" smtClean="0">
                <a:latin typeface="Gill Sans" charset="0"/>
                <a:cs typeface="Gill Sans" charset="0"/>
              </a:rPr>
              <a:t>Table 1 shows the pooled </a:t>
            </a:r>
            <a:r>
              <a:rPr lang="en-CA" sz="3400" dirty="0" smtClean="0">
                <a:latin typeface="Gill Sans" charset="0"/>
                <a:cs typeface="Gill Sans" charset="0"/>
              </a:rPr>
              <a:t>mean, </a:t>
            </a:r>
            <a:r>
              <a:rPr lang="en-CA" sz="3400" dirty="0" smtClean="0">
                <a:latin typeface="Gill Sans" charset="0"/>
                <a:cs typeface="Gill Sans" charset="0"/>
              </a:rPr>
              <a:t>pooled standard deviation, and </a:t>
            </a:r>
            <a:r>
              <a:rPr lang="en-CA" sz="3400" dirty="0" err="1" smtClean="0">
                <a:latin typeface="Gill Sans" charset="0"/>
                <a:cs typeface="Gill Sans" charset="0"/>
              </a:rPr>
              <a:t>intersubject</a:t>
            </a:r>
            <a:r>
              <a:rPr lang="en-CA" sz="3400" dirty="0" smtClean="0">
                <a:latin typeface="Gill Sans" charset="0"/>
                <a:cs typeface="Gill Sans" charset="0"/>
              </a:rPr>
              <a:t> standard deviation of F.  Relative to IR, LL overestimated F by 27%, and VFA underestimated it by 5%.</a:t>
            </a:r>
            <a:r>
              <a:rPr lang="en-CA" sz="3400" dirty="0">
                <a:latin typeface="Gill Sans" charset="0"/>
                <a:cs typeface="Gill Sans" charset="0"/>
              </a:rPr>
              <a:t> </a:t>
            </a:r>
            <a:r>
              <a:rPr lang="en-CA" sz="3400" dirty="0" smtClean="0">
                <a:latin typeface="Gill Sans" charset="0"/>
                <a:cs typeface="Gill Sans" charset="0"/>
              </a:rPr>
              <a:t> The pooled VFA </a:t>
            </a:r>
            <a:r>
              <a:rPr lang="en-CA" sz="3400" dirty="0" smtClean="0">
                <a:solidFill>
                  <a:srgbClr val="000000"/>
                </a:solidFill>
                <a:latin typeface="Gill Sans" charset="0"/>
                <a:cs typeface="Gill Sans" charset="0"/>
              </a:rPr>
              <a:t>histogram was 25% narrower </a:t>
            </a:r>
            <a:r>
              <a:rPr lang="en-CA" sz="3400" dirty="0" smtClean="0">
                <a:latin typeface="Gill Sans" charset="0"/>
                <a:cs typeface="Gill Sans" charset="0"/>
              </a:rPr>
              <a:t>than IR, which which cannot be explained by </a:t>
            </a:r>
            <a:r>
              <a:rPr lang="en-CA" sz="3400" dirty="0" err="1" smtClean="0">
                <a:latin typeface="Gill Sans" charset="0"/>
                <a:cs typeface="Gill Sans" charset="0"/>
              </a:rPr>
              <a:t>intersubject</a:t>
            </a:r>
            <a:r>
              <a:rPr lang="en-CA" sz="3400" dirty="0" smtClean="0">
                <a:latin typeface="Gill Sans" charset="0"/>
                <a:cs typeface="Gill Sans" charset="0"/>
              </a:rPr>
              <a:t> variations in F. </a:t>
            </a:r>
            <a:endParaRPr lang="en-US" sz="3400" dirty="0">
              <a:latin typeface="Gill Sans" charset="0"/>
              <a:cs typeface="Gill Sans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9756100" y="6575220"/>
            <a:ext cx="12276223" cy="969918"/>
          </a:xfrm>
          <a:prstGeom prst="rect">
            <a:avLst/>
          </a:prstGeom>
          <a:solidFill>
            <a:srgbClr val="D09A8F"/>
          </a:solidFill>
          <a:ln w="127000">
            <a:solidFill>
              <a:srgbClr val="D09A8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5" name="TextBox 4"/>
          <p:cNvSpPr txBox="1">
            <a:spLocks noChangeArrowheads="1"/>
          </p:cNvSpPr>
          <p:nvPr/>
        </p:nvSpPr>
        <p:spPr bwMode="auto">
          <a:xfrm>
            <a:off x="29756100" y="6677819"/>
            <a:ext cx="1227622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CA" sz="4400" b="1" dirty="0" smtClean="0">
                <a:latin typeface="Gill Sans" charset="0"/>
                <a:cs typeface="Gill Sans" charset="0"/>
              </a:rPr>
              <a:t>Results</a:t>
            </a:r>
            <a:endParaRPr lang="en-US" sz="4400" b="1" dirty="0">
              <a:latin typeface="Gill Sans" charset="0"/>
              <a:cs typeface="Gill Sans" charset="0"/>
            </a:endParaRPr>
          </a:p>
        </p:txBody>
      </p:sp>
      <p:grpSp>
        <p:nvGrpSpPr>
          <p:cNvPr id="2055" name="Group 2054"/>
          <p:cNvGrpSpPr/>
          <p:nvPr/>
        </p:nvGrpSpPr>
        <p:grpSpPr>
          <a:xfrm>
            <a:off x="2705100" y="24203819"/>
            <a:ext cx="9200041" cy="3962400"/>
            <a:chOff x="2705100" y="22891674"/>
            <a:chExt cx="9200041" cy="5655545"/>
          </a:xfrm>
        </p:grpSpPr>
        <p:sp>
          <p:nvSpPr>
            <p:cNvPr id="85" name="Right Arrow 84"/>
            <p:cNvSpPr/>
            <p:nvPr/>
          </p:nvSpPr>
          <p:spPr>
            <a:xfrm rot="9436366">
              <a:off x="6304010" y="25856628"/>
              <a:ext cx="3375086" cy="1188980"/>
            </a:xfrm>
            <a:prstGeom prst="rightArrow">
              <a:avLst/>
            </a:prstGeom>
            <a:solidFill>
              <a:srgbClr val="606060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  <a:effectLst/>
              </a:endParaRPr>
            </a:p>
          </p:txBody>
        </p:sp>
        <p:sp>
          <p:nvSpPr>
            <p:cNvPr id="20" name="Right Arrow 19"/>
            <p:cNvSpPr/>
            <p:nvPr/>
          </p:nvSpPr>
          <p:spPr>
            <a:xfrm rot="3439024">
              <a:off x="2107395" y="25061896"/>
              <a:ext cx="3938611" cy="764562"/>
            </a:xfrm>
            <a:prstGeom prst="rightArrow">
              <a:avLst/>
            </a:prstGeom>
            <a:solidFill>
              <a:srgbClr val="606060"/>
            </a:soli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780529" y="27042533"/>
              <a:ext cx="1504686" cy="150468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5400">
              <a:solidFill>
                <a:schemeClr val="tx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dirty="0" smtClean="0">
                  <a:solidFill>
                    <a:srgbClr val="FFFF00"/>
                  </a:solidFill>
                </a:rPr>
                <a:t>qMT</a:t>
              </a:r>
              <a:endParaRPr lang="en-US" sz="3000" b="1" dirty="0">
                <a:solidFill>
                  <a:srgbClr val="FFFF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705100" y="22891674"/>
              <a:ext cx="1193372" cy="11414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/>
                <a:t>B</a:t>
              </a:r>
              <a:r>
                <a:rPr lang="en-US" sz="4000" baseline="-25000" dirty="0" smtClean="0"/>
                <a:t>0</a:t>
              </a:r>
            </a:p>
            <a:p>
              <a:pPr algn="ctr"/>
              <a:endParaRPr lang="en-US" sz="600" dirty="0"/>
            </a:p>
          </p:txBody>
        </p:sp>
        <p:sp>
          <p:nvSpPr>
            <p:cNvPr id="73" name="Right Arrow 72"/>
            <p:cNvSpPr/>
            <p:nvPr/>
          </p:nvSpPr>
          <p:spPr>
            <a:xfrm rot="5400000">
              <a:off x="3949142" y="24817433"/>
              <a:ext cx="3476344" cy="782827"/>
            </a:xfrm>
            <a:prstGeom prst="rightArrow">
              <a:avLst/>
            </a:prstGeom>
            <a:solidFill>
              <a:srgbClr val="606060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055528" y="24644274"/>
              <a:ext cx="1193372" cy="1141487"/>
            </a:xfrm>
            <a:prstGeom prst="rect">
              <a:avLst/>
            </a:prstGeom>
            <a:solidFill>
              <a:srgbClr val="BFBFBF"/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/>
                <a:t>T</a:t>
              </a:r>
              <a:r>
                <a:rPr lang="en-US" sz="4000" baseline="-25000" dirty="0" smtClean="0"/>
                <a:t>1</a:t>
              </a:r>
            </a:p>
            <a:p>
              <a:pPr algn="ctr"/>
              <a:endParaRPr lang="en-US" sz="600" dirty="0"/>
            </a:p>
          </p:txBody>
        </p:sp>
        <p:sp>
          <p:nvSpPr>
            <p:cNvPr id="84" name="Right Arrow 83"/>
            <p:cNvSpPr/>
            <p:nvPr/>
          </p:nvSpPr>
          <p:spPr>
            <a:xfrm>
              <a:off x="6051452" y="23272674"/>
              <a:ext cx="1225648" cy="490259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91844" y="22891674"/>
              <a:ext cx="1193372" cy="1141487"/>
            </a:xfrm>
            <a:prstGeom prst="rect">
              <a:avLst/>
            </a:prstGeom>
            <a:solidFill>
              <a:srgbClr val="BFBFBF"/>
            </a:solidFill>
            <a:ln>
              <a:solidFill>
                <a:srgbClr val="0000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/>
                <a:t>B</a:t>
              </a:r>
              <a:r>
                <a:rPr lang="en-US" sz="4000" baseline="-25000" dirty="0" smtClean="0"/>
                <a:t>1</a:t>
              </a:r>
            </a:p>
            <a:p>
              <a:pPr algn="ctr"/>
              <a:endParaRPr lang="en-US" sz="600" dirty="0"/>
            </a:p>
          </p:txBody>
        </p:sp>
        <p:cxnSp>
          <p:nvCxnSpPr>
            <p:cNvPr id="108" name="Straight Arrow Connector 107"/>
            <p:cNvCxnSpPr/>
            <p:nvPr/>
          </p:nvCxnSpPr>
          <p:spPr>
            <a:xfrm flipH="1">
              <a:off x="9944100" y="23729874"/>
              <a:ext cx="1314944" cy="838200"/>
            </a:xfrm>
            <a:prstGeom prst="straightConnector1">
              <a:avLst/>
            </a:prstGeom>
            <a:ln w="63500">
              <a:solidFill>
                <a:schemeClr val="bg2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>
              <a:off x="9639300" y="23577474"/>
              <a:ext cx="0" cy="961515"/>
            </a:xfrm>
            <a:prstGeom prst="straightConnector1">
              <a:avLst/>
            </a:prstGeom>
            <a:ln w="63500">
              <a:solidFill>
                <a:schemeClr val="bg2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>
              <a:off x="8115300" y="23729874"/>
              <a:ext cx="1219200" cy="838200"/>
            </a:xfrm>
            <a:prstGeom prst="straightConnector1">
              <a:avLst/>
            </a:prstGeom>
            <a:ln w="63500">
              <a:solidFill>
                <a:schemeClr val="bg2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ounded Rectangle 20"/>
            <p:cNvSpPr/>
            <p:nvPr/>
          </p:nvSpPr>
          <p:spPr>
            <a:xfrm>
              <a:off x="7353300" y="22967874"/>
              <a:ext cx="985829" cy="98582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 smtClean="0"/>
                <a:t>VFA</a:t>
              </a:r>
              <a:endParaRPr lang="en-US" sz="2500" dirty="0"/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9136071" y="22967874"/>
              <a:ext cx="985829" cy="985829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 smtClean="0"/>
                <a:t>IR</a:t>
              </a:r>
              <a:endParaRPr lang="en-US" sz="2500" dirty="0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10919312" y="22967874"/>
              <a:ext cx="985829" cy="985829"/>
            </a:xfrm>
            <a:prstGeom prst="roundRect">
              <a:avLst/>
            </a:prstGeom>
            <a:solidFill>
              <a:srgbClr val="0000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 smtClean="0"/>
                <a:t>LL</a:t>
              </a:r>
              <a:endParaRPr lang="en-US" sz="2500" dirty="0"/>
            </a:p>
          </p:txBody>
        </p:sp>
        <p:sp>
          <p:nvSpPr>
            <p:cNvPr id="2054" name="TextBox 2053"/>
            <p:cNvSpPr txBox="1"/>
            <p:nvPr/>
          </p:nvSpPr>
          <p:spPr>
            <a:xfrm>
              <a:off x="8343900" y="23009498"/>
              <a:ext cx="9144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 smtClean="0"/>
                <a:t>OR</a:t>
              </a:r>
              <a:endParaRPr lang="en-US" sz="3000" b="1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0132382" y="23009498"/>
              <a:ext cx="9144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 smtClean="0"/>
                <a:t>OR</a:t>
              </a:r>
              <a:endParaRPr lang="en-US" sz="3000" b="1" dirty="0"/>
            </a:p>
          </p:txBody>
        </p:sp>
      </p:grpSp>
      <p:sp>
        <p:nvSpPr>
          <p:cNvPr id="125" name="TextBox 11"/>
          <p:cNvSpPr txBox="1">
            <a:spLocks noChangeArrowheads="1"/>
          </p:cNvSpPr>
          <p:nvPr/>
        </p:nvSpPr>
        <p:spPr bwMode="auto">
          <a:xfrm>
            <a:off x="1485900" y="28144877"/>
            <a:ext cx="11963400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CA" sz="3500" b="1" dirty="0" smtClean="0">
                <a:latin typeface="Gill Sans" charset="0"/>
                <a:cs typeface="Gill Sans" charset="0"/>
              </a:rPr>
              <a:t>Figure 1</a:t>
            </a:r>
            <a:r>
              <a:rPr lang="en-CA" sz="3500" b="1" dirty="0">
                <a:latin typeface="Gill Sans" charset="0"/>
                <a:cs typeface="Gill Sans" charset="0"/>
              </a:rPr>
              <a:t>.</a:t>
            </a:r>
            <a:r>
              <a:rPr lang="en-CA" sz="3500" b="1" dirty="0" smtClean="0">
                <a:latin typeface="Gill Sans" charset="0"/>
                <a:cs typeface="Gill Sans" charset="0"/>
              </a:rPr>
              <a:t>  </a:t>
            </a:r>
            <a:r>
              <a:rPr lang="en-US" sz="3500" dirty="0" smtClean="0">
                <a:latin typeface="Gill Sans" charset="0"/>
                <a:cs typeface="Gill Sans" charset="0"/>
              </a:rPr>
              <a:t>Quantitative MRI protocol processing hierarchy.</a:t>
            </a:r>
          </a:p>
        </p:txBody>
      </p:sp>
      <p:sp>
        <p:nvSpPr>
          <p:cNvPr id="127" name="TextBox 11"/>
          <p:cNvSpPr txBox="1">
            <a:spLocks noChangeArrowheads="1"/>
          </p:cNvSpPr>
          <p:nvPr/>
        </p:nvSpPr>
        <p:spPr bwMode="auto">
          <a:xfrm>
            <a:off x="14516100" y="28144877"/>
            <a:ext cx="14173200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CA" sz="3500" b="1" dirty="0" smtClean="0">
                <a:latin typeface="Gill Sans" charset="0"/>
                <a:cs typeface="Gill Sans" charset="0"/>
              </a:rPr>
              <a:t>Figure 3.  </a:t>
            </a:r>
            <a:r>
              <a:rPr lang="en-US" sz="3500" dirty="0" smtClean="0">
                <a:latin typeface="Gill Sans" charset="0"/>
                <a:cs typeface="Gill Sans" charset="0"/>
              </a:rPr>
              <a:t>WM T</a:t>
            </a:r>
            <a:r>
              <a:rPr lang="en-US" sz="3500" baseline="-25000" dirty="0" smtClean="0">
                <a:latin typeface="Gill Sans" charset="0"/>
                <a:cs typeface="Gill Sans" charset="0"/>
              </a:rPr>
              <a:t>1</a:t>
            </a:r>
            <a:r>
              <a:rPr lang="en-US" sz="3500" dirty="0" smtClean="0">
                <a:latin typeface="Gill Sans" charset="0"/>
                <a:cs typeface="Gill Sans" charset="0"/>
              </a:rPr>
              <a:t> (IR, LL, VFA) and qMT F pooled histograms for 6 subjects.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658555"/>
              </p:ext>
            </p:extLst>
          </p:nvPr>
        </p:nvGraphicFramePr>
        <p:xfrm>
          <a:off x="31203900" y="10889354"/>
          <a:ext cx="9372599" cy="3752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8270"/>
                <a:gridCol w="2731443"/>
                <a:gridCol w="2731443"/>
                <a:gridCol w="2731443"/>
              </a:tblGrid>
              <a:tr h="864870">
                <a:tc>
                  <a:txBody>
                    <a:bodyPr/>
                    <a:lstStyle/>
                    <a:p>
                      <a:r>
                        <a:rPr lang="en-US" sz="3500" dirty="0" smtClean="0"/>
                        <a:t>T</a:t>
                      </a:r>
                      <a:r>
                        <a:rPr lang="en-US" sz="3500" baseline="-25000" dirty="0" smtClean="0"/>
                        <a:t>1</a:t>
                      </a:r>
                      <a:endParaRPr lang="en-US" sz="3500" dirty="0"/>
                    </a:p>
                  </a:txBody>
                  <a:tcPr>
                    <a:lnT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 smtClean="0"/>
                        <a:t>Pooled F Mean</a:t>
                      </a:r>
                      <a:endParaRPr lang="en-US" sz="3500" dirty="0"/>
                    </a:p>
                  </a:txBody>
                  <a:tcPr>
                    <a:lnT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 smtClean="0"/>
                        <a:t>Pooled</a:t>
                      </a:r>
                      <a:r>
                        <a:rPr lang="en-US" sz="3500" baseline="0" dirty="0" smtClean="0"/>
                        <a:t> F</a:t>
                      </a:r>
                    </a:p>
                    <a:p>
                      <a:pPr algn="ctr"/>
                      <a:r>
                        <a:rPr lang="en-US" sz="3500" baseline="0" dirty="0" smtClean="0"/>
                        <a:t>SD </a:t>
                      </a:r>
                      <a:endParaRPr lang="en-US" sz="3500" dirty="0"/>
                    </a:p>
                  </a:txBody>
                  <a:tcPr>
                    <a:lnT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 smtClean="0"/>
                        <a:t>Intersubject F SD</a:t>
                      </a:r>
                      <a:endParaRPr lang="en-US" sz="3500" baseline="0" dirty="0" smtClean="0"/>
                    </a:p>
                  </a:txBody>
                  <a:tcPr>
                    <a:lnT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4870">
                <a:tc>
                  <a:txBody>
                    <a:bodyPr/>
                    <a:lstStyle/>
                    <a:p>
                      <a:pPr>
                        <a:spcBef>
                          <a:spcPts val="1000"/>
                        </a:spcBef>
                      </a:pPr>
                      <a:endParaRPr lang="en-US" sz="100" dirty="0" smtClean="0"/>
                    </a:p>
                    <a:p>
                      <a:pPr>
                        <a:spcBef>
                          <a:spcPts val="1000"/>
                        </a:spcBef>
                      </a:pPr>
                      <a:r>
                        <a:rPr lang="en-US" sz="3500" dirty="0" smtClean="0"/>
                        <a:t>IR</a:t>
                      </a:r>
                      <a:endParaRPr lang="en-US" sz="3500" dirty="0"/>
                    </a:p>
                  </a:txBody>
                  <a:tcPr>
                    <a:lnT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0"/>
                        </a:spcBef>
                      </a:pPr>
                      <a:endParaRPr lang="en-US" sz="100" dirty="0" smtClean="0"/>
                    </a:p>
                    <a:p>
                      <a:pPr algn="ctr">
                        <a:spcBef>
                          <a:spcPts val="1000"/>
                        </a:spcBef>
                      </a:pPr>
                      <a:r>
                        <a:rPr lang="en-US" sz="3500" dirty="0" smtClean="0"/>
                        <a:t>0.182</a:t>
                      </a:r>
                      <a:endParaRPr lang="en-US" sz="3500" dirty="0"/>
                    </a:p>
                  </a:txBody>
                  <a:tcPr>
                    <a:lnT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0"/>
                        </a:spcBef>
                      </a:pPr>
                      <a:endParaRPr lang="en-US" sz="100" dirty="0" smtClean="0"/>
                    </a:p>
                    <a:p>
                      <a:pPr algn="ctr">
                        <a:spcBef>
                          <a:spcPts val="1000"/>
                        </a:spcBef>
                      </a:pPr>
                      <a:r>
                        <a:rPr lang="en-US" sz="3500" dirty="0" smtClean="0"/>
                        <a:t>± 0.036</a:t>
                      </a:r>
                      <a:endParaRPr lang="en-US" sz="3500" dirty="0"/>
                    </a:p>
                  </a:txBody>
                  <a:tcPr>
                    <a:lnT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0"/>
                        </a:spcBef>
                      </a:pPr>
                      <a:endParaRPr lang="en-US" sz="100" dirty="0" smtClean="0"/>
                    </a:p>
                    <a:p>
                      <a:pPr algn="ctr">
                        <a:spcBef>
                          <a:spcPts val="1000"/>
                        </a:spcBef>
                      </a:pPr>
                      <a:r>
                        <a:rPr lang="en-US" sz="3500" dirty="0" smtClean="0"/>
                        <a:t>± 0.005 </a:t>
                      </a:r>
                      <a:endParaRPr lang="en-US" sz="3500" dirty="0"/>
                    </a:p>
                  </a:txBody>
                  <a:tcPr>
                    <a:lnT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864870">
                <a:tc>
                  <a:txBody>
                    <a:bodyPr/>
                    <a:lstStyle/>
                    <a:p>
                      <a:pPr>
                        <a:spcBef>
                          <a:spcPts val="1000"/>
                        </a:spcBef>
                      </a:pPr>
                      <a:endParaRPr lang="en-US" sz="100" dirty="0" smtClean="0"/>
                    </a:p>
                    <a:p>
                      <a:pPr>
                        <a:spcBef>
                          <a:spcPts val="1000"/>
                        </a:spcBef>
                      </a:pPr>
                      <a:r>
                        <a:rPr lang="en-US" sz="3500" dirty="0" smtClean="0"/>
                        <a:t>LL</a:t>
                      </a:r>
                      <a:endParaRPr lang="en-US" sz="3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0"/>
                        </a:spcBef>
                      </a:pPr>
                      <a:endParaRPr lang="en-US" sz="100" dirty="0" smtClean="0"/>
                    </a:p>
                    <a:p>
                      <a:pPr algn="ctr">
                        <a:spcBef>
                          <a:spcPts val="1000"/>
                        </a:spcBef>
                      </a:pPr>
                      <a:r>
                        <a:rPr lang="en-US" sz="3500" dirty="0" smtClean="0"/>
                        <a:t>0.232</a:t>
                      </a:r>
                      <a:endParaRPr lang="en-US" sz="3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3665793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dirty="0" smtClean="0"/>
                    </a:p>
                    <a:p>
                      <a:pPr marL="0" marR="0" indent="0" algn="ctr" defTabSz="3665793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500" dirty="0" smtClean="0"/>
                        <a:t>± 0.041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0"/>
                        </a:spcBef>
                      </a:pPr>
                      <a:endParaRPr lang="en-US" sz="100" dirty="0" smtClean="0"/>
                    </a:p>
                    <a:p>
                      <a:pPr algn="ctr">
                        <a:spcBef>
                          <a:spcPts val="1000"/>
                        </a:spcBef>
                      </a:pPr>
                      <a:r>
                        <a:rPr lang="en-US" sz="3500" dirty="0" smtClean="0"/>
                        <a:t>± 0.008 </a:t>
                      </a:r>
                      <a:endParaRPr lang="en-US" sz="3500" dirty="0"/>
                    </a:p>
                  </a:txBody>
                  <a:tcPr/>
                </a:tc>
              </a:tr>
              <a:tr h="864870">
                <a:tc>
                  <a:txBody>
                    <a:bodyPr/>
                    <a:lstStyle/>
                    <a:p>
                      <a:pPr>
                        <a:spcBef>
                          <a:spcPts val="1000"/>
                        </a:spcBef>
                      </a:pPr>
                      <a:endParaRPr lang="en-US" sz="100" dirty="0" smtClean="0"/>
                    </a:p>
                    <a:p>
                      <a:pPr>
                        <a:spcBef>
                          <a:spcPts val="1000"/>
                        </a:spcBef>
                      </a:pPr>
                      <a:r>
                        <a:rPr lang="en-US" sz="3500" dirty="0" smtClean="0"/>
                        <a:t>VFA</a:t>
                      </a:r>
                      <a:endParaRPr lang="en-US" sz="3500" dirty="0"/>
                    </a:p>
                  </a:txBody>
                  <a:tcP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0"/>
                        </a:spcBef>
                      </a:pPr>
                      <a:endParaRPr lang="en-US" sz="100" dirty="0" smtClean="0"/>
                    </a:p>
                    <a:p>
                      <a:pPr algn="ctr">
                        <a:spcBef>
                          <a:spcPts val="1000"/>
                        </a:spcBef>
                      </a:pPr>
                      <a:r>
                        <a:rPr lang="en-US" sz="3500" dirty="0" smtClean="0"/>
                        <a:t>0.172</a:t>
                      </a:r>
                      <a:endParaRPr lang="en-US" sz="3500" dirty="0"/>
                    </a:p>
                  </a:txBody>
                  <a:tcP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665793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dirty="0" smtClean="0"/>
                    </a:p>
                    <a:p>
                      <a:pPr marL="0" marR="0" indent="0" algn="ctr" defTabSz="3665793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500" dirty="0" smtClean="0"/>
                        <a:t>± 0.027</a:t>
                      </a:r>
                    </a:p>
                  </a:txBody>
                  <a:tcP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0"/>
                        </a:spcBef>
                      </a:pPr>
                      <a:endParaRPr lang="en-US" sz="100" dirty="0" smtClean="0"/>
                    </a:p>
                    <a:p>
                      <a:pPr algn="ctr">
                        <a:spcBef>
                          <a:spcPts val="1000"/>
                        </a:spcBef>
                      </a:pPr>
                      <a:r>
                        <a:rPr lang="en-US" sz="3500" dirty="0" smtClean="0"/>
                        <a:t>± 0.004 </a:t>
                      </a:r>
                      <a:endParaRPr lang="en-US" sz="3500" dirty="0"/>
                    </a:p>
                  </a:txBody>
                  <a:tcP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6" name="TextBox 11"/>
          <p:cNvSpPr txBox="1">
            <a:spLocks noChangeArrowheads="1"/>
          </p:cNvSpPr>
          <p:nvPr/>
        </p:nvSpPr>
        <p:spPr bwMode="auto">
          <a:xfrm>
            <a:off x="31203900" y="10336100"/>
            <a:ext cx="937260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CA" sz="2500" b="1" dirty="0" smtClean="0">
                <a:latin typeface="Gill Sans" charset="0"/>
                <a:cs typeface="Gill Sans" charset="0"/>
              </a:rPr>
              <a:t>Table 1.  </a:t>
            </a:r>
            <a:r>
              <a:rPr lang="en-US" sz="2500" dirty="0" smtClean="0">
                <a:latin typeface="Gill Sans" charset="0"/>
                <a:cs typeface="Gill Sans" charset="0"/>
              </a:rPr>
              <a:t>Statistics of  WM F values for 6 subjects using 3 T</a:t>
            </a:r>
            <a:r>
              <a:rPr lang="en-US" sz="2500" baseline="-25000" dirty="0" smtClean="0">
                <a:latin typeface="Gill Sans" charset="0"/>
                <a:cs typeface="Gill Sans" charset="0"/>
              </a:rPr>
              <a:t>1</a:t>
            </a:r>
            <a:r>
              <a:rPr lang="en-US" sz="2500" dirty="0" smtClean="0">
                <a:latin typeface="Gill Sans" charset="0"/>
                <a:cs typeface="Gill Sans" charset="0"/>
              </a:rPr>
              <a:t> methods.</a:t>
            </a:r>
          </a:p>
        </p:txBody>
      </p:sp>
      <p:sp>
        <p:nvSpPr>
          <p:cNvPr id="77" name="TextBox 11"/>
          <p:cNvSpPr txBox="1">
            <a:spLocks noChangeArrowheads="1"/>
          </p:cNvSpPr>
          <p:nvPr/>
        </p:nvSpPr>
        <p:spPr bwMode="auto">
          <a:xfrm>
            <a:off x="31127700" y="14637623"/>
            <a:ext cx="9525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CA" sz="2400" dirty="0" smtClean="0">
                <a:latin typeface="Gill Sans" charset="0"/>
                <a:cs typeface="Gill Sans" charset="0"/>
              </a:rPr>
              <a:t>Pooled F SD is the standard deviation of the pooled F values (Figure 2b). Intersubject F SD is the standard deviation of the mean </a:t>
            </a:r>
            <a:r>
              <a:rPr lang="en-CA" sz="2400" dirty="0" smtClean="0">
                <a:latin typeface="Gill Sans" charset="0"/>
                <a:cs typeface="Gill Sans" charset="0"/>
              </a:rPr>
              <a:t>F </a:t>
            </a:r>
            <a:r>
              <a:rPr lang="en-CA" sz="2400" dirty="0" smtClean="0">
                <a:latin typeface="Gill Sans" charset="0"/>
                <a:cs typeface="Gill Sans" charset="0"/>
              </a:rPr>
              <a:t>between subjects. </a:t>
            </a:r>
            <a:endParaRPr lang="en-US" sz="2400" dirty="0" smtClean="0">
              <a:latin typeface="Gill Sans" charset="0"/>
              <a:cs typeface="Gill Sans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4523651" y="9268619"/>
            <a:ext cx="14097000" cy="7620000"/>
            <a:chOff x="14523651" y="10339656"/>
            <a:chExt cx="14097000" cy="7620000"/>
          </a:xfrm>
        </p:grpSpPr>
        <p:grpSp>
          <p:nvGrpSpPr>
            <p:cNvPr id="2057" name="Group 2056"/>
            <p:cNvGrpSpPr/>
            <p:nvPr/>
          </p:nvGrpSpPr>
          <p:grpSpPr>
            <a:xfrm>
              <a:off x="14980851" y="10339656"/>
              <a:ext cx="10515600" cy="6811885"/>
              <a:chOff x="14363700" y="9430302"/>
              <a:chExt cx="11506200" cy="7453584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17335500" y="10716419"/>
                <a:ext cx="8534400" cy="6167467"/>
                <a:chOff x="14531041" y="11635307"/>
                <a:chExt cx="12198262" cy="8815193"/>
              </a:xfrm>
            </p:grpSpPr>
            <p:pic>
              <p:nvPicPr>
                <p:cNvPr id="7" name="Picture 6" descr="T1comparison.png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2081" t="20438" r="12813" b="18479"/>
                <a:stretch/>
              </p:blipFill>
              <p:spPr>
                <a:xfrm>
                  <a:off x="14567394" y="11635307"/>
                  <a:ext cx="12161909" cy="5251592"/>
                </a:xfrm>
                <a:prstGeom prst="rect">
                  <a:avLst/>
                </a:prstGeom>
              </p:spPr>
            </p:pic>
            <p:pic>
              <p:nvPicPr>
                <p:cNvPr id="6" name="Picture 5" descr="Fcomparison.png"/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1844" t="25443" r="12864" b="25152"/>
                <a:stretch/>
              </p:blipFill>
              <p:spPr>
                <a:xfrm>
                  <a:off x="14531041" y="16202819"/>
                  <a:ext cx="12192200" cy="4247681"/>
                </a:xfrm>
                <a:prstGeom prst="rect">
                  <a:avLst/>
                </a:prstGeom>
              </p:spPr>
            </p:pic>
          </p:grpSp>
          <p:sp>
            <p:nvSpPr>
              <p:cNvPr id="12" name="TextBox 11"/>
              <p:cNvSpPr txBox="1"/>
              <p:nvPr/>
            </p:nvSpPr>
            <p:spPr>
              <a:xfrm>
                <a:off x="15125700" y="11859419"/>
                <a:ext cx="1524000" cy="1448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500" dirty="0" smtClean="0">
                    <a:latin typeface="Didot"/>
                    <a:cs typeface="Didot"/>
                  </a:rPr>
                  <a:t>T</a:t>
                </a:r>
                <a:r>
                  <a:rPr lang="en-US" sz="4500" baseline="-25000" dirty="0" smtClean="0">
                    <a:latin typeface="Didot"/>
                    <a:cs typeface="Didot"/>
                  </a:rPr>
                  <a:t>1 </a:t>
                </a:r>
              </a:p>
              <a:p>
                <a:pPr algn="ctr"/>
                <a:r>
                  <a:rPr lang="en-US" sz="3500" dirty="0" smtClean="0">
                    <a:latin typeface="Didot"/>
                    <a:cs typeface="Didot"/>
                  </a:rPr>
                  <a:t>(s)</a:t>
                </a:r>
                <a:endParaRPr lang="en-US" sz="3500" dirty="0">
                  <a:latin typeface="Didot"/>
                  <a:cs typeface="Didot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4363700" y="14907419"/>
                <a:ext cx="3048000" cy="1448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500" dirty="0" smtClean="0">
                    <a:latin typeface="Didot"/>
                    <a:cs typeface="Didot"/>
                  </a:rPr>
                  <a:t>qMT F</a:t>
                </a:r>
              </a:p>
              <a:p>
                <a:pPr algn="ctr"/>
                <a:r>
                  <a:rPr lang="en-US" sz="3500" dirty="0" smtClean="0">
                    <a:latin typeface="Didot"/>
                    <a:cs typeface="Didot"/>
                  </a:rPr>
                  <a:t>(</a:t>
                </a:r>
                <a:r>
                  <a:rPr lang="en-US" sz="3500" dirty="0">
                    <a:latin typeface="Didot"/>
                    <a:cs typeface="Didot"/>
                  </a:rPr>
                  <a:t>n</a:t>
                </a:r>
                <a:r>
                  <a:rPr lang="en-US" sz="3500" dirty="0" smtClean="0">
                    <a:latin typeface="Didot"/>
                    <a:cs typeface="Didot"/>
                  </a:rPr>
                  <a:t>.u.)</a:t>
                </a:r>
                <a:endParaRPr lang="en-US" sz="3500" dirty="0">
                  <a:latin typeface="Didot"/>
                  <a:cs typeface="Didot"/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17523812" y="9430302"/>
                <a:ext cx="2584726" cy="1279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 smtClean="0">
                    <a:latin typeface="Didot"/>
                    <a:cs typeface="Didot"/>
                  </a:rPr>
                  <a:t>IR</a:t>
                </a:r>
              </a:p>
              <a:p>
                <a:pPr algn="ctr"/>
                <a:r>
                  <a:rPr lang="en-US" sz="3000" dirty="0" smtClean="0">
                    <a:latin typeface="Didot"/>
                    <a:cs typeface="Didot"/>
                  </a:rPr>
                  <a:t>9m16s / slice</a:t>
                </a:r>
                <a:endParaRPr lang="en-US" sz="3000" dirty="0">
                  <a:latin typeface="Didot"/>
                  <a:cs typeface="Didot"/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20108538" y="9430303"/>
                <a:ext cx="3001617" cy="1784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 smtClean="0">
                    <a:latin typeface="Didot"/>
                    <a:cs typeface="Didot"/>
                  </a:rPr>
                  <a:t>LL</a:t>
                </a:r>
              </a:p>
              <a:p>
                <a:pPr algn="ctr"/>
                <a:r>
                  <a:rPr lang="en-US" sz="3000" dirty="0" smtClean="0">
                    <a:latin typeface="Didot"/>
                    <a:cs typeface="Didot"/>
                  </a:rPr>
                  <a:t>2m20s / slice</a:t>
                </a:r>
                <a:endParaRPr lang="en-US" sz="3000" dirty="0">
                  <a:latin typeface="Didot"/>
                  <a:cs typeface="Didot"/>
                </a:endParaRPr>
              </a:p>
              <a:p>
                <a:pPr algn="ctr"/>
                <a:endParaRPr lang="en-US" sz="3000" dirty="0">
                  <a:latin typeface="Didot"/>
                  <a:cs typeface="Didot"/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22943399" y="9430302"/>
                <a:ext cx="2834861" cy="2290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 smtClean="0">
                    <a:latin typeface="Didot"/>
                    <a:cs typeface="Didot"/>
                  </a:rPr>
                  <a:t>VFA</a:t>
                </a:r>
              </a:p>
              <a:p>
                <a:pPr algn="ctr"/>
                <a:r>
                  <a:rPr lang="en-US" sz="3000" dirty="0" smtClean="0">
                    <a:latin typeface="Didot"/>
                    <a:cs typeface="Didot"/>
                  </a:rPr>
                  <a:t>3s / slice</a:t>
                </a:r>
                <a:endParaRPr lang="en-US" sz="3000" dirty="0">
                  <a:latin typeface="Didot"/>
                  <a:cs typeface="Didot"/>
                </a:endParaRPr>
              </a:p>
              <a:p>
                <a:pPr algn="ctr"/>
                <a:endParaRPr lang="en-US" sz="3000" dirty="0" smtClean="0">
                  <a:latin typeface="Didot"/>
                  <a:cs typeface="Didot"/>
                </a:endParaRPr>
              </a:p>
              <a:p>
                <a:pPr algn="ctr"/>
                <a:endParaRPr lang="en-US" sz="3000" dirty="0">
                  <a:latin typeface="Didot"/>
                  <a:cs typeface="Didot"/>
                </a:endParaRPr>
              </a:p>
            </p:txBody>
          </p:sp>
        </p:grpSp>
        <p:sp>
          <p:nvSpPr>
            <p:cNvPr id="126" name="TextBox 11"/>
            <p:cNvSpPr txBox="1">
              <a:spLocks noChangeArrowheads="1"/>
            </p:cNvSpPr>
            <p:nvPr/>
          </p:nvSpPr>
          <p:spPr bwMode="auto">
            <a:xfrm>
              <a:off x="14523651" y="17374880"/>
              <a:ext cx="14097000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97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97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97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97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97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7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7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7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7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CA" sz="3200" b="1" dirty="0" smtClean="0">
                  <a:latin typeface="Gill Sans" charset="0"/>
                  <a:cs typeface="Gill Sans" charset="0"/>
                </a:rPr>
                <a:t>Figure 2.  </a:t>
              </a:r>
              <a:r>
                <a:rPr lang="en-US" sz="3200" dirty="0" smtClean="0">
                  <a:latin typeface="Gill Sans" charset="0"/>
                  <a:cs typeface="Gill Sans" charset="0"/>
                </a:rPr>
                <a:t>WM T</a:t>
              </a:r>
              <a:r>
                <a:rPr lang="en-US" sz="3200" baseline="-25000" dirty="0" smtClean="0">
                  <a:latin typeface="Gill Sans" charset="0"/>
                  <a:cs typeface="Gill Sans" charset="0"/>
                </a:rPr>
                <a:t>1</a:t>
              </a:r>
              <a:r>
                <a:rPr lang="en-US" sz="3200" dirty="0">
                  <a:latin typeface="Gill Sans" charset="0"/>
                  <a:cs typeface="Gill Sans" charset="0"/>
                </a:rPr>
                <a:t> maps T</a:t>
              </a:r>
              <a:r>
                <a:rPr lang="en-US" sz="3200" baseline="-25000" dirty="0">
                  <a:latin typeface="Gill Sans" charset="0"/>
                  <a:cs typeface="Gill Sans" charset="0"/>
                </a:rPr>
                <a:t>1</a:t>
              </a:r>
              <a:r>
                <a:rPr lang="en-US" sz="3200" dirty="0">
                  <a:latin typeface="Gill Sans" charset="0"/>
                  <a:cs typeface="Gill Sans" charset="0"/>
                </a:rPr>
                <a:t> (IR, LL, VFA)  </a:t>
              </a:r>
              <a:r>
                <a:rPr lang="en-US" sz="3200" dirty="0" smtClean="0">
                  <a:latin typeface="Gill Sans" charset="0"/>
                  <a:cs typeface="Gill Sans" charset="0"/>
                </a:rPr>
                <a:t>and qMT F maps of a healthy adult subject.</a:t>
              </a:r>
            </a:p>
          </p:txBody>
        </p:sp>
        <p:pic>
          <p:nvPicPr>
            <p:cNvPr id="4" name="Picture 3" descr="ScaleT1.pn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635" t="19890" r="10823" b="23861"/>
            <a:stretch/>
          </p:blipFill>
          <p:spPr>
            <a:xfrm>
              <a:off x="25641300" y="12011819"/>
              <a:ext cx="457200" cy="239869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6022300" y="11839565"/>
              <a:ext cx="6858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b="1" dirty="0" smtClean="0"/>
                <a:t>1.4</a:t>
              </a:r>
              <a:endParaRPr lang="en-US" sz="2500" b="1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6022300" y="12316619"/>
              <a:ext cx="6858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b="1" dirty="0" smtClean="0"/>
                <a:t>1.2</a:t>
              </a:r>
              <a:endParaRPr lang="en-US" sz="2500" b="1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6022300" y="12791088"/>
              <a:ext cx="6858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b="1" dirty="0" smtClean="0"/>
                <a:t>1.0</a:t>
              </a:r>
              <a:endParaRPr lang="en-US" sz="2500" b="1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6022300" y="13287365"/>
              <a:ext cx="6858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b="1" dirty="0" smtClean="0"/>
                <a:t>0.8</a:t>
              </a:r>
              <a:endParaRPr lang="en-US" sz="2500" b="1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6022300" y="13744565"/>
              <a:ext cx="6858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b="1" dirty="0" smtClean="0"/>
                <a:t>0.6</a:t>
              </a:r>
              <a:endParaRPr lang="en-US" sz="2500" b="1" dirty="0"/>
            </a:p>
          </p:txBody>
        </p:sp>
        <p:pic>
          <p:nvPicPr>
            <p:cNvPr id="9" name="Picture 8" descr="ScaleF.png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550" t="22266" r="10908" b="25103"/>
            <a:stretch/>
          </p:blipFill>
          <p:spPr>
            <a:xfrm>
              <a:off x="25641300" y="14678819"/>
              <a:ext cx="455525" cy="2362199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26022300" y="14526419"/>
              <a:ext cx="6858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b="1" dirty="0" smtClean="0"/>
                <a:t>0.4</a:t>
              </a:r>
              <a:endParaRPr lang="en-US" sz="2500" b="1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6022300" y="15039965"/>
              <a:ext cx="6858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b="1" dirty="0" smtClean="0"/>
                <a:t>0.3</a:t>
              </a:r>
              <a:endParaRPr lang="en-US" sz="2500" b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6022300" y="15573365"/>
              <a:ext cx="6858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b="1" dirty="0" smtClean="0"/>
                <a:t>0.2</a:t>
              </a:r>
              <a:endParaRPr lang="en-US" sz="2500" b="1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6022300" y="16106765"/>
              <a:ext cx="6858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b="1" dirty="0" smtClean="0"/>
                <a:t>0.1</a:t>
              </a:r>
              <a:endParaRPr lang="en-US" sz="2500" b="1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6022300" y="16640165"/>
              <a:ext cx="6858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b="1" dirty="0" smtClean="0"/>
                <a:t>0.0</a:t>
              </a:r>
              <a:endParaRPr lang="en-US" sz="2500" b="1" dirty="0"/>
            </a:p>
          </p:txBody>
        </p:sp>
      </p:grpSp>
      <p:sp>
        <p:nvSpPr>
          <p:cNvPr id="89" name="Rectangle 88"/>
          <p:cNvSpPr/>
          <p:nvPr/>
        </p:nvSpPr>
        <p:spPr>
          <a:xfrm>
            <a:off x="29756100" y="23518019"/>
            <a:ext cx="12276223" cy="969918"/>
          </a:xfrm>
          <a:prstGeom prst="rect">
            <a:avLst/>
          </a:prstGeom>
          <a:solidFill>
            <a:srgbClr val="D09A8F"/>
          </a:solidFill>
          <a:ln w="127000">
            <a:solidFill>
              <a:srgbClr val="D09A8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29" name="TextBox 4"/>
          <p:cNvSpPr txBox="1">
            <a:spLocks noChangeArrowheads="1"/>
          </p:cNvSpPr>
          <p:nvPr/>
        </p:nvSpPr>
        <p:spPr bwMode="auto">
          <a:xfrm>
            <a:off x="29756100" y="23586778"/>
            <a:ext cx="1227622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CA" sz="4400" b="1" dirty="0" smtClean="0">
                <a:latin typeface="Gill Sans" charset="0"/>
                <a:cs typeface="Gill Sans" charset="0"/>
              </a:rPr>
              <a:t>Summary</a:t>
            </a:r>
            <a:endParaRPr lang="en-US" sz="4400" b="1" dirty="0">
              <a:latin typeface="Gill Sans" charset="0"/>
              <a:cs typeface="Gill Sans" charset="0"/>
            </a:endParaRPr>
          </a:p>
        </p:txBody>
      </p:sp>
      <p:pic>
        <p:nvPicPr>
          <p:cNvPr id="17" name="Picture 16" descr="T1Hist3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3" t="4965" r="6403"/>
          <a:stretch/>
        </p:blipFill>
        <p:spPr>
          <a:xfrm>
            <a:off x="14439900" y="22129824"/>
            <a:ext cx="7036431" cy="6053591"/>
          </a:xfrm>
          <a:prstGeom prst="rect">
            <a:avLst/>
          </a:prstGeom>
        </p:spPr>
      </p:pic>
      <p:pic>
        <p:nvPicPr>
          <p:cNvPr id="24" name="Picture 23" descr="FHist3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9" t="3764" r="5017"/>
          <a:stretch/>
        </p:blipFill>
        <p:spPr>
          <a:xfrm>
            <a:off x="21626097" y="22052690"/>
            <a:ext cx="7139403" cy="6137356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21602700" y="21460619"/>
            <a:ext cx="60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Gill Sans"/>
                <a:cs typeface="Gill Sans"/>
              </a:rPr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516100" y="21460619"/>
            <a:ext cx="60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Gill Sans"/>
                <a:cs typeface="Gill Sans"/>
              </a:rPr>
              <a:t>a</a:t>
            </a:r>
            <a:endParaRPr lang="en-US" sz="4000" b="1" dirty="0">
              <a:latin typeface="Gill Sans"/>
              <a:cs typeface="Gill San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8383</TotalTime>
  <Words>1007</Words>
  <Application>Microsoft Macintosh PowerPoint</Application>
  <PresentationFormat>Custom</PresentationFormat>
  <Paragraphs>106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Mathieu Boudreau</cp:lastModifiedBy>
  <cp:revision>190</cp:revision>
  <dcterms:created xsi:type="dcterms:W3CDTF">2013-12-03T04:58:04Z</dcterms:created>
  <dcterms:modified xsi:type="dcterms:W3CDTF">2013-12-04T17:14:35Z</dcterms:modified>
</cp:coreProperties>
</file>