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6009263" cy="3600926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1831975" indent="-1408113" algn="l" rtl="0" fontAlgn="base">
      <a:spcBef>
        <a:spcPct val="0"/>
      </a:spcBef>
      <a:spcAft>
        <a:spcPct val="0"/>
      </a:spcAft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3663950" indent="-2816225" algn="l" rtl="0" fontAlgn="base">
      <a:spcBef>
        <a:spcPct val="0"/>
      </a:spcBef>
      <a:spcAft>
        <a:spcPct val="0"/>
      </a:spcAft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5497513" indent="-4224338" algn="l" rtl="0" fontAlgn="base">
      <a:spcBef>
        <a:spcPct val="0"/>
      </a:spcBef>
      <a:spcAft>
        <a:spcPct val="0"/>
      </a:spcAft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7329488" indent="-5632450" algn="l" rtl="0" fontAlgn="base">
      <a:spcBef>
        <a:spcPct val="0"/>
      </a:spcBef>
      <a:spcAft>
        <a:spcPct val="0"/>
      </a:spcAft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kola" initials="NS" lastIdx="7" clrIdx="0"/>
  <p:cmAuthor id="1" name="Bruce Pike" initials="BP" lastIdx="4" clrIdx="1"/>
  <p:cmAuthor id="2" name="Mathieu Boudreau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B6B1"/>
    <a:srgbClr val="D09A8F"/>
    <a:srgbClr val="FD9209"/>
    <a:srgbClr val="FC3F07"/>
    <a:srgbClr val="A4FF6A"/>
    <a:srgbClr val="8B61CC"/>
    <a:srgbClr val="786797"/>
    <a:srgbClr val="838E8B"/>
    <a:srgbClr val="57B001"/>
    <a:srgbClr val="4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993" autoAdjust="0"/>
    <p:restoredTop sz="99082" autoAdjust="0"/>
  </p:normalViewPr>
  <p:slideViewPr>
    <p:cSldViewPr>
      <p:cViewPr>
        <p:scale>
          <a:sx n="85" d="100"/>
          <a:sy n="85" d="100"/>
        </p:scale>
        <p:origin x="7152" y="4984"/>
      </p:cViewPr>
      <p:guideLst>
        <p:guide orient="horz" pos="32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82A3E-BD2B-9D40-B8A2-BB51414CB275}" type="datetimeFigureOut">
              <a:rPr lang="en-US" smtClean="0"/>
              <a:pPr/>
              <a:t>14-05-05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6125" y="514350"/>
            <a:ext cx="2571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72886-8C9F-9843-A710-326535944F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10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25" y="514350"/>
            <a:ext cx="257175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2886-8C9F-9843-A710-326535944F0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25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696" y="11185384"/>
            <a:ext cx="30607874" cy="77194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1391" y="20405253"/>
            <a:ext cx="25206484" cy="9204871"/>
          </a:xfrm>
        </p:spPr>
        <p:txBody>
          <a:bodyPr/>
          <a:lstStyle>
            <a:lvl1pPr marL="0" indent="0" algn="ctr">
              <a:buNone/>
              <a:defRPr/>
            </a:lvl1pPr>
            <a:lvl2pPr marL="1832897" indent="0" algn="ctr">
              <a:buNone/>
              <a:defRPr/>
            </a:lvl2pPr>
            <a:lvl3pPr marL="3665793" indent="0" algn="ctr">
              <a:buNone/>
              <a:defRPr/>
            </a:lvl3pPr>
            <a:lvl4pPr marL="5498690" indent="0" algn="ctr">
              <a:buNone/>
              <a:defRPr/>
            </a:lvl4pPr>
            <a:lvl5pPr marL="7331586" indent="0" algn="ctr">
              <a:buNone/>
              <a:defRPr/>
            </a:lvl5pPr>
            <a:lvl6pPr marL="9164483" indent="0" algn="ctr">
              <a:buNone/>
              <a:defRPr/>
            </a:lvl6pPr>
            <a:lvl7pPr marL="10997379" indent="0" algn="ctr">
              <a:buNone/>
              <a:defRPr/>
            </a:lvl7pPr>
            <a:lvl8pPr marL="12830276" indent="0" algn="ctr">
              <a:buNone/>
              <a:defRPr/>
            </a:lvl8pPr>
            <a:lvl9pPr marL="1466317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EEC25-DECC-584E-A559-68CB058C5B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6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B3456-4506-C249-B624-5CC19E69A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5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656600" y="3195826"/>
            <a:ext cx="7651969" cy="288149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0696" y="3195826"/>
            <a:ext cx="22415766" cy="288149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D14D4-BCA2-8247-A986-076E2CE23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6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2C241-D8DE-5440-B354-AEEC9FA1B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4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6983" y="23135957"/>
            <a:ext cx="30607874" cy="7156842"/>
          </a:xfrm>
        </p:spPr>
        <p:txBody>
          <a:bodyPr anchor="t"/>
          <a:lstStyle>
            <a:lvl1pPr algn="l">
              <a:defRPr sz="16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983" y="15258930"/>
            <a:ext cx="30607874" cy="7877026"/>
          </a:xfrm>
        </p:spPr>
        <p:txBody>
          <a:bodyPr anchor="b"/>
          <a:lstStyle>
            <a:lvl1pPr marL="0" indent="0">
              <a:buNone/>
              <a:defRPr sz="8000"/>
            </a:lvl1pPr>
            <a:lvl2pPr marL="1832897" indent="0">
              <a:buNone/>
              <a:defRPr sz="7200"/>
            </a:lvl2pPr>
            <a:lvl3pPr marL="3665793" indent="0">
              <a:buNone/>
              <a:defRPr sz="6400"/>
            </a:lvl3pPr>
            <a:lvl4pPr marL="5498690" indent="0">
              <a:buNone/>
              <a:defRPr sz="5600"/>
            </a:lvl4pPr>
            <a:lvl5pPr marL="7331586" indent="0">
              <a:buNone/>
              <a:defRPr sz="5600"/>
            </a:lvl5pPr>
            <a:lvl6pPr marL="9164483" indent="0">
              <a:buNone/>
              <a:defRPr sz="5600"/>
            </a:lvl6pPr>
            <a:lvl7pPr marL="10997379" indent="0">
              <a:buNone/>
              <a:defRPr sz="5600"/>
            </a:lvl7pPr>
            <a:lvl8pPr marL="12830276" indent="0">
              <a:buNone/>
              <a:defRPr sz="5600"/>
            </a:lvl8pPr>
            <a:lvl9pPr marL="14663172" indent="0">
              <a:buNone/>
              <a:defRPr sz="5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CB418-92CD-3A4D-9F37-EA1D66B7C4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6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0696" y="10397675"/>
            <a:ext cx="15033868" cy="21613062"/>
          </a:xfrm>
        </p:spPr>
        <p:txBody>
          <a:bodyPr/>
          <a:lstStyle>
            <a:lvl1pPr>
              <a:defRPr sz="11200"/>
            </a:lvl1pPr>
            <a:lvl2pPr>
              <a:defRPr sz="97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74702" y="10397675"/>
            <a:ext cx="15033868" cy="21613062"/>
          </a:xfrm>
        </p:spPr>
        <p:txBody>
          <a:bodyPr/>
          <a:lstStyle>
            <a:lvl1pPr>
              <a:defRPr sz="11200"/>
            </a:lvl1pPr>
            <a:lvl2pPr>
              <a:defRPr sz="97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BD7CC-96FA-F941-A237-DDEE987346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467" y="1440371"/>
            <a:ext cx="32408337" cy="600154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467" y="8057073"/>
            <a:ext cx="15911593" cy="3360864"/>
          </a:xfrm>
        </p:spPr>
        <p:txBody>
          <a:bodyPr anchor="b"/>
          <a:lstStyle>
            <a:lvl1pPr marL="0" indent="0">
              <a:buNone/>
              <a:defRPr sz="9700" b="1"/>
            </a:lvl1pPr>
            <a:lvl2pPr marL="1832897" indent="0">
              <a:buNone/>
              <a:defRPr sz="8000" b="1"/>
            </a:lvl2pPr>
            <a:lvl3pPr marL="3665793" indent="0">
              <a:buNone/>
              <a:defRPr sz="7200" b="1"/>
            </a:lvl3pPr>
            <a:lvl4pPr marL="5498690" indent="0">
              <a:buNone/>
              <a:defRPr sz="6400" b="1"/>
            </a:lvl4pPr>
            <a:lvl5pPr marL="7331586" indent="0">
              <a:buNone/>
              <a:defRPr sz="6400" b="1"/>
            </a:lvl5pPr>
            <a:lvl6pPr marL="9164483" indent="0">
              <a:buNone/>
              <a:defRPr sz="6400" b="1"/>
            </a:lvl6pPr>
            <a:lvl7pPr marL="10997379" indent="0">
              <a:buNone/>
              <a:defRPr sz="6400" b="1"/>
            </a:lvl7pPr>
            <a:lvl8pPr marL="12830276" indent="0">
              <a:buNone/>
              <a:defRPr sz="6400" b="1"/>
            </a:lvl8pPr>
            <a:lvl9pPr marL="14663172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467" y="11417946"/>
            <a:ext cx="15911593" cy="20750337"/>
          </a:xfrm>
        </p:spPr>
        <p:txBody>
          <a:bodyPr/>
          <a:lstStyle>
            <a:lvl1pPr>
              <a:defRPr sz="97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91586" y="8057073"/>
            <a:ext cx="15917218" cy="3360864"/>
          </a:xfrm>
        </p:spPr>
        <p:txBody>
          <a:bodyPr anchor="b"/>
          <a:lstStyle>
            <a:lvl1pPr marL="0" indent="0">
              <a:buNone/>
              <a:defRPr sz="9700" b="1"/>
            </a:lvl1pPr>
            <a:lvl2pPr marL="1832897" indent="0">
              <a:buNone/>
              <a:defRPr sz="8000" b="1"/>
            </a:lvl2pPr>
            <a:lvl3pPr marL="3665793" indent="0">
              <a:buNone/>
              <a:defRPr sz="7200" b="1"/>
            </a:lvl3pPr>
            <a:lvl4pPr marL="5498690" indent="0">
              <a:buNone/>
              <a:defRPr sz="6400" b="1"/>
            </a:lvl4pPr>
            <a:lvl5pPr marL="7331586" indent="0">
              <a:buNone/>
              <a:defRPr sz="6400" b="1"/>
            </a:lvl5pPr>
            <a:lvl6pPr marL="9164483" indent="0">
              <a:buNone/>
              <a:defRPr sz="6400" b="1"/>
            </a:lvl6pPr>
            <a:lvl7pPr marL="10997379" indent="0">
              <a:buNone/>
              <a:defRPr sz="6400" b="1"/>
            </a:lvl7pPr>
            <a:lvl8pPr marL="12830276" indent="0">
              <a:buNone/>
              <a:defRPr sz="6400" b="1"/>
            </a:lvl8pPr>
            <a:lvl9pPr marL="14663172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91586" y="11417946"/>
            <a:ext cx="15917218" cy="20750337"/>
          </a:xfrm>
        </p:spPr>
        <p:txBody>
          <a:bodyPr/>
          <a:lstStyle>
            <a:lvl1pPr>
              <a:defRPr sz="97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E9D4F-CFC1-214A-B009-D1B9FA794C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6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456CA-51C1-504E-8C24-40664EF8E9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4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3DEDE-62B0-9745-846F-6B7894380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5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466" y="1432874"/>
            <a:ext cx="11849298" cy="6099066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7376" y="1432874"/>
            <a:ext cx="20131429" cy="30735404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7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466" y="7531937"/>
            <a:ext cx="11849298" cy="24636338"/>
          </a:xfrm>
        </p:spPr>
        <p:txBody>
          <a:bodyPr/>
          <a:lstStyle>
            <a:lvl1pPr marL="0" indent="0">
              <a:buNone/>
              <a:defRPr sz="5600"/>
            </a:lvl1pPr>
            <a:lvl2pPr marL="1832897" indent="0">
              <a:buNone/>
              <a:defRPr sz="4800"/>
            </a:lvl2pPr>
            <a:lvl3pPr marL="3665793" indent="0">
              <a:buNone/>
              <a:defRPr sz="4000"/>
            </a:lvl3pPr>
            <a:lvl4pPr marL="5498690" indent="0">
              <a:buNone/>
              <a:defRPr sz="3600"/>
            </a:lvl4pPr>
            <a:lvl5pPr marL="7331586" indent="0">
              <a:buNone/>
              <a:defRPr sz="3600"/>
            </a:lvl5pPr>
            <a:lvl6pPr marL="9164483" indent="0">
              <a:buNone/>
              <a:defRPr sz="3600"/>
            </a:lvl6pPr>
            <a:lvl7pPr marL="10997379" indent="0">
              <a:buNone/>
              <a:defRPr sz="3600"/>
            </a:lvl7pPr>
            <a:lvl8pPr marL="12830276" indent="0">
              <a:buNone/>
              <a:defRPr sz="3600"/>
            </a:lvl8pPr>
            <a:lvl9pPr marL="14663172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765A2-B206-DE43-8B42-2F2D1A4AF8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9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5566" y="25206489"/>
            <a:ext cx="21605558" cy="2978269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5566" y="3218333"/>
            <a:ext cx="21605558" cy="21605558"/>
          </a:xfrm>
        </p:spPr>
        <p:txBody>
          <a:bodyPr/>
          <a:lstStyle>
            <a:lvl1pPr marL="0" indent="0">
              <a:buNone/>
              <a:defRPr sz="12800"/>
            </a:lvl1pPr>
            <a:lvl2pPr marL="1832897" indent="0">
              <a:buNone/>
              <a:defRPr sz="11200"/>
            </a:lvl2pPr>
            <a:lvl3pPr marL="3665793" indent="0">
              <a:buNone/>
              <a:defRPr sz="9700"/>
            </a:lvl3pPr>
            <a:lvl4pPr marL="5498690" indent="0">
              <a:buNone/>
              <a:defRPr sz="8000"/>
            </a:lvl4pPr>
            <a:lvl5pPr marL="7331586" indent="0">
              <a:buNone/>
              <a:defRPr sz="8000"/>
            </a:lvl5pPr>
            <a:lvl6pPr marL="9164483" indent="0">
              <a:buNone/>
              <a:defRPr sz="8000"/>
            </a:lvl6pPr>
            <a:lvl7pPr marL="10997379" indent="0">
              <a:buNone/>
              <a:defRPr sz="8000"/>
            </a:lvl7pPr>
            <a:lvl8pPr marL="12830276" indent="0">
              <a:buNone/>
              <a:defRPr sz="8000"/>
            </a:lvl8pPr>
            <a:lvl9pPr marL="14663172" indent="0">
              <a:buNone/>
              <a:defRPr sz="8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5566" y="28184758"/>
            <a:ext cx="21605558" cy="4223583"/>
          </a:xfrm>
        </p:spPr>
        <p:txBody>
          <a:bodyPr/>
          <a:lstStyle>
            <a:lvl1pPr marL="0" indent="0">
              <a:buNone/>
              <a:defRPr sz="5600"/>
            </a:lvl1pPr>
            <a:lvl2pPr marL="1832897" indent="0">
              <a:buNone/>
              <a:defRPr sz="4800"/>
            </a:lvl2pPr>
            <a:lvl3pPr marL="3665793" indent="0">
              <a:buNone/>
              <a:defRPr sz="4000"/>
            </a:lvl3pPr>
            <a:lvl4pPr marL="5498690" indent="0">
              <a:buNone/>
              <a:defRPr sz="3600"/>
            </a:lvl4pPr>
            <a:lvl5pPr marL="7331586" indent="0">
              <a:buNone/>
              <a:defRPr sz="3600"/>
            </a:lvl5pPr>
            <a:lvl6pPr marL="9164483" indent="0">
              <a:buNone/>
              <a:defRPr sz="3600"/>
            </a:lvl6pPr>
            <a:lvl7pPr marL="10997379" indent="0">
              <a:buNone/>
              <a:defRPr sz="3600"/>
            </a:lvl7pPr>
            <a:lvl8pPr marL="12830276" indent="0">
              <a:buNone/>
              <a:defRPr sz="3600"/>
            </a:lvl8pPr>
            <a:lvl9pPr marL="14663172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CF455-1F7F-6F49-99A4-2723AEC94A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00858" y="3196445"/>
            <a:ext cx="30607553" cy="6007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66579" tIns="183289" rIns="366579" bIns="1832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00858" y="10397652"/>
            <a:ext cx="30607553" cy="2161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66579" tIns="183289" rIns="366579" bIns="1832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00858" y="32806414"/>
            <a:ext cx="7505939" cy="2407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6579" tIns="183289" rIns="366579" bIns="183289" numCol="1" anchor="t" anchorCtr="0" compatLnSpc="1">
            <a:prstTxWarp prst="textNoShape">
              <a:avLst/>
            </a:prstTxWarp>
          </a:bodyPr>
          <a:lstStyle>
            <a:lvl1pPr>
              <a:defRPr sz="56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299800" y="32806414"/>
            <a:ext cx="11409669" cy="2407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6579" tIns="183289" rIns="366579" bIns="183289" numCol="1" anchor="t" anchorCtr="0" compatLnSpc="1">
            <a:prstTxWarp prst="textNoShape">
              <a:avLst/>
            </a:prstTxWarp>
          </a:bodyPr>
          <a:lstStyle>
            <a:lvl1pPr algn="ctr">
              <a:defRPr sz="56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802469" y="32806414"/>
            <a:ext cx="7510752" cy="2407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6579" tIns="183289" rIns="366579" bIns="183289" numCol="1" anchor="t" anchorCtr="0" compatLnSpc="1">
            <a:prstTxWarp prst="textNoShape">
              <a:avLst/>
            </a:prstTxWarp>
          </a:bodyPr>
          <a:lstStyle>
            <a:lvl1pPr algn="r">
              <a:defRPr sz="5600">
                <a:cs typeface="+mn-cs"/>
              </a:defRPr>
            </a:lvl1pPr>
          </a:lstStyle>
          <a:p>
            <a:pPr>
              <a:defRPr/>
            </a:pPr>
            <a:fld id="{FDCEDC4A-5117-024F-A8E2-0515DE5BE9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5pPr>
      <a:lvl6pPr marL="1832897" algn="ctr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6pPr>
      <a:lvl7pPr marL="3665793" algn="ctr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7pPr>
      <a:lvl8pPr marL="5498690" algn="ctr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8pPr>
      <a:lvl9pPr marL="7331586" algn="ctr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9pPr>
    </p:titleStyle>
    <p:bodyStyle>
      <a:lvl1pPr marL="1373188" indent="-1373188" algn="l" rtl="0" eaLnBrk="0" fontAlgn="base" hangingPunct="0">
        <a:spcBef>
          <a:spcPct val="20000"/>
        </a:spcBef>
        <a:spcAft>
          <a:spcPct val="0"/>
        </a:spcAft>
        <a:buChar char="•"/>
        <a:defRPr sz="1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976563" indent="-1144588" algn="l" rtl="0" eaLnBrk="0" fontAlgn="base" hangingPunct="0">
        <a:spcBef>
          <a:spcPct val="20000"/>
        </a:spcBef>
        <a:spcAft>
          <a:spcPct val="0"/>
        </a:spcAft>
        <a:buChar char="–"/>
        <a:defRPr sz="11200">
          <a:solidFill>
            <a:schemeClr val="tx1"/>
          </a:solidFill>
          <a:latin typeface="+mn-lt"/>
          <a:ea typeface="ＭＳ Ｐゴシック" charset="0"/>
        </a:defRPr>
      </a:lvl2pPr>
      <a:lvl3pPr marL="4581525" indent="-915988" algn="l" rtl="0" eaLnBrk="0" fontAlgn="base" hangingPunct="0">
        <a:spcBef>
          <a:spcPct val="20000"/>
        </a:spcBef>
        <a:spcAft>
          <a:spcPct val="0"/>
        </a:spcAft>
        <a:buChar char="•"/>
        <a:defRPr sz="9700">
          <a:solidFill>
            <a:schemeClr val="tx1"/>
          </a:solidFill>
          <a:latin typeface="+mn-lt"/>
          <a:ea typeface="ＭＳ Ｐゴシック" charset="0"/>
        </a:defRPr>
      </a:lvl3pPr>
      <a:lvl4pPr marL="6413500" indent="-915988" algn="l" rtl="0" eaLnBrk="0" fontAlgn="base" hangingPunct="0">
        <a:spcBef>
          <a:spcPct val="20000"/>
        </a:spcBef>
        <a:spcAft>
          <a:spcPct val="0"/>
        </a:spcAft>
        <a:buChar char="–"/>
        <a:defRPr sz="8000">
          <a:solidFill>
            <a:schemeClr val="tx1"/>
          </a:solidFill>
          <a:latin typeface="+mn-lt"/>
          <a:ea typeface="ＭＳ Ｐゴシック" charset="0"/>
        </a:defRPr>
      </a:lvl4pPr>
      <a:lvl5pPr marL="8245475" indent="-915988" algn="l" rtl="0" eaLnBrk="0" fontAlgn="base" hangingPunct="0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  <a:ea typeface="ＭＳ Ｐゴシック" charset="0"/>
        </a:defRPr>
      </a:lvl5pPr>
      <a:lvl6pPr marL="10080931" indent="-916448" algn="l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6pPr>
      <a:lvl7pPr marL="11913827" indent="-916448" algn="l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7pPr>
      <a:lvl8pPr marL="13746724" indent="-916448" algn="l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8pPr>
      <a:lvl9pPr marL="15579620" indent="-916448" algn="l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32897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65793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98690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31586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64483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97379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30276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63172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jpeg"/><Relationship Id="rId8" Type="http://schemas.openxmlformats.org/officeDocument/2006/relationships/image" Target="../media/image6.png"/><Relationship Id="rId9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6570909" y="-8145867"/>
            <a:ext cx="22923587" cy="294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5000"/>
              </a:lnSpc>
              <a:defRPr/>
            </a:pPr>
            <a:r>
              <a:rPr lang="en-US" sz="2000" smtClean="0">
                <a:solidFill>
                  <a:srgbClr val="FFFFFF"/>
                </a:solidFill>
                <a:latin typeface="Arial" charset="0"/>
                <a:cs typeface="+mn-cs"/>
              </a:rPr>
              <a:t>--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8156" y="837201"/>
            <a:ext cx="33872957" cy="5311896"/>
          </a:xfrm>
          <a:prstGeom prst="rect">
            <a:avLst/>
          </a:prstGeom>
          <a:solidFill>
            <a:schemeClr val="bg1"/>
          </a:solidFill>
          <a:ln w="381000" cmpd="sng">
            <a:solidFill>
              <a:srgbClr val="D09A8F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47890" y="33245902"/>
            <a:ext cx="34047189" cy="1947496"/>
          </a:xfrm>
          <a:prstGeom prst="rect">
            <a:avLst/>
          </a:prstGeom>
          <a:solidFill>
            <a:srgbClr val="FFFFF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800033" y="26490094"/>
            <a:ext cx="10231539" cy="5656731"/>
          </a:xfrm>
          <a:prstGeom prst="rect">
            <a:avLst/>
          </a:prstGeom>
          <a:solidFill>
            <a:srgbClr val="A8B6B1">
              <a:alpha val="64000"/>
            </a:srgbClr>
          </a:solidFill>
          <a:ln w="127000">
            <a:solidFill>
              <a:srgbClr val="D09A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047889" y="7720666"/>
            <a:ext cx="10097836" cy="7913104"/>
          </a:xfrm>
          <a:prstGeom prst="rect">
            <a:avLst/>
          </a:prstGeom>
          <a:solidFill>
            <a:schemeClr val="bg1"/>
          </a:solidFill>
          <a:ln w="127000">
            <a:solidFill>
              <a:srgbClr val="D09A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20" name="TextBox 53"/>
          <p:cNvSpPr txBox="1">
            <a:spLocks noChangeArrowheads="1"/>
          </p:cNvSpPr>
          <p:nvPr/>
        </p:nvSpPr>
        <p:spPr bwMode="auto">
          <a:xfrm>
            <a:off x="1428940" y="3731929"/>
            <a:ext cx="33214893" cy="2131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Aft>
                <a:spcPts val="0"/>
              </a:spcAft>
            </a:pPr>
            <a:endParaRPr lang="en-US" sz="1000" dirty="0" smtClean="0">
              <a:latin typeface="Didot"/>
              <a:cs typeface="Didot"/>
            </a:endParaRPr>
          </a:p>
          <a:p>
            <a:pPr algn="ctr" eaLnBrk="1" hangingPunct="1">
              <a:spcAft>
                <a:spcPts val="0"/>
              </a:spcAft>
            </a:pPr>
            <a:r>
              <a:rPr lang="en-US" sz="6000" dirty="0" smtClean="0">
                <a:latin typeface="Didot"/>
                <a:cs typeface="Didot"/>
              </a:rPr>
              <a:t>Mathieu Boudreau</a:t>
            </a:r>
            <a:r>
              <a:rPr lang="en-US" sz="6000" baseline="30000" dirty="0" smtClean="0">
                <a:latin typeface="Didot"/>
                <a:cs typeface="Didot"/>
              </a:rPr>
              <a:t>1</a:t>
            </a:r>
            <a:r>
              <a:rPr lang="en-US" sz="6000" dirty="0" smtClean="0">
                <a:latin typeface="Didot"/>
                <a:cs typeface="Didot"/>
              </a:rPr>
              <a:t>, </a:t>
            </a:r>
            <a:r>
              <a:rPr lang="en-US" sz="6000" dirty="0">
                <a:latin typeface="Didot"/>
                <a:cs typeface="Didot"/>
              </a:rPr>
              <a:t>Nikola </a:t>
            </a:r>
            <a:r>
              <a:rPr lang="en-US" sz="6000" dirty="0" smtClean="0">
                <a:latin typeface="Didot"/>
                <a:cs typeface="Didot"/>
              </a:rPr>
              <a:t>Stikov</a:t>
            </a:r>
            <a:r>
              <a:rPr lang="en-US" sz="6000" baseline="30000" dirty="0" smtClean="0">
                <a:latin typeface="Didot"/>
                <a:cs typeface="Didot"/>
              </a:rPr>
              <a:t>1</a:t>
            </a:r>
            <a:r>
              <a:rPr lang="en-US" sz="6000" dirty="0" smtClean="0">
                <a:latin typeface="Didot"/>
                <a:cs typeface="Didot"/>
              </a:rPr>
              <a:t>, </a:t>
            </a:r>
            <a:r>
              <a:rPr lang="en-US" sz="6000" dirty="0">
                <a:latin typeface="Didot"/>
                <a:cs typeface="Didot"/>
              </a:rPr>
              <a:t>G. Bruce </a:t>
            </a:r>
            <a:r>
              <a:rPr lang="en-US" sz="6000" dirty="0" smtClean="0">
                <a:latin typeface="Didot"/>
                <a:cs typeface="Didot"/>
              </a:rPr>
              <a:t>Pike</a:t>
            </a:r>
            <a:r>
              <a:rPr lang="en-US" sz="6000" baseline="30000" dirty="0" smtClean="0">
                <a:latin typeface="Didot"/>
                <a:cs typeface="Didot"/>
              </a:rPr>
              <a:t>2</a:t>
            </a:r>
          </a:p>
          <a:p>
            <a:pPr algn="ctr" eaLnBrk="1" hangingPunct="1">
              <a:spcAft>
                <a:spcPts val="0"/>
              </a:spcAft>
            </a:pPr>
            <a:endParaRPr lang="en-US" sz="1000" dirty="0">
              <a:latin typeface="Didot"/>
              <a:cs typeface="Didot"/>
            </a:endParaRPr>
          </a:p>
          <a:p>
            <a:pPr algn="ctr" eaLnBrk="1" hangingPunct="1">
              <a:spcAft>
                <a:spcPts val="0"/>
              </a:spcAft>
            </a:pPr>
            <a:endParaRPr lang="en-US" sz="1000" baseline="30000" dirty="0" smtClean="0">
              <a:latin typeface="Didot"/>
              <a:cs typeface="Didot"/>
            </a:endParaRPr>
          </a:p>
          <a:p>
            <a:pPr algn="ctr" eaLnBrk="1" hangingPunct="1">
              <a:spcAft>
                <a:spcPts val="0"/>
              </a:spcAft>
            </a:pPr>
            <a:endParaRPr lang="en-US" sz="2750" baseline="30000" dirty="0" smtClean="0">
              <a:latin typeface="Didot"/>
              <a:cs typeface="Didot"/>
            </a:endParaRPr>
          </a:p>
          <a:p>
            <a:pPr algn="ctr" eaLnBrk="1" hangingPunct="1">
              <a:spcAft>
                <a:spcPts val="0"/>
              </a:spcAft>
            </a:pPr>
            <a:r>
              <a:rPr lang="en-US" sz="2750" baseline="30000" dirty="0" smtClean="0">
                <a:latin typeface="Didot"/>
                <a:cs typeface="Didot"/>
              </a:rPr>
              <a:t>1</a:t>
            </a:r>
            <a:r>
              <a:rPr lang="en-US" sz="2750" dirty="0" smtClean="0">
                <a:latin typeface="Didot"/>
                <a:cs typeface="Didot"/>
              </a:rPr>
              <a:t>McConnell </a:t>
            </a:r>
            <a:r>
              <a:rPr lang="en-US" sz="2750" dirty="0">
                <a:latin typeface="Didot"/>
                <a:cs typeface="Didot"/>
              </a:rPr>
              <a:t>Brain Imaging Center, Montreal Neurological Institute, McGill </a:t>
            </a:r>
            <a:r>
              <a:rPr lang="en-US" sz="2750" dirty="0" smtClean="0">
                <a:latin typeface="Didot"/>
                <a:cs typeface="Didot"/>
              </a:rPr>
              <a:t>University, Montreal</a:t>
            </a:r>
            <a:r>
              <a:rPr lang="en-US" sz="2750" dirty="0">
                <a:latin typeface="Didot"/>
                <a:cs typeface="Didot"/>
              </a:rPr>
              <a:t>, </a:t>
            </a:r>
            <a:r>
              <a:rPr lang="en-US" sz="2750" dirty="0" smtClean="0">
                <a:latin typeface="Didot"/>
                <a:cs typeface="Didot"/>
              </a:rPr>
              <a:t>Quebec, </a:t>
            </a:r>
            <a:r>
              <a:rPr lang="en-US" sz="2750" baseline="30000" dirty="0" smtClean="0">
                <a:latin typeface="Didot"/>
                <a:cs typeface="Didot"/>
              </a:rPr>
              <a:t>2</a:t>
            </a:r>
            <a:r>
              <a:rPr lang="en-US" sz="2750" dirty="0" smtClean="0">
                <a:latin typeface="Didot"/>
                <a:cs typeface="Didot"/>
              </a:rPr>
              <a:t>Hotchkiss </a:t>
            </a:r>
            <a:r>
              <a:rPr lang="en-US" sz="2750" dirty="0">
                <a:latin typeface="Didot"/>
                <a:cs typeface="Didot"/>
              </a:rPr>
              <a:t>Brain Institute and Department of Radiology, University of Calgary, Calgary, Alberta, Canada</a:t>
            </a:r>
            <a:endParaRPr lang="en-US" sz="2750" dirty="0">
              <a:latin typeface="Didot"/>
              <a:cs typeface="Didot"/>
            </a:endParaRPr>
          </a:p>
        </p:txBody>
      </p:sp>
      <p:sp>
        <p:nvSpPr>
          <p:cNvPr id="13321" name="TextBox 4"/>
          <p:cNvSpPr txBox="1">
            <a:spLocks noChangeArrowheads="1"/>
          </p:cNvSpPr>
          <p:nvPr/>
        </p:nvSpPr>
        <p:spPr bwMode="auto">
          <a:xfrm>
            <a:off x="24863541" y="27675523"/>
            <a:ext cx="9828890" cy="4349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457200" indent="-457200" eaLnBrk="1" hangingPunct="1">
              <a:spcAft>
                <a:spcPts val="400"/>
              </a:spcAft>
              <a:buFont typeface="Arial"/>
              <a:buChar char="•"/>
            </a:pPr>
            <a:r>
              <a:rPr lang="en-US" sz="3000" dirty="0" smtClean="0">
                <a:latin typeface="Gill Sans"/>
                <a:cs typeface="Gill Sans"/>
              </a:rPr>
              <a:t>This work </a:t>
            </a:r>
            <a:r>
              <a:rPr lang="en-CA" sz="3000" dirty="0" smtClean="0">
                <a:latin typeface="Gill Sans"/>
                <a:cs typeface="Gill Sans"/>
              </a:rPr>
              <a:t>demonstrated </a:t>
            </a:r>
            <a:r>
              <a:rPr lang="en-CA" sz="3000" dirty="0">
                <a:latin typeface="Gill Sans"/>
                <a:cs typeface="Gill Sans"/>
              </a:rPr>
              <a:t>that qMT F maps fitted using VFA T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can be insensitive to B</a:t>
            </a:r>
            <a:r>
              <a:rPr lang="en-CA" sz="3000" baseline="-25000" dirty="0">
                <a:latin typeface="Gill Sans"/>
                <a:cs typeface="Gill Sans"/>
              </a:rPr>
              <a:t>1 </a:t>
            </a:r>
            <a:r>
              <a:rPr lang="en-CA" sz="3000" dirty="0">
                <a:latin typeface="Gill Sans"/>
                <a:cs typeface="Gill Sans"/>
              </a:rPr>
              <a:t>inaccuracies.</a:t>
            </a:r>
            <a:r>
              <a:rPr lang="en-US" sz="3000" dirty="0">
                <a:latin typeface="Gill Sans"/>
                <a:cs typeface="Gill Sans"/>
              </a:rPr>
              <a:t> </a:t>
            </a:r>
            <a:endParaRPr lang="en-US" sz="3000" dirty="0" smtClean="0">
              <a:latin typeface="Gill Sans"/>
              <a:cs typeface="Gill Sans"/>
            </a:endParaRPr>
          </a:p>
          <a:p>
            <a:pPr marL="457200" indent="-457200" eaLnBrk="1" hangingPunct="1">
              <a:spcAft>
                <a:spcPts val="400"/>
              </a:spcAft>
              <a:buFont typeface="Arial"/>
              <a:buChar char="•"/>
            </a:pPr>
            <a:r>
              <a:rPr lang="en-US" sz="3000" dirty="0" smtClean="0">
                <a:latin typeface="Gill Sans"/>
                <a:cs typeface="Gill Sans"/>
              </a:rPr>
              <a:t>A strong correlation </a:t>
            </a:r>
            <a:r>
              <a:rPr lang="en-US" sz="3000" dirty="0" smtClean="0">
                <a:latin typeface="Gill Sans"/>
                <a:cs typeface="Gill Sans"/>
              </a:rPr>
              <a:t>(</a:t>
            </a:r>
            <a:r>
              <a:rPr lang="en-US" sz="3000" dirty="0" err="1" smtClean="0">
                <a:latin typeface="Lucida Grande"/>
                <a:ea typeface="Lucida Grande"/>
                <a:cs typeface="Lucida Grande"/>
              </a:rPr>
              <a:t>ρ</a:t>
            </a:r>
            <a:r>
              <a:rPr lang="en-US" sz="3000" dirty="0" smtClean="0">
                <a:latin typeface="Lucida Grande"/>
                <a:ea typeface="Lucida Grande"/>
                <a:cs typeface="Lucida Grande"/>
              </a:rPr>
              <a:t> </a:t>
            </a:r>
            <a:r>
              <a:rPr lang="en-US" sz="3000" dirty="0" smtClean="0">
                <a:latin typeface="Gill Sans"/>
                <a:cs typeface="Gill Sans"/>
              </a:rPr>
              <a:t>= </a:t>
            </a:r>
            <a:r>
              <a:rPr lang="en-US" sz="3000" dirty="0" smtClean="0">
                <a:latin typeface="Gill Sans"/>
                <a:cs typeface="Gill Sans"/>
              </a:rPr>
              <a:t>0.99</a:t>
            </a:r>
            <a:r>
              <a:rPr lang="en-US" sz="3000" dirty="0" smtClean="0">
                <a:latin typeface="Gill Sans"/>
                <a:cs typeface="Gill Sans"/>
              </a:rPr>
              <a:t>) between qMT </a:t>
            </a:r>
            <a:r>
              <a:rPr lang="en-US" sz="3000" dirty="0" smtClean="0">
                <a:latin typeface="Gill Sans"/>
                <a:cs typeface="Gill Sans"/>
              </a:rPr>
              <a:t>F parameter </a:t>
            </a:r>
            <a:r>
              <a:rPr lang="en-US" sz="3000" dirty="0" smtClean="0">
                <a:latin typeface="Gill Sans"/>
                <a:cs typeface="Gill Sans"/>
              </a:rPr>
              <a:t>values fitted using measured and nominal B</a:t>
            </a:r>
            <a:r>
              <a:rPr lang="en-US" sz="3000" baseline="-25000" dirty="0" smtClean="0">
                <a:latin typeface="Gill Sans"/>
                <a:cs typeface="Gill Sans"/>
              </a:rPr>
              <a:t>1</a:t>
            </a:r>
            <a:r>
              <a:rPr lang="en-US" sz="3000" dirty="0" smtClean="0">
                <a:latin typeface="Gill Sans"/>
                <a:cs typeface="Gill Sans"/>
              </a:rPr>
              <a:t> maps was observed when using VFA T</a:t>
            </a:r>
            <a:r>
              <a:rPr lang="en-US" sz="3000" baseline="-25000" dirty="0" smtClean="0">
                <a:latin typeface="Gill Sans"/>
                <a:cs typeface="Gill Sans"/>
              </a:rPr>
              <a:t>1.</a:t>
            </a:r>
            <a:endParaRPr lang="en-US" sz="3000" dirty="0">
              <a:latin typeface="Gill Sans"/>
              <a:cs typeface="Gill Sans"/>
            </a:endParaRPr>
          </a:p>
          <a:p>
            <a:pPr marL="457200" indent="-457200" eaLnBrk="1" hangingPunct="1">
              <a:spcAft>
                <a:spcPts val="400"/>
              </a:spcAft>
              <a:buFont typeface="Arial"/>
              <a:buChar char="•"/>
            </a:pPr>
            <a:r>
              <a:rPr lang="en-US" sz="3000" dirty="0" smtClean="0">
                <a:latin typeface="Gill Sans"/>
                <a:cs typeface="Gill Sans"/>
              </a:rPr>
              <a:t>More </a:t>
            </a:r>
            <a:r>
              <a:rPr lang="en-US" sz="3000" dirty="0">
                <a:latin typeface="Gill Sans"/>
                <a:cs typeface="Gill Sans"/>
              </a:rPr>
              <a:t>work in simulating the effects of B</a:t>
            </a:r>
            <a:r>
              <a:rPr lang="en-US" sz="3000" baseline="-25000" dirty="0">
                <a:latin typeface="Gill Sans"/>
                <a:cs typeface="Gill Sans"/>
              </a:rPr>
              <a:t>1</a:t>
            </a:r>
            <a:r>
              <a:rPr lang="en-US" sz="3000" dirty="0">
                <a:latin typeface="Gill Sans"/>
                <a:cs typeface="Gill Sans"/>
              </a:rPr>
              <a:t> and VFA T</a:t>
            </a:r>
            <a:r>
              <a:rPr lang="en-US" sz="3000" baseline="-25000" dirty="0">
                <a:latin typeface="Gill Sans"/>
                <a:cs typeface="Gill Sans"/>
              </a:rPr>
              <a:t>1</a:t>
            </a:r>
            <a:r>
              <a:rPr lang="en-US" sz="3000" dirty="0">
                <a:latin typeface="Gill Sans"/>
                <a:cs typeface="Gill Sans"/>
              </a:rPr>
              <a:t> inaccuracies on qMT parameter estimation is needed to have a clearer understanding of the limitations of this observation.</a:t>
            </a:r>
          </a:p>
        </p:txBody>
      </p:sp>
      <p:sp>
        <p:nvSpPr>
          <p:cNvPr id="13323" name="TextBox 62"/>
          <p:cNvSpPr txBox="1">
            <a:spLocks noChangeArrowheads="1"/>
          </p:cNvSpPr>
          <p:nvPr/>
        </p:nvSpPr>
        <p:spPr bwMode="auto">
          <a:xfrm>
            <a:off x="1238414" y="8505779"/>
            <a:ext cx="9679617" cy="701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457200" indent="-457200">
              <a:spcAft>
                <a:spcPts val="0"/>
              </a:spcAft>
              <a:buFont typeface="Arial"/>
              <a:buChar char="•"/>
            </a:pPr>
            <a:r>
              <a:rPr lang="en-CA" sz="3000" dirty="0">
                <a:latin typeface="Gill Sans"/>
                <a:cs typeface="Gill Sans"/>
              </a:rPr>
              <a:t>Quantitative magnetization transfer (qMT) imaging requires </a:t>
            </a:r>
            <a:r>
              <a:rPr lang="en-CA" sz="3000" dirty="0" smtClean="0">
                <a:latin typeface="Gill Sans"/>
                <a:cs typeface="Gill Sans"/>
              </a:rPr>
              <a:t>B</a:t>
            </a:r>
            <a:r>
              <a:rPr lang="en-CA" sz="3000" baseline="-25000" dirty="0" smtClean="0">
                <a:latin typeface="Gill Sans"/>
                <a:cs typeface="Gill Sans"/>
              </a:rPr>
              <a:t>0</a:t>
            </a:r>
            <a:r>
              <a:rPr lang="en-CA" sz="3000" dirty="0" smtClean="0">
                <a:latin typeface="Gill Sans"/>
                <a:cs typeface="Gill Sans"/>
              </a:rPr>
              <a:t> and B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 </a:t>
            </a:r>
            <a:r>
              <a:rPr lang="en-CA" sz="3000" dirty="0">
                <a:latin typeface="Gill Sans"/>
                <a:cs typeface="Gill Sans"/>
              </a:rPr>
              <a:t>measurements to correct for instrumental </a:t>
            </a:r>
            <a:r>
              <a:rPr lang="en-CA" sz="3000" dirty="0" smtClean="0">
                <a:latin typeface="Gill Sans"/>
                <a:cs typeface="Gill Sans"/>
              </a:rPr>
              <a:t>biases, </a:t>
            </a:r>
            <a:r>
              <a:rPr lang="en-CA" sz="3000" dirty="0">
                <a:latin typeface="Gill Sans"/>
                <a:cs typeface="Gill Sans"/>
              </a:rPr>
              <a:t>and </a:t>
            </a:r>
            <a:r>
              <a:rPr lang="en-CA" sz="3000" dirty="0" smtClean="0">
                <a:latin typeface="Gill Sans"/>
                <a:cs typeface="Gill Sans"/>
              </a:rPr>
              <a:t>a T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 measurement to </a:t>
            </a:r>
            <a:r>
              <a:rPr lang="en-CA" sz="3000" dirty="0">
                <a:latin typeface="Gill Sans"/>
                <a:cs typeface="Gill Sans"/>
              </a:rPr>
              <a:t>constrain parameters in the fitting </a:t>
            </a:r>
            <a:r>
              <a:rPr lang="en-CA" sz="3000" dirty="0" smtClean="0">
                <a:latin typeface="Gill Sans"/>
                <a:cs typeface="Gill Sans"/>
              </a:rPr>
              <a:t>model.</a:t>
            </a:r>
          </a:p>
          <a:p>
            <a:pPr marL="457200" indent="-457200">
              <a:buFont typeface="Arial"/>
              <a:buChar char="•"/>
            </a:pPr>
            <a:r>
              <a:rPr lang="en-CA" sz="3000" dirty="0" smtClean="0">
                <a:latin typeface="Gill Sans"/>
                <a:cs typeface="Gill Sans"/>
              </a:rPr>
              <a:t>If using Variable Flip Angle (VFA) T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 mapping</a:t>
            </a:r>
            <a:r>
              <a:rPr lang="en-CA" sz="3000" baseline="30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, B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 </a:t>
            </a:r>
            <a:r>
              <a:rPr lang="en-CA" sz="3000" dirty="0">
                <a:latin typeface="Gill Sans"/>
                <a:cs typeface="Gill Sans"/>
              </a:rPr>
              <a:t>is used twice before fitting the qMT parameters: to correct the flip angles for T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mapping, and to scale the nominal MT saturation powers.</a:t>
            </a:r>
            <a:r>
              <a:rPr lang="en-US" sz="3000" dirty="0">
                <a:latin typeface="Gill Sans"/>
                <a:cs typeface="Gill Sans"/>
              </a:rPr>
              <a:t> </a:t>
            </a:r>
            <a:endParaRPr lang="en-CA" sz="3000" dirty="0" smtClean="0">
              <a:latin typeface="Gill Sans"/>
              <a:cs typeface="Gill Sans"/>
            </a:endParaRPr>
          </a:p>
          <a:p>
            <a:pPr marL="457200" indent="-457200">
              <a:buFont typeface="Arial"/>
              <a:buChar char="•"/>
            </a:pPr>
            <a:r>
              <a:rPr lang="en-CA" sz="3000" b="1" dirty="0" smtClean="0">
                <a:latin typeface="Gill Sans"/>
                <a:cs typeface="Gill Sans"/>
              </a:rPr>
              <a:t>Inaccuracies </a:t>
            </a:r>
            <a:r>
              <a:rPr lang="en-CA" sz="3000" b="1" dirty="0">
                <a:latin typeface="Gill Sans"/>
                <a:cs typeface="Gill Sans"/>
              </a:rPr>
              <a:t>in B</a:t>
            </a:r>
            <a:r>
              <a:rPr lang="en-CA" sz="3000" b="1" baseline="-25000" dirty="0">
                <a:latin typeface="Gill Sans"/>
                <a:cs typeface="Gill Sans"/>
              </a:rPr>
              <a:t>1</a:t>
            </a:r>
            <a:r>
              <a:rPr lang="en-CA" sz="3000" b="1" dirty="0">
                <a:latin typeface="Gill Sans"/>
                <a:cs typeface="Gill Sans"/>
              </a:rPr>
              <a:t> </a:t>
            </a:r>
            <a:r>
              <a:rPr lang="en-CA" sz="3000" dirty="0">
                <a:latin typeface="Gill Sans"/>
                <a:cs typeface="Gill Sans"/>
              </a:rPr>
              <a:t>would </a:t>
            </a:r>
            <a:r>
              <a:rPr lang="en-CA" sz="3000" b="1" dirty="0">
                <a:latin typeface="Gill Sans"/>
                <a:cs typeface="Gill Sans"/>
              </a:rPr>
              <a:t>propagate </a:t>
            </a:r>
            <a:r>
              <a:rPr lang="en-CA" sz="3000" dirty="0">
                <a:latin typeface="Gill Sans"/>
                <a:cs typeface="Gill Sans"/>
              </a:rPr>
              <a:t>to the fitting of the qMT parameters through two pathways </a:t>
            </a:r>
            <a:r>
              <a:rPr lang="en-CA" sz="3000" b="1" dirty="0">
                <a:latin typeface="Gill Sans"/>
                <a:cs typeface="Gill Sans"/>
              </a:rPr>
              <a:t>– </a:t>
            </a:r>
            <a:r>
              <a:rPr lang="en-CA" sz="3000" dirty="0">
                <a:latin typeface="Gill Sans"/>
                <a:cs typeface="Gill Sans"/>
              </a:rPr>
              <a:t>through</a:t>
            </a:r>
            <a:r>
              <a:rPr lang="en-CA" sz="3000" b="1" dirty="0">
                <a:latin typeface="Gill Sans"/>
                <a:cs typeface="Gill Sans"/>
              </a:rPr>
              <a:t> errors induced in T</a:t>
            </a:r>
            <a:r>
              <a:rPr lang="en-CA" sz="3000" b="1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, and </a:t>
            </a:r>
            <a:r>
              <a:rPr lang="en-CA" sz="3000" b="1" dirty="0">
                <a:latin typeface="Gill Sans"/>
                <a:cs typeface="Gill Sans"/>
              </a:rPr>
              <a:t>errors in MT saturation powers</a:t>
            </a:r>
            <a:r>
              <a:rPr lang="en-CA" sz="3000" dirty="0">
                <a:latin typeface="Gill Sans"/>
                <a:cs typeface="Gill Sans"/>
              </a:rPr>
              <a:t>. </a:t>
            </a:r>
            <a:endParaRPr lang="en-CA" sz="3000" dirty="0" smtClean="0">
              <a:latin typeface="Gill Sans"/>
              <a:cs typeface="Gill Sans"/>
            </a:endParaRPr>
          </a:p>
          <a:p>
            <a:pPr marL="457200" indent="-457200">
              <a:buFont typeface="Arial"/>
              <a:buChar char="•"/>
            </a:pPr>
            <a:r>
              <a:rPr lang="en-CA" sz="3000" dirty="0" smtClean="0">
                <a:latin typeface="Gill Sans"/>
                <a:cs typeface="Gill Sans"/>
              </a:rPr>
              <a:t>This </a:t>
            </a:r>
            <a:r>
              <a:rPr lang="en-CA" sz="3000" dirty="0">
                <a:latin typeface="Gill Sans"/>
                <a:cs typeface="Gill Sans"/>
              </a:rPr>
              <a:t>work demonstrates that for the Sled and Pike qMT model</a:t>
            </a:r>
            <a:r>
              <a:rPr lang="en-CA" sz="3000" baseline="30000" dirty="0">
                <a:latin typeface="Gill Sans"/>
                <a:cs typeface="Gill Sans"/>
              </a:rPr>
              <a:t>2</a:t>
            </a:r>
            <a:r>
              <a:rPr lang="en-CA" sz="3000" dirty="0">
                <a:latin typeface="Gill Sans"/>
                <a:cs typeface="Gill Sans"/>
              </a:rPr>
              <a:t>, certain qMT parameters </a:t>
            </a:r>
            <a:r>
              <a:rPr lang="en-CA" sz="3000" dirty="0" smtClean="0">
                <a:latin typeface="Gill Sans"/>
                <a:cs typeface="Gill Sans"/>
              </a:rPr>
              <a:t>are </a:t>
            </a:r>
            <a:r>
              <a:rPr lang="en-CA" sz="3000" dirty="0">
                <a:latin typeface="Gill Sans"/>
                <a:cs typeface="Gill Sans"/>
              </a:rPr>
              <a:t>insensitive to a large range of B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inaccuracies when using VFA for T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mapping.</a:t>
            </a:r>
            <a:endParaRPr lang="en-US" sz="3000" dirty="0">
              <a:latin typeface="Gill Sans"/>
              <a:cs typeface="Gill Sans"/>
            </a:endParaRPr>
          </a:p>
        </p:txBody>
      </p:sp>
      <p:sp>
        <p:nvSpPr>
          <p:cNvPr id="13324" name="TextBox 11"/>
          <p:cNvSpPr txBox="1">
            <a:spLocks noChangeArrowheads="1"/>
          </p:cNvSpPr>
          <p:nvPr/>
        </p:nvSpPr>
        <p:spPr bwMode="auto">
          <a:xfrm>
            <a:off x="1111400" y="33296111"/>
            <a:ext cx="10288361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2300" b="1" dirty="0">
                <a:latin typeface="Gill Sans"/>
                <a:cs typeface="Gill Sans"/>
              </a:rPr>
              <a:t>References: </a:t>
            </a:r>
            <a:r>
              <a:rPr lang="en-US" sz="2300" dirty="0" smtClean="0">
                <a:latin typeface="Gill Sans"/>
                <a:cs typeface="Gill Sans"/>
              </a:rPr>
              <a:t>[</a:t>
            </a:r>
            <a:r>
              <a:rPr lang="en-US" sz="2300" dirty="0">
                <a:latin typeface="Gill Sans"/>
                <a:cs typeface="Gill Sans"/>
              </a:rPr>
              <a:t>1] </a:t>
            </a:r>
            <a:r>
              <a:rPr lang="en-US" sz="2300" dirty="0" err="1">
                <a:latin typeface="Gill Sans"/>
                <a:cs typeface="Gill Sans"/>
              </a:rPr>
              <a:t>Deoni</a:t>
            </a:r>
            <a:r>
              <a:rPr lang="en-US" sz="2300" dirty="0">
                <a:latin typeface="Gill Sans"/>
                <a:cs typeface="Gill Sans"/>
              </a:rPr>
              <a:t> S. et al, MRM 49:515-526 (2003) [2] Sled J. and Pike G. B., MRM 46:923-931 (2001)  [3] </a:t>
            </a:r>
            <a:r>
              <a:rPr lang="en-US" sz="2300" dirty="0" err="1">
                <a:latin typeface="Gill Sans"/>
                <a:cs typeface="Gill Sans"/>
              </a:rPr>
              <a:t>Yarnykh</a:t>
            </a:r>
            <a:r>
              <a:rPr lang="en-US" sz="2300" dirty="0">
                <a:latin typeface="Gill Sans"/>
                <a:cs typeface="Gill Sans"/>
              </a:rPr>
              <a:t> V., MRM 63:1610-26 (2010) [4] </a:t>
            </a:r>
            <a:r>
              <a:rPr lang="en-US" sz="2300" dirty="0" err="1">
                <a:latin typeface="Gill Sans"/>
                <a:cs typeface="Gill Sans"/>
              </a:rPr>
              <a:t>Barral</a:t>
            </a:r>
            <a:r>
              <a:rPr lang="en-US" sz="2300" dirty="0">
                <a:latin typeface="Gill Sans"/>
                <a:cs typeface="Gill Sans"/>
              </a:rPr>
              <a:t> J. et al, MRM 64:1057-1067 (2010) [5] http://www-</a:t>
            </a:r>
            <a:r>
              <a:rPr lang="en-US" sz="2300" dirty="0" err="1">
                <a:latin typeface="Gill Sans"/>
                <a:cs typeface="Gill Sans"/>
              </a:rPr>
              <a:t>mrsrl.stanford.edu</a:t>
            </a:r>
            <a:r>
              <a:rPr lang="en-US" sz="2300" dirty="0">
                <a:latin typeface="Gill Sans"/>
                <a:cs typeface="Gill Sans"/>
              </a:rPr>
              <a:t>/∼</a:t>
            </a:r>
            <a:r>
              <a:rPr lang="en-US" sz="2300" dirty="0" err="1">
                <a:latin typeface="Gill Sans"/>
                <a:cs typeface="Gill Sans"/>
              </a:rPr>
              <a:t>jbarral</a:t>
            </a:r>
            <a:r>
              <a:rPr lang="en-US" sz="2300" dirty="0">
                <a:latin typeface="Gill Sans"/>
                <a:cs typeface="Gill Sans"/>
              </a:rPr>
              <a:t>/t1map.html (Accessed: October 2012) [6] Levesque I. et al, MRM 66:635-643 (2011) [7] </a:t>
            </a:r>
            <a:r>
              <a:rPr lang="en-US" sz="2300" dirty="0" err="1">
                <a:latin typeface="Gill Sans"/>
                <a:cs typeface="Gill Sans"/>
              </a:rPr>
              <a:t>Schmierer</a:t>
            </a:r>
            <a:r>
              <a:rPr lang="en-US" sz="2300" dirty="0">
                <a:latin typeface="Gill Sans"/>
                <a:cs typeface="Gill Sans"/>
              </a:rPr>
              <a:t> K. et al, JMRI 26:41-51 (2007) [8] </a:t>
            </a:r>
            <a:r>
              <a:rPr lang="en-US" sz="2300" dirty="0" err="1">
                <a:latin typeface="Gill Sans"/>
                <a:cs typeface="Gill Sans"/>
              </a:rPr>
              <a:t>Yarnykh</a:t>
            </a:r>
            <a:r>
              <a:rPr lang="en-US" sz="2300" dirty="0">
                <a:latin typeface="Gill Sans"/>
                <a:cs typeface="Gill Sans"/>
              </a:rPr>
              <a:t> V., MRM 68:166-178 (2012)</a:t>
            </a:r>
          </a:p>
          <a:p>
            <a:pPr eaLnBrk="1" hangingPunct="1"/>
            <a:endParaRPr lang="en-US" sz="2300" dirty="0" smtClean="0">
              <a:latin typeface="Gill Sans"/>
              <a:cs typeface="Gill San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47889" y="7335743"/>
            <a:ext cx="10097836" cy="1077776"/>
          </a:xfrm>
          <a:prstGeom prst="rect">
            <a:avLst/>
          </a:prstGeom>
          <a:solidFill>
            <a:srgbClr val="D09A8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31" name="TextBox 4"/>
          <p:cNvSpPr txBox="1">
            <a:spLocks noChangeArrowheads="1"/>
          </p:cNvSpPr>
          <p:nvPr/>
        </p:nvSpPr>
        <p:spPr bwMode="auto">
          <a:xfrm>
            <a:off x="1047889" y="7420421"/>
            <a:ext cx="1009783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400" b="1" dirty="0">
                <a:latin typeface="Gill Sans" charset="0"/>
                <a:cs typeface="Gill Sans" charset="0"/>
              </a:rPr>
              <a:t>Introduction</a:t>
            </a:r>
            <a:endParaRPr lang="en-US" sz="4400" b="1" dirty="0">
              <a:latin typeface="Gill Sans" charset="0"/>
              <a:cs typeface="Gill Sans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35098" y="16480504"/>
            <a:ext cx="10097836" cy="15664638"/>
          </a:xfrm>
          <a:prstGeom prst="rect">
            <a:avLst/>
          </a:prstGeom>
          <a:solidFill>
            <a:srgbClr val="FFFFFF"/>
          </a:solidFill>
          <a:ln w="127000">
            <a:solidFill>
              <a:srgbClr val="D09A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34" name="TextBox 66"/>
          <p:cNvSpPr txBox="1">
            <a:spLocks noChangeArrowheads="1"/>
          </p:cNvSpPr>
          <p:nvPr/>
        </p:nvSpPr>
        <p:spPr bwMode="auto">
          <a:xfrm>
            <a:off x="1365432" y="17683998"/>
            <a:ext cx="9641487" cy="7940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CA" sz="3000" dirty="0" smtClean="0">
                <a:latin typeface="Gill Sans" charset="0"/>
                <a:cs typeface="Gill Sans" charset="0"/>
              </a:rPr>
              <a:t>Siemens 3T Tim Trio MRI system, 32-channel head coil</a:t>
            </a:r>
          </a:p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CA" sz="3000" dirty="0">
                <a:latin typeface="Gill Sans" charset="0"/>
                <a:cs typeface="Gill Sans" charset="0"/>
              </a:rPr>
              <a:t>3</a:t>
            </a:r>
            <a:r>
              <a:rPr lang="en-CA" sz="3000" dirty="0" smtClean="0">
                <a:latin typeface="Gill Sans" charset="0"/>
                <a:cs typeface="Gill Sans" charset="0"/>
              </a:rPr>
              <a:t> </a:t>
            </a:r>
            <a:r>
              <a:rPr lang="en-CA" sz="3000" dirty="0">
                <a:latin typeface="Gill Sans" charset="0"/>
                <a:cs typeface="Gill Sans" charset="0"/>
              </a:rPr>
              <a:t>h</a:t>
            </a:r>
            <a:r>
              <a:rPr lang="en-CA" sz="3000" dirty="0" smtClean="0">
                <a:latin typeface="Gill Sans" charset="0"/>
                <a:cs typeface="Gill Sans" charset="0"/>
              </a:rPr>
              <a:t>ealthy adult volunteers</a:t>
            </a:r>
          </a:p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CA" sz="3000" dirty="0" smtClean="0">
                <a:latin typeface="Gill Sans" charset="0"/>
                <a:cs typeface="Gill Sans" charset="0"/>
              </a:rPr>
              <a:t>Single slice,  AC</a:t>
            </a:r>
            <a:r>
              <a:rPr lang="en-CA" sz="3000" dirty="0">
                <a:latin typeface="Gill Sans" charset="0"/>
                <a:cs typeface="Gill Sans" charset="0"/>
              </a:rPr>
              <a:t>-</a:t>
            </a:r>
            <a:r>
              <a:rPr lang="en-CA" sz="3000" dirty="0" smtClean="0">
                <a:latin typeface="Gill Sans" charset="0"/>
                <a:cs typeface="Gill Sans" charset="0"/>
              </a:rPr>
              <a:t>PC </a:t>
            </a:r>
            <a:r>
              <a:rPr lang="en-CA" sz="3000" dirty="0" smtClean="0">
                <a:solidFill>
                  <a:srgbClr val="000000"/>
                </a:solidFill>
                <a:latin typeface="Gill Sans" charset="0"/>
                <a:cs typeface="Gill Sans" charset="0"/>
              </a:rPr>
              <a:t>orientation, slightly above </a:t>
            </a:r>
            <a:r>
              <a:rPr lang="en-CA" sz="3000" dirty="0" smtClean="0">
                <a:latin typeface="Gill Sans" charset="0"/>
                <a:cs typeface="Gill Sans" charset="0"/>
              </a:rPr>
              <a:t>the corpus callosum (2x2x5 mm</a:t>
            </a:r>
            <a:r>
              <a:rPr lang="en-CA" sz="3000" baseline="30000" dirty="0">
                <a:latin typeface="Gill Sans" charset="0"/>
                <a:cs typeface="Gill Sans" charset="0"/>
              </a:rPr>
              <a:t>3</a:t>
            </a:r>
            <a:r>
              <a:rPr lang="en-CA" sz="3000" dirty="0" smtClean="0">
                <a:latin typeface="Gill Sans" charset="0"/>
                <a:cs typeface="Gill Sans" charset="0"/>
              </a:rPr>
              <a:t>)</a:t>
            </a:r>
          </a:p>
          <a:p>
            <a:pPr eaLnBrk="1" hangingPunct="1">
              <a:spcAft>
                <a:spcPts val="0"/>
              </a:spcAft>
            </a:pPr>
            <a:endParaRPr lang="en-CA" sz="3000" b="1" dirty="0" smtClean="0">
              <a:latin typeface="Gill Sans" charset="0"/>
              <a:cs typeface="Gill Sans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CA" sz="3000" b="1" dirty="0" smtClean="0">
                <a:latin typeface="Gill Sans" charset="0"/>
                <a:cs typeface="Gill Sans" charset="0"/>
              </a:rPr>
              <a:t>Pulse Sequences</a:t>
            </a:r>
          </a:p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CA" sz="3000" dirty="0" smtClean="0">
                <a:latin typeface="Gill Sans" charset="0"/>
                <a:cs typeface="Gill Sans" charset="0"/>
              </a:rPr>
              <a:t>B</a:t>
            </a:r>
            <a:r>
              <a:rPr lang="en-CA" sz="3000" baseline="-25000" dirty="0" smtClean="0">
                <a:latin typeface="Gill Sans" charset="0"/>
                <a:cs typeface="Gill Sans" charset="0"/>
              </a:rPr>
              <a:t>0 </a:t>
            </a: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 Two-point GRE phase-difference method</a:t>
            </a:r>
            <a:endParaRPr lang="en-CA" sz="3000" dirty="0" smtClean="0">
              <a:latin typeface="Gill Sans"/>
              <a:cs typeface="Gill Sans"/>
            </a:endParaRPr>
          </a:p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CA" sz="3000" dirty="0" smtClean="0">
                <a:latin typeface="Gill Sans" charset="0"/>
                <a:cs typeface="Gill Sans" charset="0"/>
              </a:rPr>
              <a:t>B</a:t>
            </a:r>
            <a:r>
              <a:rPr lang="en-CA" sz="3000" baseline="-25000" dirty="0" smtClean="0">
                <a:latin typeface="Gill Sans" charset="0"/>
                <a:cs typeface="Gill Sans" charset="0"/>
              </a:rPr>
              <a:t>1 </a:t>
            </a: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 Double angle method (DAM) </a:t>
            </a:r>
            <a:r>
              <a:rPr lang="en-CA" sz="3000" dirty="0" smtClean="0">
                <a:latin typeface="Gill Sans"/>
                <a:cs typeface="Gill Sans"/>
                <a:sym typeface="Wingdings"/>
              </a:rPr>
              <a:t>(</a:t>
            </a:r>
            <a:r>
              <a:rPr lang="en-CA" sz="3000" dirty="0" smtClean="0">
                <a:latin typeface="Gill Sans"/>
                <a:cs typeface="Gill Sans"/>
              </a:rPr>
              <a:t>α </a:t>
            </a:r>
            <a:r>
              <a:rPr lang="en-CA" sz="3000" dirty="0">
                <a:latin typeface="Gill Sans"/>
                <a:cs typeface="Gill Sans"/>
              </a:rPr>
              <a:t>= 60°/120°</a:t>
            </a:r>
            <a:r>
              <a:rPr lang="en-US" sz="3000" dirty="0">
                <a:latin typeface="Gill Sans"/>
                <a:cs typeface="Gill Sans"/>
              </a:rPr>
              <a:t> </a:t>
            </a:r>
            <a:r>
              <a:rPr lang="en-US" sz="3000" dirty="0" smtClean="0">
                <a:latin typeface="Gill Sans"/>
                <a:cs typeface="Gill Sans"/>
              </a:rPr>
              <a:t>)</a:t>
            </a:r>
          </a:p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T</a:t>
            </a:r>
            <a:r>
              <a:rPr lang="en-CA" sz="3000" baseline="-25000" dirty="0" smtClean="0">
                <a:latin typeface="Gill Sans" charset="0"/>
                <a:cs typeface="Gill Sans" charset="0"/>
                <a:sym typeface="Wingdings"/>
              </a:rPr>
              <a:t>1 </a:t>
            </a: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 </a:t>
            </a:r>
            <a:r>
              <a:rPr lang="en-CA" sz="3000" dirty="0">
                <a:latin typeface="Gill Sans" charset="0"/>
                <a:cs typeface="Gill Sans" charset="0"/>
                <a:sym typeface="Wingdings"/>
              </a:rPr>
              <a:t>Variable Flip Angle</a:t>
            </a:r>
            <a:r>
              <a:rPr lang="en-CA" sz="3000" baseline="30000" dirty="0">
                <a:latin typeface="Gill Sans" charset="0"/>
                <a:cs typeface="Gill Sans" charset="0"/>
                <a:sym typeface="Wingdings"/>
              </a:rPr>
              <a:t>3</a:t>
            </a:r>
            <a:r>
              <a:rPr lang="en-CA" sz="3000" dirty="0">
                <a:latin typeface="Gill Sans" charset="0"/>
                <a:cs typeface="Gill Sans" charset="0"/>
                <a:sym typeface="Wingdings"/>
              </a:rPr>
              <a:t> (</a:t>
            </a:r>
            <a:r>
              <a:rPr lang="en-CA" sz="3000" dirty="0">
                <a:latin typeface="Gill Sans"/>
                <a:cs typeface="Gill Sans"/>
              </a:rPr>
              <a:t>TR =15 </a:t>
            </a:r>
            <a:r>
              <a:rPr lang="en-CA" sz="3000" dirty="0" err="1">
                <a:latin typeface="Gill Sans"/>
                <a:cs typeface="Gill Sans"/>
              </a:rPr>
              <a:t>ms</a:t>
            </a:r>
            <a:r>
              <a:rPr lang="en-CA" sz="3000" dirty="0">
                <a:latin typeface="Gill Sans"/>
                <a:cs typeface="Gill Sans"/>
              </a:rPr>
              <a:t>, α = 3°/20°</a:t>
            </a: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)</a:t>
            </a:r>
          </a:p>
          <a:p>
            <a:pPr eaLnBrk="1" hangingPunct="1">
              <a:spcAft>
                <a:spcPts val="0"/>
              </a:spcAft>
            </a:pPr>
            <a:r>
              <a:rPr lang="en-CA" sz="3000" baseline="-25000" dirty="0" smtClean="0">
                <a:latin typeface="Gill Sans" charset="0"/>
                <a:cs typeface="Gill Sans" charset="0"/>
                <a:sym typeface="Wingdings"/>
              </a:rPr>
              <a:t>             </a:t>
            </a: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 </a:t>
            </a:r>
            <a:r>
              <a:rPr lang="en-CA" sz="3000" dirty="0">
                <a:latin typeface="Gill Sans" charset="0"/>
                <a:cs typeface="Gill Sans" charset="0"/>
                <a:sym typeface="Wingdings"/>
              </a:rPr>
              <a:t>Inversion </a:t>
            </a: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recovery</a:t>
            </a:r>
            <a:r>
              <a:rPr lang="en-CA" sz="3000" baseline="30000" dirty="0" smtClean="0">
                <a:latin typeface="Gill Sans" charset="0"/>
                <a:cs typeface="Gill Sans" charset="0"/>
                <a:sym typeface="Wingdings"/>
              </a:rPr>
              <a:t>4,5</a:t>
            </a: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 </a:t>
            </a:r>
            <a:r>
              <a:rPr lang="en-CA" sz="3000" dirty="0">
                <a:latin typeface="Gill Sans" charset="0"/>
                <a:cs typeface="Gill Sans" charset="0"/>
                <a:sym typeface="Wingdings"/>
              </a:rPr>
              <a:t>(</a:t>
            </a:r>
            <a:r>
              <a:rPr lang="en-CA" sz="3000" dirty="0">
                <a:latin typeface="Gill Sans"/>
                <a:cs typeface="Gill Sans"/>
              </a:rPr>
              <a:t>TI = 30, 530, 1030, 1530 </a:t>
            </a:r>
            <a:r>
              <a:rPr lang="en-CA" sz="3000" dirty="0" err="1">
                <a:latin typeface="Gill Sans"/>
                <a:cs typeface="Gill Sans"/>
              </a:rPr>
              <a:t>ms</a:t>
            </a:r>
            <a:r>
              <a:rPr lang="en-US" sz="3000" dirty="0">
                <a:latin typeface="Gill Sans"/>
                <a:cs typeface="Gill Sans"/>
              </a:rPr>
              <a:t> </a:t>
            </a:r>
            <a:r>
              <a:rPr lang="en-CA" sz="3000" dirty="0">
                <a:latin typeface="Gill Sans" charset="0"/>
                <a:cs typeface="Gill Sans" charset="0"/>
                <a:sym typeface="Wingdings"/>
              </a:rPr>
              <a:t>)</a:t>
            </a:r>
          </a:p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US" sz="3000" dirty="0" smtClean="0">
                <a:latin typeface="Gill Sans" charset="0"/>
                <a:cs typeface="Gill Sans" charset="0"/>
              </a:rPr>
              <a:t>qMT </a:t>
            </a: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 Spoiled GRE optimal 10-point protocol</a:t>
            </a:r>
            <a:r>
              <a:rPr lang="en-CA" sz="3000" baseline="30000" dirty="0">
                <a:latin typeface="Gill Sans" charset="0"/>
                <a:cs typeface="Gill Sans" charset="0"/>
                <a:sym typeface="Wingdings"/>
              </a:rPr>
              <a:t>6</a:t>
            </a: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, Gaussian-</a:t>
            </a:r>
            <a:r>
              <a:rPr lang="en-CA" sz="3000" dirty="0" err="1" smtClean="0">
                <a:latin typeface="Gill Sans" charset="0"/>
                <a:cs typeface="Gill Sans" charset="0"/>
                <a:sym typeface="Wingdings"/>
              </a:rPr>
              <a:t>Hanning</a:t>
            </a: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 MT pulses, Sled and Pike qMT </a:t>
            </a: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model</a:t>
            </a:r>
            <a:r>
              <a:rPr lang="en-CA" sz="3000" baseline="30000" dirty="0">
                <a:latin typeface="Gill Sans" charset="0"/>
                <a:cs typeface="Gill Sans" charset="0"/>
                <a:sym typeface="Wingdings"/>
              </a:rPr>
              <a:t>2</a:t>
            </a:r>
            <a:endParaRPr lang="en-CA" sz="3000" dirty="0" smtClean="0">
              <a:latin typeface="Gill Sans" charset="0"/>
              <a:cs typeface="Gill Sans" charset="0"/>
              <a:sym typeface="Wingdings"/>
            </a:endParaRPr>
          </a:p>
          <a:p>
            <a:pPr eaLnBrk="1" hangingPunct="1">
              <a:spcAft>
                <a:spcPts val="0"/>
              </a:spcAft>
            </a:pPr>
            <a:endParaRPr lang="en-CA" sz="3000" b="1" dirty="0" smtClean="0">
              <a:latin typeface="Gill Sans" charset="0"/>
              <a:cs typeface="Gill Sans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CA" sz="3000" b="1" dirty="0" smtClean="0">
                <a:latin typeface="Gill Sans" charset="0"/>
                <a:cs typeface="Gill Sans" charset="0"/>
              </a:rPr>
              <a:t>Simulated B</a:t>
            </a:r>
            <a:r>
              <a:rPr lang="en-CA" sz="3000" b="1" baseline="-25000" dirty="0" smtClean="0">
                <a:latin typeface="Gill Sans" charset="0"/>
                <a:cs typeface="Gill Sans" charset="0"/>
              </a:rPr>
              <a:t>1</a:t>
            </a:r>
            <a:r>
              <a:rPr lang="en-CA" sz="3000" b="1" dirty="0" smtClean="0">
                <a:latin typeface="Gill Sans" charset="0"/>
                <a:cs typeface="Gill Sans" charset="0"/>
              </a:rPr>
              <a:t> Errors</a:t>
            </a:r>
          </a:p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CA" sz="3000" baseline="-25000" dirty="0">
                <a:latin typeface="Gill Sans" charset="0"/>
                <a:cs typeface="Gill Sans" charset="0"/>
                <a:sym typeface="Wingdings"/>
              </a:rPr>
              <a:t> </a:t>
            </a:r>
            <a:r>
              <a:rPr lang="en-CA" sz="3000" dirty="0">
                <a:latin typeface="Gill Sans" charset="0"/>
                <a:cs typeface="Gill Sans" charset="0"/>
              </a:rPr>
              <a:t>B</a:t>
            </a:r>
            <a:r>
              <a:rPr lang="en-CA" sz="3000" baseline="-25000" dirty="0">
                <a:latin typeface="Gill Sans" charset="0"/>
                <a:cs typeface="Gill Sans" charset="0"/>
              </a:rPr>
              <a:t>1 </a:t>
            </a: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 Flat </a:t>
            </a:r>
            <a:r>
              <a:rPr lang="en-CA" sz="3000" dirty="0">
                <a:latin typeface="Gill Sans" charset="0"/>
                <a:cs typeface="Gill Sans" charset="0"/>
                <a:sym typeface="Wingdings"/>
              </a:rPr>
              <a:t>B</a:t>
            </a:r>
            <a:r>
              <a:rPr lang="en-CA" sz="3000" baseline="-25000" dirty="0">
                <a:latin typeface="Gill Sans" charset="0"/>
                <a:cs typeface="Gill Sans" charset="0"/>
                <a:sym typeface="Wingdings"/>
              </a:rPr>
              <a:t>1 </a:t>
            </a: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maps </a:t>
            </a:r>
            <a:r>
              <a:rPr lang="en-CA" sz="3000" dirty="0" smtClean="0">
                <a:latin typeface="Gill Sans"/>
                <a:cs typeface="Gill Sans"/>
                <a:sym typeface="Wingdings"/>
              </a:rPr>
              <a:t>=</a:t>
            </a:r>
            <a:r>
              <a:rPr lang="en-CA" sz="3000" baseline="-25000" dirty="0" smtClean="0">
                <a:latin typeface="Gill Sans"/>
                <a:cs typeface="Gill Sans"/>
                <a:sym typeface="Wingdings"/>
              </a:rPr>
              <a:t> </a:t>
            </a:r>
            <a:r>
              <a:rPr lang="en-CA" sz="3000" dirty="0">
                <a:latin typeface="Gill Sans"/>
                <a:cs typeface="Gill Sans"/>
              </a:rPr>
              <a:t>0.5, 0.75, 0.9, 1, 1.1, 1.25, 1.5, 2 n.u.</a:t>
            </a:r>
            <a:r>
              <a:rPr lang="en-US" sz="3000" dirty="0">
                <a:latin typeface="Gill Sans"/>
                <a:cs typeface="Gill Sans"/>
              </a:rPr>
              <a:t> </a:t>
            </a:r>
            <a:r>
              <a:rPr lang="en-CA" sz="3000" dirty="0">
                <a:latin typeface="Gill Sans"/>
                <a:cs typeface="Gill Sans"/>
                <a:sym typeface="Wingdings"/>
              </a:rPr>
              <a:t> </a:t>
            </a:r>
            <a:endParaRPr lang="en-CA" sz="3000" b="1" dirty="0" smtClean="0">
              <a:latin typeface="Gill Sans" charset="0"/>
              <a:cs typeface="Gill Sans" charset="0"/>
            </a:endParaRPr>
          </a:p>
          <a:p>
            <a:pPr eaLnBrk="1" hangingPunct="1">
              <a:spcAft>
                <a:spcPts val="0"/>
              </a:spcAft>
            </a:pPr>
            <a:endParaRPr lang="en-CA" sz="3000" b="1" dirty="0">
              <a:latin typeface="Gill Sans" charset="0"/>
              <a:cs typeface="Gill Sans" charset="0"/>
            </a:endParaRPr>
          </a:p>
          <a:p>
            <a:pPr eaLnBrk="1" hangingPunct="1">
              <a:spcAft>
                <a:spcPts val="0"/>
              </a:spcAft>
            </a:pPr>
            <a:endParaRPr lang="en-CA" sz="3000" dirty="0" smtClean="0">
              <a:latin typeface="Gill Sans" charset="0"/>
              <a:cs typeface="Gill Sans" charset="0"/>
              <a:sym typeface="Wingding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35098" y="16480506"/>
            <a:ext cx="10097836" cy="1077776"/>
          </a:xfrm>
          <a:prstGeom prst="rect">
            <a:avLst/>
          </a:prstGeom>
          <a:solidFill>
            <a:srgbClr val="D09A8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36" name="TextBox 4"/>
          <p:cNvSpPr txBox="1">
            <a:spLocks noChangeArrowheads="1"/>
          </p:cNvSpPr>
          <p:nvPr/>
        </p:nvSpPr>
        <p:spPr bwMode="auto">
          <a:xfrm>
            <a:off x="1111397" y="16634479"/>
            <a:ext cx="1004605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400" b="1" dirty="0" smtClean="0">
                <a:latin typeface="Gill Sans" charset="0"/>
                <a:cs typeface="Gill Sans" charset="0"/>
              </a:rPr>
              <a:t>Methods</a:t>
            </a:r>
            <a:endParaRPr lang="en-US" sz="4400" b="1" dirty="0">
              <a:latin typeface="Gill Sans" charset="0"/>
              <a:cs typeface="Gill Sans" charset="0"/>
            </a:endParaRPr>
          </a:p>
        </p:txBody>
      </p:sp>
      <p:sp>
        <p:nvSpPr>
          <p:cNvPr id="13349" name="TextBox 71"/>
          <p:cNvSpPr txBox="1">
            <a:spLocks noChangeArrowheads="1"/>
          </p:cNvSpPr>
          <p:nvPr/>
        </p:nvSpPr>
        <p:spPr bwMode="auto">
          <a:xfrm>
            <a:off x="24800031" y="33753943"/>
            <a:ext cx="1028836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200" b="1" dirty="0" smtClean="0">
                <a:latin typeface="Gill Sans" charset="0"/>
                <a:cs typeface="Gill Sans" charset="0"/>
              </a:rPr>
              <a:t>Contact: </a:t>
            </a:r>
            <a:r>
              <a:rPr lang="en-CA" sz="4200" dirty="0" smtClean="0">
                <a:latin typeface="Gill Sans" charset="0"/>
                <a:cs typeface="Gill Sans" charset="0"/>
              </a:rPr>
              <a:t>mathieu.boudreau2</a:t>
            </a:r>
            <a:r>
              <a:rPr lang="en-CA" sz="4200" dirty="0">
                <a:latin typeface="Gill Sans" charset="0"/>
                <a:cs typeface="Gill Sans" charset="0"/>
              </a:rPr>
              <a:t>@mail.mcgill.ca</a:t>
            </a:r>
            <a:endParaRPr lang="en-US" sz="4200" dirty="0">
              <a:latin typeface="Gill Sans" charset="0"/>
              <a:cs typeface="Gill Sans" charset="0"/>
            </a:endParaRPr>
          </a:p>
        </p:txBody>
      </p:sp>
      <p:sp>
        <p:nvSpPr>
          <p:cNvPr id="13350" name="TextBox 11"/>
          <p:cNvSpPr txBox="1">
            <a:spLocks noChangeArrowheads="1"/>
          </p:cNvSpPr>
          <p:nvPr/>
        </p:nvSpPr>
        <p:spPr bwMode="auto">
          <a:xfrm>
            <a:off x="11907826" y="33245907"/>
            <a:ext cx="12257121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just" eaLnBrk="1" hangingPunct="1"/>
            <a:r>
              <a:rPr lang="en-CA" sz="3000" b="1" dirty="0">
                <a:latin typeface="Gill Sans" charset="0"/>
                <a:cs typeface="Gill Sans" charset="0"/>
              </a:rPr>
              <a:t>Acknowledgments: </a:t>
            </a:r>
            <a:r>
              <a:rPr lang="en-CA" sz="3000" dirty="0">
                <a:latin typeface="Gill Sans" charset="0"/>
                <a:cs typeface="Gill Sans" charset="0"/>
              </a:rPr>
              <a:t>This work was funded by the </a:t>
            </a:r>
            <a:r>
              <a:rPr lang="en-CA" sz="3000" dirty="0" smtClean="0">
                <a:latin typeface="Gill Sans" charset="0"/>
                <a:cs typeface="Gill Sans" charset="0"/>
              </a:rPr>
              <a:t>Natural Sciences and Engineering Research Council’s Doctoral Alexander </a:t>
            </a:r>
            <a:r>
              <a:rPr lang="en-CA" sz="3000" dirty="0">
                <a:latin typeface="Gill Sans" charset="0"/>
                <a:cs typeface="Gill Sans" charset="0"/>
              </a:rPr>
              <a:t>Graham Bell Canada Graduate Scholarship (M.B.</a:t>
            </a:r>
            <a:r>
              <a:rPr lang="en-CA" sz="3000" dirty="0" smtClean="0">
                <a:latin typeface="Gill Sans" charset="0"/>
                <a:cs typeface="Gill Sans" charset="0"/>
              </a:rPr>
              <a:t>), and grant funding was provided by the Canadian Institutes of Health Research.</a:t>
            </a:r>
            <a:endParaRPr lang="en-US" sz="3000" b="1" dirty="0">
              <a:solidFill>
                <a:srgbClr val="FF0000"/>
              </a:solidFill>
              <a:latin typeface="Gill Sans" charset="0"/>
              <a:cs typeface="Gill Sans" charset="0"/>
            </a:endParaRPr>
          </a:p>
          <a:p>
            <a:pPr eaLnBrk="1" hangingPunct="1"/>
            <a:endParaRPr lang="en-US" sz="3000" dirty="0"/>
          </a:p>
        </p:txBody>
      </p:sp>
      <p:sp>
        <p:nvSpPr>
          <p:cNvPr id="49" name="Rectangle 48"/>
          <p:cNvSpPr/>
          <p:nvPr/>
        </p:nvSpPr>
        <p:spPr>
          <a:xfrm>
            <a:off x="11914122" y="7697904"/>
            <a:ext cx="12136791" cy="11221844"/>
          </a:xfrm>
          <a:prstGeom prst="rect">
            <a:avLst/>
          </a:prstGeom>
          <a:solidFill>
            <a:schemeClr val="bg1"/>
          </a:solidFill>
          <a:ln w="127000">
            <a:solidFill>
              <a:srgbClr val="D09A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numCol="3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1914122" y="7312983"/>
            <a:ext cx="12136791" cy="1077776"/>
          </a:xfrm>
          <a:prstGeom prst="rect">
            <a:avLst/>
          </a:prstGeom>
          <a:solidFill>
            <a:srgbClr val="D09A8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TextBox 4"/>
          <p:cNvSpPr txBox="1">
            <a:spLocks noChangeArrowheads="1"/>
          </p:cNvSpPr>
          <p:nvPr/>
        </p:nvSpPr>
        <p:spPr bwMode="auto">
          <a:xfrm>
            <a:off x="11914122" y="7420421"/>
            <a:ext cx="121367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400" b="1" dirty="0" smtClean="0">
                <a:latin typeface="Gill Sans" charset="0"/>
                <a:cs typeface="Gill Sans" charset="0"/>
              </a:rPr>
              <a:t>Results – Measured B</a:t>
            </a:r>
            <a:r>
              <a:rPr lang="en-CA" sz="4400" b="1" baseline="-25000" dirty="0" smtClean="0">
                <a:latin typeface="Gill Sans" charset="0"/>
                <a:cs typeface="Gill Sans" charset="0"/>
              </a:rPr>
              <a:t>1</a:t>
            </a:r>
            <a:r>
              <a:rPr lang="en-CA" sz="4400" b="1" dirty="0" smtClean="0">
                <a:latin typeface="Gill Sans" charset="0"/>
                <a:cs typeface="Gill Sans" charset="0"/>
              </a:rPr>
              <a:t> vs. Nominal FA</a:t>
            </a:r>
            <a:endParaRPr lang="en-US" sz="4400" b="1" dirty="0">
              <a:latin typeface="Gill Sans" charset="0"/>
              <a:cs typeface="Gill Sans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4800033" y="18558904"/>
            <a:ext cx="10231539" cy="7141929"/>
          </a:xfrm>
          <a:prstGeom prst="rect">
            <a:avLst/>
          </a:prstGeom>
          <a:solidFill>
            <a:schemeClr val="bg1"/>
          </a:solidFill>
          <a:ln w="127000">
            <a:solidFill>
              <a:srgbClr val="D09A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6" name="TextBox 62"/>
          <p:cNvSpPr txBox="1">
            <a:spLocks noChangeArrowheads="1"/>
          </p:cNvSpPr>
          <p:nvPr/>
        </p:nvSpPr>
        <p:spPr bwMode="auto">
          <a:xfrm>
            <a:off x="24863539" y="19300031"/>
            <a:ext cx="9981292" cy="636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457200" indent="-457200" eaLnBrk="1" hangingPunct="1">
              <a:spcAft>
                <a:spcPts val="700"/>
              </a:spcAft>
              <a:buFont typeface="Arial"/>
              <a:buChar char="•"/>
            </a:pPr>
            <a:r>
              <a:rPr lang="en-CA" sz="3000" dirty="0" smtClean="0">
                <a:latin typeface="Gill Sans"/>
                <a:cs typeface="Gill Sans"/>
              </a:rPr>
              <a:t>VFA-based T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 maps renders qMT F and T</a:t>
            </a:r>
            <a:r>
              <a:rPr lang="en-CA" sz="3000" baseline="-25000" dirty="0" smtClean="0">
                <a:latin typeface="Gill Sans"/>
                <a:cs typeface="Gill Sans"/>
              </a:rPr>
              <a:t>2,f</a:t>
            </a:r>
            <a:r>
              <a:rPr lang="en-CA" sz="3000" dirty="0" smtClean="0">
                <a:latin typeface="Gill Sans"/>
                <a:cs typeface="Gill Sans"/>
              </a:rPr>
              <a:t> insensitive to B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 errors.</a:t>
            </a:r>
          </a:p>
          <a:p>
            <a:pPr marL="457200" indent="-457200" eaLnBrk="1" hangingPunct="1">
              <a:spcAft>
                <a:spcPts val="700"/>
              </a:spcAft>
              <a:buFont typeface="Arial"/>
              <a:buChar char="•"/>
            </a:pPr>
            <a:r>
              <a:rPr lang="en-CA" sz="3000" dirty="0" smtClean="0">
                <a:latin typeface="Gill Sans"/>
                <a:cs typeface="Gill Sans"/>
              </a:rPr>
              <a:t>Processing qMT </a:t>
            </a:r>
            <a:r>
              <a:rPr lang="en-CA" sz="3000" dirty="0">
                <a:latin typeface="Gill Sans"/>
                <a:cs typeface="Gill Sans"/>
              </a:rPr>
              <a:t>F maps </a:t>
            </a:r>
            <a:r>
              <a:rPr lang="en-CA" sz="3000" dirty="0" smtClean="0">
                <a:latin typeface="Gill Sans"/>
                <a:cs typeface="Gill Sans"/>
              </a:rPr>
              <a:t>using VFA T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 and </a:t>
            </a:r>
            <a:r>
              <a:rPr lang="en-CA" sz="3000" dirty="0">
                <a:latin typeface="Gill Sans"/>
                <a:cs typeface="Gill Sans"/>
              </a:rPr>
              <a:t>a flat B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map </a:t>
            </a:r>
            <a:r>
              <a:rPr lang="en-CA" sz="3000" dirty="0" smtClean="0">
                <a:latin typeface="Gill Sans"/>
                <a:cs typeface="Gill Sans"/>
              </a:rPr>
              <a:t>results </a:t>
            </a:r>
            <a:r>
              <a:rPr lang="en-CA" sz="3000" dirty="0">
                <a:latin typeface="Gill Sans"/>
                <a:cs typeface="Gill Sans"/>
              </a:rPr>
              <a:t>in nearly identical qMT F </a:t>
            </a:r>
            <a:r>
              <a:rPr lang="en-CA" sz="3000" dirty="0" smtClean="0">
                <a:latin typeface="Gill Sans"/>
                <a:cs typeface="Gill Sans"/>
              </a:rPr>
              <a:t>maps to </a:t>
            </a:r>
            <a:r>
              <a:rPr lang="en-CA" sz="3000" dirty="0">
                <a:latin typeface="Gill Sans"/>
                <a:cs typeface="Gill Sans"/>
              </a:rPr>
              <a:t>using </a:t>
            </a:r>
            <a:r>
              <a:rPr lang="en-CA" sz="3000" dirty="0" smtClean="0">
                <a:latin typeface="Gill Sans"/>
                <a:cs typeface="Gill Sans"/>
              </a:rPr>
              <a:t>measured DA </a:t>
            </a:r>
            <a:r>
              <a:rPr lang="en-CA" sz="3000" dirty="0">
                <a:latin typeface="Gill Sans"/>
                <a:cs typeface="Gill Sans"/>
              </a:rPr>
              <a:t>B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</a:t>
            </a:r>
            <a:r>
              <a:rPr lang="en-CA" sz="3000" dirty="0" smtClean="0">
                <a:latin typeface="Gill Sans"/>
                <a:cs typeface="Gill Sans"/>
              </a:rPr>
              <a:t>maps, (Fig. 2), except where CSF partial volume effects are suspected.</a:t>
            </a:r>
          </a:p>
          <a:p>
            <a:pPr marL="457200" indent="-457200" eaLnBrk="1" hangingPunct="1">
              <a:spcAft>
                <a:spcPts val="700"/>
              </a:spcAft>
              <a:buFont typeface="Arial"/>
              <a:buChar char="•"/>
            </a:pPr>
            <a:r>
              <a:rPr lang="en-CA" sz="3000" dirty="0" smtClean="0">
                <a:latin typeface="Gill Sans"/>
                <a:cs typeface="Gill Sans"/>
              </a:rPr>
              <a:t>Severe </a:t>
            </a:r>
            <a:r>
              <a:rPr lang="en-CA" sz="3000" dirty="0">
                <a:latin typeface="Gill Sans"/>
                <a:cs typeface="Gill Sans"/>
              </a:rPr>
              <a:t>overestimation of B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is better tolerated than severe underestimation for the qMT parameter F (Fig. </a:t>
            </a:r>
            <a:r>
              <a:rPr lang="en-CA" sz="3000" dirty="0" smtClean="0">
                <a:latin typeface="Gill Sans"/>
                <a:cs typeface="Gill Sans"/>
              </a:rPr>
              <a:t>3)</a:t>
            </a:r>
            <a:r>
              <a:rPr lang="en-CA" sz="3000" dirty="0">
                <a:latin typeface="Gill Sans"/>
                <a:cs typeface="Gill Sans"/>
              </a:rPr>
              <a:t>. </a:t>
            </a:r>
            <a:endParaRPr lang="en-CA" sz="3000" dirty="0" smtClean="0">
              <a:latin typeface="Gill Sans"/>
              <a:cs typeface="Gill Sans"/>
            </a:endParaRPr>
          </a:p>
          <a:p>
            <a:pPr marL="457200" indent="-457200">
              <a:buFont typeface="Arial"/>
              <a:buChar char="•"/>
            </a:pPr>
            <a:r>
              <a:rPr lang="en-CA" sz="3000" dirty="0" smtClean="0">
                <a:latin typeface="Gill Sans"/>
                <a:cs typeface="Gill Sans"/>
              </a:rPr>
              <a:t>The </a:t>
            </a:r>
            <a:r>
              <a:rPr lang="en-CA" sz="3000" dirty="0">
                <a:latin typeface="Gill Sans"/>
                <a:cs typeface="Gill Sans"/>
              </a:rPr>
              <a:t>exact origin of the erroneous B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and VFA T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nearly cancelling out in qMT F maps remains to be </a:t>
            </a:r>
            <a:r>
              <a:rPr lang="en-CA" sz="3000" dirty="0" smtClean="0">
                <a:latin typeface="Gill Sans"/>
                <a:cs typeface="Gill Sans"/>
              </a:rPr>
              <a:t>clarified</a:t>
            </a:r>
            <a:r>
              <a:rPr lang="en-CA" sz="3000" dirty="0" smtClean="0">
                <a:latin typeface="Gill Sans"/>
                <a:cs typeface="Gill Sans"/>
              </a:rPr>
              <a:t>.</a:t>
            </a:r>
          </a:p>
          <a:p>
            <a:pPr marL="457200" indent="-457200">
              <a:buFont typeface="Arial"/>
              <a:buChar char="•"/>
            </a:pPr>
            <a:r>
              <a:rPr lang="en-CA" sz="3000" dirty="0">
                <a:latin typeface="Gill Sans"/>
                <a:cs typeface="Gill Sans"/>
              </a:rPr>
              <a:t>A possible explanation might be that errors in B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propagate to F via counterbalancing effects on T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estimation and MT saturation </a:t>
            </a:r>
            <a:r>
              <a:rPr lang="en-CA" sz="3000" dirty="0" smtClean="0">
                <a:latin typeface="Gill Sans"/>
                <a:cs typeface="Gill Sans"/>
              </a:rPr>
              <a:t>power.</a:t>
            </a:r>
            <a:endParaRPr lang="en-CA" sz="3000" dirty="0" smtClean="0">
              <a:latin typeface="Gill Sans"/>
              <a:cs typeface="Gill San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4800033" y="18173979"/>
            <a:ext cx="10231539" cy="1077776"/>
          </a:xfrm>
          <a:prstGeom prst="rect">
            <a:avLst/>
          </a:prstGeom>
          <a:solidFill>
            <a:srgbClr val="D09A8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TextBox 4"/>
          <p:cNvSpPr txBox="1">
            <a:spLocks noChangeArrowheads="1"/>
          </p:cNvSpPr>
          <p:nvPr/>
        </p:nvSpPr>
        <p:spPr bwMode="auto">
          <a:xfrm>
            <a:off x="24800033" y="18327952"/>
            <a:ext cx="1023153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400" b="1" dirty="0" smtClean="0">
                <a:latin typeface="Gill Sans" charset="0"/>
                <a:cs typeface="Gill Sans" charset="0"/>
              </a:rPr>
              <a:t>Discussion</a:t>
            </a:r>
            <a:endParaRPr lang="en-US" sz="4400" b="1" dirty="0">
              <a:latin typeface="Gill Sans" charset="0"/>
              <a:cs typeface="Gill Sans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907829" y="20252378"/>
            <a:ext cx="12136791" cy="11892769"/>
          </a:xfrm>
          <a:prstGeom prst="rect">
            <a:avLst/>
          </a:prstGeom>
          <a:solidFill>
            <a:schemeClr val="bg1"/>
          </a:solidFill>
          <a:ln w="127000">
            <a:solidFill>
              <a:srgbClr val="D09A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TextBox 62"/>
          <p:cNvSpPr txBox="1">
            <a:spLocks noChangeArrowheads="1"/>
          </p:cNvSpPr>
          <p:nvPr/>
        </p:nvSpPr>
        <p:spPr bwMode="auto">
          <a:xfrm>
            <a:off x="12138778" y="21052887"/>
            <a:ext cx="11708628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3000" dirty="0">
                <a:latin typeface="Gill Sans"/>
                <a:cs typeface="Gill Sans"/>
              </a:rPr>
              <a:t>Figure </a:t>
            </a:r>
            <a:r>
              <a:rPr lang="en-CA" sz="3000" dirty="0" smtClean="0">
                <a:latin typeface="Gill Sans"/>
                <a:cs typeface="Gill Sans"/>
              </a:rPr>
              <a:t>3 </a:t>
            </a:r>
            <a:r>
              <a:rPr lang="en-CA" sz="3000" dirty="0">
                <a:latin typeface="Gill Sans"/>
                <a:cs typeface="Gill Sans"/>
              </a:rPr>
              <a:t>shows the pooled whole brain Pearson correlation coefficients (a) and linear regression slopes (b) for qMT F </a:t>
            </a:r>
            <a:r>
              <a:rPr lang="en-CA" sz="3000" dirty="0" smtClean="0">
                <a:latin typeface="Gill Sans"/>
                <a:cs typeface="Gill Sans"/>
              </a:rPr>
              <a:t>parameter values </a:t>
            </a:r>
            <a:r>
              <a:rPr lang="en-CA" sz="3000" dirty="0">
                <a:latin typeface="Gill Sans"/>
                <a:cs typeface="Gill Sans"/>
              </a:rPr>
              <a:t>between the measured DA B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maps and simulated flat B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maps, for VFA (blue) and IR (red) T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maps.</a:t>
            </a:r>
            <a:r>
              <a:rPr lang="en-US" sz="3000" dirty="0">
                <a:latin typeface="Gill Sans"/>
                <a:cs typeface="Gill Sans"/>
              </a:rPr>
              <a:t> </a:t>
            </a:r>
            <a:endParaRPr lang="en-US" sz="3000" dirty="0" smtClean="0">
              <a:latin typeface="Gill Sans"/>
              <a:cs typeface="Gill Sans"/>
            </a:endParaRPr>
          </a:p>
          <a:p>
            <a:pPr eaLnBrk="1" hangingPunct="1"/>
            <a:endParaRPr lang="en-US" sz="3000" dirty="0" smtClean="0">
              <a:latin typeface="Gill Sans"/>
              <a:cs typeface="Gill Sans"/>
            </a:endParaRPr>
          </a:p>
          <a:p>
            <a:pPr eaLnBrk="1" hangingPunct="1"/>
            <a:r>
              <a:rPr lang="en-US" sz="3000" dirty="0" smtClean="0">
                <a:latin typeface="Gill Sans"/>
                <a:cs typeface="Gill Sans"/>
              </a:rPr>
              <a:t>	High correlation (a) and linear regression slope values near 1 (b) for qMT F values are observed using VFA T</a:t>
            </a:r>
            <a:r>
              <a:rPr lang="en-US" sz="3000" baseline="-25000" dirty="0" smtClean="0">
                <a:latin typeface="Gill Sans"/>
                <a:cs typeface="Gill Sans"/>
              </a:rPr>
              <a:t>1</a:t>
            </a:r>
            <a:r>
              <a:rPr lang="en-US" sz="3000" dirty="0" smtClean="0">
                <a:latin typeface="Gill Sans"/>
                <a:cs typeface="Gill Sans"/>
              </a:rPr>
              <a:t> maps for a large range of flat B</a:t>
            </a:r>
            <a:r>
              <a:rPr lang="en-US" sz="3000" baseline="-25000" dirty="0" smtClean="0">
                <a:latin typeface="Gill Sans"/>
                <a:cs typeface="Gill Sans"/>
              </a:rPr>
              <a:t>1</a:t>
            </a:r>
            <a:r>
              <a:rPr lang="en-US" sz="3000" dirty="0" smtClean="0">
                <a:latin typeface="Gill Sans"/>
                <a:cs typeface="Gill Sans"/>
              </a:rPr>
              <a:t> maps (0.75 - 2 n.u.). qMT F maps fitted using IR T</a:t>
            </a:r>
            <a:r>
              <a:rPr lang="en-US" sz="3000" baseline="-25000" dirty="0" smtClean="0">
                <a:latin typeface="Gill Sans"/>
                <a:cs typeface="Gill Sans"/>
              </a:rPr>
              <a:t>1 </a:t>
            </a:r>
            <a:r>
              <a:rPr lang="en-US" sz="3000" dirty="0" smtClean="0">
                <a:latin typeface="Gill Sans"/>
                <a:cs typeface="Gill Sans"/>
              </a:rPr>
              <a:t>are sensitive B</a:t>
            </a:r>
            <a:r>
              <a:rPr lang="en-US" sz="3000" baseline="-25000" dirty="0" smtClean="0">
                <a:latin typeface="Gill Sans"/>
                <a:cs typeface="Gill Sans"/>
              </a:rPr>
              <a:t>1</a:t>
            </a:r>
            <a:r>
              <a:rPr lang="en-US" sz="3000" dirty="0" smtClean="0">
                <a:latin typeface="Gill Sans"/>
                <a:cs typeface="Gill Sans"/>
              </a:rPr>
              <a:t> errors, as expected. </a:t>
            </a:r>
            <a:endParaRPr lang="en-US" sz="3000" dirty="0">
              <a:latin typeface="Gill Sans"/>
              <a:cs typeface="Gill San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907829" y="19867453"/>
            <a:ext cx="12136791" cy="1077776"/>
          </a:xfrm>
          <a:prstGeom prst="rect">
            <a:avLst/>
          </a:prstGeom>
          <a:solidFill>
            <a:srgbClr val="D09A8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TextBox 4"/>
          <p:cNvSpPr txBox="1">
            <a:spLocks noChangeArrowheads="1"/>
          </p:cNvSpPr>
          <p:nvPr/>
        </p:nvSpPr>
        <p:spPr bwMode="auto">
          <a:xfrm>
            <a:off x="11907829" y="19952130"/>
            <a:ext cx="121367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400" b="1" dirty="0" smtClean="0">
                <a:latin typeface="Gill Sans" charset="0"/>
                <a:cs typeface="Gill Sans" charset="0"/>
              </a:rPr>
              <a:t>Results – VFA vs. IR</a:t>
            </a:r>
            <a:endParaRPr lang="en-US" sz="4400" b="1" dirty="0">
              <a:latin typeface="Gill Sans" charset="0"/>
              <a:cs typeface="Gill Sans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4800033" y="7691328"/>
            <a:ext cx="10231539" cy="9551240"/>
          </a:xfrm>
          <a:prstGeom prst="rect">
            <a:avLst/>
          </a:prstGeom>
          <a:solidFill>
            <a:schemeClr val="bg1"/>
          </a:solidFill>
          <a:ln w="127000">
            <a:solidFill>
              <a:srgbClr val="D09A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4800033" y="7306409"/>
            <a:ext cx="10231539" cy="1077776"/>
          </a:xfrm>
          <a:prstGeom prst="rect">
            <a:avLst/>
          </a:prstGeom>
          <a:solidFill>
            <a:srgbClr val="D09A8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" name="TextBox 4"/>
          <p:cNvSpPr txBox="1">
            <a:spLocks noChangeArrowheads="1"/>
          </p:cNvSpPr>
          <p:nvPr/>
        </p:nvSpPr>
        <p:spPr bwMode="auto">
          <a:xfrm>
            <a:off x="24800033" y="7420421"/>
            <a:ext cx="1023153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400" b="1" dirty="0" smtClean="0">
                <a:latin typeface="Gill Sans" charset="0"/>
                <a:cs typeface="Gill Sans" charset="0"/>
              </a:rPr>
              <a:t>Results – qMT Parameters</a:t>
            </a:r>
            <a:endParaRPr lang="en-US" sz="4400" b="1" dirty="0">
              <a:latin typeface="Gill Sans" charset="0"/>
              <a:cs typeface="Gill Sans" charset="0"/>
            </a:endParaRPr>
          </a:p>
        </p:txBody>
      </p:sp>
      <p:sp>
        <p:nvSpPr>
          <p:cNvPr id="125" name="TextBox 11"/>
          <p:cNvSpPr txBox="1">
            <a:spLocks noChangeArrowheads="1"/>
          </p:cNvSpPr>
          <p:nvPr/>
        </p:nvSpPr>
        <p:spPr bwMode="auto">
          <a:xfrm>
            <a:off x="1238416" y="31395233"/>
            <a:ext cx="997081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3000" b="1" dirty="0" smtClean="0">
                <a:latin typeface="Gill Sans" charset="0"/>
                <a:cs typeface="Gill Sans" charset="0"/>
              </a:rPr>
              <a:t>Figure 1</a:t>
            </a:r>
            <a:r>
              <a:rPr lang="en-CA" sz="3000" b="1" dirty="0">
                <a:latin typeface="Gill Sans" charset="0"/>
                <a:cs typeface="Gill Sans" charset="0"/>
              </a:rPr>
              <a:t>.</a:t>
            </a:r>
            <a:r>
              <a:rPr lang="en-CA" sz="3000" b="1" dirty="0" smtClean="0">
                <a:latin typeface="Gill Sans" charset="0"/>
                <a:cs typeface="Gill Sans" charset="0"/>
              </a:rPr>
              <a:t>  </a:t>
            </a:r>
            <a:r>
              <a:rPr lang="en-US" sz="3000" dirty="0" smtClean="0">
                <a:latin typeface="Gill Sans" charset="0"/>
                <a:cs typeface="Gill Sans" charset="0"/>
              </a:rPr>
              <a:t>Quantitative MRI protocol processing hierarchy.</a:t>
            </a:r>
          </a:p>
        </p:txBody>
      </p:sp>
      <p:sp>
        <p:nvSpPr>
          <p:cNvPr id="127" name="TextBox 11"/>
          <p:cNvSpPr txBox="1">
            <a:spLocks noChangeArrowheads="1"/>
          </p:cNvSpPr>
          <p:nvPr/>
        </p:nvSpPr>
        <p:spPr bwMode="auto">
          <a:xfrm>
            <a:off x="12137232" y="30958633"/>
            <a:ext cx="120665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3000" b="1" dirty="0" smtClean="0">
                <a:latin typeface="Gill Sans"/>
                <a:cs typeface="Gill Sans"/>
              </a:rPr>
              <a:t>Figure 3. </a:t>
            </a:r>
            <a:r>
              <a:rPr lang="en-CA" sz="3000" dirty="0" smtClean="0">
                <a:latin typeface="Gill Sans"/>
                <a:cs typeface="Gill Sans"/>
              </a:rPr>
              <a:t>Linear regression analysis of the </a:t>
            </a:r>
            <a:r>
              <a:rPr lang="en-CA" sz="3000" dirty="0" err="1" smtClean="0">
                <a:latin typeface="Gill Sans"/>
                <a:cs typeface="Gill Sans"/>
              </a:rPr>
              <a:t>voxelwise</a:t>
            </a:r>
            <a:r>
              <a:rPr lang="en-CA" sz="3000" dirty="0" smtClean="0">
                <a:latin typeface="Gill Sans"/>
                <a:cs typeface="Gill Sans"/>
              </a:rPr>
              <a:t> qMT F parameter, comparing measured DA B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 and a range of </a:t>
            </a:r>
            <a:r>
              <a:rPr lang="en-CA" sz="3000" dirty="0">
                <a:latin typeface="Gill Sans"/>
                <a:cs typeface="Gill Sans"/>
              </a:rPr>
              <a:t>flat </a:t>
            </a:r>
            <a:r>
              <a:rPr lang="en-CA" sz="3000" dirty="0" smtClean="0">
                <a:latin typeface="Gill Sans"/>
                <a:cs typeface="Gill Sans"/>
              </a:rPr>
              <a:t>B</a:t>
            </a:r>
            <a:r>
              <a:rPr lang="en-CA" sz="3000" baseline="-25000" dirty="0" smtClean="0">
                <a:latin typeface="Gill Sans"/>
                <a:cs typeface="Gill Sans"/>
              </a:rPr>
              <a:t>1 </a:t>
            </a:r>
            <a:r>
              <a:rPr lang="en-CA" sz="3000" dirty="0" smtClean="0">
                <a:latin typeface="Gill Sans"/>
                <a:cs typeface="Gill Sans"/>
              </a:rPr>
              <a:t>(VFA T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, blue; IR T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, red). </a:t>
            </a:r>
            <a:endParaRPr lang="en-US" sz="3000" dirty="0" smtClean="0">
              <a:latin typeface="Gill Sans"/>
              <a:cs typeface="Gill Sans"/>
            </a:endParaRPr>
          </a:p>
        </p:txBody>
      </p:sp>
      <p:sp>
        <p:nvSpPr>
          <p:cNvPr id="76" name="TextBox 11"/>
          <p:cNvSpPr txBox="1">
            <a:spLocks noChangeArrowheads="1"/>
          </p:cNvSpPr>
          <p:nvPr/>
        </p:nvSpPr>
        <p:spPr bwMode="auto">
          <a:xfrm>
            <a:off x="25244589" y="8632031"/>
            <a:ext cx="927222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3000" b="1" dirty="0" smtClean="0">
                <a:latin typeface="Gill Sans"/>
                <a:cs typeface="Gill Sans"/>
              </a:rPr>
              <a:t>Table 1. </a:t>
            </a:r>
            <a:r>
              <a:rPr lang="en-CA" sz="3000" dirty="0" err="1" smtClean="0">
                <a:latin typeface="Gill Sans"/>
                <a:cs typeface="Gill Sans"/>
              </a:rPr>
              <a:t>Voxelwise</a:t>
            </a:r>
            <a:r>
              <a:rPr lang="en-CA" sz="3000" dirty="0" smtClean="0">
                <a:latin typeface="Gill Sans"/>
                <a:cs typeface="Gill Sans"/>
              </a:rPr>
              <a:t> linear regression analysis of all fitted </a:t>
            </a:r>
            <a:r>
              <a:rPr lang="en-CA" sz="3000" dirty="0">
                <a:latin typeface="Gill Sans"/>
                <a:cs typeface="Gill Sans"/>
              </a:rPr>
              <a:t>qMT </a:t>
            </a:r>
            <a:r>
              <a:rPr lang="en-CA" sz="3000" dirty="0" smtClean="0">
                <a:latin typeface="Gill Sans"/>
                <a:cs typeface="Gill Sans"/>
              </a:rPr>
              <a:t>parameters, using each T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 method (VFA - left, IR-right), and a comparison of the measured (DA) and nominal FA (B</a:t>
            </a:r>
            <a:r>
              <a:rPr lang="en-CA" sz="3000" baseline="-25000" dirty="0" smtClean="0">
                <a:latin typeface="Gill Sans"/>
                <a:cs typeface="Gill Sans"/>
              </a:rPr>
              <a:t>1 </a:t>
            </a:r>
            <a:r>
              <a:rPr lang="en-CA" sz="3000" dirty="0" smtClean="0">
                <a:latin typeface="Gill Sans"/>
                <a:cs typeface="Gill Sans"/>
              </a:rPr>
              <a:t>flat = 1) </a:t>
            </a:r>
            <a:r>
              <a:rPr lang="en-CA" sz="3000" dirty="0">
                <a:latin typeface="Gill Sans"/>
                <a:cs typeface="Gill Sans"/>
              </a:rPr>
              <a:t>maps.</a:t>
            </a:r>
            <a:r>
              <a:rPr lang="en-US" sz="3000" dirty="0">
                <a:latin typeface="Gill Sans"/>
                <a:cs typeface="Gill Sans"/>
              </a:rPr>
              <a:t> </a:t>
            </a:r>
            <a:endParaRPr lang="en-US" sz="3000" dirty="0" smtClean="0">
              <a:latin typeface="Gill Sans"/>
              <a:cs typeface="Gill San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4800033" y="26490090"/>
            <a:ext cx="10231539" cy="1077776"/>
          </a:xfrm>
          <a:prstGeom prst="rect">
            <a:avLst/>
          </a:prstGeom>
          <a:solidFill>
            <a:srgbClr val="D09A8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29" name="TextBox 4"/>
          <p:cNvSpPr txBox="1">
            <a:spLocks noChangeArrowheads="1"/>
          </p:cNvSpPr>
          <p:nvPr/>
        </p:nvSpPr>
        <p:spPr bwMode="auto">
          <a:xfrm>
            <a:off x="24800033" y="26566500"/>
            <a:ext cx="1023153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400" b="1" dirty="0" smtClean="0">
                <a:latin typeface="Gill Sans" charset="0"/>
                <a:cs typeface="Gill Sans" charset="0"/>
              </a:rPr>
              <a:t>Summary</a:t>
            </a:r>
            <a:endParaRPr lang="en-US" sz="4400" b="1" dirty="0">
              <a:latin typeface="Gill Sans" charset="0"/>
              <a:cs typeface="Gill Sans" charset="0"/>
            </a:endParaRPr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709717"/>
              </p:ext>
            </p:extLst>
          </p:nvPr>
        </p:nvGraphicFramePr>
        <p:xfrm>
          <a:off x="25244591" y="11245695"/>
          <a:ext cx="9272225" cy="5768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4445"/>
                <a:gridCol w="1854445"/>
                <a:gridCol w="1854445"/>
                <a:gridCol w="1854445"/>
                <a:gridCol w="1854445"/>
              </a:tblGrid>
              <a:tr h="20025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CA" sz="33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33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2868" marR="42868" marT="0" marB="0"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US" sz="25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     </a:t>
                      </a:r>
                      <a:r>
                        <a:rPr lang="en-US" sz="30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vs</a:t>
                      </a:r>
                      <a:r>
                        <a:rPr lang="en-US" sz="30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</a:p>
                  </a:txBody>
                  <a:tcPr marL="42868" marR="42868" marT="0" marB="0" anchor="ctr">
                    <a:lnR w="762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endParaRPr lang="en-US" sz="4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T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366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  <a:defRPr/>
                      </a:pPr>
                      <a:r>
                        <a:rPr lang="en-US" sz="3000" b="1" baseline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        </a:t>
                      </a:r>
                      <a:r>
                        <a:rPr lang="en-US" sz="30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vs</a:t>
                      </a:r>
                      <a:r>
                        <a:rPr lang="en-US" sz="30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</a:p>
                  </a:txBody>
                  <a:tcPr marL="42868" marR="42868" marT="0" marB="0" anchor="ctr">
                    <a:lnL w="762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endParaRPr lang="en-US" sz="4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T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11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CA" sz="33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qMT</a:t>
                      </a:r>
                      <a:endParaRPr lang="en-US" sz="33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2868" marR="42868" marT="0" marB="0" anchor="ctr"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CA" sz="33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Pearson </a:t>
                      </a:r>
                      <a:r>
                        <a:rPr lang="en-CA" sz="3300" b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ρ</a:t>
                      </a:r>
                      <a:r>
                        <a:rPr lang="en-CA" sz="33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endParaRPr lang="en-US" sz="33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2868" marR="42868" marT="0" marB="0" anchor="ctr"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CA" sz="33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Slope</a:t>
                      </a:r>
                      <a:endParaRPr lang="en-US" sz="33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2868" marR="42868" marT="0" marB="0" anchor="ctr"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CA" sz="33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Pearson </a:t>
                      </a:r>
                      <a:r>
                        <a:rPr lang="en-CA" sz="3300" b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ρ</a:t>
                      </a:r>
                      <a:r>
                        <a:rPr lang="en-CA" sz="33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endParaRPr lang="en-US" sz="33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2868" marR="42868" marT="0" marB="0" anchor="ctr"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CA" sz="33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Slope</a:t>
                      </a:r>
                      <a:endParaRPr lang="en-US" sz="33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2868" marR="42868" marT="0" marB="0" anchor="ctr"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9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US" sz="33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en-US" sz="33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2868" marR="42868" marT="0" marB="0"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1" dirty="0" smtClean="0"/>
                        <a:t>0.99</a:t>
                      </a:r>
                      <a:endParaRPr lang="en-US" sz="3300" b="1" dirty="0"/>
                    </a:p>
                  </a:txBody>
                  <a:tcPr marL="42868" marR="42868" marT="0" marB="0" anchor="ctr"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1" dirty="0" smtClean="0"/>
                        <a:t>0.98</a:t>
                      </a:r>
                      <a:endParaRPr lang="en-US" sz="3300" b="1" dirty="0"/>
                    </a:p>
                  </a:txBody>
                  <a:tcPr marL="42868" marR="42868" marT="0" marB="0" anchor="ctr"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/>
                        <a:t>0.81</a:t>
                      </a:r>
                      <a:endParaRPr lang="en-US" sz="3300" dirty="0"/>
                    </a:p>
                  </a:txBody>
                  <a:tcPr marL="42868" marR="42868" marT="0" marB="0" anchor="ctr"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/>
                        <a:t>0.81</a:t>
                      </a:r>
                      <a:endParaRPr lang="en-US" sz="3300" dirty="0"/>
                    </a:p>
                  </a:txBody>
                  <a:tcPr marL="42868" marR="42868" marT="0" marB="0" anchor="ctr"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549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CA" sz="3300" b="1" dirty="0" err="1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en-CA" sz="3300" b="1" baseline="-25000" dirty="0" err="1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en-US" sz="33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2868" marR="428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/>
                        <a:t>0.32</a:t>
                      </a:r>
                      <a:endParaRPr lang="en-US" sz="3300" dirty="0"/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/>
                        <a:t>0.31</a:t>
                      </a:r>
                      <a:endParaRPr lang="en-US" sz="3300" dirty="0"/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/>
                        <a:t>0.52</a:t>
                      </a:r>
                      <a:endParaRPr lang="en-US" sz="3300" dirty="0"/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/>
                        <a:t>0.57</a:t>
                      </a:r>
                      <a:endParaRPr lang="en-US" sz="3300" dirty="0"/>
                    </a:p>
                  </a:txBody>
                  <a:tcPr marL="42868" marR="42868" marT="0" marB="0" anchor="ctr"/>
                </a:tc>
              </a:tr>
              <a:tr h="554914">
                <a:tc>
                  <a:txBody>
                    <a:bodyPr/>
                    <a:lstStyle/>
                    <a:p>
                      <a:pPr marL="0" marR="0" indent="0" algn="l" defTabSz="366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  <a:defRPr/>
                      </a:pPr>
                      <a:r>
                        <a:rPr lang="en-US" sz="33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3300" b="1" baseline="-250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1f</a:t>
                      </a:r>
                      <a:endParaRPr lang="en-US" sz="3300" b="1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2868" marR="428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/>
                        <a:t>0.81</a:t>
                      </a:r>
                      <a:endParaRPr lang="en-US" sz="3300" dirty="0"/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/>
                        <a:t>0.98</a:t>
                      </a:r>
                      <a:endParaRPr lang="en-US" sz="3300" dirty="0"/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/>
                        <a:t>0.78</a:t>
                      </a:r>
                      <a:endParaRPr lang="en-US" sz="3300" dirty="0"/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/>
                        <a:t>0.71</a:t>
                      </a:r>
                      <a:endParaRPr lang="en-US" sz="3300" dirty="0"/>
                    </a:p>
                  </a:txBody>
                  <a:tcPr marL="42868" marR="42868" marT="0" marB="0" anchor="ctr"/>
                </a:tc>
              </a:tr>
              <a:tr h="554914">
                <a:tc>
                  <a:txBody>
                    <a:bodyPr/>
                    <a:lstStyle/>
                    <a:p>
                      <a:pPr marL="0" marR="0" indent="0" algn="l" defTabSz="366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  <a:defRPr/>
                      </a:pPr>
                      <a:r>
                        <a:rPr lang="en-US" sz="33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3300" b="1" baseline="-250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2f</a:t>
                      </a:r>
                      <a:endParaRPr lang="en-US" sz="3300" b="1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2868" marR="428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1" dirty="0" smtClean="0"/>
                        <a:t>0.99</a:t>
                      </a:r>
                      <a:endParaRPr lang="en-US" sz="3300" b="1" dirty="0"/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1" dirty="0" smtClean="0"/>
                        <a:t>0.95</a:t>
                      </a:r>
                      <a:endParaRPr lang="en-US" sz="3300" b="1" dirty="0"/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/>
                        <a:t>0.93</a:t>
                      </a:r>
                      <a:endParaRPr lang="en-US" sz="3300" dirty="0"/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/>
                        <a:t>1.02</a:t>
                      </a:r>
                      <a:endParaRPr lang="en-US" sz="3300" dirty="0"/>
                    </a:p>
                  </a:txBody>
                  <a:tcPr marL="42868" marR="42868" marT="0" marB="0" anchor="ctr"/>
                </a:tc>
              </a:tr>
              <a:tr h="5549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US" sz="33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3300" b="1" baseline="-250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2r</a:t>
                      </a:r>
                      <a:endParaRPr lang="en-US" sz="33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2868" marR="42868" marT="0" marB="0"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300" dirty="0" smtClean="0"/>
                        <a:t>0.92</a:t>
                      </a:r>
                      <a:endParaRPr lang="en-US" sz="3300" dirty="0"/>
                    </a:p>
                  </a:txBody>
                  <a:tcPr marL="42868" marR="42868" marT="0" marB="0" anchor="ctr"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300" dirty="0" smtClean="0"/>
                        <a:t>0.90</a:t>
                      </a:r>
                      <a:endParaRPr lang="en-US" sz="3300" dirty="0"/>
                    </a:p>
                  </a:txBody>
                  <a:tcPr marL="42868" marR="42868" marT="0" marB="0" anchor="ctr"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300" dirty="0" smtClean="0"/>
                        <a:t>0.87</a:t>
                      </a:r>
                      <a:endParaRPr lang="en-US" sz="3300" dirty="0"/>
                    </a:p>
                  </a:txBody>
                  <a:tcPr marL="42868" marR="42868" marT="0" marB="0" anchor="ctr"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300" dirty="0" smtClean="0"/>
                        <a:t>0.91</a:t>
                      </a:r>
                      <a:endParaRPr lang="en-US" sz="3300" dirty="0"/>
                    </a:p>
                  </a:txBody>
                  <a:tcPr marL="42868" marR="42868" marT="0" marB="0" anchor="ctr"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1" name="TextBox 11"/>
          <p:cNvSpPr txBox="1">
            <a:spLocks noChangeArrowheads="1"/>
          </p:cNvSpPr>
          <p:nvPr/>
        </p:nvSpPr>
        <p:spPr bwMode="auto">
          <a:xfrm>
            <a:off x="12289631" y="17750970"/>
            <a:ext cx="1155852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3000" b="1" dirty="0" smtClean="0">
                <a:latin typeface="Gill Sans"/>
                <a:cs typeface="Gill Sans"/>
              </a:rPr>
              <a:t>Figure 2. </a:t>
            </a:r>
            <a:r>
              <a:rPr lang="en-CA" sz="3000" dirty="0" smtClean="0">
                <a:latin typeface="Gill Sans"/>
                <a:cs typeface="Gill Sans"/>
              </a:rPr>
              <a:t>Comparison of VFA T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 and qMT F maps using measured (DA) and nominal (B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 flat = 1) B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 maps.</a:t>
            </a:r>
            <a:endParaRPr lang="en-US" sz="3000" dirty="0" smtClean="0">
              <a:latin typeface="Gill Sans"/>
              <a:cs typeface="Gill Sans"/>
            </a:endParaRPr>
          </a:p>
        </p:txBody>
      </p:sp>
      <p:pic>
        <p:nvPicPr>
          <p:cNvPr id="75" name="Picture 74" descr="fig1FINALFINALFINALFINAL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1"/>
          <a:stretch/>
        </p:blipFill>
        <p:spPr>
          <a:xfrm>
            <a:off x="13051631" y="8403431"/>
            <a:ext cx="9027214" cy="9285996"/>
          </a:xfrm>
          <a:prstGeom prst="rect">
            <a:avLst/>
          </a:prstGeom>
        </p:spPr>
      </p:pic>
      <p:grpSp>
        <p:nvGrpSpPr>
          <p:cNvPr id="88" name="Group 87"/>
          <p:cNvGrpSpPr/>
          <p:nvPr/>
        </p:nvGrpSpPr>
        <p:grpSpPr>
          <a:xfrm>
            <a:off x="1642103" y="25167431"/>
            <a:ext cx="8894928" cy="6019800"/>
            <a:chOff x="3543300" y="23060819"/>
            <a:chExt cx="7543800" cy="5105400"/>
          </a:xfrm>
        </p:grpSpPr>
        <p:grpSp>
          <p:nvGrpSpPr>
            <p:cNvPr id="90" name="Group 89"/>
            <p:cNvGrpSpPr/>
            <p:nvPr/>
          </p:nvGrpSpPr>
          <p:grpSpPr>
            <a:xfrm>
              <a:off x="3543300" y="24203819"/>
              <a:ext cx="7543800" cy="3962400"/>
              <a:chOff x="2705100" y="22891674"/>
              <a:chExt cx="7543800" cy="5655545"/>
            </a:xfrm>
          </p:grpSpPr>
          <p:sp>
            <p:nvSpPr>
              <p:cNvPr id="97" name="Right Arrow 96"/>
              <p:cNvSpPr/>
              <p:nvPr/>
            </p:nvSpPr>
            <p:spPr>
              <a:xfrm rot="9436366">
                <a:off x="6304010" y="25856628"/>
                <a:ext cx="3375086" cy="1188980"/>
              </a:xfrm>
              <a:prstGeom prst="rightArrow">
                <a:avLst/>
              </a:prstGeom>
              <a:solidFill>
                <a:srgbClr val="606060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00"/>
                  </a:solidFill>
                  <a:effectLst/>
                </a:endParaRPr>
              </a:p>
            </p:txBody>
          </p:sp>
          <p:sp>
            <p:nvSpPr>
              <p:cNvPr id="98" name="Right Arrow 97"/>
              <p:cNvSpPr/>
              <p:nvPr/>
            </p:nvSpPr>
            <p:spPr>
              <a:xfrm rot="3439024">
                <a:off x="2048344" y="25141843"/>
                <a:ext cx="4128585" cy="764562"/>
              </a:xfrm>
              <a:prstGeom prst="rightArrow">
                <a:avLst/>
              </a:prstGeom>
              <a:solidFill>
                <a:srgbClr val="606060"/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4934214" y="27042533"/>
                <a:ext cx="1504686" cy="150468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25400">
                <a:solidFill>
                  <a:schemeClr val="tx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b="1" dirty="0" smtClean="0">
                    <a:solidFill>
                      <a:srgbClr val="FFFF00"/>
                    </a:solidFill>
                    <a:latin typeface="Gill Sans"/>
                    <a:cs typeface="Gill Sans"/>
                  </a:rPr>
                  <a:t>qMT</a:t>
                </a:r>
                <a:endParaRPr lang="en-US" sz="3500" b="1" dirty="0">
                  <a:solidFill>
                    <a:srgbClr val="FFFF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2705100" y="22891674"/>
                <a:ext cx="1193372" cy="114148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latin typeface="Gill Sans"/>
                    <a:cs typeface="Gill Sans"/>
                  </a:rPr>
                  <a:t>B</a:t>
                </a:r>
                <a:r>
                  <a:rPr lang="en-US" sz="4000" baseline="-25000" dirty="0" smtClean="0">
                    <a:latin typeface="Gill Sans"/>
                    <a:cs typeface="Gill Sans"/>
                  </a:rPr>
                  <a:t>0</a:t>
                </a:r>
              </a:p>
              <a:p>
                <a:pPr algn="ctr"/>
                <a:endParaRPr lang="en-US" sz="600" dirty="0"/>
              </a:p>
            </p:txBody>
          </p:sp>
          <p:sp>
            <p:nvSpPr>
              <p:cNvPr id="101" name="Right Arrow 100"/>
              <p:cNvSpPr/>
              <p:nvPr/>
            </p:nvSpPr>
            <p:spPr>
              <a:xfrm rot="5400000">
                <a:off x="3949142" y="24817433"/>
                <a:ext cx="3476344" cy="782827"/>
              </a:xfrm>
              <a:prstGeom prst="rightArrow">
                <a:avLst/>
              </a:prstGeom>
              <a:solidFill>
                <a:srgbClr val="606060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9055528" y="24644274"/>
                <a:ext cx="1193372" cy="1141487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latin typeface="Gill Sans"/>
                    <a:cs typeface="Gill Sans"/>
                  </a:rPr>
                  <a:t>T</a:t>
                </a:r>
                <a:r>
                  <a:rPr lang="en-US" sz="4000" baseline="-25000" dirty="0" smtClean="0">
                    <a:latin typeface="Gill Sans"/>
                    <a:cs typeface="Gill Sans"/>
                  </a:rPr>
                  <a:t>1</a:t>
                </a:r>
              </a:p>
              <a:p>
                <a:pPr algn="ctr"/>
                <a:endParaRPr lang="en-US" sz="600" dirty="0"/>
              </a:p>
            </p:txBody>
          </p:sp>
          <p:sp>
            <p:nvSpPr>
              <p:cNvPr id="103" name="Right Arrow 102"/>
              <p:cNvSpPr/>
              <p:nvPr/>
            </p:nvSpPr>
            <p:spPr>
              <a:xfrm>
                <a:off x="6051452" y="23272674"/>
                <a:ext cx="1225648" cy="490259"/>
              </a:xfrm>
              <a:prstGeom prst="rightArrow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5091844" y="22891674"/>
                <a:ext cx="1193372" cy="1141487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latin typeface="Gill Sans"/>
                    <a:cs typeface="Gill Sans"/>
                  </a:rPr>
                  <a:t>B</a:t>
                </a:r>
                <a:r>
                  <a:rPr lang="en-US" sz="4000" baseline="-25000" dirty="0" smtClean="0">
                    <a:latin typeface="Gill Sans"/>
                    <a:cs typeface="Gill Sans"/>
                  </a:rPr>
                  <a:t>1</a:t>
                </a:r>
              </a:p>
              <a:p>
                <a:pPr algn="ctr"/>
                <a:endParaRPr lang="en-US" sz="600" dirty="0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9639300" y="23577474"/>
                <a:ext cx="0" cy="961515"/>
              </a:xfrm>
              <a:prstGeom prst="straightConnector1">
                <a:avLst/>
              </a:prstGeom>
              <a:ln w="63500">
                <a:solidFill>
                  <a:schemeClr val="bg2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>
                <a:off x="8115300" y="23729874"/>
                <a:ext cx="1219200" cy="838200"/>
              </a:xfrm>
              <a:prstGeom prst="straightConnector1">
                <a:avLst/>
              </a:prstGeom>
              <a:ln w="63500">
                <a:solidFill>
                  <a:schemeClr val="bg2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Rounded Rectangle 106"/>
              <p:cNvSpPr/>
              <p:nvPr/>
            </p:nvSpPr>
            <p:spPr>
              <a:xfrm>
                <a:off x="7353300" y="22967874"/>
                <a:ext cx="985829" cy="985829"/>
              </a:xfrm>
              <a:prstGeom prst="roundRect">
                <a:avLst/>
              </a:prstGeom>
              <a:solidFill>
                <a:srgbClr val="0000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 smtClean="0">
                    <a:latin typeface="Gill Sans"/>
                    <a:cs typeface="Gill Sans"/>
                  </a:rPr>
                  <a:t>VFA</a:t>
                </a:r>
                <a:endParaRPr lang="en-US" sz="3000" dirty="0">
                  <a:latin typeface="Gill Sans"/>
                  <a:cs typeface="Gill Sans"/>
                </a:endParaRPr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9136071" y="22967874"/>
                <a:ext cx="985829" cy="985829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 smtClean="0">
                    <a:latin typeface="Gill Sans"/>
                    <a:cs typeface="Gill Sans"/>
                  </a:rPr>
                  <a:t>IR</a:t>
                </a:r>
                <a:endParaRPr lang="en-US" sz="3000" dirty="0">
                  <a:latin typeface="Gill Sans"/>
                  <a:cs typeface="Gill Sans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8439391" y="23080131"/>
                <a:ext cx="914400" cy="670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 smtClean="0"/>
                  <a:t>OR</a:t>
                </a:r>
                <a:endParaRPr lang="en-US" sz="3000" b="1" dirty="0"/>
              </a:p>
            </p:txBody>
          </p:sp>
        </p:grpSp>
        <p:cxnSp>
          <p:nvCxnSpPr>
            <p:cNvPr id="91" name="Straight Arrow Connector 90"/>
            <p:cNvCxnSpPr/>
            <p:nvPr/>
          </p:nvCxnSpPr>
          <p:spPr>
            <a:xfrm>
              <a:off x="5900729" y="23746619"/>
              <a:ext cx="609600" cy="435335"/>
            </a:xfrm>
            <a:prstGeom prst="straightConnector1">
              <a:avLst/>
            </a:prstGeom>
            <a:ln w="63500">
              <a:solidFill>
                <a:schemeClr val="bg2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ounded Rectangle 91"/>
            <p:cNvSpPr/>
            <p:nvPr/>
          </p:nvSpPr>
          <p:spPr>
            <a:xfrm>
              <a:off x="4914900" y="23060819"/>
              <a:ext cx="985829" cy="69069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latin typeface="Gill Sans"/>
                  <a:cs typeface="Gill Sans"/>
                </a:rPr>
                <a:t>DAM</a:t>
              </a:r>
              <a:endParaRPr lang="en-US" sz="3000" dirty="0">
                <a:latin typeface="Gill Sans"/>
                <a:cs typeface="Gill Sans"/>
              </a:endParaRPr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7119929" y="23060819"/>
              <a:ext cx="1189029" cy="690694"/>
            </a:xfrm>
            <a:prstGeom prst="roundRect">
              <a:avLst/>
            </a:prstGeom>
            <a:solidFill>
              <a:srgbClr val="7878DE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latin typeface="Gill Sans"/>
                  <a:cs typeface="Gill Sans"/>
                </a:rPr>
                <a:t>Flat B</a:t>
              </a:r>
              <a:r>
                <a:rPr lang="en-US" sz="3000" baseline="-25000" dirty="0" smtClean="0">
                  <a:latin typeface="Gill Sans"/>
                  <a:cs typeface="Gill Sans"/>
                </a:rPr>
                <a:t>1</a:t>
              </a:r>
              <a:endParaRPr lang="en-US" sz="3000" dirty="0">
                <a:latin typeface="Gill Sans"/>
                <a:cs typeface="Gill Sans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175576" y="23125444"/>
              <a:ext cx="914400" cy="469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 smtClean="0"/>
                <a:t>OR</a:t>
              </a:r>
              <a:endParaRPr lang="en-US" sz="3000" b="1" dirty="0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H="1">
              <a:off x="6510329" y="23746619"/>
              <a:ext cx="533400" cy="435335"/>
            </a:xfrm>
            <a:prstGeom prst="straightConnector1">
              <a:avLst/>
            </a:prstGeom>
            <a:ln w="63500">
              <a:solidFill>
                <a:schemeClr val="bg2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2" name="Picture 111" descr="neurocmyk (1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0631" y="2002631"/>
            <a:ext cx="3146047" cy="274320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32254031" y="12236297"/>
            <a:ext cx="2295445" cy="838200"/>
            <a:chOff x="39264431" y="15794831"/>
            <a:chExt cx="2895600" cy="990600"/>
          </a:xfrm>
        </p:grpSpPr>
        <p:sp>
          <p:nvSpPr>
            <p:cNvPr id="156" name="Rounded Rectangle 155"/>
            <p:cNvSpPr/>
            <p:nvPr/>
          </p:nvSpPr>
          <p:spPr>
            <a:xfrm>
              <a:off x="39264431" y="16328231"/>
              <a:ext cx="1143000" cy="4572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Flat B</a:t>
              </a:r>
              <a:r>
                <a:rPr lang="en-US" sz="1800" baseline="-25000" dirty="0" smtClean="0"/>
                <a:t>1</a:t>
              </a:r>
              <a:endParaRPr lang="en-US" sz="1800" dirty="0"/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41245631" y="16099631"/>
              <a:ext cx="914400" cy="4572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FFFF00"/>
                  </a:solidFill>
                </a:rPr>
                <a:t>qMT</a:t>
              </a:r>
              <a:endParaRPr lang="en-US" sz="1800" dirty="0">
                <a:solidFill>
                  <a:srgbClr val="FFFF00"/>
                </a:solidFill>
              </a:endParaRPr>
            </a:p>
          </p:txBody>
        </p:sp>
        <p:cxnSp>
          <p:nvCxnSpPr>
            <p:cNvPr id="158" name="Straight Arrow Connector 157"/>
            <p:cNvCxnSpPr>
              <a:stCxn id="153" idx="3"/>
            </p:cNvCxnSpPr>
            <p:nvPr/>
          </p:nvCxnSpPr>
          <p:spPr>
            <a:xfrm>
              <a:off x="40407430" y="15985331"/>
              <a:ext cx="779458" cy="19399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stCxn id="156" idx="3"/>
            </p:cNvCxnSpPr>
            <p:nvPr/>
          </p:nvCxnSpPr>
          <p:spPr>
            <a:xfrm flipV="1">
              <a:off x="40407431" y="16467692"/>
              <a:ext cx="779457" cy="8914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ounded Rectangle 152"/>
            <p:cNvSpPr/>
            <p:nvPr/>
          </p:nvSpPr>
          <p:spPr>
            <a:xfrm>
              <a:off x="39493031" y="15794831"/>
              <a:ext cx="914400" cy="3810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IR</a:t>
              </a:r>
              <a:endParaRPr lang="en-US" sz="18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1111031" y="10994231"/>
            <a:ext cx="2110155" cy="838200"/>
            <a:chOff x="39416831" y="14575631"/>
            <a:chExt cx="2743200" cy="990600"/>
          </a:xfrm>
        </p:grpSpPr>
        <p:sp>
          <p:nvSpPr>
            <p:cNvPr id="160" name="Rounded Rectangle 159"/>
            <p:cNvSpPr/>
            <p:nvPr/>
          </p:nvSpPr>
          <p:spPr>
            <a:xfrm>
              <a:off x="39416831" y="15109031"/>
              <a:ext cx="990600" cy="4572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DAM</a:t>
              </a:r>
              <a:endParaRPr lang="en-US" sz="1800" dirty="0"/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41245631" y="14880431"/>
              <a:ext cx="914400" cy="4572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FFFF00"/>
                  </a:solidFill>
                </a:rPr>
                <a:t>qMT</a:t>
              </a:r>
              <a:endParaRPr lang="en-US" sz="1800" dirty="0">
                <a:solidFill>
                  <a:srgbClr val="FFFF00"/>
                </a:solidFill>
              </a:endParaRPr>
            </a:p>
          </p:txBody>
        </p:sp>
        <p:cxnSp>
          <p:nvCxnSpPr>
            <p:cNvPr id="162" name="Straight Arrow Connector 161"/>
            <p:cNvCxnSpPr>
              <a:stCxn id="164" idx="3"/>
            </p:cNvCxnSpPr>
            <p:nvPr/>
          </p:nvCxnSpPr>
          <p:spPr>
            <a:xfrm>
              <a:off x="40407430" y="14766132"/>
              <a:ext cx="762001" cy="205739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160" idx="3"/>
            </p:cNvCxnSpPr>
            <p:nvPr/>
          </p:nvCxnSpPr>
          <p:spPr>
            <a:xfrm flipV="1">
              <a:off x="40407430" y="15169991"/>
              <a:ext cx="762001" cy="16764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ounded Rectangle 163"/>
            <p:cNvSpPr/>
            <p:nvPr/>
          </p:nvSpPr>
          <p:spPr>
            <a:xfrm>
              <a:off x="39493031" y="14575631"/>
              <a:ext cx="914400" cy="3810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IR</a:t>
              </a:r>
              <a:endParaRPr lang="en-US" sz="1800" dirty="0"/>
            </a:p>
          </p:txBody>
        </p:sp>
      </p:grpSp>
      <p:grpSp>
        <p:nvGrpSpPr>
          <p:cNvPr id="2065" name="Group 2064"/>
          <p:cNvGrpSpPr/>
          <p:nvPr/>
        </p:nvGrpSpPr>
        <p:grpSpPr>
          <a:xfrm>
            <a:off x="28163441" y="11908631"/>
            <a:ext cx="2185590" cy="1153886"/>
            <a:chOff x="39416831" y="12365831"/>
            <a:chExt cx="2819391" cy="1295400"/>
          </a:xfrm>
        </p:grpSpPr>
        <p:sp>
          <p:nvSpPr>
            <p:cNvPr id="144" name="Rounded Rectangle 143"/>
            <p:cNvSpPr/>
            <p:nvPr/>
          </p:nvSpPr>
          <p:spPr>
            <a:xfrm>
              <a:off x="39416831" y="13204031"/>
              <a:ext cx="1143000" cy="4572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Flat B</a:t>
              </a:r>
              <a:r>
                <a:rPr lang="en-US" sz="1800" baseline="-25000" dirty="0" smtClean="0"/>
                <a:t>1</a:t>
              </a:r>
              <a:endParaRPr lang="en-US" sz="1800" dirty="0"/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41321822" y="12823032"/>
              <a:ext cx="914400" cy="45720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FFFF00"/>
                  </a:solidFill>
                </a:rPr>
                <a:t>qMT</a:t>
              </a:r>
              <a:endParaRPr lang="en-US" sz="1800" dirty="0">
                <a:solidFill>
                  <a:srgbClr val="FFFF00"/>
                </a:solidFill>
              </a:endParaRPr>
            </a:p>
          </p:txBody>
        </p:sp>
        <p:cxnSp>
          <p:nvCxnSpPr>
            <p:cNvPr id="146" name="Straight Arrow Connector 145"/>
            <p:cNvCxnSpPr>
              <a:stCxn id="141" idx="3"/>
            </p:cNvCxnSpPr>
            <p:nvPr/>
          </p:nvCxnSpPr>
          <p:spPr>
            <a:xfrm>
              <a:off x="40483630" y="12556331"/>
              <a:ext cx="800850" cy="33499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ounded Rectangle 140"/>
            <p:cNvSpPr/>
            <p:nvPr/>
          </p:nvSpPr>
          <p:spPr>
            <a:xfrm>
              <a:off x="39569231" y="12365831"/>
              <a:ext cx="914400" cy="381000"/>
            </a:xfrm>
            <a:prstGeom prst="roundRect">
              <a:avLst/>
            </a:prstGeom>
            <a:solidFill>
              <a:srgbClr val="0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VFA</a:t>
              </a:r>
              <a:endParaRPr lang="en-US" sz="1800" dirty="0"/>
            </a:p>
          </p:txBody>
        </p:sp>
        <p:cxnSp>
          <p:nvCxnSpPr>
            <p:cNvPr id="165" name="Straight Arrow Connector 164"/>
            <p:cNvCxnSpPr>
              <a:stCxn id="144" idx="3"/>
            </p:cNvCxnSpPr>
            <p:nvPr/>
          </p:nvCxnSpPr>
          <p:spPr>
            <a:xfrm flipV="1">
              <a:off x="40559831" y="13147959"/>
              <a:ext cx="724648" cy="28467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V="1">
              <a:off x="40026431" y="12724761"/>
              <a:ext cx="0" cy="484909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4" name="Group 2063"/>
          <p:cNvGrpSpPr/>
          <p:nvPr/>
        </p:nvGrpSpPr>
        <p:grpSpPr>
          <a:xfrm>
            <a:off x="26880588" y="10765631"/>
            <a:ext cx="2020644" cy="1066800"/>
            <a:chOff x="39569231" y="10918031"/>
            <a:chExt cx="2667000" cy="1295400"/>
          </a:xfrm>
        </p:grpSpPr>
        <p:sp>
          <p:nvSpPr>
            <p:cNvPr id="174" name="Rounded Rectangle 173"/>
            <p:cNvSpPr/>
            <p:nvPr/>
          </p:nvSpPr>
          <p:spPr>
            <a:xfrm>
              <a:off x="39569231" y="11756231"/>
              <a:ext cx="990600" cy="4572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DAM</a:t>
              </a:r>
              <a:endParaRPr lang="en-US" sz="1800" dirty="0"/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41321831" y="11375231"/>
              <a:ext cx="914400" cy="4572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FFFF00"/>
                  </a:solidFill>
                </a:rPr>
                <a:t>qMT</a:t>
              </a:r>
              <a:endParaRPr lang="en-US" sz="1800" dirty="0">
                <a:solidFill>
                  <a:srgbClr val="FFFF00"/>
                </a:solidFill>
              </a:endParaRPr>
            </a:p>
          </p:txBody>
        </p:sp>
        <p:cxnSp>
          <p:nvCxnSpPr>
            <p:cNvPr id="176" name="Straight Arrow Connector 175"/>
            <p:cNvCxnSpPr>
              <a:stCxn id="177" idx="3"/>
            </p:cNvCxnSpPr>
            <p:nvPr/>
          </p:nvCxnSpPr>
          <p:spPr>
            <a:xfrm>
              <a:off x="40483631" y="11108532"/>
              <a:ext cx="795368" cy="36467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ounded Rectangle 176"/>
            <p:cNvSpPr/>
            <p:nvPr/>
          </p:nvSpPr>
          <p:spPr>
            <a:xfrm>
              <a:off x="39569231" y="10918031"/>
              <a:ext cx="914400" cy="381000"/>
            </a:xfrm>
            <a:prstGeom prst="roundRect">
              <a:avLst/>
            </a:prstGeom>
            <a:solidFill>
              <a:srgbClr val="0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VFA</a:t>
              </a:r>
              <a:endParaRPr lang="en-US" sz="1800" dirty="0"/>
            </a:p>
          </p:txBody>
        </p:sp>
        <p:cxnSp>
          <p:nvCxnSpPr>
            <p:cNvPr id="178" name="Straight Arrow Connector 177"/>
            <p:cNvCxnSpPr>
              <a:stCxn id="174" idx="3"/>
            </p:cNvCxnSpPr>
            <p:nvPr/>
          </p:nvCxnSpPr>
          <p:spPr>
            <a:xfrm flipV="1">
              <a:off x="40559831" y="11658260"/>
              <a:ext cx="719168" cy="32657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 flipV="1">
              <a:off x="40026431" y="11276961"/>
              <a:ext cx="0" cy="484909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19" name="TextBox 3"/>
          <p:cNvSpPr txBox="1">
            <a:spLocks noChangeArrowheads="1"/>
          </p:cNvSpPr>
          <p:nvPr/>
        </p:nvSpPr>
        <p:spPr bwMode="auto">
          <a:xfrm>
            <a:off x="1428940" y="1624832"/>
            <a:ext cx="3321489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2000" dirty="0" smtClean="0"/>
              <a:t>A B</a:t>
            </a:r>
            <a:r>
              <a:rPr lang="en-US" sz="12000" baseline="-25000" dirty="0" smtClean="0"/>
              <a:t>1</a:t>
            </a:r>
            <a:r>
              <a:rPr lang="en-US" sz="12000" dirty="0" smtClean="0"/>
              <a:t>-Insensitive qMT Protocol</a:t>
            </a:r>
            <a:endParaRPr lang="en-US" sz="1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12615148" y="25929430"/>
            <a:ext cx="11180683" cy="4756887"/>
            <a:chOff x="13670897" y="13970065"/>
            <a:chExt cx="18422660" cy="7838029"/>
          </a:xfrm>
        </p:grpSpPr>
        <p:pic>
          <p:nvPicPr>
            <p:cNvPr id="2" name="Picture 1" descr="Fig2aPoster_mod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84" t="3520" r="5827" b="5980"/>
            <a:stretch/>
          </p:blipFill>
          <p:spPr>
            <a:xfrm>
              <a:off x="13670897" y="13970067"/>
              <a:ext cx="9005927" cy="7838027"/>
            </a:xfrm>
            <a:prstGeom prst="rect">
              <a:avLst/>
            </a:prstGeom>
          </p:spPr>
        </p:pic>
        <p:pic>
          <p:nvPicPr>
            <p:cNvPr id="4" name="Picture 3" descr="Fig2bPoster_mod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67" t="3564" r="6201" b="7003"/>
            <a:stretch/>
          </p:blipFill>
          <p:spPr>
            <a:xfrm>
              <a:off x="23555719" y="13970065"/>
              <a:ext cx="8537838" cy="7745704"/>
            </a:xfrm>
            <a:prstGeom prst="rect">
              <a:avLst/>
            </a:prstGeom>
          </p:spPr>
        </p:pic>
      </p:grpSp>
      <p:sp>
        <p:nvSpPr>
          <p:cNvPr id="110" name="TextBox 109"/>
          <p:cNvSpPr txBox="1"/>
          <p:nvPr/>
        </p:nvSpPr>
        <p:spPr>
          <a:xfrm>
            <a:off x="12556255" y="25396031"/>
            <a:ext cx="571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8271255" y="25396031"/>
            <a:ext cx="571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/>
                <a:cs typeface="Times New Roman"/>
              </a:rPr>
              <a:t>b</a:t>
            </a:r>
          </a:p>
        </p:txBody>
      </p:sp>
      <p:pic>
        <p:nvPicPr>
          <p:cNvPr id="114" name="Picture 7" descr="UC-vert-rgb.jp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0" t="11990" r="33596" b="41732"/>
          <a:stretch/>
        </p:blipFill>
        <p:spPr bwMode="auto">
          <a:xfrm>
            <a:off x="4898231" y="1861117"/>
            <a:ext cx="2949679" cy="326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Picture 2" descr="Z:\Hotchkiss Brain Institute\7. Communications\b. Marketing\Logos\HBI\HBILOGO.tif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" t="10130" r="70972" b="13575"/>
          <a:stretch/>
        </p:blipFill>
        <p:spPr bwMode="auto">
          <a:xfrm>
            <a:off x="31187231" y="2383631"/>
            <a:ext cx="3335629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mcgillrgb (1)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1" y="2040731"/>
            <a:ext cx="22860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147631" y="30557777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"/>
                <a:cs typeface="Helvetica"/>
              </a:rPr>
              <a:t>Flat B</a:t>
            </a:r>
            <a:r>
              <a:rPr lang="en-US" sz="2000" baseline="-25000" dirty="0" smtClean="0">
                <a:latin typeface="Helvetica"/>
                <a:cs typeface="Helvetica"/>
              </a:rPr>
              <a:t>1</a:t>
            </a:r>
            <a:r>
              <a:rPr lang="en-US" sz="2000" dirty="0" smtClean="0">
                <a:latin typeface="Helvetica"/>
                <a:cs typeface="Helvetica"/>
              </a:rPr>
              <a:t> amplitude (n.u.)</a:t>
            </a: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3404409" y="30557777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"/>
                <a:cs typeface="Helvetica"/>
              </a:rPr>
              <a:t>Flat B</a:t>
            </a:r>
            <a:r>
              <a:rPr lang="en-US" sz="2000" baseline="-25000" dirty="0" smtClean="0">
                <a:latin typeface="Helvetica"/>
                <a:cs typeface="Helvetica"/>
              </a:rPr>
              <a:t>1</a:t>
            </a:r>
            <a:r>
              <a:rPr lang="en-US" sz="2000" dirty="0" smtClean="0">
                <a:latin typeface="Helvetica"/>
                <a:cs typeface="Helvetica"/>
              </a:rPr>
              <a:t> amplitude (n.u.)</a:t>
            </a: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117" name="TextBox 116"/>
          <p:cNvSpPr txBox="1"/>
          <p:nvPr/>
        </p:nvSpPr>
        <p:spPr>
          <a:xfrm rot="16200000">
            <a:off x="16204376" y="28091576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"/>
                <a:cs typeface="Helvetica"/>
              </a:rPr>
              <a:t>Linear Regression Slope</a:t>
            </a: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118" name="TextBox 117"/>
          <p:cNvSpPr txBox="1"/>
          <p:nvPr/>
        </p:nvSpPr>
        <p:spPr>
          <a:xfrm rot="16200000">
            <a:off x="9689275" y="28129676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"/>
                <a:cs typeface="Helvetica"/>
              </a:rPr>
              <a:t>Pearson Correlation Coefficient for F</a:t>
            </a:r>
            <a:endParaRPr lang="en-US" sz="2000" dirty="0">
              <a:latin typeface="Helvetica"/>
              <a:cs typeface="Helvetica"/>
            </a:endParaRPr>
          </a:p>
        </p:txBody>
      </p:sp>
      <p:pic>
        <p:nvPicPr>
          <p:cNvPr id="119" name="Picture 118" descr="fig1FINALFINALFINALFINAL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29" r="-3"/>
          <a:stretch/>
        </p:blipFill>
        <p:spPr>
          <a:xfrm>
            <a:off x="22119431" y="8403431"/>
            <a:ext cx="839347" cy="92859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12116</TotalTime>
  <Words>995</Words>
  <Application>Microsoft Macintosh PowerPoint</Application>
  <PresentationFormat>Custom</PresentationFormat>
  <Paragraphs>112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Mathieu Boudreau</cp:lastModifiedBy>
  <cp:revision>259</cp:revision>
  <dcterms:created xsi:type="dcterms:W3CDTF">2013-12-03T04:58:04Z</dcterms:created>
  <dcterms:modified xsi:type="dcterms:W3CDTF">2014-05-06T01:56:45Z</dcterms:modified>
</cp:coreProperties>
</file>