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009263" cy="3600926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1831975" indent="-1408113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3663950" indent="-2816225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5497513" indent="-4224338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7329488" indent="-5632450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kola" initials="NS" lastIdx="7" clrIdx="0"/>
  <p:cmAuthor id="1" name="Bruce Pike" initials="BP" lastIdx="4" clrIdx="1"/>
  <p:cmAuthor id="2" name="Mathieu Boudreau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B6B1"/>
    <a:srgbClr val="D09A8F"/>
    <a:srgbClr val="FD9209"/>
    <a:srgbClr val="FC3F07"/>
    <a:srgbClr val="A4FF6A"/>
    <a:srgbClr val="8B61CC"/>
    <a:srgbClr val="786797"/>
    <a:srgbClr val="838E8B"/>
    <a:srgbClr val="57B001"/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93" autoAdjust="0"/>
    <p:restoredTop sz="99082" autoAdjust="0"/>
  </p:normalViewPr>
  <p:slideViewPr>
    <p:cSldViewPr>
      <p:cViewPr>
        <p:scale>
          <a:sx n="54" d="100"/>
          <a:sy n="54" d="100"/>
        </p:scale>
        <p:origin x="208" y="2688"/>
      </p:cViewPr>
      <p:guideLst>
        <p:guide orient="horz" pos="3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82A3E-BD2B-9D40-B8A2-BB51414CB275}" type="datetimeFigureOut">
              <a:rPr lang="en-US" smtClean="0"/>
              <a:pPr/>
              <a:t>15-05-22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4350"/>
            <a:ext cx="2571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72886-8C9F-9843-A710-326535944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1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25" y="514350"/>
            <a:ext cx="2571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2886-8C9F-9843-A710-326535944F0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2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696" y="11185384"/>
            <a:ext cx="30607874" cy="7719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1391" y="20405253"/>
            <a:ext cx="25206484" cy="9204871"/>
          </a:xfrm>
        </p:spPr>
        <p:txBody>
          <a:bodyPr/>
          <a:lstStyle>
            <a:lvl1pPr marL="0" indent="0" algn="ctr">
              <a:buNone/>
              <a:defRPr/>
            </a:lvl1pPr>
            <a:lvl2pPr marL="1832897" indent="0" algn="ctr">
              <a:buNone/>
              <a:defRPr/>
            </a:lvl2pPr>
            <a:lvl3pPr marL="3665793" indent="0" algn="ctr">
              <a:buNone/>
              <a:defRPr/>
            </a:lvl3pPr>
            <a:lvl4pPr marL="5498690" indent="0" algn="ctr">
              <a:buNone/>
              <a:defRPr/>
            </a:lvl4pPr>
            <a:lvl5pPr marL="7331586" indent="0" algn="ctr">
              <a:buNone/>
              <a:defRPr/>
            </a:lvl5pPr>
            <a:lvl6pPr marL="9164483" indent="0" algn="ctr">
              <a:buNone/>
              <a:defRPr/>
            </a:lvl6pPr>
            <a:lvl7pPr marL="10997379" indent="0" algn="ctr">
              <a:buNone/>
              <a:defRPr/>
            </a:lvl7pPr>
            <a:lvl8pPr marL="12830276" indent="0" algn="ctr">
              <a:buNone/>
              <a:defRPr/>
            </a:lvl8pPr>
            <a:lvl9pPr marL="1466317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EC25-DECC-584E-A559-68CB058C5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6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B3456-4506-C249-B624-5CC19E69A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656600" y="3195826"/>
            <a:ext cx="7651969" cy="28814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696" y="3195826"/>
            <a:ext cx="22415766" cy="28814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D14D4-BCA2-8247-A986-076E2CE23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6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2C241-D8DE-5440-B354-AEEC9FA1B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983" y="23135957"/>
            <a:ext cx="30607874" cy="7156842"/>
          </a:xfrm>
        </p:spPr>
        <p:txBody>
          <a:bodyPr anchor="t"/>
          <a:lstStyle>
            <a:lvl1pPr algn="l">
              <a:defRPr sz="16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983" y="15258930"/>
            <a:ext cx="30607874" cy="7877026"/>
          </a:xfrm>
        </p:spPr>
        <p:txBody>
          <a:bodyPr anchor="b"/>
          <a:lstStyle>
            <a:lvl1pPr marL="0" indent="0">
              <a:buNone/>
              <a:defRPr sz="8000"/>
            </a:lvl1pPr>
            <a:lvl2pPr marL="1832897" indent="0">
              <a:buNone/>
              <a:defRPr sz="7200"/>
            </a:lvl2pPr>
            <a:lvl3pPr marL="3665793" indent="0">
              <a:buNone/>
              <a:defRPr sz="6400"/>
            </a:lvl3pPr>
            <a:lvl4pPr marL="5498690" indent="0">
              <a:buNone/>
              <a:defRPr sz="5600"/>
            </a:lvl4pPr>
            <a:lvl5pPr marL="7331586" indent="0">
              <a:buNone/>
              <a:defRPr sz="5600"/>
            </a:lvl5pPr>
            <a:lvl6pPr marL="9164483" indent="0">
              <a:buNone/>
              <a:defRPr sz="5600"/>
            </a:lvl6pPr>
            <a:lvl7pPr marL="10997379" indent="0">
              <a:buNone/>
              <a:defRPr sz="5600"/>
            </a:lvl7pPr>
            <a:lvl8pPr marL="12830276" indent="0">
              <a:buNone/>
              <a:defRPr sz="5600"/>
            </a:lvl8pPr>
            <a:lvl9pPr marL="14663172" indent="0">
              <a:buNone/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CB418-92CD-3A4D-9F37-EA1D66B7C4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0696" y="10397675"/>
            <a:ext cx="15033868" cy="21613062"/>
          </a:xfrm>
        </p:spPr>
        <p:txBody>
          <a:bodyPr/>
          <a:lstStyle>
            <a:lvl1pPr>
              <a:defRPr sz="11200"/>
            </a:lvl1pPr>
            <a:lvl2pPr>
              <a:defRPr sz="97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74702" y="10397675"/>
            <a:ext cx="15033868" cy="21613062"/>
          </a:xfrm>
        </p:spPr>
        <p:txBody>
          <a:bodyPr/>
          <a:lstStyle>
            <a:lvl1pPr>
              <a:defRPr sz="11200"/>
            </a:lvl1pPr>
            <a:lvl2pPr>
              <a:defRPr sz="97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BD7CC-96FA-F941-A237-DDEE98734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7" y="1440371"/>
            <a:ext cx="32408337" cy="60015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467" y="8057073"/>
            <a:ext cx="15911593" cy="3360864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32897" indent="0">
              <a:buNone/>
              <a:defRPr sz="8000" b="1"/>
            </a:lvl2pPr>
            <a:lvl3pPr marL="3665793" indent="0">
              <a:buNone/>
              <a:defRPr sz="7200" b="1"/>
            </a:lvl3pPr>
            <a:lvl4pPr marL="5498690" indent="0">
              <a:buNone/>
              <a:defRPr sz="6400" b="1"/>
            </a:lvl4pPr>
            <a:lvl5pPr marL="7331586" indent="0">
              <a:buNone/>
              <a:defRPr sz="6400" b="1"/>
            </a:lvl5pPr>
            <a:lvl6pPr marL="9164483" indent="0">
              <a:buNone/>
              <a:defRPr sz="6400" b="1"/>
            </a:lvl6pPr>
            <a:lvl7pPr marL="10997379" indent="0">
              <a:buNone/>
              <a:defRPr sz="6400" b="1"/>
            </a:lvl7pPr>
            <a:lvl8pPr marL="12830276" indent="0">
              <a:buNone/>
              <a:defRPr sz="6400" b="1"/>
            </a:lvl8pPr>
            <a:lvl9pPr marL="1466317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467" y="11417946"/>
            <a:ext cx="15911593" cy="20750337"/>
          </a:xfrm>
        </p:spPr>
        <p:txBody>
          <a:bodyPr/>
          <a:lstStyle>
            <a:lvl1pPr>
              <a:defRPr sz="97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1586" y="8057073"/>
            <a:ext cx="15917218" cy="3360864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32897" indent="0">
              <a:buNone/>
              <a:defRPr sz="8000" b="1"/>
            </a:lvl2pPr>
            <a:lvl3pPr marL="3665793" indent="0">
              <a:buNone/>
              <a:defRPr sz="7200" b="1"/>
            </a:lvl3pPr>
            <a:lvl4pPr marL="5498690" indent="0">
              <a:buNone/>
              <a:defRPr sz="6400" b="1"/>
            </a:lvl4pPr>
            <a:lvl5pPr marL="7331586" indent="0">
              <a:buNone/>
              <a:defRPr sz="6400" b="1"/>
            </a:lvl5pPr>
            <a:lvl6pPr marL="9164483" indent="0">
              <a:buNone/>
              <a:defRPr sz="6400" b="1"/>
            </a:lvl6pPr>
            <a:lvl7pPr marL="10997379" indent="0">
              <a:buNone/>
              <a:defRPr sz="6400" b="1"/>
            </a:lvl7pPr>
            <a:lvl8pPr marL="12830276" indent="0">
              <a:buNone/>
              <a:defRPr sz="6400" b="1"/>
            </a:lvl8pPr>
            <a:lvl9pPr marL="1466317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1586" y="11417946"/>
            <a:ext cx="15917218" cy="20750337"/>
          </a:xfrm>
        </p:spPr>
        <p:txBody>
          <a:bodyPr/>
          <a:lstStyle>
            <a:lvl1pPr>
              <a:defRPr sz="97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E9D4F-CFC1-214A-B009-D1B9FA794C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6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456CA-51C1-504E-8C24-40664EF8E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4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3DEDE-62B0-9745-846F-6B7894380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6" y="1432874"/>
            <a:ext cx="11849298" cy="6099066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7376" y="1432874"/>
            <a:ext cx="20131429" cy="30735404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7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466" y="7531937"/>
            <a:ext cx="11849298" cy="24636338"/>
          </a:xfrm>
        </p:spPr>
        <p:txBody>
          <a:bodyPr/>
          <a:lstStyle>
            <a:lvl1pPr marL="0" indent="0">
              <a:buNone/>
              <a:defRPr sz="5600"/>
            </a:lvl1pPr>
            <a:lvl2pPr marL="1832897" indent="0">
              <a:buNone/>
              <a:defRPr sz="4800"/>
            </a:lvl2pPr>
            <a:lvl3pPr marL="3665793" indent="0">
              <a:buNone/>
              <a:defRPr sz="4000"/>
            </a:lvl3pPr>
            <a:lvl4pPr marL="5498690" indent="0">
              <a:buNone/>
              <a:defRPr sz="3600"/>
            </a:lvl4pPr>
            <a:lvl5pPr marL="7331586" indent="0">
              <a:buNone/>
              <a:defRPr sz="3600"/>
            </a:lvl5pPr>
            <a:lvl6pPr marL="9164483" indent="0">
              <a:buNone/>
              <a:defRPr sz="3600"/>
            </a:lvl6pPr>
            <a:lvl7pPr marL="10997379" indent="0">
              <a:buNone/>
              <a:defRPr sz="3600"/>
            </a:lvl7pPr>
            <a:lvl8pPr marL="12830276" indent="0">
              <a:buNone/>
              <a:defRPr sz="3600"/>
            </a:lvl8pPr>
            <a:lvl9pPr marL="1466317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765A2-B206-DE43-8B42-2F2D1A4AF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566" y="25206489"/>
            <a:ext cx="21605558" cy="2978269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5566" y="3218333"/>
            <a:ext cx="21605558" cy="21605558"/>
          </a:xfrm>
        </p:spPr>
        <p:txBody>
          <a:bodyPr/>
          <a:lstStyle>
            <a:lvl1pPr marL="0" indent="0">
              <a:buNone/>
              <a:defRPr sz="12800"/>
            </a:lvl1pPr>
            <a:lvl2pPr marL="1832897" indent="0">
              <a:buNone/>
              <a:defRPr sz="11200"/>
            </a:lvl2pPr>
            <a:lvl3pPr marL="3665793" indent="0">
              <a:buNone/>
              <a:defRPr sz="9700"/>
            </a:lvl3pPr>
            <a:lvl4pPr marL="5498690" indent="0">
              <a:buNone/>
              <a:defRPr sz="8000"/>
            </a:lvl4pPr>
            <a:lvl5pPr marL="7331586" indent="0">
              <a:buNone/>
              <a:defRPr sz="8000"/>
            </a:lvl5pPr>
            <a:lvl6pPr marL="9164483" indent="0">
              <a:buNone/>
              <a:defRPr sz="8000"/>
            </a:lvl6pPr>
            <a:lvl7pPr marL="10997379" indent="0">
              <a:buNone/>
              <a:defRPr sz="8000"/>
            </a:lvl7pPr>
            <a:lvl8pPr marL="12830276" indent="0">
              <a:buNone/>
              <a:defRPr sz="8000"/>
            </a:lvl8pPr>
            <a:lvl9pPr marL="14663172" indent="0">
              <a:buNone/>
              <a:defRPr sz="8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566" y="28184758"/>
            <a:ext cx="21605558" cy="4223583"/>
          </a:xfrm>
        </p:spPr>
        <p:txBody>
          <a:bodyPr/>
          <a:lstStyle>
            <a:lvl1pPr marL="0" indent="0">
              <a:buNone/>
              <a:defRPr sz="5600"/>
            </a:lvl1pPr>
            <a:lvl2pPr marL="1832897" indent="0">
              <a:buNone/>
              <a:defRPr sz="4800"/>
            </a:lvl2pPr>
            <a:lvl3pPr marL="3665793" indent="0">
              <a:buNone/>
              <a:defRPr sz="4000"/>
            </a:lvl3pPr>
            <a:lvl4pPr marL="5498690" indent="0">
              <a:buNone/>
              <a:defRPr sz="3600"/>
            </a:lvl4pPr>
            <a:lvl5pPr marL="7331586" indent="0">
              <a:buNone/>
              <a:defRPr sz="3600"/>
            </a:lvl5pPr>
            <a:lvl6pPr marL="9164483" indent="0">
              <a:buNone/>
              <a:defRPr sz="3600"/>
            </a:lvl6pPr>
            <a:lvl7pPr marL="10997379" indent="0">
              <a:buNone/>
              <a:defRPr sz="3600"/>
            </a:lvl7pPr>
            <a:lvl8pPr marL="12830276" indent="0">
              <a:buNone/>
              <a:defRPr sz="3600"/>
            </a:lvl8pPr>
            <a:lvl9pPr marL="1466317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F455-1F7F-6F49-99A4-2723AEC94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00858" y="3196445"/>
            <a:ext cx="30607553" cy="6007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6579" tIns="183289" rIns="366579" bIns="183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00858" y="10397652"/>
            <a:ext cx="30607553" cy="2161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00858" y="32806414"/>
            <a:ext cx="7505939" cy="240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>
            <a:lvl1pPr>
              <a:defRPr sz="5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299800" y="32806414"/>
            <a:ext cx="11409669" cy="240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>
            <a:lvl1pPr algn="ctr">
              <a:defRPr sz="5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802469" y="32806414"/>
            <a:ext cx="7510752" cy="240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>
            <a:lvl1pPr algn="r">
              <a:defRPr sz="5600">
                <a:cs typeface="+mn-cs"/>
              </a:defRPr>
            </a:lvl1pPr>
          </a:lstStyle>
          <a:p>
            <a:pPr>
              <a:defRPr/>
            </a:pPr>
            <a:fld id="{FDCEDC4A-5117-024F-A8E2-0515DE5BE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1832897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6pPr>
      <a:lvl7pPr marL="3665793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7pPr>
      <a:lvl8pPr marL="5498690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8pPr>
      <a:lvl9pPr marL="7331586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9pPr>
    </p:titleStyle>
    <p:bodyStyle>
      <a:lvl1pPr marL="1373188" indent="-1373188" algn="l" rtl="0" eaLnBrk="0" fontAlgn="base" hangingPunct="0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976563" indent="-1144588" algn="l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  <a:ea typeface="ＭＳ Ｐゴシック" charset="0"/>
        </a:defRPr>
      </a:lvl2pPr>
      <a:lvl3pPr marL="4581525" indent="-915988" algn="l" rtl="0" eaLnBrk="0" fontAlgn="base" hangingPunct="0">
        <a:spcBef>
          <a:spcPct val="20000"/>
        </a:spcBef>
        <a:spcAft>
          <a:spcPct val="0"/>
        </a:spcAft>
        <a:buChar char="•"/>
        <a:defRPr sz="9700">
          <a:solidFill>
            <a:schemeClr val="tx1"/>
          </a:solidFill>
          <a:latin typeface="+mn-lt"/>
          <a:ea typeface="ＭＳ Ｐゴシック" charset="0"/>
        </a:defRPr>
      </a:lvl3pPr>
      <a:lvl4pPr marL="6413500" indent="-915988" algn="l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  <a:ea typeface="ＭＳ Ｐゴシック" charset="0"/>
        </a:defRPr>
      </a:lvl4pPr>
      <a:lvl5pPr marL="8245475" indent="-915988" algn="l" rtl="0" eaLnBrk="0" fontAlgn="base" hangingPunct="0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0"/>
        </a:defRPr>
      </a:lvl5pPr>
      <a:lvl6pPr marL="10080931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6pPr>
      <a:lvl7pPr marL="11913827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7pPr>
      <a:lvl8pPr marL="13746724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8pPr>
      <a:lvl9pPr marL="15579620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32897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65793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98690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31586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64483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97379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30276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63172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6570909" y="-8145867"/>
            <a:ext cx="22923587" cy="29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5000"/>
              </a:lnSpc>
              <a:defRPr/>
            </a:pPr>
            <a:r>
              <a:rPr lang="en-US" sz="2000" smtClean="0">
                <a:solidFill>
                  <a:srgbClr val="FFFFFF"/>
                </a:solidFill>
                <a:latin typeface="Arial" charset="0"/>
                <a:cs typeface="+mn-cs"/>
              </a:rPr>
              <a:t>--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8156" y="837201"/>
            <a:ext cx="33872957" cy="5311896"/>
          </a:xfrm>
          <a:prstGeom prst="rect">
            <a:avLst/>
          </a:prstGeom>
          <a:solidFill>
            <a:schemeClr val="bg1"/>
          </a:solidFill>
          <a:ln w="381000" cmpd="sng">
            <a:solidFill>
              <a:srgbClr val="D09A8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47890" y="33245902"/>
            <a:ext cx="34047189" cy="1947496"/>
          </a:xfrm>
          <a:prstGeom prst="rect">
            <a:avLst/>
          </a:prstGeom>
          <a:solidFill>
            <a:srgbClr val="FFFFF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800033" y="26490094"/>
            <a:ext cx="10231539" cy="5656731"/>
          </a:xfrm>
          <a:prstGeom prst="rect">
            <a:avLst/>
          </a:prstGeom>
          <a:solidFill>
            <a:srgbClr val="A8B6B1">
              <a:alpha val="64000"/>
            </a:srgbClr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47889" y="7720666"/>
            <a:ext cx="10097836" cy="9750566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0" name="TextBox 53"/>
          <p:cNvSpPr txBox="1">
            <a:spLocks noChangeArrowheads="1"/>
          </p:cNvSpPr>
          <p:nvPr/>
        </p:nvSpPr>
        <p:spPr bwMode="auto">
          <a:xfrm>
            <a:off x="1428940" y="3731929"/>
            <a:ext cx="33214893" cy="220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0"/>
              </a:spcAft>
            </a:pPr>
            <a:endParaRPr lang="en-US" sz="1000" dirty="0" smtClean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6000" dirty="0" smtClean="0">
                <a:latin typeface="Didot"/>
                <a:cs typeface="Didot"/>
              </a:rPr>
              <a:t>Mathieu Boudreau</a:t>
            </a:r>
            <a:r>
              <a:rPr lang="en-US" sz="6000" baseline="30000" dirty="0" smtClean="0">
                <a:latin typeface="Didot"/>
                <a:cs typeface="Didot"/>
              </a:rPr>
              <a:t>1</a:t>
            </a:r>
            <a:r>
              <a:rPr lang="en-US" sz="6000" dirty="0" smtClean="0">
                <a:latin typeface="Didot"/>
                <a:cs typeface="Didot"/>
              </a:rPr>
              <a:t>, </a:t>
            </a:r>
            <a:r>
              <a:rPr lang="en-US" sz="6000" dirty="0">
                <a:latin typeface="Didot"/>
                <a:cs typeface="Didot"/>
              </a:rPr>
              <a:t>Nikola </a:t>
            </a:r>
            <a:r>
              <a:rPr lang="en-US" sz="6000" dirty="0" smtClean="0">
                <a:latin typeface="Didot"/>
                <a:cs typeface="Didot"/>
              </a:rPr>
              <a:t>Stikov</a:t>
            </a:r>
            <a:r>
              <a:rPr lang="en-US" sz="6000" baseline="30000" dirty="0">
                <a:latin typeface="Didot"/>
                <a:cs typeface="Didot"/>
              </a:rPr>
              <a:t>2</a:t>
            </a:r>
            <a:r>
              <a:rPr lang="en-US" sz="6000" dirty="0" smtClean="0">
                <a:latin typeface="Didot"/>
                <a:cs typeface="Didot"/>
              </a:rPr>
              <a:t>, </a:t>
            </a:r>
            <a:r>
              <a:rPr lang="en-US" sz="6000" dirty="0">
                <a:latin typeface="Didot"/>
                <a:cs typeface="Didot"/>
              </a:rPr>
              <a:t>G. Bruce </a:t>
            </a:r>
            <a:r>
              <a:rPr lang="en-US" sz="6000" dirty="0" smtClean="0">
                <a:latin typeface="Didot"/>
                <a:cs typeface="Didot"/>
              </a:rPr>
              <a:t>Pike</a:t>
            </a:r>
            <a:r>
              <a:rPr lang="en-US" sz="6000" baseline="30000" dirty="0" smtClean="0">
                <a:latin typeface="Didot"/>
                <a:cs typeface="Didot"/>
              </a:rPr>
              <a:t>3</a:t>
            </a:r>
            <a:endParaRPr lang="en-US" sz="2750" baseline="30000" dirty="0" smtClean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endParaRPr lang="en-US" sz="200" baseline="30000" dirty="0" smtClean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endParaRPr lang="en-US" sz="200" baseline="30000" dirty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endParaRPr lang="en-US" sz="200" baseline="30000" dirty="0" smtClean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endParaRPr lang="en-US" sz="200" baseline="30000" dirty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endParaRPr lang="en-US" sz="200" baseline="30000" dirty="0" smtClean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endParaRPr lang="en-US" sz="200" baseline="30000" dirty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endParaRPr lang="en-US" sz="200" baseline="30000" dirty="0" smtClean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endParaRPr lang="en-US" sz="200" baseline="30000" dirty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endParaRPr lang="en-US" sz="200" baseline="30000" dirty="0" smtClean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2750" baseline="30000" dirty="0" smtClean="0">
                <a:latin typeface="Didot"/>
                <a:cs typeface="Didot"/>
              </a:rPr>
              <a:t>1</a:t>
            </a:r>
            <a:r>
              <a:rPr lang="en-US" sz="2750" dirty="0" smtClean="0">
                <a:latin typeface="Didot"/>
                <a:cs typeface="Didot"/>
              </a:rPr>
              <a:t>McConnell </a:t>
            </a:r>
            <a:r>
              <a:rPr lang="en-US" sz="2750" dirty="0">
                <a:latin typeface="Didot"/>
                <a:cs typeface="Didot"/>
              </a:rPr>
              <a:t>Brain Imaging Center, Montreal Neurological Institute, McGill </a:t>
            </a:r>
            <a:r>
              <a:rPr lang="en-US" sz="2750" dirty="0" smtClean="0">
                <a:latin typeface="Didot"/>
                <a:cs typeface="Didot"/>
              </a:rPr>
              <a:t>University, Montreal</a:t>
            </a:r>
            <a:r>
              <a:rPr lang="en-US" sz="2750" dirty="0">
                <a:latin typeface="Didot"/>
                <a:cs typeface="Didot"/>
              </a:rPr>
              <a:t>, </a:t>
            </a:r>
            <a:r>
              <a:rPr lang="en-US" sz="2750" dirty="0" smtClean="0">
                <a:latin typeface="Didot"/>
                <a:cs typeface="Didot"/>
              </a:rPr>
              <a:t>Quebec, </a:t>
            </a:r>
            <a:r>
              <a:rPr lang="en-US" sz="2750" baseline="30000" dirty="0" smtClean="0">
                <a:latin typeface="Didot"/>
                <a:cs typeface="Didot"/>
              </a:rPr>
              <a:t>2</a:t>
            </a:r>
            <a:r>
              <a:rPr lang="en-US" sz="2750" dirty="0" smtClean="0">
                <a:latin typeface="Didot"/>
                <a:cs typeface="Didot"/>
              </a:rPr>
              <a:t>Department </a:t>
            </a:r>
            <a:r>
              <a:rPr lang="en-US" sz="2750" dirty="0">
                <a:latin typeface="Didot"/>
                <a:cs typeface="Didot"/>
              </a:rPr>
              <a:t>of Electrical Engineering, </a:t>
            </a:r>
            <a:r>
              <a:rPr lang="en-US" sz="2750" dirty="0" err="1" smtClean="0">
                <a:latin typeface="Didot"/>
                <a:cs typeface="Didot"/>
              </a:rPr>
              <a:t>Ecole</a:t>
            </a:r>
            <a:r>
              <a:rPr lang="en-US" sz="2750" dirty="0" smtClean="0">
                <a:latin typeface="Didot"/>
                <a:cs typeface="Didot"/>
              </a:rPr>
              <a:t> </a:t>
            </a:r>
            <a:r>
              <a:rPr lang="en-US" sz="2750" dirty="0" err="1">
                <a:latin typeface="Didot"/>
                <a:cs typeface="Didot"/>
              </a:rPr>
              <a:t>Polytechnique</a:t>
            </a:r>
            <a:r>
              <a:rPr lang="en-US" sz="2750" dirty="0">
                <a:latin typeface="Didot"/>
                <a:cs typeface="Didot"/>
              </a:rPr>
              <a:t> de Montreal, Montreal, Quebec, Canada</a:t>
            </a:r>
            <a:r>
              <a:rPr lang="en-US" sz="2750" dirty="0" smtClean="0">
                <a:latin typeface="Didot"/>
                <a:cs typeface="Didot"/>
              </a:rPr>
              <a:t>,</a:t>
            </a:r>
            <a:r>
              <a:rPr lang="en-US" sz="2750" baseline="30000" dirty="0" smtClean="0">
                <a:latin typeface="Didot"/>
                <a:cs typeface="Didot"/>
              </a:rPr>
              <a:t>3</a:t>
            </a:r>
            <a:r>
              <a:rPr lang="en-US" sz="2750" dirty="0" smtClean="0">
                <a:latin typeface="Didot"/>
                <a:cs typeface="Didot"/>
              </a:rPr>
              <a:t>Hotchkiss </a:t>
            </a:r>
            <a:r>
              <a:rPr lang="en-US" sz="2750" dirty="0">
                <a:latin typeface="Didot"/>
                <a:cs typeface="Didot"/>
              </a:rPr>
              <a:t>Brain </a:t>
            </a:r>
            <a:r>
              <a:rPr lang="en-US" sz="2750" dirty="0" smtClean="0">
                <a:latin typeface="Didot"/>
                <a:cs typeface="Didot"/>
              </a:rPr>
              <a:t>Institute, Faculty of Medicine, </a:t>
            </a:r>
            <a:r>
              <a:rPr lang="en-US" sz="2750" dirty="0">
                <a:latin typeface="Didot"/>
                <a:cs typeface="Didot"/>
              </a:rPr>
              <a:t>University of Calgary, Calgary, Alberta, Canada</a:t>
            </a:r>
          </a:p>
        </p:txBody>
      </p:sp>
      <p:sp>
        <p:nvSpPr>
          <p:cNvPr id="13321" name="TextBox 4"/>
          <p:cNvSpPr txBox="1">
            <a:spLocks noChangeArrowheads="1"/>
          </p:cNvSpPr>
          <p:nvPr/>
        </p:nvSpPr>
        <p:spPr bwMode="auto">
          <a:xfrm>
            <a:off x="24863541" y="27675523"/>
            <a:ext cx="9828890" cy="434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400"/>
              </a:spcAft>
              <a:buFont typeface="Arial"/>
              <a:buChar char="•"/>
            </a:pPr>
            <a:r>
              <a:rPr lang="en-US" sz="3000" dirty="0" smtClean="0">
                <a:latin typeface="Gill Sans"/>
                <a:cs typeface="Gill Sans"/>
              </a:rPr>
              <a:t>This work </a:t>
            </a:r>
            <a:r>
              <a:rPr lang="en-CA" sz="3000" dirty="0" smtClean="0">
                <a:latin typeface="Gill Sans"/>
                <a:cs typeface="Gill Sans"/>
              </a:rPr>
              <a:t>demonstrated </a:t>
            </a:r>
            <a:r>
              <a:rPr lang="en-CA" sz="3000" dirty="0">
                <a:latin typeface="Gill Sans"/>
                <a:cs typeface="Gill Sans"/>
              </a:rPr>
              <a:t>that </a:t>
            </a:r>
            <a:r>
              <a:rPr lang="en-CA" sz="3000" dirty="0" smtClean="0">
                <a:latin typeface="Gill Sans"/>
                <a:cs typeface="Gill Sans"/>
              </a:rPr>
              <a:t>pulsed qMT pool-size ratio F </a:t>
            </a:r>
            <a:r>
              <a:rPr lang="en-CA" sz="3000" dirty="0">
                <a:latin typeface="Gill Sans"/>
                <a:cs typeface="Gill Sans"/>
              </a:rPr>
              <a:t>maps fitted using VFA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</a:t>
            </a:r>
            <a:r>
              <a:rPr lang="en-CA" sz="3000" dirty="0" smtClean="0">
                <a:latin typeface="Gill Sans"/>
                <a:cs typeface="Gill Sans"/>
              </a:rPr>
              <a:t>are nearly insensitive to B</a:t>
            </a:r>
            <a:r>
              <a:rPr lang="en-CA" sz="3000" baseline="-25000" dirty="0" smtClean="0">
                <a:latin typeface="Gill Sans"/>
                <a:cs typeface="Gill Sans"/>
              </a:rPr>
              <a:t>1 </a:t>
            </a:r>
            <a:r>
              <a:rPr lang="en-CA" sz="3000" dirty="0">
                <a:latin typeface="Gill Sans"/>
                <a:cs typeface="Gill Sans"/>
              </a:rPr>
              <a:t>inaccuracies.</a:t>
            </a:r>
            <a:r>
              <a:rPr lang="en-US" sz="3000" dirty="0">
                <a:latin typeface="Gill Sans"/>
                <a:cs typeface="Gill Sans"/>
              </a:rPr>
              <a:t> </a:t>
            </a:r>
            <a:endParaRPr lang="en-US" sz="3000" dirty="0" smtClean="0">
              <a:latin typeface="Gill Sans"/>
              <a:cs typeface="Gill Sans"/>
            </a:endParaRPr>
          </a:p>
          <a:p>
            <a:pPr marL="457200" indent="-457200" eaLnBrk="1" hangingPunct="1">
              <a:spcAft>
                <a:spcPts val="400"/>
              </a:spcAft>
              <a:buFont typeface="Arial"/>
              <a:buChar char="•"/>
            </a:pPr>
            <a:r>
              <a:rPr lang="en-US" sz="3000" dirty="0" smtClean="0">
                <a:latin typeface="Gill Sans"/>
                <a:cs typeface="Gill Sans"/>
              </a:rPr>
              <a:t>Pulsed qMT using B</a:t>
            </a:r>
            <a:r>
              <a:rPr lang="en-US" sz="3000" baseline="-25000" dirty="0" smtClean="0">
                <a:latin typeface="Gill Sans"/>
                <a:cs typeface="Gill Sans"/>
              </a:rPr>
              <a:t>1</a:t>
            </a:r>
            <a:r>
              <a:rPr lang="en-US" sz="3000" dirty="0" smtClean="0">
                <a:latin typeface="Gill Sans"/>
                <a:cs typeface="Gill Sans"/>
              </a:rPr>
              <a:t>-independent measures of T</a:t>
            </a:r>
            <a:r>
              <a:rPr lang="en-US" sz="3000" baseline="-25000" dirty="0" smtClean="0">
                <a:latin typeface="Gill Sans"/>
                <a:cs typeface="Gill Sans"/>
              </a:rPr>
              <a:t>1</a:t>
            </a:r>
            <a:r>
              <a:rPr lang="en-US" sz="3000" dirty="0" smtClean="0">
                <a:latin typeface="Gill Sans"/>
                <a:cs typeface="Gill Sans"/>
              </a:rPr>
              <a:t> (e.g. IR) may be better suited for MT exchange rate (</a:t>
            </a:r>
            <a:r>
              <a:rPr lang="en-US" sz="3000" dirty="0" err="1" smtClean="0">
                <a:latin typeface="Gill Sans"/>
                <a:cs typeface="Gill Sans"/>
              </a:rPr>
              <a:t>kf</a:t>
            </a:r>
            <a:r>
              <a:rPr lang="en-US" sz="3000" dirty="0" smtClean="0">
                <a:latin typeface="Gill Sans"/>
                <a:cs typeface="Gill Sans"/>
              </a:rPr>
              <a:t>) mapping.</a:t>
            </a:r>
            <a:endParaRPr lang="en-US" sz="3000" dirty="0">
              <a:latin typeface="Gill Sans"/>
              <a:cs typeface="Gill Sans"/>
            </a:endParaRPr>
          </a:p>
          <a:p>
            <a:pPr marL="457200" indent="-457200" eaLnBrk="1" hangingPunct="1">
              <a:spcAft>
                <a:spcPts val="400"/>
              </a:spcAft>
              <a:buFont typeface="Arial"/>
              <a:buChar char="•"/>
            </a:pPr>
            <a:r>
              <a:rPr lang="en-US" sz="3000" dirty="0">
                <a:latin typeface="Gill Sans"/>
                <a:cs typeface="Gill Sans"/>
              </a:rPr>
              <a:t>Further analytical sensitivity analysis of the qMT equations </a:t>
            </a:r>
            <a:r>
              <a:rPr lang="en-US" sz="3000" dirty="0" smtClean="0">
                <a:latin typeface="Gill Sans"/>
                <a:cs typeface="Gill Sans"/>
              </a:rPr>
              <a:t>for different measurement </a:t>
            </a:r>
            <a:r>
              <a:rPr lang="en-US" sz="3000" dirty="0">
                <a:latin typeface="Gill Sans"/>
                <a:cs typeface="Gill Sans"/>
              </a:rPr>
              <a:t>protocols could </a:t>
            </a:r>
            <a:r>
              <a:rPr lang="en-US" sz="3000" dirty="0" smtClean="0">
                <a:latin typeface="Gill Sans"/>
                <a:cs typeface="Gill Sans"/>
              </a:rPr>
              <a:t>be used to determine </a:t>
            </a:r>
            <a:r>
              <a:rPr lang="en-US" sz="3000" dirty="0">
                <a:latin typeface="Gill Sans"/>
                <a:cs typeface="Gill Sans"/>
              </a:rPr>
              <a:t>optimal qMT protocols for reduced B</a:t>
            </a:r>
            <a:r>
              <a:rPr lang="en-US" sz="3000" baseline="-25000" dirty="0">
                <a:latin typeface="Gill Sans"/>
                <a:cs typeface="Gill Sans"/>
              </a:rPr>
              <a:t>1</a:t>
            </a:r>
            <a:r>
              <a:rPr lang="en-US" sz="3000" dirty="0" smtClean="0">
                <a:latin typeface="Gill Sans"/>
                <a:cs typeface="Gill Sans"/>
              </a:rPr>
              <a:t>- </a:t>
            </a:r>
            <a:r>
              <a:rPr lang="en-US" sz="3000" dirty="0">
                <a:latin typeface="Gill Sans"/>
                <a:cs typeface="Gill Sans"/>
              </a:rPr>
              <a:t>sensitivity. </a:t>
            </a:r>
            <a:endParaRPr lang="en-US" sz="3000" dirty="0">
              <a:latin typeface="Gill Sans"/>
              <a:cs typeface="Gill Sans"/>
            </a:endParaRPr>
          </a:p>
        </p:txBody>
      </p:sp>
      <p:sp>
        <p:nvSpPr>
          <p:cNvPr id="13324" name="TextBox 11"/>
          <p:cNvSpPr txBox="1">
            <a:spLocks noChangeArrowheads="1"/>
          </p:cNvSpPr>
          <p:nvPr/>
        </p:nvSpPr>
        <p:spPr bwMode="auto">
          <a:xfrm>
            <a:off x="1111400" y="33296111"/>
            <a:ext cx="10288361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300" b="1" dirty="0">
                <a:latin typeface="Gill Sans"/>
                <a:cs typeface="Gill Sans"/>
              </a:rPr>
              <a:t>References: </a:t>
            </a:r>
            <a:r>
              <a:rPr lang="en-CA" sz="2300" dirty="0">
                <a:latin typeface="Gill Sans"/>
                <a:cs typeface="Gill Sans"/>
              </a:rPr>
              <a:t>[1] </a:t>
            </a:r>
            <a:r>
              <a:rPr lang="en-CA" sz="2300" dirty="0" err="1">
                <a:latin typeface="Gill Sans"/>
                <a:cs typeface="Gill Sans"/>
              </a:rPr>
              <a:t>Stikov</a:t>
            </a:r>
            <a:r>
              <a:rPr lang="en-CA" sz="2300" dirty="0">
                <a:latin typeface="Gill Sans"/>
                <a:cs typeface="Gill Sans"/>
              </a:rPr>
              <a:t>, n. et al, MRM, </a:t>
            </a:r>
            <a:r>
              <a:rPr lang="en-US" sz="2300" dirty="0" err="1">
                <a:latin typeface="Gill Sans"/>
                <a:cs typeface="Gill Sans"/>
              </a:rPr>
              <a:t>doi</a:t>
            </a:r>
            <a:r>
              <a:rPr lang="en-US" sz="2300" dirty="0">
                <a:latin typeface="Gill Sans"/>
                <a:cs typeface="Gill Sans"/>
              </a:rPr>
              <a:t>: 10.1002/mrm.25135 (2014)</a:t>
            </a:r>
            <a:r>
              <a:rPr lang="en-US" sz="2300" b="1" dirty="0">
                <a:latin typeface="Gill Sans"/>
                <a:cs typeface="Gill Sans"/>
              </a:rPr>
              <a:t> </a:t>
            </a:r>
            <a:r>
              <a:rPr lang="en-US" sz="2300" dirty="0">
                <a:latin typeface="Gill Sans"/>
                <a:cs typeface="Gill Sans"/>
              </a:rPr>
              <a:t>[2] Boudreau, M. et al, Proc. of ISMRM, #3207 (2014)  [3] Boudreau, M. et al, Proc. of ISMRM, #3167 (2014) [4] Sled J. and Pike G. B., JMR, 145:24-36 (2000)  [5] Sled J. and Pike G. B., MRM, 46:923-931 (2001) [6] </a:t>
            </a:r>
            <a:r>
              <a:rPr lang="en-US" sz="2300" dirty="0" err="1">
                <a:latin typeface="Gill Sans"/>
                <a:cs typeface="Gill Sans"/>
              </a:rPr>
              <a:t>Stikov</a:t>
            </a:r>
            <a:r>
              <a:rPr lang="en-US" sz="2300" dirty="0">
                <a:latin typeface="Gill Sans"/>
                <a:cs typeface="Gill Sans"/>
              </a:rPr>
              <a:t>, N. et al, MRM, 66:725-734 (2011) [7] Harrison, N. et al, Biological Psychiatry, DOI: 10.1016/j.biopsych.2014.09.023 (2014) </a:t>
            </a:r>
            <a:endParaRPr lang="en-US" sz="2300" dirty="0" smtClean="0">
              <a:latin typeface="Gill Sans"/>
              <a:cs typeface="Gill San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47889" y="7335743"/>
            <a:ext cx="10097836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1" name="TextBox 4"/>
          <p:cNvSpPr txBox="1">
            <a:spLocks noChangeArrowheads="1"/>
          </p:cNvSpPr>
          <p:nvPr/>
        </p:nvSpPr>
        <p:spPr bwMode="auto">
          <a:xfrm>
            <a:off x="1047889" y="7420421"/>
            <a:ext cx="100978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>
                <a:latin typeface="Gill Sans" charset="0"/>
                <a:cs typeface="Gill Sans" charset="0"/>
              </a:rPr>
              <a:t>Introduction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12031" y="18329182"/>
            <a:ext cx="10097836" cy="13788807"/>
          </a:xfrm>
          <a:prstGeom prst="rect">
            <a:avLst/>
          </a:prstGeom>
          <a:solidFill>
            <a:srgbClr val="FFFFFF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4" name="TextBox 66"/>
          <p:cNvSpPr txBox="1">
            <a:spLocks noChangeArrowheads="1"/>
          </p:cNvSpPr>
          <p:nvPr/>
        </p:nvSpPr>
        <p:spPr bwMode="auto">
          <a:xfrm>
            <a:off x="1342365" y="19532676"/>
            <a:ext cx="9641487" cy="1232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1000"/>
              </a:spcAft>
              <a:buFont typeface="Arial"/>
              <a:buChar char="•"/>
            </a:pPr>
            <a:r>
              <a:rPr lang="en-CA" sz="3000" dirty="0" smtClean="0">
                <a:latin typeface="Gill Sans" charset="0"/>
                <a:cs typeface="Gill Sans" charset="0"/>
              </a:rPr>
              <a:t>Pulsed </a:t>
            </a:r>
            <a:r>
              <a:rPr lang="en-CA" sz="3000" dirty="0" smtClean="0">
                <a:latin typeface="Gill Sans" charset="0"/>
                <a:cs typeface="Gill Sans" charset="0"/>
              </a:rPr>
              <a:t>MT </a:t>
            </a:r>
            <a:r>
              <a:rPr lang="en-CA" sz="3000" dirty="0">
                <a:latin typeface="Gill Sans" charset="0"/>
                <a:cs typeface="Gill Sans" charset="0"/>
              </a:rPr>
              <a:t>SPGR </a:t>
            </a:r>
            <a:r>
              <a:rPr lang="en-CA" sz="3000" dirty="0" smtClean="0">
                <a:latin typeface="Gill Sans" charset="0"/>
                <a:cs typeface="Gill Sans" charset="0"/>
              </a:rPr>
              <a:t>signals were simulated in MATLAB </a:t>
            </a:r>
            <a:r>
              <a:rPr lang="en-CA" sz="3000" dirty="0">
                <a:latin typeface="Gill Sans" charset="0"/>
                <a:cs typeface="Gill Sans" charset="0"/>
              </a:rPr>
              <a:t>(MATLAB2011a</a:t>
            </a:r>
            <a:r>
              <a:rPr lang="en-CA" sz="3000" dirty="0" smtClean="0">
                <a:latin typeface="Gill Sans" charset="0"/>
                <a:cs typeface="Gill Sans" charset="0"/>
              </a:rPr>
              <a:t>,</a:t>
            </a:r>
            <a:r>
              <a:rPr lang="en-CA" sz="3000" baseline="-25000" dirty="0" smtClean="0">
                <a:latin typeface="Gill Sans" charset="0"/>
                <a:cs typeface="Gill Sans" charset="0"/>
              </a:rPr>
              <a:t> </a:t>
            </a:r>
            <a:r>
              <a:rPr lang="en-CA" sz="3000" dirty="0" smtClean="0">
                <a:latin typeface="Gill Sans" charset="0"/>
                <a:cs typeface="Gill Sans" charset="0"/>
              </a:rPr>
              <a:t>The </a:t>
            </a:r>
            <a:r>
              <a:rPr lang="en-CA" sz="3000" dirty="0" err="1">
                <a:latin typeface="Gill Sans" charset="0"/>
                <a:cs typeface="Gill Sans" charset="0"/>
              </a:rPr>
              <a:t>Mathworks</a:t>
            </a:r>
            <a:r>
              <a:rPr lang="en-CA" sz="3000" dirty="0">
                <a:latin typeface="Gill Sans" charset="0"/>
                <a:cs typeface="Gill Sans" charset="0"/>
              </a:rPr>
              <a:t> Inc.) </a:t>
            </a:r>
            <a:r>
              <a:rPr lang="en-CA" sz="3000" dirty="0" smtClean="0">
                <a:latin typeface="Gill Sans" charset="0"/>
                <a:cs typeface="Gill Sans" charset="0"/>
              </a:rPr>
              <a:t>using </a:t>
            </a:r>
            <a:r>
              <a:rPr lang="en-CA" sz="3000" dirty="0">
                <a:latin typeface="Gill Sans" charset="0"/>
                <a:cs typeface="Gill Sans" charset="0"/>
              </a:rPr>
              <a:t>the Sled and Pike approximations</a:t>
            </a:r>
            <a:r>
              <a:rPr lang="en-CA" sz="3000" baseline="30000" dirty="0">
                <a:latin typeface="Gill Sans" charset="0"/>
                <a:cs typeface="Gill Sans" charset="0"/>
              </a:rPr>
              <a:t>4</a:t>
            </a:r>
            <a:r>
              <a:rPr lang="en-CA" sz="3000" dirty="0" smtClean="0">
                <a:latin typeface="Gill Sans" charset="0"/>
                <a:cs typeface="Gill Sans" charset="0"/>
              </a:rPr>
              <a:t>.</a:t>
            </a:r>
          </a:p>
          <a:p>
            <a:pPr eaLnBrk="1" hangingPunct="1">
              <a:spcAft>
                <a:spcPts val="0"/>
              </a:spcAft>
            </a:pPr>
            <a:r>
              <a:rPr lang="en-CA" sz="3000" b="1" dirty="0" smtClean="0">
                <a:latin typeface="Gill Sans" charset="0"/>
                <a:cs typeface="Gill Sans" charset="0"/>
              </a:rPr>
              <a:t>Healthy WM qMT Tissue Parameters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atin typeface="Gill Sans" charset="0"/>
                <a:cs typeface="Gill Sans" charset="0"/>
              </a:rPr>
              <a:t>F </a:t>
            </a:r>
            <a:r>
              <a:rPr lang="en-US" sz="2800" dirty="0">
                <a:latin typeface="Gill Sans" charset="0"/>
                <a:cs typeface="Gill Sans" charset="0"/>
              </a:rPr>
              <a:t>= </a:t>
            </a:r>
            <a:r>
              <a:rPr lang="en-US" sz="2800" dirty="0" smtClean="0">
                <a:latin typeface="Gill Sans" charset="0"/>
                <a:cs typeface="Gill Sans" charset="0"/>
              </a:rPr>
              <a:t>0.122 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US" sz="2800" dirty="0" err="1" smtClean="0">
                <a:latin typeface="Gill Sans" charset="0"/>
                <a:cs typeface="Gill Sans" charset="0"/>
              </a:rPr>
              <a:t>kf</a:t>
            </a:r>
            <a:r>
              <a:rPr lang="en-US" sz="2800" dirty="0" smtClean="0">
                <a:latin typeface="Gill Sans" charset="0"/>
                <a:cs typeface="Gill Sans" charset="0"/>
              </a:rPr>
              <a:t> </a:t>
            </a:r>
            <a:r>
              <a:rPr lang="en-US" sz="2800" dirty="0">
                <a:latin typeface="Gill Sans" charset="0"/>
                <a:cs typeface="Gill Sans" charset="0"/>
              </a:rPr>
              <a:t>=  3.97 s</a:t>
            </a:r>
            <a:r>
              <a:rPr lang="en-US" sz="2800" baseline="30000" dirty="0">
                <a:latin typeface="Gill Sans" charset="0"/>
                <a:cs typeface="Gill Sans" charset="0"/>
              </a:rPr>
              <a:t>-</a:t>
            </a:r>
            <a:r>
              <a:rPr lang="en-US" sz="2800" baseline="30000" dirty="0" smtClean="0">
                <a:latin typeface="Gill Sans" charset="0"/>
                <a:cs typeface="Gill Sans" charset="0"/>
              </a:rPr>
              <a:t>1</a:t>
            </a:r>
            <a:endParaRPr lang="en-US" sz="2800" dirty="0">
              <a:latin typeface="Gill Sans" charset="0"/>
              <a:cs typeface="Gill Sans" charset="0"/>
            </a:endParaRP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atin typeface="Gill Sans" charset="0"/>
                <a:cs typeface="Gill Sans" charset="0"/>
              </a:rPr>
              <a:t>R1f, R1r  </a:t>
            </a:r>
            <a:r>
              <a:rPr lang="en-US" sz="2800" dirty="0">
                <a:latin typeface="Gill Sans" charset="0"/>
                <a:cs typeface="Gill Sans" charset="0"/>
              </a:rPr>
              <a:t>= </a:t>
            </a:r>
            <a:r>
              <a:rPr lang="en-US" sz="2800" dirty="0" smtClean="0">
                <a:latin typeface="Gill Sans" charset="0"/>
                <a:cs typeface="Gill Sans" charset="0"/>
              </a:rPr>
              <a:t>1.11, 1.0 </a:t>
            </a:r>
            <a:r>
              <a:rPr lang="en-US" sz="2800" dirty="0">
                <a:latin typeface="Gill Sans" charset="0"/>
                <a:cs typeface="Gill Sans" charset="0"/>
              </a:rPr>
              <a:t>s</a:t>
            </a:r>
            <a:r>
              <a:rPr lang="en-US" sz="2800" baseline="30000" dirty="0">
                <a:latin typeface="Gill Sans" charset="0"/>
                <a:cs typeface="Gill Sans" charset="0"/>
              </a:rPr>
              <a:t>-</a:t>
            </a:r>
            <a:r>
              <a:rPr lang="en-US" sz="2800" baseline="30000" dirty="0" smtClean="0">
                <a:latin typeface="Gill Sans" charset="0"/>
                <a:cs typeface="Gill Sans" charset="0"/>
              </a:rPr>
              <a:t>1</a:t>
            </a:r>
            <a:endParaRPr lang="en-US" sz="2800" baseline="30000" dirty="0">
              <a:latin typeface="Gill Sans" charset="0"/>
              <a:cs typeface="Gill Sans" charset="0"/>
            </a:endParaRPr>
          </a:p>
          <a:p>
            <a:pPr marL="457200" indent="-457200" eaLnBrk="1" hangingPunct="1">
              <a:spcAft>
                <a:spcPts val="1000"/>
              </a:spcAft>
              <a:buFont typeface="Arial"/>
              <a:buChar char="•"/>
            </a:pPr>
            <a:r>
              <a:rPr lang="en-US" sz="2800" dirty="0" smtClean="0">
                <a:latin typeface="Gill Sans" charset="0"/>
                <a:cs typeface="Gill Sans" charset="0"/>
              </a:rPr>
              <a:t>T2f, </a:t>
            </a:r>
            <a:r>
              <a:rPr lang="en-US" sz="2800" dirty="0">
                <a:latin typeface="Gill Sans" charset="0"/>
                <a:cs typeface="Gill Sans" charset="0"/>
              </a:rPr>
              <a:t>T2r</a:t>
            </a:r>
            <a:r>
              <a:rPr lang="en-US" sz="2800" dirty="0" smtClean="0">
                <a:latin typeface="Gill Sans" charset="0"/>
                <a:cs typeface="Gill Sans" charset="0"/>
              </a:rPr>
              <a:t>  </a:t>
            </a:r>
            <a:r>
              <a:rPr lang="en-US" sz="2800" dirty="0">
                <a:latin typeface="Gill Sans" charset="0"/>
                <a:cs typeface="Gill Sans" charset="0"/>
              </a:rPr>
              <a:t>= 27.2 </a:t>
            </a:r>
            <a:r>
              <a:rPr lang="en-US" sz="2800" dirty="0" err="1">
                <a:latin typeface="Gill Sans" charset="0"/>
                <a:cs typeface="Gill Sans" charset="0"/>
              </a:rPr>
              <a:t>ms</a:t>
            </a:r>
            <a:r>
              <a:rPr lang="en-US" sz="2800" dirty="0">
                <a:latin typeface="Gill Sans" charset="0"/>
                <a:cs typeface="Gill Sans" charset="0"/>
              </a:rPr>
              <a:t>, </a:t>
            </a:r>
            <a:r>
              <a:rPr lang="en-US" sz="2800" dirty="0" smtClean="0">
                <a:latin typeface="Gill Sans" charset="0"/>
                <a:cs typeface="Gill Sans" charset="0"/>
              </a:rPr>
              <a:t>10.96 </a:t>
            </a:r>
            <a:r>
              <a:rPr lang="en-US" sz="2800" dirty="0" err="1">
                <a:latin typeface="Gill Sans" charset="0"/>
                <a:cs typeface="Gill Sans" charset="0"/>
              </a:rPr>
              <a:t>μs</a:t>
            </a:r>
            <a:r>
              <a:rPr lang="en-US" sz="2800" dirty="0">
                <a:latin typeface="Gill Sans" charset="0"/>
                <a:cs typeface="Gill Sans" charset="0"/>
              </a:rPr>
              <a:t>. </a:t>
            </a:r>
            <a:endParaRPr lang="en-CA" sz="2800" dirty="0" smtClean="0">
              <a:latin typeface="Gill Sans" charset="0"/>
              <a:cs typeface="Gill Sans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CA" sz="3000" b="1" dirty="0">
                <a:latin typeface="Gill Sans" charset="0"/>
                <a:cs typeface="Gill Sans" charset="0"/>
              </a:rPr>
              <a:t>qMT Protocol (SPGR) </a:t>
            </a:r>
            <a:endParaRPr lang="en-CA" sz="3000" b="1" dirty="0" smtClean="0">
              <a:latin typeface="Gill Sans" charset="0"/>
              <a:cs typeface="Gill Sans" charset="0"/>
            </a:endParaRP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2800" dirty="0" smtClean="0">
                <a:latin typeface="Gill Sans" charset="0"/>
                <a:cs typeface="Gill Sans" charset="0"/>
                <a:sym typeface="Wingdings"/>
              </a:rPr>
              <a:t>TR </a:t>
            </a:r>
            <a:r>
              <a:rPr lang="en-CA" sz="2800" dirty="0">
                <a:latin typeface="Gill Sans" charset="0"/>
                <a:cs typeface="Gill Sans" charset="0"/>
                <a:sym typeface="Wingdings"/>
              </a:rPr>
              <a:t>= 25 </a:t>
            </a:r>
            <a:r>
              <a:rPr lang="en-CA" sz="2800" dirty="0" err="1" smtClean="0">
                <a:latin typeface="Gill Sans" charset="0"/>
                <a:cs typeface="Gill Sans" charset="0"/>
                <a:sym typeface="Wingdings"/>
              </a:rPr>
              <a:t>ms</a:t>
            </a:r>
            <a:endParaRPr lang="en-CA" sz="2800" dirty="0">
              <a:latin typeface="Gill Sans" charset="0"/>
              <a:cs typeface="Gill Sans" charset="0"/>
              <a:sym typeface="Wingdings"/>
            </a:endParaRP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2800" dirty="0" smtClean="0">
                <a:latin typeface="Gill Sans" charset="0"/>
                <a:cs typeface="Gill Sans" charset="0"/>
                <a:sym typeface="Wingdings"/>
              </a:rPr>
              <a:t>α</a:t>
            </a:r>
            <a:r>
              <a:rPr lang="en-CA" sz="2800" baseline="-25000" dirty="0" smtClean="0">
                <a:latin typeface="Gill Sans" charset="0"/>
                <a:cs typeface="Gill Sans" charset="0"/>
                <a:sym typeface="Wingdings"/>
              </a:rPr>
              <a:t>excitation</a:t>
            </a:r>
            <a:r>
              <a:rPr lang="en-CA" sz="2800" dirty="0" smtClean="0">
                <a:latin typeface="Gill Sans" charset="0"/>
                <a:cs typeface="Gill Sans" charset="0"/>
                <a:sym typeface="Wingdings"/>
              </a:rPr>
              <a:t> </a:t>
            </a:r>
            <a:r>
              <a:rPr lang="en-CA" sz="2800" dirty="0">
                <a:latin typeface="Gill Sans" charset="0"/>
                <a:cs typeface="Gill Sans" charset="0"/>
                <a:sym typeface="Wingdings"/>
              </a:rPr>
              <a:t>= 7</a:t>
            </a:r>
            <a:r>
              <a:rPr lang="en-CA" sz="2800" dirty="0" smtClean="0">
                <a:latin typeface="Gill Sans" charset="0"/>
                <a:cs typeface="Gill Sans" charset="0"/>
                <a:sym typeface="Wingdings"/>
              </a:rPr>
              <a:t>°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2800" dirty="0" smtClean="0">
                <a:latin typeface="Gill Sans" charset="0"/>
                <a:cs typeface="Gill Sans" charset="0"/>
                <a:sym typeface="Wingdings"/>
              </a:rPr>
              <a:t>Gaussian</a:t>
            </a:r>
            <a:r>
              <a:rPr lang="en-CA" sz="2800" dirty="0">
                <a:latin typeface="Gill Sans" charset="0"/>
                <a:cs typeface="Gill Sans" charset="0"/>
                <a:sym typeface="Wingdings"/>
              </a:rPr>
              <a:t>-</a:t>
            </a:r>
            <a:r>
              <a:rPr lang="en-CA" sz="2800" dirty="0" err="1">
                <a:latin typeface="Gill Sans" charset="0"/>
                <a:cs typeface="Gill Sans" charset="0"/>
                <a:sym typeface="Wingdings"/>
              </a:rPr>
              <a:t>Hanning</a:t>
            </a:r>
            <a:r>
              <a:rPr lang="en-CA" sz="2800" dirty="0">
                <a:latin typeface="Gill Sans" charset="0"/>
                <a:cs typeface="Gill Sans" charset="0"/>
                <a:sym typeface="Wingdings"/>
              </a:rPr>
              <a:t> MT </a:t>
            </a:r>
            <a:r>
              <a:rPr lang="en-CA" sz="2800" dirty="0" smtClean="0">
                <a:latin typeface="Gill Sans" charset="0"/>
                <a:cs typeface="Gill Sans" charset="0"/>
                <a:sym typeface="Wingdings"/>
              </a:rPr>
              <a:t>pulses</a:t>
            </a:r>
          </a:p>
          <a:p>
            <a:pPr marL="1200150" lvl="1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2800" dirty="0">
                <a:latin typeface="Gill Sans" charset="0"/>
                <a:cs typeface="Gill Sans" charset="0"/>
                <a:sym typeface="Wingdings"/>
              </a:rPr>
              <a:t>P</a:t>
            </a:r>
            <a:r>
              <a:rPr lang="en-CA" sz="2800" dirty="0" smtClean="0">
                <a:latin typeface="Gill Sans" charset="0"/>
                <a:cs typeface="Gill Sans" charset="0"/>
                <a:sym typeface="Wingdings"/>
              </a:rPr>
              <a:t>ulse duration =10.2 </a:t>
            </a:r>
            <a:r>
              <a:rPr lang="en-CA" sz="2800" dirty="0" err="1" smtClean="0">
                <a:latin typeface="Gill Sans" charset="0"/>
                <a:cs typeface="Gill Sans" charset="0"/>
                <a:sym typeface="Wingdings"/>
              </a:rPr>
              <a:t>ms</a:t>
            </a:r>
            <a:endParaRPr lang="en-CA" sz="2800" dirty="0" smtClean="0">
              <a:latin typeface="Gill Sans" charset="0"/>
              <a:cs typeface="Gill Sans" charset="0"/>
              <a:sym typeface="Wingdings"/>
            </a:endParaRPr>
          </a:p>
          <a:p>
            <a:pPr marL="1200150" lvl="1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2800" dirty="0" smtClean="0">
                <a:latin typeface="Gill Sans" charset="0"/>
                <a:cs typeface="Gill Sans" charset="0"/>
                <a:sym typeface="Wingdings"/>
              </a:rPr>
              <a:t>α</a:t>
            </a:r>
            <a:r>
              <a:rPr lang="en-CA" sz="2800" baseline="-25000" dirty="0" smtClean="0">
                <a:latin typeface="Gill Sans" charset="0"/>
                <a:cs typeface="Gill Sans" charset="0"/>
                <a:sym typeface="Wingdings"/>
              </a:rPr>
              <a:t>MT</a:t>
            </a:r>
            <a:r>
              <a:rPr lang="en-CA" sz="2800" dirty="0" smtClean="0">
                <a:latin typeface="Gill Sans" charset="0"/>
                <a:cs typeface="Gill Sans" charset="0"/>
                <a:sym typeface="Wingdings"/>
              </a:rPr>
              <a:t> </a:t>
            </a:r>
            <a:r>
              <a:rPr lang="en-CA" sz="2800" dirty="0">
                <a:latin typeface="Gill Sans" charset="0"/>
                <a:cs typeface="Gill Sans" charset="0"/>
                <a:sym typeface="Wingdings"/>
              </a:rPr>
              <a:t>= 142° and 426</a:t>
            </a:r>
            <a:r>
              <a:rPr lang="en-CA" sz="2800" dirty="0" smtClean="0">
                <a:latin typeface="Gill Sans" charset="0"/>
                <a:cs typeface="Gill Sans" charset="0"/>
                <a:sym typeface="Wingdings"/>
              </a:rPr>
              <a:t>°</a:t>
            </a:r>
          </a:p>
          <a:p>
            <a:pPr marL="1200150" lvl="1" indent="-457200" eaLnBrk="1" hangingPunct="1">
              <a:spcAft>
                <a:spcPts val="1000"/>
              </a:spcAft>
              <a:buFont typeface="Arial"/>
              <a:buChar char="•"/>
            </a:pPr>
            <a:r>
              <a:rPr lang="en-CA" sz="2800" dirty="0">
                <a:latin typeface="Gill Sans" charset="0"/>
                <a:cs typeface="Gill Sans" charset="0"/>
                <a:sym typeface="Wingdings"/>
              </a:rPr>
              <a:t>O</a:t>
            </a:r>
            <a:r>
              <a:rPr lang="en-CA" sz="2800" dirty="0" smtClean="0">
                <a:latin typeface="Gill Sans" charset="0"/>
                <a:cs typeface="Gill Sans" charset="0"/>
                <a:sym typeface="Wingdings"/>
              </a:rPr>
              <a:t>ff</a:t>
            </a:r>
            <a:r>
              <a:rPr lang="en-CA" sz="2800" dirty="0">
                <a:latin typeface="Gill Sans" charset="0"/>
                <a:cs typeface="Gill Sans" charset="0"/>
                <a:sym typeface="Wingdings"/>
              </a:rPr>
              <a:t>-resonance frequencies = 423.9 Hz, 1,087.5 Hz, 2,731.6 Hz, 6,861.6 Hz, and 17,235.4 Hz. </a:t>
            </a:r>
            <a:endParaRPr lang="en-CA" sz="2800" b="1" dirty="0" smtClean="0">
              <a:latin typeface="Gill Sans" charset="0"/>
              <a:cs typeface="Gill Sans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CA" sz="3000" b="1" dirty="0" smtClean="0">
                <a:latin typeface="Gill Sans" charset="0"/>
                <a:cs typeface="Gill Sans" charset="0"/>
              </a:rPr>
              <a:t>Data Fitting</a:t>
            </a:r>
            <a:endParaRPr lang="en-CA" sz="3000" b="1" dirty="0">
              <a:latin typeface="Gill Sans" charset="0"/>
              <a:cs typeface="Gill Sans" charset="0"/>
            </a:endParaRP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>
                <a:latin typeface="Gill Sans"/>
                <a:cs typeface="Gill Sans"/>
              </a:rPr>
              <a:t>The </a:t>
            </a:r>
            <a:r>
              <a:rPr lang="en-CA" sz="3000" dirty="0" smtClean="0">
                <a:latin typeface="Gill Sans"/>
                <a:cs typeface="Gill Sans"/>
              </a:rPr>
              <a:t>qMT </a:t>
            </a:r>
            <a:r>
              <a:rPr lang="en-CA" sz="3000" dirty="0">
                <a:latin typeface="Gill Sans"/>
                <a:cs typeface="Gill Sans"/>
              </a:rPr>
              <a:t>signal </a:t>
            </a:r>
            <a:r>
              <a:rPr lang="en-CA" sz="3000" dirty="0" smtClean="0">
                <a:latin typeface="Gill Sans"/>
                <a:cs typeface="Gill Sans"/>
              </a:rPr>
              <a:t>was subsequently fitted</a:t>
            </a:r>
            <a:r>
              <a:rPr lang="en-CA" sz="3000" baseline="30000" dirty="0" smtClean="0">
                <a:latin typeface="Gill Sans"/>
                <a:cs typeface="Gill Sans"/>
              </a:rPr>
              <a:t>5</a:t>
            </a:r>
            <a:r>
              <a:rPr lang="en-CA" sz="3000" dirty="0" smtClean="0">
                <a:latin typeface="Gill Sans"/>
                <a:cs typeface="Gill Sans"/>
              </a:rPr>
              <a:t> for 10,000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/>
                <a:cs typeface="Gill Sans"/>
              </a:rPr>
              <a:t>and </a:t>
            </a:r>
            <a:r>
              <a:rPr lang="en-CA" sz="2800" dirty="0" smtClean="0">
                <a:latin typeface="Gill Sans"/>
                <a:cs typeface="Gill Sans"/>
              </a:rPr>
              <a:t>T</a:t>
            </a:r>
            <a:r>
              <a:rPr lang="en-CA" sz="2800" baseline="-25000" dirty="0" smtClean="0">
                <a:latin typeface="Gill Sans"/>
                <a:cs typeface="Gill Sans"/>
              </a:rPr>
              <a:t>1 </a:t>
            </a:r>
            <a:r>
              <a:rPr lang="en-CA" sz="2800" dirty="0" smtClean="0">
                <a:latin typeface="Gill Sans"/>
                <a:cs typeface="Gill Sans"/>
              </a:rPr>
              <a:t>value combinations.</a:t>
            </a:r>
          </a:p>
          <a:p>
            <a:pPr marL="1200150" lvl="1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2800" dirty="0" smtClean="0">
                <a:latin typeface="Gill Sans"/>
                <a:cs typeface="Gill Sans"/>
              </a:rPr>
              <a:t>T</a:t>
            </a:r>
            <a:r>
              <a:rPr lang="en-CA" sz="2800" baseline="-25000" dirty="0" smtClean="0">
                <a:latin typeface="Gill Sans"/>
                <a:cs typeface="Gill Sans"/>
              </a:rPr>
              <a:t>1</a:t>
            </a:r>
            <a:r>
              <a:rPr lang="en-CA" sz="2800" dirty="0" smtClean="0">
                <a:latin typeface="Gill Sans"/>
                <a:cs typeface="Gill Sans"/>
              </a:rPr>
              <a:t> </a:t>
            </a:r>
            <a:r>
              <a:rPr lang="en-CA" sz="2800" dirty="0">
                <a:latin typeface="Gill Sans"/>
                <a:cs typeface="Gill Sans"/>
              </a:rPr>
              <a:t>varied independently of B</a:t>
            </a:r>
            <a:r>
              <a:rPr lang="en-CA" sz="2800" baseline="-25000" dirty="0">
                <a:latin typeface="Gill Sans"/>
                <a:cs typeface="Gill Sans"/>
              </a:rPr>
              <a:t>1 </a:t>
            </a:r>
            <a:r>
              <a:rPr lang="en-CA" sz="2800" dirty="0">
                <a:latin typeface="Gill Sans"/>
                <a:cs typeface="Gill Sans"/>
              </a:rPr>
              <a:t>for this </a:t>
            </a:r>
            <a:r>
              <a:rPr lang="en-CA" sz="2800" dirty="0" smtClean="0">
                <a:latin typeface="Gill Sans"/>
                <a:cs typeface="Gill Sans"/>
              </a:rPr>
              <a:t>step(without </a:t>
            </a:r>
            <a:r>
              <a:rPr lang="en-CA" sz="2800" dirty="0">
                <a:latin typeface="Gill Sans"/>
                <a:cs typeface="Gill Sans"/>
              </a:rPr>
              <a:t>any assumptions on the measurement </a:t>
            </a:r>
            <a:r>
              <a:rPr lang="en-CA" sz="2800" dirty="0" smtClean="0">
                <a:latin typeface="Gill Sans"/>
                <a:cs typeface="Gill Sans"/>
              </a:rPr>
              <a:t>method.).</a:t>
            </a:r>
          </a:p>
          <a:p>
            <a:pPr marL="1200150" lvl="1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2800" dirty="0" smtClean="0">
                <a:latin typeface="Gill Sans"/>
                <a:cs typeface="Gill Sans"/>
              </a:rPr>
              <a:t>100 B</a:t>
            </a:r>
            <a:r>
              <a:rPr lang="en-CA" sz="2800" baseline="-25000" dirty="0" smtClean="0">
                <a:latin typeface="Gill Sans"/>
                <a:cs typeface="Gill Sans"/>
              </a:rPr>
              <a:t>1</a:t>
            </a:r>
            <a:r>
              <a:rPr lang="en-CA" sz="2800" dirty="0" smtClean="0">
                <a:latin typeface="Gill Sans"/>
                <a:cs typeface="Gill Sans"/>
              </a:rPr>
              <a:t> values between 0.5 </a:t>
            </a:r>
            <a:r>
              <a:rPr lang="en-CA" sz="2800" dirty="0">
                <a:latin typeface="Gill Sans"/>
                <a:cs typeface="Gill Sans"/>
              </a:rPr>
              <a:t>to 2  (B</a:t>
            </a:r>
            <a:r>
              <a:rPr lang="en-CA" sz="2800" baseline="-25000" dirty="0">
                <a:latin typeface="Gill Sans"/>
                <a:cs typeface="Gill Sans"/>
              </a:rPr>
              <a:t>1,true </a:t>
            </a:r>
            <a:r>
              <a:rPr lang="en-CA" sz="2800" dirty="0">
                <a:latin typeface="Gill Sans"/>
                <a:cs typeface="Gill Sans"/>
              </a:rPr>
              <a:t>= 1</a:t>
            </a:r>
            <a:r>
              <a:rPr lang="en-CA" sz="2800" dirty="0" smtClean="0">
                <a:latin typeface="Gill Sans"/>
                <a:cs typeface="Gill Sans"/>
              </a:rPr>
              <a:t>).</a:t>
            </a:r>
          </a:p>
          <a:p>
            <a:pPr marL="1200150" lvl="1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2800" dirty="0" smtClean="0">
                <a:latin typeface="Gill Sans"/>
                <a:cs typeface="Gill Sans"/>
              </a:rPr>
              <a:t>100 T</a:t>
            </a:r>
            <a:r>
              <a:rPr lang="en-CA" sz="2800" baseline="-25000" dirty="0" smtClean="0">
                <a:latin typeface="Gill Sans"/>
                <a:cs typeface="Gill Sans"/>
              </a:rPr>
              <a:t>1</a:t>
            </a:r>
            <a:r>
              <a:rPr lang="en-CA" sz="2800" dirty="0" smtClean="0">
                <a:latin typeface="Gill Sans"/>
                <a:cs typeface="Gill Sans"/>
              </a:rPr>
              <a:t> value between 0.1 </a:t>
            </a:r>
            <a:r>
              <a:rPr lang="en-CA" sz="2800" dirty="0">
                <a:latin typeface="Gill Sans"/>
                <a:cs typeface="Gill Sans"/>
              </a:rPr>
              <a:t>s to 4 s (T</a:t>
            </a:r>
            <a:r>
              <a:rPr lang="en-CA" sz="2800" baseline="-25000" dirty="0">
                <a:latin typeface="Gill Sans"/>
                <a:cs typeface="Gill Sans"/>
              </a:rPr>
              <a:t>1,true</a:t>
            </a:r>
            <a:r>
              <a:rPr lang="en-CA" sz="2800" dirty="0">
                <a:latin typeface="Gill Sans"/>
                <a:cs typeface="Gill Sans"/>
              </a:rPr>
              <a:t> = 0.9 s). </a:t>
            </a:r>
            <a:endParaRPr lang="en-US" sz="2800" dirty="0">
              <a:latin typeface="Gill Sans"/>
              <a:cs typeface="Gill Sans"/>
            </a:endParaRP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atin typeface="Gill Sans"/>
                <a:cs typeface="Gill Sans"/>
              </a:rPr>
              <a:t>qMT was also fitted using T</a:t>
            </a:r>
            <a:r>
              <a:rPr lang="en-US" sz="2800" baseline="-25000" dirty="0" smtClean="0">
                <a:latin typeface="Gill Sans"/>
                <a:cs typeface="Gill Sans"/>
              </a:rPr>
              <a:t>1</a:t>
            </a:r>
            <a:r>
              <a:rPr lang="en-US" sz="2800" dirty="0" smtClean="0">
                <a:latin typeface="Gill Sans"/>
                <a:cs typeface="Gill Sans"/>
              </a:rPr>
              <a:t> from simulated VFA signals</a:t>
            </a:r>
            <a:r>
              <a:rPr lang="en-US" sz="2800" baseline="30000" dirty="0" smtClean="0">
                <a:latin typeface="Gill Sans"/>
                <a:cs typeface="Gill Sans"/>
              </a:rPr>
              <a:t>1</a:t>
            </a:r>
            <a:r>
              <a:rPr lang="en-US" sz="2800" dirty="0" smtClean="0">
                <a:latin typeface="Gill Sans"/>
                <a:cs typeface="Gill Sans"/>
              </a:rPr>
              <a:t>:</a:t>
            </a:r>
          </a:p>
          <a:p>
            <a:pPr marL="1200150" lvl="1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atin typeface="Gill Sans"/>
                <a:cs typeface="Gill Sans"/>
              </a:rPr>
              <a:t>TR </a:t>
            </a:r>
            <a:r>
              <a:rPr lang="en-US" sz="2800" dirty="0">
                <a:latin typeface="Gill Sans"/>
                <a:cs typeface="Gill Sans"/>
              </a:rPr>
              <a:t>=25 </a:t>
            </a:r>
            <a:r>
              <a:rPr lang="en-US" sz="2800" dirty="0" err="1">
                <a:latin typeface="Gill Sans"/>
                <a:cs typeface="Gill Sans"/>
              </a:rPr>
              <a:t>ms</a:t>
            </a:r>
            <a:r>
              <a:rPr lang="en-US" sz="2800" dirty="0">
                <a:latin typeface="Gill Sans"/>
                <a:cs typeface="Gill Sans"/>
              </a:rPr>
              <a:t>, α = 3° and 20°, T</a:t>
            </a:r>
            <a:r>
              <a:rPr lang="en-US" sz="2800" baseline="-25000" dirty="0">
                <a:latin typeface="Gill Sans"/>
                <a:cs typeface="Gill Sans"/>
              </a:rPr>
              <a:t>1</a:t>
            </a:r>
            <a:r>
              <a:rPr lang="en-US" sz="2800" dirty="0">
                <a:latin typeface="Gill Sans"/>
                <a:cs typeface="Gill Sans"/>
              </a:rPr>
              <a:t> = T</a:t>
            </a:r>
            <a:r>
              <a:rPr lang="en-US" sz="2800" baseline="-25000" dirty="0">
                <a:latin typeface="Gill Sans"/>
                <a:cs typeface="Gill Sans"/>
              </a:rPr>
              <a:t>1,true</a:t>
            </a:r>
            <a:r>
              <a:rPr lang="en-US" sz="2800" dirty="0">
                <a:latin typeface="Gill Sans"/>
                <a:cs typeface="Gill Sans"/>
              </a:rPr>
              <a:t>. </a:t>
            </a:r>
            <a:endParaRPr lang="en-US" sz="2800" dirty="0" smtClean="0">
              <a:latin typeface="Gill Sans"/>
              <a:cs typeface="Gill Sans"/>
            </a:endParaRPr>
          </a:p>
          <a:p>
            <a:pPr marL="1200150" lvl="1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atin typeface="Gill Sans"/>
                <a:cs typeface="Gill Sans"/>
              </a:rPr>
              <a:t>T</a:t>
            </a:r>
            <a:r>
              <a:rPr lang="en-US" sz="2800" baseline="-25000" dirty="0" smtClean="0">
                <a:latin typeface="Gill Sans"/>
                <a:cs typeface="Gill Sans"/>
              </a:rPr>
              <a:t>1</a:t>
            </a:r>
            <a:r>
              <a:rPr lang="en-US" sz="2800" dirty="0" smtClean="0">
                <a:latin typeface="Gill Sans"/>
                <a:cs typeface="Gill Sans"/>
              </a:rPr>
              <a:t> </a:t>
            </a:r>
            <a:r>
              <a:rPr lang="en-US" sz="2800" dirty="0">
                <a:latin typeface="Gill Sans"/>
                <a:cs typeface="Gill Sans"/>
              </a:rPr>
              <a:t>values were fitted from the VFA data </a:t>
            </a:r>
            <a:r>
              <a:rPr lang="en-US" sz="2800" dirty="0" smtClean="0">
                <a:latin typeface="Gill Sans"/>
                <a:cs typeface="Gill Sans"/>
              </a:rPr>
              <a:t>using </a:t>
            </a:r>
            <a:r>
              <a:rPr lang="en-US" sz="2800" dirty="0" smtClean="0">
                <a:latin typeface="Gill Sans"/>
                <a:cs typeface="Gill Sans"/>
              </a:rPr>
              <a:t>each B</a:t>
            </a:r>
            <a:r>
              <a:rPr lang="en-US" sz="2800" baseline="-25000" dirty="0" smtClean="0">
                <a:latin typeface="Gill Sans"/>
                <a:cs typeface="Gill Sans"/>
              </a:rPr>
              <a:t>1</a:t>
            </a:r>
            <a:r>
              <a:rPr lang="en-US" sz="2800" dirty="0" smtClean="0">
                <a:latin typeface="Gill Sans"/>
                <a:cs typeface="Gill Sans"/>
              </a:rPr>
              <a:t> </a:t>
            </a:r>
            <a:r>
              <a:rPr lang="en-US" sz="2800" dirty="0">
                <a:latin typeface="Gill Sans"/>
                <a:cs typeface="Gill Sans"/>
              </a:rPr>
              <a:t>error </a:t>
            </a:r>
            <a:r>
              <a:rPr lang="en-US" sz="2800" dirty="0" smtClean="0">
                <a:latin typeface="Gill Sans"/>
                <a:cs typeface="Gill Sans"/>
              </a:rPr>
              <a:t>value</a:t>
            </a:r>
            <a:r>
              <a:rPr lang="en-US" sz="2800" dirty="0" smtClean="0">
                <a:latin typeface="Gill Sans"/>
                <a:cs typeface="Gill Sans"/>
              </a:rPr>
              <a:t>. </a:t>
            </a:r>
            <a:endParaRPr lang="en-CA" sz="2800" dirty="0">
              <a:latin typeface="Gill Sans"/>
              <a:cs typeface="Gill San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12031" y="18329184"/>
            <a:ext cx="10097836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6" name="TextBox 4"/>
          <p:cNvSpPr txBox="1">
            <a:spLocks noChangeArrowheads="1"/>
          </p:cNvSpPr>
          <p:nvPr/>
        </p:nvSpPr>
        <p:spPr bwMode="auto">
          <a:xfrm>
            <a:off x="1088330" y="18483157"/>
            <a:ext cx="1004605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Methods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13349" name="TextBox 71"/>
          <p:cNvSpPr txBox="1">
            <a:spLocks noChangeArrowheads="1"/>
          </p:cNvSpPr>
          <p:nvPr/>
        </p:nvSpPr>
        <p:spPr bwMode="auto">
          <a:xfrm>
            <a:off x="24800031" y="33753943"/>
            <a:ext cx="1028836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200" b="1" dirty="0" smtClean="0">
                <a:latin typeface="Gill Sans" charset="0"/>
                <a:cs typeface="Gill Sans" charset="0"/>
              </a:rPr>
              <a:t>Contact: </a:t>
            </a:r>
            <a:r>
              <a:rPr lang="en-CA" sz="4200" dirty="0" smtClean="0">
                <a:latin typeface="Gill Sans" charset="0"/>
                <a:cs typeface="Gill Sans" charset="0"/>
              </a:rPr>
              <a:t>mathieu.boudreau2</a:t>
            </a:r>
            <a:r>
              <a:rPr lang="en-CA" sz="4200" dirty="0">
                <a:latin typeface="Gill Sans" charset="0"/>
                <a:cs typeface="Gill Sans" charset="0"/>
              </a:rPr>
              <a:t>@mail.mcgill.ca</a:t>
            </a:r>
            <a:endParaRPr lang="en-US" sz="4200" dirty="0">
              <a:latin typeface="Gill Sans" charset="0"/>
              <a:cs typeface="Gill Sans" charset="0"/>
            </a:endParaRPr>
          </a:p>
        </p:txBody>
      </p:sp>
      <p:sp>
        <p:nvSpPr>
          <p:cNvPr id="13350" name="TextBox 11"/>
          <p:cNvSpPr txBox="1">
            <a:spLocks noChangeArrowheads="1"/>
          </p:cNvSpPr>
          <p:nvPr/>
        </p:nvSpPr>
        <p:spPr bwMode="auto">
          <a:xfrm>
            <a:off x="11907826" y="33245907"/>
            <a:ext cx="12257121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en-CA" sz="3000" b="1" dirty="0">
                <a:latin typeface="Gill Sans" charset="0"/>
                <a:cs typeface="Gill Sans" charset="0"/>
              </a:rPr>
              <a:t>Acknowledgments: </a:t>
            </a:r>
            <a:r>
              <a:rPr lang="en-CA" sz="3000" dirty="0">
                <a:latin typeface="Gill Sans" charset="0"/>
                <a:cs typeface="Gill Sans" charset="0"/>
              </a:rPr>
              <a:t>This work was funded by the </a:t>
            </a:r>
            <a:r>
              <a:rPr lang="en-CA" sz="3000" dirty="0" smtClean="0">
                <a:latin typeface="Gill Sans" charset="0"/>
                <a:cs typeface="Gill Sans" charset="0"/>
              </a:rPr>
              <a:t>Natural Sciences and Engineering Research Council’s Doctoral Alexander </a:t>
            </a:r>
            <a:r>
              <a:rPr lang="en-CA" sz="3000" dirty="0">
                <a:latin typeface="Gill Sans" charset="0"/>
                <a:cs typeface="Gill Sans" charset="0"/>
              </a:rPr>
              <a:t>Graham Bell Canada Graduate Scholarship (M.B.</a:t>
            </a:r>
            <a:r>
              <a:rPr lang="en-CA" sz="3000" dirty="0" smtClean="0">
                <a:latin typeface="Gill Sans" charset="0"/>
                <a:cs typeface="Gill Sans" charset="0"/>
              </a:rPr>
              <a:t>), and grant funding was provided by the Canadian Institutes of Health Research.</a:t>
            </a:r>
            <a:endParaRPr lang="en-US" sz="3000" b="1" dirty="0">
              <a:solidFill>
                <a:srgbClr val="FF0000"/>
              </a:solidFill>
              <a:latin typeface="Gill Sans" charset="0"/>
              <a:cs typeface="Gill Sans" charset="0"/>
            </a:endParaRPr>
          </a:p>
          <a:p>
            <a:pPr eaLnBrk="1" hangingPunct="1"/>
            <a:endParaRPr lang="en-US" sz="3000" dirty="0"/>
          </a:p>
        </p:txBody>
      </p:sp>
      <p:sp>
        <p:nvSpPr>
          <p:cNvPr id="49" name="Rectangle 48"/>
          <p:cNvSpPr/>
          <p:nvPr/>
        </p:nvSpPr>
        <p:spPr>
          <a:xfrm>
            <a:off x="11914122" y="7697904"/>
            <a:ext cx="12136791" cy="11221844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1914122" y="7312983"/>
            <a:ext cx="12136791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TextBox 4"/>
          <p:cNvSpPr txBox="1">
            <a:spLocks noChangeArrowheads="1"/>
          </p:cNvSpPr>
          <p:nvPr/>
        </p:nvSpPr>
        <p:spPr bwMode="auto">
          <a:xfrm>
            <a:off x="11914122" y="7420421"/>
            <a:ext cx="121367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Results – B</a:t>
            </a:r>
            <a:r>
              <a:rPr lang="en-CA" sz="4400" b="1" baseline="-25000" dirty="0" smtClean="0">
                <a:latin typeface="Gill Sans" charset="0"/>
                <a:cs typeface="Gill Sans" charset="0"/>
              </a:rPr>
              <a:t>1</a:t>
            </a:r>
            <a:r>
              <a:rPr lang="en-CA" sz="4400" b="1" dirty="0" smtClean="0">
                <a:latin typeface="Gill Sans" charset="0"/>
                <a:cs typeface="Gill Sans" charset="0"/>
              </a:rPr>
              <a:t> </a:t>
            </a:r>
            <a:r>
              <a:rPr lang="en-CA" sz="4400" b="1" dirty="0" smtClean="0">
                <a:latin typeface="Gill Sans" charset="0"/>
                <a:cs typeface="Gill Sans" charset="0"/>
              </a:rPr>
              <a:t>vs</a:t>
            </a:r>
            <a:r>
              <a:rPr lang="en-CA" sz="4400" b="1" dirty="0" smtClean="0">
                <a:latin typeface="Gill Sans" charset="0"/>
                <a:cs typeface="Gill Sans" charset="0"/>
              </a:rPr>
              <a:t>. </a:t>
            </a:r>
            <a:r>
              <a:rPr lang="en-CA" sz="4400" b="1" dirty="0" smtClean="0">
                <a:latin typeface="Gill Sans" charset="0"/>
                <a:cs typeface="Gill Sans" charset="0"/>
              </a:rPr>
              <a:t>T</a:t>
            </a:r>
            <a:r>
              <a:rPr lang="en-CA" sz="4400" b="1" baseline="-25000" dirty="0" smtClean="0">
                <a:latin typeface="Gill Sans" charset="0"/>
                <a:cs typeface="Gill Sans" charset="0"/>
              </a:rPr>
              <a:t>1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4800033" y="16103556"/>
            <a:ext cx="10231539" cy="9521075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4800033" y="15718631"/>
            <a:ext cx="10231539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TextBox 4"/>
          <p:cNvSpPr txBox="1">
            <a:spLocks noChangeArrowheads="1"/>
          </p:cNvSpPr>
          <p:nvPr/>
        </p:nvSpPr>
        <p:spPr bwMode="auto">
          <a:xfrm>
            <a:off x="24800033" y="15872604"/>
            <a:ext cx="1023153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Discussion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907829" y="20252378"/>
            <a:ext cx="12136791" cy="11892769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1907829" y="19867453"/>
            <a:ext cx="12136791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TextBox 4"/>
          <p:cNvSpPr txBox="1">
            <a:spLocks noChangeArrowheads="1"/>
          </p:cNvSpPr>
          <p:nvPr/>
        </p:nvSpPr>
        <p:spPr bwMode="auto">
          <a:xfrm>
            <a:off x="11907829" y="19952130"/>
            <a:ext cx="121367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Results – VFA vs. IR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800033" y="7691328"/>
            <a:ext cx="10231539" cy="7112903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4800033" y="7306409"/>
            <a:ext cx="10231539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TextBox 4"/>
          <p:cNvSpPr txBox="1">
            <a:spLocks noChangeArrowheads="1"/>
          </p:cNvSpPr>
          <p:nvPr/>
        </p:nvSpPr>
        <p:spPr bwMode="auto">
          <a:xfrm>
            <a:off x="24800033" y="7420421"/>
            <a:ext cx="1023153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Results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127" name="TextBox 11"/>
          <p:cNvSpPr txBox="1">
            <a:spLocks noChangeArrowheads="1"/>
          </p:cNvSpPr>
          <p:nvPr/>
        </p:nvSpPr>
        <p:spPr bwMode="auto">
          <a:xfrm>
            <a:off x="12137232" y="30086439"/>
            <a:ext cx="1181099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b="1" dirty="0" smtClean="0">
                <a:latin typeface="Gill Sans"/>
                <a:cs typeface="Gill Sans"/>
              </a:rPr>
              <a:t>Figure </a:t>
            </a:r>
            <a:r>
              <a:rPr lang="en-CA" sz="3000" b="1" dirty="0" smtClean="0">
                <a:latin typeface="Gill Sans"/>
                <a:cs typeface="Gill Sans"/>
              </a:rPr>
              <a:t>2</a:t>
            </a:r>
            <a:r>
              <a:rPr lang="en-CA" sz="3000" dirty="0" smtClean="0">
                <a:latin typeface="Gill Sans"/>
                <a:cs typeface="Gill Sans"/>
              </a:rPr>
              <a:t>. Percent error in </a:t>
            </a:r>
            <a:r>
              <a:rPr lang="en-CA" sz="3000" dirty="0">
                <a:latin typeface="Gill Sans"/>
                <a:cs typeface="Gill Sans"/>
              </a:rPr>
              <a:t>fitted qMT parameters for a range of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errors (a – pool size ratio (F), b – magnetization exchange rate (</a:t>
            </a:r>
            <a:r>
              <a:rPr lang="en-CA" sz="3000" dirty="0" err="1">
                <a:latin typeface="Gill Sans"/>
                <a:cs typeface="Gill Sans"/>
              </a:rPr>
              <a:t>kf</a:t>
            </a:r>
            <a:r>
              <a:rPr lang="en-CA" sz="3000" dirty="0">
                <a:latin typeface="Gill Sans"/>
                <a:cs typeface="Gill Sans"/>
              </a:rPr>
              <a:t>), c – free pool T2 (T2f), d – restricted pool T2 (T2r)). </a:t>
            </a:r>
            <a:r>
              <a:rPr lang="en-CA" sz="3000" dirty="0" smtClean="0">
                <a:latin typeface="Gill Sans"/>
                <a:cs typeface="Gill Sans"/>
              </a:rPr>
              <a:t>See </a:t>
            </a:r>
            <a:r>
              <a:rPr lang="en-CA" sz="3000" dirty="0">
                <a:latin typeface="Gill Sans"/>
                <a:cs typeface="Gill Sans"/>
              </a:rPr>
              <a:t>solid and dashed lines in Fig. </a:t>
            </a:r>
            <a:r>
              <a:rPr lang="en-CA" sz="3000" dirty="0" smtClean="0">
                <a:latin typeface="Gill Sans"/>
                <a:cs typeface="Gill Sans"/>
              </a:rPr>
              <a:t>1 </a:t>
            </a:r>
            <a:r>
              <a:rPr lang="en-CA" sz="3000" dirty="0">
                <a:latin typeface="Gill Sans"/>
                <a:cs typeface="Gill Sans"/>
              </a:rPr>
              <a:t>for </a:t>
            </a:r>
            <a:r>
              <a:rPr lang="en-CA" sz="3000" dirty="0" smtClean="0">
                <a:latin typeface="Gill Sans"/>
                <a:cs typeface="Gill Sans"/>
              </a:rPr>
              <a:t>the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-</a:t>
            </a:r>
            <a:r>
              <a:rPr lang="en-CA" sz="3000" dirty="0" smtClean="0">
                <a:latin typeface="Gill Sans"/>
                <a:cs typeface="Gill Sans"/>
              </a:rPr>
              <a:t>dependence of  </a:t>
            </a:r>
            <a:r>
              <a:rPr lang="en-CA" sz="3000" dirty="0" smtClean="0">
                <a:latin typeface="Gill Sans"/>
                <a:cs typeface="Gill Sans"/>
              </a:rPr>
              <a:t>VFA </a:t>
            </a:r>
            <a:r>
              <a:rPr lang="en-CA" sz="3000" dirty="0">
                <a:latin typeface="Gill Sans"/>
                <a:cs typeface="Gill Sans"/>
              </a:rPr>
              <a:t>(solid) </a:t>
            </a:r>
            <a:r>
              <a:rPr lang="en-CA" sz="3000" dirty="0" smtClean="0">
                <a:latin typeface="Gill Sans"/>
                <a:cs typeface="Gill Sans"/>
              </a:rPr>
              <a:t>and IR </a:t>
            </a:r>
            <a:r>
              <a:rPr lang="en-CA" sz="3000" dirty="0">
                <a:latin typeface="Gill Sans"/>
                <a:cs typeface="Gill Sans"/>
              </a:rPr>
              <a:t>(dashed</a:t>
            </a:r>
            <a:r>
              <a:rPr lang="en-CA" sz="3000" dirty="0" smtClean="0">
                <a:latin typeface="Gill Sans"/>
                <a:cs typeface="Gill Sans"/>
              </a:rPr>
              <a:t>) </a:t>
            </a:r>
            <a:r>
              <a:rPr lang="en-CA" sz="3000" dirty="0" smtClean="0">
                <a:latin typeface="Gill Sans"/>
                <a:cs typeface="Gill Sans"/>
              </a:rPr>
              <a:t>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.</a:t>
            </a:r>
            <a:endParaRPr lang="en-US" sz="3000" dirty="0" smtClean="0">
              <a:latin typeface="Gill Sans"/>
              <a:cs typeface="Gill Sans"/>
            </a:endParaRPr>
          </a:p>
        </p:txBody>
      </p:sp>
      <p:sp>
        <p:nvSpPr>
          <p:cNvPr id="76" name="TextBox 11"/>
          <p:cNvSpPr txBox="1">
            <a:spLocks noChangeArrowheads="1"/>
          </p:cNvSpPr>
          <p:nvPr/>
        </p:nvSpPr>
        <p:spPr bwMode="auto">
          <a:xfrm>
            <a:off x="25244589" y="8555831"/>
            <a:ext cx="9272226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buFont typeface="Arial"/>
              <a:buChar char="•"/>
            </a:pPr>
            <a:r>
              <a:rPr lang="en-US" sz="3000" dirty="0" smtClean="0">
                <a:latin typeface="Gill Sans"/>
                <a:cs typeface="Gill Sans"/>
              </a:rPr>
              <a:t>The </a:t>
            </a:r>
            <a:r>
              <a:rPr lang="en-US" sz="3000" dirty="0">
                <a:latin typeface="Gill Sans"/>
                <a:cs typeface="Gill Sans"/>
              </a:rPr>
              <a:t>superimposed </a:t>
            </a:r>
            <a:r>
              <a:rPr lang="en-US" sz="3000" dirty="0" smtClean="0">
                <a:latin typeface="Gill Sans"/>
                <a:cs typeface="Gill Sans"/>
              </a:rPr>
              <a:t>lines in Fig. </a:t>
            </a:r>
            <a:r>
              <a:rPr lang="en-US" sz="3000" dirty="0" smtClean="0">
                <a:latin typeface="Gill Sans"/>
                <a:cs typeface="Gill Sans"/>
              </a:rPr>
              <a:t>1 </a:t>
            </a:r>
            <a:r>
              <a:rPr lang="en-US" sz="3000" dirty="0">
                <a:latin typeface="Gill Sans"/>
                <a:cs typeface="Gill Sans"/>
              </a:rPr>
              <a:t>show the range of </a:t>
            </a:r>
            <a:r>
              <a:rPr lang="en-US" sz="3000" dirty="0" smtClean="0">
                <a:latin typeface="Gill Sans"/>
                <a:cs typeface="Gill Sans"/>
              </a:rPr>
              <a:t>errors in the fitted pool-size ratio using </a:t>
            </a:r>
            <a:r>
              <a:rPr lang="en-US" sz="3000" dirty="0">
                <a:latin typeface="Gill Sans"/>
                <a:cs typeface="Gill Sans"/>
              </a:rPr>
              <a:t>a B</a:t>
            </a:r>
            <a:r>
              <a:rPr lang="en-US" sz="3000" baseline="-25000" dirty="0">
                <a:latin typeface="Gill Sans"/>
                <a:cs typeface="Gill Sans"/>
              </a:rPr>
              <a:t>1</a:t>
            </a:r>
            <a:r>
              <a:rPr lang="en-US" sz="3000" dirty="0">
                <a:latin typeface="Gill Sans"/>
                <a:cs typeface="Gill Sans"/>
              </a:rPr>
              <a:t> independent T</a:t>
            </a:r>
            <a:r>
              <a:rPr lang="en-US" sz="3000" baseline="-25000" dirty="0">
                <a:latin typeface="Gill Sans"/>
                <a:cs typeface="Gill Sans"/>
              </a:rPr>
              <a:t>1</a:t>
            </a:r>
            <a:r>
              <a:rPr lang="en-US" sz="3000" dirty="0">
                <a:latin typeface="Gill Sans"/>
                <a:cs typeface="Gill Sans"/>
              </a:rPr>
              <a:t> method </a:t>
            </a:r>
            <a:r>
              <a:rPr lang="en-US" sz="3000" dirty="0" smtClean="0">
                <a:latin typeface="Gill Sans"/>
                <a:cs typeface="Gill Sans"/>
              </a:rPr>
              <a:t>(e.g. IR) </a:t>
            </a:r>
            <a:r>
              <a:rPr lang="en-US" sz="3000" dirty="0">
                <a:latin typeface="Gill Sans"/>
                <a:cs typeface="Gill Sans"/>
              </a:rPr>
              <a:t>(solid line), and from VFA T</a:t>
            </a:r>
            <a:r>
              <a:rPr lang="en-US" sz="3000" baseline="-25000" dirty="0">
                <a:latin typeface="Gill Sans"/>
                <a:cs typeface="Gill Sans"/>
              </a:rPr>
              <a:t>1</a:t>
            </a:r>
            <a:r>
              <a:rPr lang="en-US" sz="3000" dirty="0">
                <a:latin typeface="Gill Sans"/>
                <a:cs typeface="Gill Sans"/>
              </a:rPr>
              <a:t> mapping (dashed line). </a:t>
            </a:r>
            <a:endParaRPr lang="en-US" sz="3000" dirty="0" smtClean="0">
              <a:latin typeface="Gill Sans"/>
              <a:cs typeface="Gill Sans"/>
            </a:endParaRPr>
          </a:p>
          <a:p>
            <a:pPr marL="457200" indent="-457200" eaLnBrk="1" hangingPunct="1">
              <a:buFont typeface="Arial"/>
              <a:buChar char="•"/>
            </a:pPr>
            <a:r>
              <a:rPr lang="en-US" sz="3000" dirty="0" smtClean="0">
                <a:latin typeface="Gill Sans"/>
                <a:cs typeface="Gill Sans"/>
              </a:rPr>
              <a:t>Figure </a:t>
            </a:r>
            <a:r>
              <a:rPr lang="en-US" sz="3000" dirty="0">
                <a:latin typeface="Gill Sans"/>
                <a:cs typeface="Gill Sans"/>
              </a:rPr>
              <a:t>2</a:t>
            </a:r>
            <a:r>
              <a:rPr lang="en-US" sz="3000" dirty="0" smtClean="0">
                <a:latin typeface="Gill Sans"/>
                <a:cs typeface="Gill Sans"/>
              </a:rPr>
              <a:t> </a:t>
            </a:r>
            <a:r>
              <a:rPr lang="en-US" sz="3000" dirty="0">
                <a:latin typeface="Gill Sans"/>
                <a:cs typeface="Gill Sans"/>
              </a:rPr>
              <a:t>plots the errors in </a:t>
            </a:r>
            <a:r>
              <a:rPr lang="en-US" sz="3000" dirty="0" smtClean="0">
                <a:latin typeface="Gill Sans"/>
                <a:cs typeface="Gill Sans"/>
              </a:rPr>
              <a:t>fitted qMT </a:t>
            </a:r>
            <a:r>
              <a:rPr lang="en-US" sz="3000" dirty="0">
                <a:latin typeface="Gill Sans"/>
                <a:cs typeface="Gill Sans"/>
              </a:rPr>
              <a:t>parameters (F, </a:t>
            </a:r>
            <a:r>
              <a:rPr lang="en-US" sz="3000" dirty="0" err="1">
                <a:latin typeface="Gill Sans"/>
                <a:cs typeface="Gill Sans"/>
              </a:rPr>
              <a:t>kf</a:t>
            </a:r>
            <a:r>
              <a:rPr lang="en-US" sz="3000" dirty="0">
                <a:latin typeface="Gill Sans"/>
                <a:cs typeface="Gill Sans"/>
              </a:rPr>
              <a:t>, T2f, T2r) using B</a:t>
            </a:r>
            <a:r>
              <a:rPr lang="en-US" sz="3000" baseline="-25000" dirty="0">
                <a:latin typeface="Gill Sans"/>
                <a:cs typeface="Gill Sans"/>
              </a:rPr>
              <a:t>1</a:t>
            </a:r>
            <a:r>
              <a:rPr lang="en-US" sz="3000" dirty="0">
                <a:latin typeface="Gill Sans"/>
                <a:cs typeface="Gill Sans"/>
              </a:rPr>
              <a:t>-independent (IR) and </a:t>
            </a:r>
            <a:r>
              <a:rPr lang="en-US" sz="3000" dirty="0" smtClean="0">
                <a:latin typeface="Gill Sans"/>
                <a:cs typeface="Gill Sans"/>
              </a:rPr>
              <a:t>VFA-measured T</a:t>
            </a:r>
            <a:r>
              <a:rPr lang="en-US" sz="3000" baseline="-25000" dirty="0" smtClean="0">
                <a:latin typeface="Gill Sans"/>
                <a:cs typeface="Gill Sans"/>
              </a:rPr>
              <a:t>1</a:t>
            </a:r>
            <a:r>
              <a:rPr lang="en-US" sz="3000" dirty="0" smtClean="0">
                <a:latin typeface="Gill Sans"/>
                <a:cs typeface="Gill Sans"/>
              </a:rPr>
              <a:t> </a:t>
            </a:r>
            <a:r>
              <a:rPr lang="en-US" sz="3000" dirty="0">
                <a:latin typeface="Gill Sans"/>
                <a:cs typeface="Gill Sans"/>
              </a:rPr>
              <a:t>for a range of B</a:t>
            </a:r>
            <a:r>
              <a:rPr lang="en-US" sz="3000" baseline="-25000" dirty="0">
                <a:latin typeface="Gill Sans"/>
                <a:cs typeface="Gill Sans"/>
              </a:rPr>
              <a:t>1</a:t>
            </a:r>
            <a:r>
              <a:rPr lang="en-US" sz="3000" dirty="0">
                <a:latin typeface="Gill Sans"/>
                <a:cs typeface="Gill Sans"/>
              </a:rPr>
              <a:t> inaccuracies </a:t>
            </a:r>
            <a:r>
              <a:rPr lang="en-US" sz="3000" dirty="0" smtClean="0">
                <a:latin typeface="Gill Sans"/>
                <a:cs typeface="Gill Sans"/>
              </a:rPr>
              <a:t>that may be </a:t>
            </a:r>
            <a:r>
              <a:rPr lang="en-US" sz="3000" dirty="0">
                <a:latin typeface="Gill Sans"/>
                <a:cs typeface="Gill Sans"/>
              </a:rPr>
              <a:t>observed in vivo. </a:t>
            </a:r>
            <a:endParaRPr lang="en-US" sz="3000" dirty="0" smtClean="0">
              <a:latin typeface="Gill Sans"/>
              <a:cs typeface="Gill Sans"/>
            </a:endParaRPr>
          </a:p>
          <a:p>
            <a:pPr marL="457200" indent="-457200" eaLnBrk="1" hangingPunct="1">
              <a:buFont typeface="Arial"/>
              <a:buChar char="•"/>
            </a:pPr>
            <a:r>
              <a:rPr lang="en-US" sz="3000" dirty="0" smtClean="0">
                <a:latin typeface="Gill Sans"/>
                <a:cs typeface="Gill Sans"/>
              </a:rPr>
              <a:t>Errors </a:t>
            </a:r>
            <a:r>
              <a:rPr lang="en-US" sz="3000" dirty="0">
                <a:latin typeface="Gill Sans"/>
                <a:cs typeface="Gill Sans"/>
              </a:rPr>
              <a:t>in F induced by B</a:t>
            </a:r>
            <a:r>
              <a:rPr lang="en-US" sz="3000" baseline="-25000" dirty="0">
                <a:latin typeface="Gill Sans"/>
                <a:cs typeface="Gill Sans"/>
              </a:rPr>
              <a:t>1</a:t>
            </a:r>
            <a:r>
              <a:rPr lang="en-US" sz="3000" dirty="0">
                <a:latin typeface="Gill Sans"/>
                <a:cs typeface="Gill Sans"/>
              </a:rPr>
              <a:t> errors were greatly </a:t>
            </a:r>
            <a:r>
              <a:rPr lang="en-US" sz="3000" dirty="0" smtClean="0">
                <a:latin typeface="Gill Sans"/>
                <a:cs typeface="Gill Sans"/>
              </a:rPr>
              <a:t>reduced by </a:t>
            </a:r>
            <a:r>
              <a:rPr lang="en-US" sz="3000" dirty="0">
                <a:latin typeface="Gill Sans"/>
                <a:cs typeface="Gill Sans"/>
              </a:rPr>
              <a:t>using VFA T</a:t>
            </a:r>
            <a:r>
              <a:rPr lang="en-US" sz="3000" baseline="-25000" dirty="0">
                <a:latin typeface="Gill Sans"/>
                <a:cs typeface="Gill Sans"/>
              </a:rPr>
              <a:t>1</a:t>
            </a:r>
            <a:r>
              <a:rPr lang="en-US" sz="3000" dirty="0">
                <a:latin typeface="Gill Sans"/>
                <a:cs typeface="Gill Sans"/>
              </a:rPr>
              <a:t> mapping (Fig. </a:t>
            </a:r>
            <a:r>
              <a:rPr lang="en-US" sz="3000" dirty="0">
                <a:latin typeface="Gill Sans"/>
                <a:cs typeface="Gill Sans"/>
              </a:rPr>
              <a:t>2</a:t>
            </a:r>
            <a:r>
              <a:rPr lang="en-US" sz="3000" dirty="0" smtClean="0">
                <a:latin typeface="Gill Sans"/>
                <a:cs typeface="Gill Sans"/>
              </a:rPr>
              <a:t>a - </a:t>
            </a:r>
            <a:r>
              <a:rPr lang="en-US" sz="3000" dirty="0" smtClean="0">
                <a:solidFill>
                  <a:srgbClr val="0000FF"/>
                </a:solidFill>
                <a:latin typeface="Gill Sans"/>
                <a:cs typeface="Gill Sans"/>
              </a:rPr>
              <a:t>blue</a:t>
            </a:r>
            <a:r>
              <a:rPr lang="en-US" sz="3000" dirty="0" smtClean="0">
                <a:latin typeface="Gill Sans"/>
                <a:cs typeface="Gill Sans"/>
              </a:rPr>
              <a:t>)</a:t>
            </a:r>
            <a:r>
              <a:rPr lang="en-US" sz="3000" dirty="0" smtClean="0">
                <a:latin typeface="Gill Sans"/>
                <a:cs typeface="Gill Sans"/>
              </a:rPr>
              <a:t>.</a:t>
            </a:r>
          </a:p>
          <a:p>
            <a:pPr marL="457200" indent="-457200" eaLnBrk="1" hangingPunct="1">
              <a:buFont typeface="Arial"/>
              <a:buChar char="•"/>
            </a:pPr>
            <a:r>
              <a:rPr lang="en-US" sz="3000" dirty="0" smtClean="0">
                <a:latin typeface="Gill Sans"/>
                <a:cs typeface="Gill Sans"/>
              </a:rPr>
              <a:t>A </a:t>
            </a:r>
            <a:r>
              <a:rPr lang="en-US" sz="3000" dirty="0">
                <a:latin typeface="Gill Sans"/>
                <a:cs typeface="Gill Sans"/>
              </a:rPr>
              <a:t>substantial increase in errors </a:t>
            </a:r>
            <a:r>
              <a:rPr lang="en-US" sz="3000" dirty="0" smtClean="0">
                <a:latin typeface="Gill Sans"/>
                <a:cs typeface="Gill Sans"/>
              </a:rPr>
              <a:t>of</a:t>
            </a:r>
            <a:r>
              <a:rPr lang="en-US" sz="3000" dirty="0" smtClean="0">
                <a:latin typeface="Gill Sans"/>
                <a:cs typeface="Gill Sans"/>
              </a:rPr>
              <a:t> </a:t>
            </a:r>
            <a:r>
              <a:rPr lang="en-US" sz="3000" dirty="0" err="1">
                <a:latin typeface="Gill Sans"/>
                <a:cs typeface="Gill Sans"/>
              </a:rPr>
              <a:t>kf</a:t>
            </a:r>
            <a:r>
              <a:rPr lang="en-US" sz="3000" dirty="0">
                <a:latin typeface="Gill Sans"/>
                <a:cs typeface="Gill Sans"/>
              </a:rPr>
              <a:t> occurs for VFA relative to IR (Fig. </a:t>
            </a:r>
            <a:r>
              <a:rPr lang="en-US" sz="3000" dirty="0">
                <a:latin typeface="Gill Sans"/>
                <a:cs typeface="Gill Sans"/>
              </a:rPr>
              <a:t>2</a:t>
            </a:r>
            <a:r>
              <a:rPr lang="en-US" sz="3000" dirty="0" smtClean="0">
                <a:latin typeface="Gill Sans"/>
                <a:cs typeface="Gill Sans"/>
              </a:rPr>
              <a:t>b - </a:t>
            </a:r>
            <a:r>
              <a:rPr lang="en-US" sz="3000" dirty="0" smtClean="0">
                <a:solidFill>
                  <a:srgbClr val="0000FF"/>
                </a:solidFill>
                <a:latin typeface="Gill Sans"/>
                <a:cs typeface="Gill Sans"/>
              </a:rPr>
              <a:t>blue</a:t>
            </a:r>
            <a:r>
              <a:rPr lang="en-US" sz="3000" dirty="0" smtClean="0">
                <a:latin typeface="Gill Sans"/>
                <a:cs typeface="Gill Sans"/>
              </a:rPr>
              <a:t>)</a:t>
            </a:r>
            <a:r>
              <a:rPr lang="en-US" sz="3000" dirty="0">
                <a:latin typeface="Gill Sans"/>
                <a:cs typeface="Gill Sans"/>
              </a:rPr>
              <a:t>, while T2r remains insensitive to B</a:t>
            </a:r>
            <a:r>
              <a:rPr lang="en-US" sz="3000" baseline="-25000" dirty="0">
                <a:latin typeface="Gill Sans"/>
                <a:cs typeface="Gill Sans"/>
              </a:rPr>
              <a:t>1</a:t>
            </a:r>
            <a:r>
              <a:rPr lang="en-US" sz="3000" dirty="0">
                <a:latin typeface="Gill Sans"/>
                <a:cs typeface="Gill Sans"/>
              </a:rPr>
              <a:t> inaccuracies for both cases.</a:t>
            </a:r>
            <a:endParaRPr lang="en-US" sz="3000" dirty="0" smtClean="0">
              <a:latin typeface="Gill Sans"/>
              <a:cs typeface="Gill San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4800033" y="26490090"/>
            <a:ext cx="10231539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9" name="TextBox 4"/>
          <p:cNvSpPr txBox="1">
            <a:spLocks noChangeArrowheads="1"/>
          </p:cNvSpPr>
          <p:nvPr/>
        </p:nvSpPr>
        <p:spPr bwMode="auto">
          <a:xfrm>
            <a:off x="24800033" y="26566500"/>
            <a:ext cx="1023153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Summary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81" name="TextBox 11"/>
          <p:cNvSpPr txBox="1">
            <a:spLocks noChangeArrowheads="1"/>
          </p:cNvSpPr>
          <p:nvPr/>
        </p:nvSpPr>
        <p:spPr bwMode="auto">
          <a:xfrm>
            <a:off x="12289631" y="17750970"/>
            <a:ext cx="115585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b="1" dirty="0" smtClean="0">
                <a:latin typeface="Gill Sans"/>
                <a:cs typeface="Gill Sans"/>
              </a:rPr>
              <a:t>Figure </a:t>
            </a:r>
            <a:r>
              <a:rPr lang="en-CA" sz="3000" b="1" dirty="0" smtClean="0">
                <a:latin typeface="Gill Sans"/>
                <a:cs typeface="Gill Sans"/>
              </a:rPr>
              <a:t>1. </a:t>
            </a:r>
            <a:r>
              <a:rPr lang="en-CA" sz="3000" dirty="0">
                <a:latin typeface="Gill Sans"/>
                <a:cs typeface="Gill Sans"/>
              </a:rPr>
              <a:t>Percent error in fitted qMT F values in the presence of a wide range of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and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errors (B</a:t>
            </a:r>
            <a:r>
              <a:rPr lang="en-CA" sz="3000" baseline="-25000" dirty="0">
                <a:latin typeface="Gill Sans"/>
                <a:cs typeface="Gill Sans"/>
              </a:rPr>
              <a:t>1,true </a:t>
            </a:r>
            <a:r>
              <a:rPr lang="en-CA" sz="3000" dirty="0">
                <a:latin typeface="Gill Sans"/>
                <a:cs typeface="Gill Sans"/>
              </a:rPr>
              <a:t>= 1 n.u., T</a:t>
            </a:r>
            <a:r>
              <a:rPr lang="en-CA" sz="3000" baseline="-25000" dirty="0">
                <a:latin typeface="Gill Sans"/>
                <a:cs typeface="Gill Sans"/>
              </a:rPr>
              <a:t>1,true </a:t>
            </a:r>
            <a:r>
              <a:rPr lang="en-CA" sz="3000" dirty="0">
                <a:latin typeface="Gill Sans"/>
                <a:cs typeface="Gill Sans"/>
              </a:rPr>
              <a:t>= 0.9 s</a:t>
            </a:r>
            <a:r>
              <a:rPr lang="en-CA" sz="3000" dirty="0" smtClean="0">
                <a:latin typeface="Gill Sans"/>
                <a:cs typeface="Gill Sans"/>
              </a:rPr>
              <a:t>).</a:t>
            </a:r>
            <a:endParaRPr lang="en-US" sz="3000" dirty="0" smtClean="0">
              <a:latin typeface="Gill Sans"/>
              <a:cs typeface="Gill Sans"/>
            </a:endParaRPr>
          </a:p>
        </p:txBody>
      </p:sp>
      <p:pic>
        <p:nvPicPr>
          <p:cNvPr id="112" name="Picture 111" descr="neurocmyk (1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631" y="2002631"/>
            <a:ext cx="3146047" cy="2743200"/>
          </a:xfrm>
          <a:prstGeom prst="rect">
            <a:avLst/>
          </a:prstGeom>
        </p:spPr>
      </p:pic>
      <p:sp>
        <p:nvSpPr>
          <p:cNvPr id="13319" name="TextBox 3"/>
          <p:cNvSpPr txBox="1">
            <a:spLocks noChangeArrowheads="1"/>
          </p:cNvSpPr>
          <p:nvPr/>
        </p:nvSpPr>
        <p:spPr bwMode="auto">
          <a:xfrm>
            <a:off x="1428940" y="1624832"/>
            <a:ext cx="3321489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2000" dirty="0" smtClean="0"/>
              <a:t>B</a:t>
            </a:r>
            <a:r>
              <a:rPr lang="en-US" sz="12000" baseline="-25000" dirty="0" smtClean="0"/>
              <a:t>1</a:t>
            </a:r>
            <a:r>
              <a:rPr lang="en-US" sz="12000" dirty="0" smtClean="0"/>
              <a:t>-Sensitivity Analysis of qMT</a:t>
            </a:r>
            <a:endParaRPr lang="en-US" sz="12000" dirty="0"/>
          </a:p>
        </p:txBody>
      </p:sp>
      <p:pic>
        <p:nvPicPr>
          <p:cNvPr id="114" name="Picture 7" descr="UC-vert-rgb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0" t="11990" r="33596" b="41732"/>
          <a:stretch/>
        </p:blipFill>
        <p:spPr bwMode="auto">
          <a:xfrm>
            <a:off x="5203031" y="1861117"/>
            <a:ext cx="2949679" cy="326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2" descr="Z:\Hotchkiss Brain Institute\7. Communications\b. Marketing\Logos\HBI\HBILOGO.t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t="10130" r="70972" b="13575"/>
          <a:stretch/>
        </p:blipFill>
        <p:spPr bwMode="auto">
          <a:xfrm>
            <a:off x="31187231" y="2383631"/>
            <a:ext cx="333562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mcgillrgb (1)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431" y="2040731"/>
            <a:ext cx="2286000" cy="2857500"/>
          </a:xfrm>
          <a:prstGeom prst="rect">
            <a:avLst/>
          </a:prstGeom>
        </p:spPr>
      </p:pic>
      <p:sp>
        <p:nvSpPr>
          <p:cNvPr id="13323" name="TextBox 62"/>
          <p:cNvSpPr txBox="1">
            <a:spLocks noChangeArrowheads="1"/>
          </p:cNvSpPr>
          <p:nvPr/>
        </p:nvSpPr>
        <p:spPr bwMode="auto">
          <a:xfrm>
            <a:off x="1238414" y="8555831"/>
            <a:ext cx="9679617" cy="876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lvl="0" indent="-457200">
              <a:spcAft>
                <a:spcPts val="700"/>
              </a:spcAft>
              <a:buFont typeface="Arial"/>
              <a:buChar char="•"/>
            </a:pPr>
            <a:r>
              <a:rPr lang="en-CA" sz="3000" dirty="0">
                <a:latin typeface="Gill Sans"/>
                <a:cs typeface="Gill Sans"/>
              </a:rPr>
              <a:t>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mapping is an important measurement </a:t>
            </a:r>
            <a:r>
              <a:rPr lang="en-CA" sz="3000" dirty="0">
                <a:latin typeface="Gill Sans"/>
                <a:cs typeface="Gill Sans"/>
              </a:rPr>
              <a:t>used to correct the excitation flip angle and MT saturation powers </a:t>
            </a:r>
            <a:r>
              <a:rPr lang="en-CA" sz="3000" dirty="0">
                <a:latin typeface="Gill Sans"/>
                <a:cs typeface="Gill Sans"/>
              </a:rPr>
              <a:t>in pulsed quantitative magnetization transfer (qMT) </a:t>
            </a:r>
            <a:r>
              <a:rPr lang="en-CA" sz="3000" dirty="0" smtClean="0">
                <a:latin typeface="Gill Sans"/>
                <a:cs typeface="Gill Sans"/>
              </a:rPr>
              <a:t>imaging.</a:t>
            </a:r>
          </a:p>
          <a:p>
            <a:pPr marL="457200" indent="-457200">
              <a:spcAft>
                <a:spcPts val="700"/>
              </a:spcAft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Additional measurements necessary for qMT (e.g.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mapping) may also require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maps; variable flip angle (VFA)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mapping requires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maps, while inversion recovery (IR) typically does not</a:t>
            </a:r>
            <a:r>
              <a:rPr lang="en-CA" sz="3000" baseline="30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. </a:t>
            </a:r>
          </a:p>
          <a:p>
            <a:pPr marL="457200" lvl="0" indent="-457200">
              <a:spcAft>
                <a:spcPts val="700"/>
              </a:spcAft>
              <a:buFont typeface="Arial"/>
              <a:buChar char="•"/>
            </a:pPr>
            <a:r>
              <a:rPr lang="en-CA" sz="3000" b="1" dirty="0" smtClean="0">
                <a:latin typeface="Gill Sans"/>
                <a:cs typeface="Gill Sans"/>
              </a:rPr>
              <a:t>Local </a:t>
            </a:r>
            <a:r>
              <a:rPr lang="en-CA" sz="3000" b="1" dirty="0">
                <a:latin typeface="Gill Sans"/>
                <a:cs typeface="Gill Sans"/>
              </a:rPr>
              <a:t>(e.g. </a:t>
            </a:r>
            <a:r>
              <a:rPr lang="en-CA" sz="3000" b="1" dirty="0" err="1">
                <a:latin typeface="Gill Sans"/>
                <a:cs typeface="Gill Sans"/>
              </a:rPr>
              <a:t>artifacts</a:t>
            </a:r>
            <a:r>
              <a:rPr lang="en-CA" sz="3000" b="1" dirty="0">
                <a:latin typeface="Gill Sans"/>
                <a:cs typeface="Gill Sans"/>
              </a:rPr>
              <a:t>) or global (e.g. systemic biases) inaccuracies in B</a:t>
            </a:r>
            <a:r>
              <a:rPr lang="en-CA" sz="3000" b="1" baseline="-25000" dirty="0">
                <a:latin typeface="Gill Sans"/>
                <a:cs typeface="Gill Sans"/>
              </a:rPr>
              <a:t>1</a:t>
            </a:r>
            <a:r>
              <a:rPr lang="en-CA" sz="3000" b="1" dirty="0">
                <a:latin typeface="Gill Sans"/>
                <a:cs typeface="Gill Sans"/>
              </a:rPr>
              <a:t> mapping</a:t>
            </a:r>
            <a:r>
              <a:rPr lang="en-CA" sz="3000" b="1" baseline="30000" dirty="0">
                <a:latin typeface="Gill Sans"/>
                <a:cs typeface="Gill Sans"/>
              </a:rPr>
              <a:t>2</a:t>
            </a:r>
            <a:r>
              <a:rPr lang="en-CA" sz="3000" b="1" dirty="0">
                <a:latin typeface="Gill Sans"/>
                <a:cs typeface="Gill Sans"/>
              </a:rPr>
              <a:t> will propagate to the fitted qMT parameters differently, depending on the T</a:t>
            </a:r>
            <a:r>
              <a:rPr lang="en-CA" sz="3000" b="1" baseline="-25000" dirty="0">
                <a:latin typeface="Gill Sans"/>
                <a:cs typeface="Gill Sans"/>
              </a:rPr>
              <a:t>1</a:t>
            </a:r>
            <a:r>
              <a:rPr lang="en-CA" sz="3000" b="1" dirty="0">
                <a:latin typeface="Gill Sans"/>
                <a:cs typeface="Gill Sans"/>
              </a:rPr>
              <a:t> method.</a:t>
            </a:r>
            <a:endParaRPr lang="en-US" sz="3000" b="1" dirty="0">
              <a:latin typeface="Gill Sans"/>
              <a:cs typeface="Gill Sans"/>
            </a:endParaRPr>
          </a:p>
          <a:p>
            <a:pPr marL="457200" lvl="0" indent="-457200">
              <a:spcAft>
                <a:spcPts val="700"/>
              </a:spcAft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We present </a:t>
            </a:r>
            <a:r>
              <a:rPr lang="en-CA" sz="3000" dirty="0">
                <a:latin typeface="Gill Sans"/>
                <a:cs typeface="Gill Sans"/>
              </a:rPr>
              <a:t>a simulation-based analysis of the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sensitivity of pulsed qMT, investigating the </a:t>
            </a:r>
            <a:r>
              <a:rPr lang="en-CA" sz="3000" dirty="0" smtClean="0">
                <a:latin typeface="Gill Sans"/>
                <a:cs typeface="Gill Sans"/>
              </a:rPr>
              <a:t>propagation of </a:t>
            </a:r>
            <a:r>
              <a:rPr lang="en-CA" sz="3000" dirty="0">
                <a:latin typeface="Gill Sans"/>
                <a:cs typeface="Gill Sans"/>
              </a:rPr>
              <a:t>the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error to the qMT parameters using different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mapping methods (VFA vs. IR). </a:t>
            </a:r>
            <a:endParaRPr lang="en-CA" sz="3000" dirty="0" smtClean="0">
              <a:latin typeface="Gill Sans"/>
              <a:cs typeface="Gill Sans"/>
            </a:endParaRPr>
          </a:p>
          <a:p>
            <a:pPr marL="457200" indent="-457200">
              <a:spcAft>
                <a:spcPts val="700"/>
              </a:spcAft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This </a:t>
            </a:r>
            <a:r>
              <a:rPr lang="en-CA" sz="3000" dirty="0">
                <a:latin typeface="Gill Sans"/>
                <a:cs typeface="Gill Sans"/>
              </a:rPr>
              <a:t>work demonstrates the robustness of the </a:t>
            </a:r>
            <a:r>
              <a:rPr lang="en-CA" sz="3000" dirty="0" smtClean="0">
                <a:latin typeface="Gill Sans"/>
                <a:cs typeface="Gill Sans"/>
              </a:rPr>
              <a:t>pool-size </a:t>
            </a:r>
            <a:r>
              <a:rPr lang="en-CA" sz="3000" dirty="0">
                <a:latin typeface="Gill Sans"/>
                <a:cs typeface="Gill Sans"/>
              </a:rPr>
              <a:t>ratio F to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inaccuracies when VFA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mapping is used, but at the expense of an increase in error of </a:t>
            </a:r>
            <a:r>
              <a:rPr lang="en-CA" sz="3000" dirty="0" err="1">
                <a:latin typeface="Gill Sans"/>
                <a:cs typeface="Gill Sans"/>
              </a:rPr>
              <a:t>kf</a:t>
            </a:r>
            <a:r>
              <a:rPr lang="en-CA" sz="3000" dirty="0" smtClean="0">
                <a:latin typeface="Gill Sans"/>
                <a:cs typeface="Gill Sans"/>
              </a:rPr>
              <a:t>.</a:t>
            </a:r>
            <a:endParaRPr lang="en-US" sz="3000" dirty="0">
              <a:latin typeface="Gill Sans"/>
              <a:cs typeface="Gill Sans"/>
            </a:endParaRPr>
          </a:p>
        </p:txBody>
      </p:sp>
      <p:pic>
        <p:nvPicPr>
          <p:cNvPr id="10" name="Picture 9" descr="AbstractFig1Finalish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1"/>
          <a:stretch/>
        </p:blipFill>
        <p:spPr>
          <a:xfrm>
            <a:off x="12047749" y="8632031"/>
            <a:ext cx="11748082" cy="9220200"/>
          </a:xfrm>
          <a:prstGeom prst="rect">
            <a:avLst/>
          </a:prstGeom>
        </p:spPr>
      </p:pic>
      <p:pic>
        <p:nvPicPr>
          <p:cNvPr id="11" name="Picture 10" descr="AbstractFig2_Finalish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737" y="20900231"/>
            <a:ext cx="10581894" cy="9364631"/>
          </a:xfrm>
          <a:prstGeom prst="rect">
            <a:avLst/>
          </a:prstGeom>
        </p:spPr>
      </p:pic>
      <p:sp>
        <p:nvSpPr>
          <p:cNvPr id="66" name="TextBox 62"/>
          <p:cNvSpPr txBox="1">
            <a:spLocks noChangeArrowheads="1"/>
          </p:cNvSpPr>
          <p:nvPr/>
        </p:nvSpPr>
        <p:spPr bwMode="auto">
          <a:xfrm>
            <a:off x="25167431" y="17109891"/>
            <a:ext cx="9677400" cy="824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2000"/>
              </a:spcAft>
              <a:buFont typeface="Arial"/>
              <a:buChar char="•"/>
            </a:pPr>
            <a:r>
              <a:rPr lang="en-CA" sz="3000" dirty="0">
                <a:latin typeface="Gill Sans"/>
                <a:cs typeface="Gill Sans"/>
              </a:rPr>
              <a:t>The qMT </a:t>
            </a:r>
            <a:r>
              <a:rPr lang="en-CA" sz="3000" dirty="0" smtClean="0">
                <a:latin typeface="Gill Sans"/>
                <a:cs typeface="Gill Sans"/>
              </a:rPr>
              <a:t>pool-size </a:t>
            </a:r>
            <a:r>
              <a:rPr lang="en-CA" sz="3000" dirty="0">
                <a:latin typeface="Gill Sans"/>
                <a:cs typeface="Gill Sans"/>
              </a:rPr>
              <a:t>ratio F was shown to be nearly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-error insensitive when using VFA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mapping (Fig. </a:t>
            </a:r>
            <a:r>
              <a:rPr lang="en-CA" sz="3000" dirty="0" smtClean="0">
                <a:latin typeface="Gill Sans"/>
                <a:cs typeface="Gill Sans"/>
              </a:rPr>
              <a:t>2a </a:t>
            </a:r>
            <a:r>
              <a:rPr lang="en-CA" sz="3000" dirty="0">
                <a:latin typeface="Gill Sans"/>
                <a:cs typeface="Gill Sans"/>
              </a:rPr>
              <a:t>- </a:t>
            </a:r>
            <a:r>
              <a:rPr lang="en-CA" sz="3000" dirty="0">
                <a:solidFill>
                  <a:srgbClr val="0000FF"/>
                </a:solidFill>
                <a:latin typeface="Gill Sans"/>
                <a:cs typeface="Gill Sans"/>
              </a:rPr>
              <a:t>blue</a:t>
            </a:r>
            <a:r>
              <a:rPr lang="en-CA" sz="3000" dirty="0">
                <a:latin typeface="Gill Sans"/>
                <a:cs typeface="Gill Sans"/>
              </a:rPr>
              <a:t>). </a:t>
            </a:r>
            <a:endParaRPr lang="en-CA" sz="3000" dirty="0" smtClean="0">
              <a:latin typeface="Gill Sans"/>
              <a:cs typeface="Gill Sans"/>
            </a:endParaRPr>
          </a:p>
          <a:p>
            <a:pPr marL="457200" indent="-457200" eaLnBrk="1" hangingPunct="1">
              <a:spcAft>
                <a:spcPts val="2000"/>
              </a:spcAft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Using </a:t>
            </a:r>
            <a:r>
              <a:rPr lang="en-CA" sz="3000" dirty="0">
                <a:latin typeface="Gill Sans"/>
                <a:cs typeface="Gill Sans"/>
              </a:rPr>
              <a:t>a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-independent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</a:t>
            </a:r>
            <a:r>
              <a:rPr lang="en-CA" sz="3000" dirty="0" smtClean="0">
                <a:latin typeface="Gill Sans"/>
                <a:cs typeface="Gill Sans"/>
              </a:rPr>
              <a:t>measure, </a:t>
            </a:r>
            <a:r>
              <a:rPr lang="en-CA" sz="3000" dirty="0">
                <a:latin typeface="Gill Sans"/>
                <a:cs typeface="Gill Sans"/>
              </a:rPr>
              <a:t>such as </a:t>
            </a:r>
            <a:r>
              <a:rPr lang="en-CA" sz="3000" dirty="0" smtClean="0">
                <a:latin typeface="Gill Sans"/>
                <a:cs typeface="Gill Sans"/>
              </a:rPr>
              <a:t>IR, </a:t>
            </a:r>
            <a:r>
              <a:rPr lang="en-CA" sz="3000" dirty="0">
                <a:latin typeface="Gill Sans"/>
                <a:cs typeface="Gill Sans"/>
              </a:rPr>
              <a:t>produces large qMT F errors </a:t>
            </a:r>
            <a:r>
              <a:rPr lang="en-CA" sz="3000" dirty="0" smtClean="0">
                <a:latin typeface="Gill Sans"/>
                <a:cs typeface="Gill Sans"/>
              </a:rPr>
              <a:t>(&gt;</a:t>
            </a:r>
            <a:r>
              <a:rPr lang="en-CA" sz="3000" dirty="0">
                <a:latin typeface="Gill Sans"/>
                <a:cs typeface="Gill Sans"/>
              </a:rPr>
              <a:t>100% to -45% for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errors </a:t>
            </a:r>
            <a:r>
              <a:rPr lang="en-CA" sz="3000" dirty="0" smtClean="0">
                <a:latin typeface="Gill Sans"/>
                <a:cs typeface="Gill Sans"/>
              </a:rPr>
              <a:t>between</a:t>
            </a:r>
            <a:r>
              <a:rPr lang="en-CA" sz="3000" dirty="0" smtClean="0">
                <a:latin typeface="Gill Sans"/>
                <a:cs typeface="Gill Sans"/>
              </a:rPr>
              <a:t> ±30%, Fig. </a:t>
            </a:r>
            <a:r>
              <a:rPr lang="en-CA" sz="3000" dirty="0">
                <a:latin typeface="Gill Sans"/>
                <a:cs typeface="Gill Sans"/>
              </a:rPr>
              <a:t>2</a:t>
            </a:r>
            <a:r>
              <a:rPr lang="en-CA" sz="3000" dirty="0" smtClean="0">
                <a:latin typeface="Gill Sans"/>
                <a:cs typeface="Gill Sans"/>
              </a:rPr>
              <a:t>a – </a:t>
            </a:r>
            <a:r>
              <a:rPr lang="en-CA" sz="3000" dirty="0">
                <a:solidFill>
                  <a:srgbClr val="FF0000"/>
                </a:solidFill>
                <a:latin typeface="Gill Sans"/>
                <a:cs typeface="Gill Sans"/>
              </a:rPr>
              <a:t>red</a:t>
            </a:r>
            <a:r>
              <a:rPr lang="en-CA" sz="3000" dirty="0" smtClean="0">
                <a:latin typeface="Gill Sans"/>
                <a:cs typeface="Gill Sans"/>
              </a:rPr>
              <a:t>). VFA </a:t>
            </a:r>
            <a:r>
              <a:rPr lang="en-CA" sz="3000" dirty="0">
                <a:latin typeface="Gill Sans"/>
                <a:cs typeface="Gill Sans"/>
              </a:rPr>
              <a:t>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mapping kept qMT F errors within a moderate range (7% to -3%, Fig. </a:t>
            </a:r>
            <a:r>
              <a:rPr lang="en-CA" sz="3000" dirty="0" smtClean="0">
                <a:latin typeface="Gill Sans"/>
                <a:cs typeface="Gill Sans"/>
              </a:rPr>
              <a:t>2a </a:t>
            </a:r>
            <a:r>
              <a:rPr lang="en-CA" sz="3000" dirty="0">
                <a:latin typeface="Gill Sans"/>
                <a:cs typeface="Gill Sans"/>
              </a:rPr>
              <a:t>-</a:t>
            </a:r>
            <a:r>
              <a:rPr lang="en-CA" sz="3000" dirty="0">
                <a:solidFill>
                  <a:srgbClr val="3366FF"/>
                </a:solidFill>
                <a:latin typeface="Gill Sans"/>
                <a:cs typeface="Gill Sans"/>
              </a:rPr>
              <a:t> </a:t>
            </a:r>
            <a:r>
              <a:rPr lang="en-CA" sz="3000" dirty="0">
                <a:solidFill>
                  <a:srgbClr val="0000FF"/>
                </a:solidFill>
                <a:latin typeface="Gill Sans"/>
                <a:cs typeface="Gill Sans"/>
              </a:rPr>
              <a:t>blue</a:t>
            </a:r>
            <a:r>
              <a:rPr lang="en-CA" sz="3000" dirty="0">
                <a:latin typeface="Gill Sans"/>
                <a:cs typeface="Gill Sans"/>
              </a:rPr>
              <a:t>). </a:t>
            </a:r>
            <a:endParaRPr lang="en-CA" sz="3000" dirty="0" smtClean="0">
              <a:latin typeface="Gill Sans"/>
              <a:cs typeface="Gill Sans"/>
            </a:endParaRPr>
          </a:p>
          <a:p>
            <a:pPr marL="457200" indent="-457200" eaLnBrk="1" hangingPunct="1">
              <a:spcAft>
                <a:spcPts val="2000"/>
              </a:spcAft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These </a:t>
            </a:r>
            <a:r>
              <a:rPr lang="en-CA" sz="3000" dirty="0">
                <a:latin typeface="Gill Sans"/>
                <a:cs typeface="Gill Sans"/>
              </a:rPr>
              <a:t>results suggest that </a:t>
            </a:r>
            <a:r>
              <a:rPr lang="en-CA" sz="3000" dirty="0" smtClean="0">
                <a:latin typeface="Gill Sans"/>
                <a:cs typeface="Gill Sans"/>
              </a:rPr>
              <a:t>the pool-size ratio, a biomarker for myelin density, </a:t>
            </a:r>
            <a:r>
              <a:rPr lang="en-CA" sz="3000" dirty="0">
                <a:latin typeface="Gill Sans"/>
                <a:cs typeface="Gill Sans"/>
              </a:rPr>
              <a:t>may have </a:t>
            </a:r>
            <a:r>
              <a:rPr lang="en-CA" sz="3000" dirty="0" smtClean="0">
                <a:latin typeface="Gill Sans"/>
                <a:cs typeface="Gill Sans"/>
              </a:rPr>
              <a:t>increased </a:t>
            </a:r>
            <a:r>
              <a:rPr lang="en-CA" sz="3000" dirty="0">
                <a:latin typeface="Gill Sans"/>
                <a:cs typeface="Gill Sans"/>
              </a:rPr>
              <a:t>sensitivity to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-</a:t>
            </a:r>
            <a:r>
              <a:rPr lang="en-CA" sz="3000" dirty="0" smtClean="0">
                <a:latin typeface="Gill Sans"/>
                <a:cs typeface="Gill Sans"/>
              </a:rPr>
              <a:t>inaccuracies</a:t>
            </a:r>
            <a:r>
              <a:rPr lang="en-CA" sz="3000" dirty="0">
                <a:latin typeface="Gill Sans"/>
                <a:cs typeface="Gill Sans"/>
              </a:rPr>
              <a:t> </a:t>
            </a:r>
            <a:r>
              <a:rPr lang="en-CA" sz="3000" dirty="0" smtClean="0">
                <a:latin typeface="Gill Sans"/>
                <a:cs typeface="Gill Sans"/>
              </a:rPr>
              <a:t>if </a:t>
            </a:r>
            <a:r>
              <a:rPr lang="en-CA" sz="3000" dirty="0" smtClean="0">
                <a:latin typeface="Gill Sans"/>
                <a:cs typeface="Gill Sans"/>
              </a:rPr>
              <a:t>the pulsed qMT protocol uses a </a:t>
            </a:r>
            <a:r>
              <a:rPr lang="en-CA" sz="3000" dirty="0">
                <a:latin typeface="Gill Sans"/>
                <a:cs typeface="Gill Sans"/>
              </a:rPr>
              <a:t>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-independent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</a:t>
            </a:r>
            <a:r>
              <a:rPr lang="en-CA" sz="3000" dirty="0" smtClean="0">
                <a:latin typeface="Gill Sans"/>
                <a:cs typeface="Gill Sans"/>
              </a:rPr>
              <a:t>measurement (e.g. IR).</a:t>
            </a:r>
          </a:p>
          <a:p>
            <a:pPr marL="457200" indent="-457200" eaLnBrk="1" hangingPunct="1">
              <a:spcAft>
                <a:spcPts val="2000"/>
              </a:spcAft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For a</a:t>
            </a:r>
            <a:r>
              <a:rPr lang="en-CA" sz="3000" dirty="0" smtClean="0">
                <a:latin typeface="Gill Sans"/>
                <a:cs typeface="Gill Sans"/>
              </a:rPr>
              <a:t>pplications of qMT </a:t>
            </a:r>
            <a:r>
              <a:rPr lang="en-CA" sz="3000" dirty="0">
                <a:latin typeface="Gill Sans"/>
                <a:cs typeface="Gill Sans"/>
              </a:rPr>
              <a:t>where </a:t>
            </a:r>
            <a:r>
              <a:rPr lang="en-CA" sz="3000" dirty="0" err="1">
                <a:latin typeface="Gill Sans"/>
                <a:cs typeface="Gill Sans"/>
              </a:rPr>
              <a:t>kf</a:t>
            </a:r>
            <a:r>
              <a:rPr lang="en-CA" sz="3000" dirty="0">
                <a:latin typeface="Gill Sans"/>
                <a:cs typeface="Gill Sans"/>
              </a:rPr>
              <a:t> </a:t>
            </a:r>
            <a:r>
              <a:rPr lang="en-CA" sz="3000" dirty="0" smtClean="0">
                <a:latin typeface="Gill Sans"/>
                <a:cs typeface="Gill Sans"/>
              </a:rPr>
              <a:t>is </a:t>
            </a:r>
            <a:r>
              <a:rPr lang="en-CA" sz="3000" dirty="0">
                <a:latin typeface="Gill Sans"/>
                <a:cs typeface="Gill Sans"/>
              </a:rPr>
              <a:t>the biomarker of interest (e.g. cartilage imaging</a:t>
            </a:r>
            <a:r>
              <a:rPr lang="en-CA" sz="3000" baseline="30000" dirty="0">
                <a:latin typeface="Gill Sans"/>
                <a:cs typeface="Gill Sans"/>
              </a:rPr>
              <a:t>6</a:t>
            </a:r>
            <a:r>
              <a:rPr lang="en-CA" sz="3000" dirty="0">
                <a:latin typeface="Gill Sans"/>
                <a:cs typeface="Gill Sans"/>
              </a:rPr>
              <a:t>, systemic inflammation</a:t>
            </a:r>
            <a:r>
              <a:rPr lang="en-CA" sz="3000" baseline="30000" dirty="0">
                <a:latin typeface="Gill Sans"/>
                <a:cs typeface="Gill Sans"/>
              </a:rPr>
              <a:t>7</a:t>
            </a:r>
            <a:r>
              <a:rPr lang="en-CA" sz="3000" dirty="0">
                <a:latin typeface="Gill Sans"/>
                <a:cs typeface="Gill Sans"/>
              </a:rPr>
              <a:t>)</a:t>
            </a:r>
            <a:r>
              <a:rPr lang="en-CA" sz="3000" dirty="0" smtClean="0">
                <a:latin typeface="Gill Sans"/>
                <a:cs typeface="Gill Sans"/>
              </a:rPr>
              <a:t>, our results suggest that </a:t>
            </a:r>
            <a:r>
              <a:rPr lang="en-CA" sz="3000" dirty="0">
                <a:latin typeface="Gill Sans"/>
                <a:cs typeface="Gill Sans"/>
              </a:rPr>
              <a:t>a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-independent measure of T</a:t>
            </a:r>
            <a:r>
              <a:rPr lang="en-CA" sz="3000" baseline="-25000" dirty="0">
                <a:latin typeface="Gill Sans"/>
                <a:cs typeface="Gill Sans"/>
              </a:rPr>
              <a:t>1 </a:t>
            </a:r>
            <a:r>
              <a:rPr lang="en-CA" sz="3000" dirty="0">
                <a:latin typeface="Gill Sans"/>
                <a:cs typeface="Gill Sans"/>
              </a:rPr>
              <a:t>may </a:t>
            </a:r>
            <a:r>
              <a:rPr lang="en-CA" sz="3000" dirty="0" smtClean="0">
                <a:latin typeface="Gill Sans"/>
                <a:cs typeface="Gill Sans"/>
              </a:rPr>
              <a:t>be preferable instead of the VFA method (Fig. 2b – </a:t>
            </a:r>
            <a:r>
              <a:rPr lang="en-CA" sz="3000" dirty="0" smtClean="0">
                <a:solidFill>
                  <a:srgbClr val="FC3F07"/>
                </a:solidFill>
                <a:latin typeface="Gill Sans"/>
                <a:cs typeface="Gill Sans"/>
              </a:rPr>
              <a:t>red</a:t>
            </a:r>
            <a:r>
              <a:rPr lang="en-CA" sz="3000" dirty="0" smtClean="0">
                <a:latin typeface="Gill Sans"/>
                <a:cs typeface="Gill Sans"/>
              </a:rPr>
              <a:t>).</a:t>
            </a:r>
            <a:endParaRPr lang="en-CA" sz="3000" dirty="0" smtClean="0">
              <a:latin typeface="Gill Sans"/>
              <a:cs typeface="Gill San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12961</TotalTime>
  <Words>1058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Mathieu Boudreau</cp:lastModifiedBy>
  <cp:revision>282</cp:revision>
  <dcterms:created xsi:type="dcterms:W3CDTF">2013-12-03T04:58:04Z</dcterms:created>
  <dcterms:modified xsi:type="dcterms:W3CDTF">2015-05-22T07:09:40Z</dcterms:modified>
</cp:coreProperties>
</file>