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9" r:id="rId2"/>
    <p:sldId id="256" r:id="rId3"/>
    <p:sldId id="261" r:id="rId4"/>
    <p:sldId id="257" r:id="rId5"/>
    <p:sldId id="258" r:id="rId6"/>
    <p:sldId id="259" r:id="rId7"/>
    <p:sldId id="260" r:id="rId8"/>
    <p:sldId id="263" r:id="rId9"/>
    <p:sldId id="262" r:id="rId10"/>
    <p:sldId id="264" r:id="rId11"/>
    <p:sldId id="280" r:id="rId12"/>
    <p:sldId id="281" r:id="rId13"/>
    <p:sldId id="283" r:id="rId14"/>
    <p:sldId id="284" r:id="rId15"/>
    <p:sldId id="286" r:id="rId16"/>
    <p:sldId id="292" r:id="rId17"/>
    <p:sldId id="293" r:id="rId18"/>
    <p:sldId id="294" r:id="rId19"/>
    <p:sldId id="288" r:id="rId20"/>
    <p:sldId id="291" r:id="rId21"/>
    <p:sldId id="266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95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1" d="100"/>
          <a:sy n="81" d="100"/>
        </p:scale>
        <p:origin x="-1792" y="-80"/>
      </p:cViewPr>
      <p:guideLst>
        <p:guide orient="horz" pos="2962"/>
        <p:guide pos="3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D252B-5F74-AF41-9E96-18F24ADD1840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DDA07-FF3D-3048-84F2-CEBBE8DC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DA07-FF3D-3048-84F2-CEBBE8DC5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DA07-FF3D-3048-84F2-CEBBE8DC56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EDB6-2EA8-2F4F-8B2D-36026F3F01B6}" type="datetimeFigureOut">
              <a:rPr lang="en-US" smtClean="0"/>
              <a:t>15-09-25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3D96-DFE2-DC45-92DB-9E65F00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2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2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3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31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/>
              <a:t>-</a:t>
            </a:r>
            <a:r>
              <a:rPr lang="en-US" dirty="0" smtClean="0"/>
              <a:t>Sensitivity Optimization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 Planning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1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st_ukir_ukvfa_optvf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3"/>
          <a:stretch/>
        </p:blipFill>
        <p:spPr>
          <a:xfrm>
            <a:off x="666651" y="1981083"/>
            <a:ext cx="5490344" cy="4896000"/>
          </a:xfrm>
          <a:prstGeom prst="rect">
            <a:avLst/>
          </a:prstGeom>
        </p:spPr>
      </p:pic>
      <p:pic>
        <p:nvPicPr>
          <p:cNvPr id="5" name="Picture 4" descr="fig3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9" t="55934" r="45042" b="31037"/>
          <a:stretch/>
        </p:blipFill>
        <p:spPr>
          <a:xfrm>
            <a:off x="6150294" y="4121937"/>
            <a:ext cx="885825" cy="17779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fig2.png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5" t="64138" r="45844" b="23893"/>
          <a:stretch/>
        </p:blipFill>
        <p:spPr>
          <a:xfrm>
            <a:off x="6143206" y="3479857"/>
            <a:ext cx="900000" cy="18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71427" y="3983224"/>
            <a:ext cx="225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VFAq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MT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uniform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1428" y="3355255"/>
            <a:ext cx="203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IR </a:t>
            </a:r>
            <a:r>
              <a:rPr lang="en-US" sz="2000" dirty="0" err="1" smtClean="0">
                <a:latin typeface="Times New Roman"/>
                <a:cs typeface="Times New Roman"/>
              </a:rPr>
              <a:t>qMT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uniform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9" name="Picture 8" descr="hist_ukir_ukvfa_optvfa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0" t="31738" r="45102" b="56171"/>
          <a:stretch/>
        </p:blipFill>
        <p:spPr>
          <a:xfrm>
            <a:off x="6150294" y="4719638"/>
            <a:ext cx="900000" cy="1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071427" y="4543937"/>
            <a:ext cx="2727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 smtClean="0">
                <a:latin typeface="Times New Roman"/>
                <a:cs typeface="Times New Roman"/>
              </a:rPr>
              <a:t>VFA </a:t>
            </a:r>
            <a:r>
              <a:rPr lang="en-US" sz="2150" b="1" dirty="0" err="1" smtClean="0">
                <a:latin typeface="Times New Roman"/>
                <a:cs typeface="Times New Roman"/>
              </a:rPr>
              <a:t>qMT</a:t>
            </a:r>
            <a:r>
              <a:rPr lang="en-US" sz="2150" b="1" baseline="-25000" dirty="0" err="1" smtClean="0">
                <a:latin typeface="Times New Roman"/>
                <a:cs typeface="Times New Roman"/>
              </a:rPr>
              <a:t>optimized</a:t>
            </a:r>
            <a:endParaRPr lang="en-US" sz="2150" b="1" dirty="0">
              <a:latin typeface="Times New Roman"/>
              <a:cs typeface="Times New Roman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range for B</a:t>
            </a:r>
            <a:r>
              <a:rPr lang="en-US" baseline="-25000" dirty="0" smtClean="0"/>
              <a:t>1</a:t>
            </a:r>
            <a:r>
              <a:rPr lang="en-US" dirty="0" smtClean="0"/>
              <a:t> Flat = 1</a:t>
            </a:r>
            <a:br>
              <a:rPr lang="en-US" dirty="0" smtClean="0"/>
            </a:br>
            <a:r>
              <a:rPr lang="en-US" dirty="0" smtClean="0"/>
              <a:t>(1 subject)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3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approach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</a:t>
            </a:r>
            <a:r>
              <a:rPr lang="en-US" dirty="0"/>
              <a:t>s</a:t>
            </a:r>
            <a:r>
              <a:rPr lang="en-US" dirty="0" smtClean="0"/>
              <a:t>ensitivity analysis</a:t>
            </a:r>
          </a:p>
          <a:p>
            <a:endParaRPr lang="en-US" dirty="0" smtClean="0"/>
          </a:p>
          <a:p>
            <a:r>
              <a:rPr lang="en-US" dirty="0" smtClean="0"/>
              <a:t>Numerical sensitivity analysis</a:t>
            </a:r>
          </a:p>
          <a:p>
            <a:endParaRPr lang="en-US" dirty="0"/>
          </a:p>
          <a:p>
            <a:r>
              <a:rPr lang="en-US" dirty="0" smtClean="0"/>
              <a:t>Data-driven 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Analytical </a:t>
            </a:r>
            <a:r>
              <a:rPr lang="en-US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Partial derivatives of Sled equations (after his approximations)</a:t>
            </a:r>
          </a:p>
          <a:p>
            <a:pPr lvl="1"/>
            <a:r>
              <a:rPr lang="en-US" dirty="0" smtClean="0"/>
              <a:t>Need to use symbolic math toolboxes </a:t>
            </a:r>
          </a:p>
          <a:p>
            <a:pPr lvl="2"/>
            <a:r>
              <a:rPr lang="en-US" dirty="0" err="1" smtClean="0"/>
              <a:t>Matlab</a:t>
            </a:r>
            <a:r>
              <a:rPr lang="en-US" dirty="0" smtClean="0"/>
              <a:t>, Python, Maple, etc.</a:t>
            </a:r>
          </a:p>
          <a:p>
            <a:pPr lvl="1"/>
            <a:r>
              <a:rPr lang="en-US" dirty="0" smtClean="0"/>
              <a:t>Optimize qMT point protocol by iteratively removing points that are most sensitive to B</a:t>
            </a:r>
            <a:r>
              <a:rPr lang="en-US" baseline="-25000" dirty="0" smtClean="0"/>
              <a:t>1</a:t>
            </a:r>
            <a:r>
              <a:rPr lang="en-US" dirty="0" smtClean="0"/>
              <a:t> inaccuracies</a:t>
            </a:r>
          </a:p>
        </p:txBody>
      </p:sp>
    </p:spTree>
    <p:extLst>
      <p:ext uri="{BB962C8B-B14F-4D97-AF65-F5344CB8AC3E}">
        <p14:creationId xmlns:p14="http://schemas.microsoft.com/office/powerpoint/2010/main" val="315024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Analytical </a:t>
            </a:r>
            <a:r>
              <a:rPr lang="en-US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“Exact” partial derivative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Optimization performed for single tissue parameters</a:t>
            </a:r>
          </a:p>
          <a:p>
            <a:pPr lvl="2"/>
            <a:r>
              <a:rPr lang="en-US" dirty="0" smtClean="0"/>
              <a:t>No noise</a:t>
            </a:r>
          </a:p>
          <a:p>
            <a:pPr lvl="3"/>
            <a:r>
              <a:rPr lang="en-US" dirty="0" smtClean="0"/>
              <a:t>Alternating iterations with Ives CRLB optimization could help</a:t>
            </a:r>
          </a:p>
          <a:p>
            <a:pPr lvl="2"/>
            <a:r>
              <a:rPr lang="en-US" dirty="0" smtClean="0"/>
              <a:t>Additional approximation may be needed</a:t>
            </a:r>
          </a:p>
          <a:p>
            <a:pPr lvl="3"/>
            <a:r>
              <a:rPr lang="en-US" dirty="0" smtClean="0"/>
              <a:t>Sleds model pre-calculates </a:t>
            </a:r>
            <a:r>
              <a:rPr lang="en-US" dirty="0" err="1" smtClean="0"/>
              <a:t>Sf</a:t>
            </a:r>
            <a:r>
              <a:rPr lang="en-US" dirty="0" smtClean="0"/>
              <a:t> (</a:t>
            </a:r>
            <a:r>
              <a:rPr lang="en-US" dirty="0" err="1" smtClean="0"/>
              <a:t>dependant</a:t>
            </a:r>
            <a:r>
              <a:rPr lang="en-US" dirty="0" smtClean="0"/>
              <a:t> on </a:t>
            </a:r>
          </a:p>
          <a:p>
            <a:pPr lvl="3"/>
            <a:r>
              <a:rPr lang="en-US" dirty="0" smtClean="0"/>
              <a:t>Partial derivative of the integral of </a:t>
            </a:r>
            <a:r>
              <a:rPr lang="en-US" dirty="0" err="1" smtClean="0"/>
              <a:t>lineshape</a:t>
            </a:r>
            <a:r>
              <a:rPr lang="en-US" dirty="0" smtClean="0"/>
              <a:t>… fix T</a:t>
            </a:r>
            <a:r>
              <a:rPr lang="en-US" baseline="-25000" dirty="0" smtClean="0"/>
              <a:t>2R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Close-form sensitivity equations would be quite heavy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67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Numerical </a:t>
            </a:r>
            <a:r>
              <a:rPr lang="en-US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Numerical partial </a:t>
            </a:r>
            <a:r>
              <a:rPr lang="en-US" dirty="0"/>
              <a:t>derivatives </a:t>
            </a:r>
            <a:r>
              <a:rPr lang="en-US" dirty="0" smtClean="0"/>
              <a:t>using qMT simulations</a:t>
            </a:r>
            <a:endParaRPr lang="en-US" dirty="0"/>
          </a:p>
          <a:p>
            <a:pPr lvl="1"/>
            <a:r>
              <a:rPr lang="en-US" dirty="0" smtClean="0"/>
              <a:t>qMT simulation code already available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umerical partial derivative convergence and  precision considerations</a:t>
            </a:r>
            <a:endParaRPr lang="en-US" dirty="0"/>
          </a:p>
          <a:p>
            <a:pPr lvl="1"/>
            <a:r>
              <a:rPr lang="en-US" dirty="0"/>
              <a:t>Optimize qMT point protocol by iteratively removing points that are most sensitive to B</a:t>
            </a:r>
            <a:r>
              <a:rPr lang="en-US" baseline="-25000" dirty="0"/>
              <a:t>1</a:t>
            </a:r>
            <a:r>
              <a:rPr lang="en-US" dirty="0"/>
              <a:t> inaccuracies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Numerical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Lots of code ready to be used</a:t>
            </a:r>
          </a:p>
          <a:p>
            <a:pPr lvl="2"/>
            <a:r>
              <a:rPr lang="en-US" dirty="0" smtClean="0"/>
              <a:t>More easily adaptable to other qMT techniques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Optimization performed for single tissue parameters</a:t>
            </a:r>
          </a:p>
          <a:p>
            <a:pPr lvl="2"/>
            <a:r>
              <a:rPr lang="en-US" dirty="0" smtClean="0"/>
              <a:t>No noise</a:t>
            </a:r>
          </a:p>
          <a:p>
            <a:pPr lvl="3"/>
            <a:r>
              <a:rPr lang="en-US" dirty="0" smtClean="0"/>
              <a:t>Alternating iterations with Ives CRLB optimization could help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32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Data-driven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Acquire large range of qMT data points in healthy subjects</a:t>
            </a:r>
          </a:p>
          <a:p>
            <a:pPr lvl="2"/>
            <a:r>
              <a:rPr lang="en-US" dirty="0" smtClean="0"/>
              <a:t>Top ~60 </a:t>
            </a:r>
            <a:r>
              <a:rPr lang="en-US" dirty="0"/>
              <a:t>points from Ives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Instead of “B1 flat”, uniformly multiply the B</a:t>
            </a:r>
            <a:r>
              <a:rPr lang="en-US" baseline="-25000" dirty="0" smtClean="0"/>
              <a:t>1</a:t>
            </a:r>
            <a:r>
              <a:rPr lang="en-US" dirty="0" smtClean="0"/>
              <a:t> map by a value (1%, 5%, 10%, …) </a:t>
            </a:r>
            <a:endParaRPr lang="en-US" dirty="0"/>
          </a:p>
          <a:p>
            <a:pPr lvl="1"/>
            <a:r>
              <a:rPr lang="en-US" dirty="0" smtClean="0"/>
              <a:t>Optimize </a:t>
            </a:r>
            <a:r>
              <a:rPr lang="en-US" dirty="0"/>
              <a:t>qMT point protocol by iteratively removing points </a:t>
            </a:r>
            <a:r>
              <a:rPr lang="en-US" dirty="0" smtClean="0"/>
              <a:t>which leads to less error in overall (spatially) fits of 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9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Data-driven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Easily adaptable technique to other qMT techniques</a:t>
            </a:r>
          </a:p>
          <a:p>
            <a:pPr lvl="2"/>
            <a:r>
              <a:rPr lang="en-US" dirty="0" smtClean="0"/>
              <a:t>Noise, different tissue parameters, multi-tissue voxels are all naturally included (though different weighting)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Resolution must be a consideration (do we want pure GM voxels?)</a:t>
            </a:r>
          </a:p>
          <a:p>
            <a:pPr lvl="2"/>
            <a:r>
              <a:rPr lang="en-US" dirty="0" smtClean="0"/>
              <a:t>Mask for certain tissue types?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27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Extended discussion on optimizing qMT for B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 to optimizing the qMT protocol to B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u="sng" dirty="0" smtClean="0"/>
              <a:t>identify the key factors </a:t>
            </a:r>
            <a:r>
              <a:rPr lang="en-US" dirty="0" smtClean="0"/>
              <a:t>in the optimized protocol that promotes insensitivity to 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Which range of parameters?</a:t>
            </a:r>
          </a:p>
          <a:p>
            <a:pPr lvl="1"/>
            <a:r>
              <a:rPr lang="en-US" dirty="0" smtClean="0"/>
              <a:t>Combos of parameters (more MT-FAs, better insensitivity/robustness?)</a:t>
            </a:r>
          </a:p>
          <a:p>
            <a:pPr lvl="1"/>
            <a:r>
              <a:rPr lang="en-US" dirty="0" smtClean="0"/>
              <a:t>Beware traps</a:t>
            </a:r>
          </a:p>
          <a:p>
            <a:pPr lvl="2"/>
            <a:r>
              <a:rPr lang="en-US" dirty="0" smtClean="0"/>
              <a:t>Must still fit well qMT parameters</a:t>
            </a:r>
          </a:p>
          <a:p>
            <a:pPr lvl="2"/>
            <a:r>
              <a:rPr lang="en-US" dirty="0" smtClean="0"/>
              <a:t>10 points all far off-res or only low MT-FA will obviously be insensitive to B1, but not desirable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9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Ives 2011 paper was in MRM (Imaging Methodology – Communication), same/similar format?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9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10280"/>
              </p:ext>
            </p:extLst>
          </p:nvPr>
        </p:nvGraphicFramePr>
        <p:xfrm>
          <a:off x="358779" y="2343150"/>
          <a:ext cx="8435661" cy="333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3" imgW="5486400" imgH="2171700" progId="Word.Document.12">
                  <p:embed/>
                </p:oleObj>
              </mc:Choice>
              <mc:Fallback>
                <p:oleObj name="Document" r:id="rId3" imgW="5486400" imgH="217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779" y="2343150"/>
                        <a:ext cx="8435661" cy="3339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68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171905"/>
              </p:ext>
            </p:extLst>
          </p:nvPr>
        </p:nvGraphicFramePr>
        <p:xfrm>
          <a:off x="414144" y="2677968"/>
          <a:ext cx="8460000" cy="278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Document" r:id="rId3" imgW="5486400" imgH="1803400" progId="Word.Document.12">
                  <p:embed/>
                </p:oleObj>
              </mc:Choice>
              <mc:Fallback>
                <p:oleObj name="Document" r:id="rId3" imgW="5486400" imgH="180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144" y="2677968"/>
                        <a:ext cx="8460000" cy="2780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70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39938"/>
              </p:ext>
            </p:extLst>
          </p:nvPr>
        </p:nvGraphicFramePr>
        <p:xfrm>
          <a:off x="414144" y="2757709"/>
          <a:ext cx="8460000" cy="280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3" imgW="5486400" imgH="1816100" progId="Word.Document.12">
                  <p:embed/>
                </p:oleObj>
              </mc:Choice>
              <mc:Fallback>
                <p:oleObj name="Document" r:id="rId3" imgW="5486400" imgH="181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144" y="2757709"/>
                        <a:ext cx="8460000" cy="2800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70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78677"/>
              </p:ext>
            </p:extLst>
          </p:nvPr>
        </p:nvGraphicFramePr>
        <p:xfrm>
          <a:off x="382608" y="1974850"/>
          <a:ext cx="8460000" cy="448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3" imgW="5486400" imgH="2908300" progId="Word.Document.12">
                  <p:embed/>
                </p:oleObj>
              </mc:Choice>
              <mc:Fallback>
                <p:oleObj name="Document" r:id="rId3" imgW="5486400" imgH="290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608" y="1974850"/>
                        <a:ext cx="8460000" cy="4484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70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87116"/>
              </p:ext>
            </p:extLst>
          </p:nvPr>
        </p:nvGraphicFramePr>
        <p:xfrm>
          <a:off x="457200" y="2352348"/>
          <a:ext cx="8460000" cy="391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r:id="rId3" imgW="5486400" imgH="2540000" progId="Word.Document.12">
                  <p:embed/>
                </p:oleObj>
              </mc:Choice>
              <mc:Fallback>
                <p:oleObj name="Document" r:id="rId3" imgW="54864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52348"/>
                        <a:ext cx="8460000" cy="3916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64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69037"/>
              </p:ext>
            </p:extLst>
          </p:nvPr>
        </p:nvGraphicFramePr>
        <p:xfrm>
          <a:off x="414144" y="2869189"/>
          <a:ext cx="8460000" cy="327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Document" r:id="rId3" imgW="5486400" imgH="2120900" progId="Word.Document.12">
                  <p:embed/>
                </p:oleObj>
              </mc:Choice>
              <mc:Fallback>
                <p:oleObj name="Document" r:id="rId3" imgW="54864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144" y="2869189"/>
                        <a:ext cx="8460000" cy="3270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64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0121"/>
              </p:ext>
            </p:extLst>
          </p:nvPr>
        </p:nvGraphicFramePr>
        <p:xfrm>
          <a:off x="457200" y="2569882"/>
          <a:ext cx="8460000" cy="309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Document" r:id="rId3" imgW="5486400" imgH="2006600" progId="Word.Document.12">
                  <p:embed/>
                </p:oleObj>
              </mc:Choice>
              <mc:Fallback>
                <p:oleObj name="Document" r:id="rId3" imgW="5486400" imgH="200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69882"/>
                        <a:ext cx="8460000" cy="3094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64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using Sensitivity Analysis</a:t>
            </a:r>
            <a:br>
              <a:rPr lang="en-US" dirty="0" smtClean="0"/>
            </a:br>
            <a:r>
              <a:rPr lang="en-US" dirty="0" smtClean="0"/>
              <a:t>(Analytical)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24" y="1824044"/>
            <a:ext cx="5004090" cy="234501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169057"/>
            <a:ext cx="8229600" cy="1957106"/>
          </a:xfrm>
        </p:spPr>
        <p:txBody>
          <a:bodyPr/>
          <a:lstStyle/>
          <a:p>
            <a:r>
              <a:rPr lang="en-US" dirty="0" smtClean="0"/>
              <a:t>Replace R</a:t>
            </a:r>
            <a:r>
              <a:rPr lang="en-US" baseline="-25000" dirty="0" smtClean="0"/>
              <a:t>1,f </a:t>
            </a:r>
            <a:r>
              <a:rPr lang="en-US" dirty="0" smtClean="0"/>
              <a:t>in qMT equations so only dependent on R</a:t>
            </a:r>
            <a:r>
              <a:rPr lang="en-US" baseline="-25000" dirty="0" smtClean="0"/>
              <a:t>1,obs</a:t>
            </a:r>
            <a:r>
              <a:rPr lang="en-US" dirty="0" smtClean="0"/>
              <a:t> (which is independent on B</a:t>
            </a:r>
            <a:r>
              <a:rPr lang="en-US" baseline="-25000" dirty="0" smtClean="0"/>
              <a:t>1</a:t>
            </a:r>
            <a:r>
              <a:rPr lang="en-US" dirty="0" smtClean="0"/>
              <a:t> for IR, dependent on B</a:t>
            </a:r>
            <a:r>
              <a:rPr lang="en-US" baseline="-25000" dirty="0" smtClean="0"/>
              <a:t>1</a:t>
            </a:r>
            <a:r>
              <a:rPr lang="en-US" dirty="0" smtClean="0"/>
              <a:t> for VFA).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paper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Determining best practices when blurring B1</a:t>
            </a:r>
          </a:p>
          <a:p>
            <a:pPr lvl="1"/>
            <a:r>
              <a:rPr lang="en-US" dirty="0" smtClean="0"/>
              <a:t>People just seem to pick  methods/kernel size/variables without a good defined set of guidelines within the community</a:t>
            </a:r>
          </a:p>
          <a:p>
            <a:pPr lvl="1"/>
            <a:r>
              <a:rPr lang="en-US" dirty="0" smtClean="0"/>
              <a:t>Explore how blurring can go wrong, what will happen, and under which circumstances it is most likely to occur</a:t>
            </a:r>
          </a:p>
          <a:p>
            <a:pPr lvl="1"/>
            <a:r>
              <a:rPr lang="en-US" dirty="0" smtClean="0"/>
              <a:t>Different B1 technique – susceptible to different types of artifacts/different regions. How to improve regional blurring or minimize regional error in blurring?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1,flat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00FF"/>
                </a:solidFill>
              </a:rPr>
              <a:t>IR</a:t>
            </a:r>
            <a:r>
              <a:rPr lang="en-US" dirty="0" smtClean="0"/>
              <a:t>-qMT -&gt; large errors in F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50786" y="1773382"/>
            <a:ext cx="4860053" cy="4825228"/>
            <a:chOff x="576090" y="1129598"/>
            <a:chExt cx="4860053" cy="4825228"/>
          </a:xfrm>
        </p:grpSpPr>
        <p:pic>
          <p:nvPicPr>
            <p:cNvPr id="49" name="Picture 48" descr="flat_b1_comparison.png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5" t="22992" r="10538" b="22119"/>
            <a:stretch/>
          </p:blipFill>
          <p:spPr>
            <a:xfrm>
              <a:off x="963399" y="1492293"/>
              <a:ext cx="2686540" cy="1478496"/>
            </a:xfrm>
            <a:prstGeom prst="rect">
              <a:avLst/>
            </a:prstGeom>
          </p:spPr>
        </p:pic>
        <p:pic>
          <p:nvPicPr>
            <p:cNvPr id="50" name="Picture 49" descr="flat_b1_error.png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21020" r="30966" b="19460"/>
            <a:stretch/>
          </p:blipFill>
          <p:spPr>
            <a:xfrm>
              <a:off x="3590313" y="1492293"/>
              <a:ext cx="1191847" cy="1478496"/>
            </a:xfrm>
            <a:prstGeom prst="rect">
              <a:avLst/>
            </a:prstGeom>
          </p:spPr>
        </p:pic>
        <p:pic>
          <p:nvPicPr>
            <p:cNvPr id="51" name="Picture 50" descr="flat_t1_comparison.png"/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6" t="21962" r="10267" b="23246"/>
            <a:stretch/>
          </p:blipFill>
          <p:spPr>
            <a:xfrm>
              <a:off x="963397" y="2879809"/>
              <a:ext cx="2686538" cy="1478496"/>
            </a:xfrm>
            <a:prstGeom prst="rect">
              <a:avLst/>
            </a:prstGeom>
          </p:spPr>
        </p:pic>
        <p:pic>
          <p:nvPicPr>
            <p:cNvPr id="52" name="Picture 51" descr="flat_t1_error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24" t="19880" r="30540" b="21375"/>
            <a:stretch/>
          </p:blipFill>
          <p:spPr>
            <a:xfrm>
              <a:off x="3590314" y="2879809"/>
              <a:ext cx="1191846" cy="1459245"/>
            </a:xfrm>
            <a:prstGeom prst="rect">
              <a:avLst/>
            </a:prstGeom>
          </p:spPr>
        </p:pic>
        <p:pic>
          <p:nvPicPr>
            <p:cNvPr id="53" name="Picture 52" descr="flat_qmtF_comparison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1" t="22604" r="11298" b="22604"/>
            <a:stretch/>
          </p:blipFill>
          <p:spPr>
            <a:xfrm>
              <a:off x="963399" y="4286292"/>
              <a:ext cx="2636683" cy="1478496"/>
            </a:xfrm>
            <a:prstGeom prst="rect">
              <a:avLst/>
            </a:prstGeom>
          </p:spPr>
        </p:pic>
        <p:pic>
          <p:nvPicPr>
            <p:cNvPr id="54" name="Picture 53" descr="flat_qmtF_error.png"/>
            <p:cNvPicPr>
              <a:picLocks noChangeAspect="1"/>
            </p:cNvPicPr>
            <p:nvPr/>
          </p:nvPicPr>
          <p:blipFill rotWithShape="1"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03" t="19430" r="30198" b="21135"/>
            <a:stretch/>
          </p:blipFill>
          <p:spPr>
            <a:xfrm>
              <a:off x="3585856" y="4288408"/>
              <a:ext cx="1196303" cy="1476380"/>
            </a:xfrm>
            <a:prstGeom prst="rect">
              <a:avLst/>
            </a:prstGeom>
          </p:spPr>
        </p:pic>
        <p:pic>
          <p:nvPicPr>
            <p:cNvPr id="55" name="Picture 54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9" t="10835" r="15005" b="13843"/>
            <a:stretch/>
          </p:blipFill>
          <p:spPr bwMode="auto">
            <a:xfrm>
              <a:off x="2219862" y="1819174"/>
              <a:ext cx="144000" cy="792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2072564" y="1594428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1.3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72564" y="2542953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0.7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58" name="Picture 57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9" t="10835" r="15005" b="13843"/>
            <a:stretch/>
          </p:blipFill>
          <p:spPr bwMode="auto">
            <a:xfrm>
              <a:off x="2219862" y="3234489"/>
              <a:ext cx="144000" cy="792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2072564" y="3009743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2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72564" y="3958268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0.5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61" name="Picture 60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9" t="10835" r="15005" b="13843"/>
            <a:stretch/>
          </p:blipFill>
          <p:spPr bwMode="auto">
            <a:xfrm>
              <a:off x="2196198" y="4685324"/>
              <a:ext cx="144000" cy="792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2048900" y="4460578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0.5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48900" y="5409103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834456" y="1592214"/>
              <a:ext cx="601687" cy="1241325"/>
              <a:chOff x="2614592" y="2430877"/>
              <a:chExt cx="1166334" cy="2696159"/>
            </a:xfrm>
          </p:grpSpPr>
          <p:pic>
            <p:nvPicPr>
              <p:cNvPr id="81" name="Picture 80" descr="RawB1vsBlurError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96" t="28115" r="3233" b="28869"/>
              <a:stretch/>
            </p:blipFill>
            <p:spPr>
              <a:xfrm>
                <a:off x="2687791" y="2602371"/>
                <a:ext cx="307727" cy="2326747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614592" y="2430877"/>
                <a:ext cx="1075142" cy="53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644622" y="3554944"/>
                <a:ext cx="1075142" cy="44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705784" y="4590090"/>
                <a:ext cx="1075142" cy="53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-50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849014" y="3015674"/>
              <a:ext cx="586195" cy="1241325"/>
              <a:chOff x="2644622" y="2430877"/>
              <a:chExt cx="1136304" cy="2696159"/>
            </a:xfrm>
          </p:grpSpPr>
          <p:pic>
            <p:nvPicPr>
              <p:cNvPr id="77" name="Picture 76" descr="RawB1vsBlurError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96" t="28115" r="3233" b="28869"/>
              <a:stretch/>
            </p:blipFill>
            <p:spPr>
              <a:xfrm>
                <a:off x="2687791" y="2602371"/>
                <a:ext cx="307727" cy="2326747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2705784" y="2430877"/>
                <a:ext cx="1075142" cy="53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44622" y="3554944"/>
                <a:ext cx="1075142" cy="44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705784" y="4590090"/>
                <a:ext cx="1075142" cy="53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-50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49014" y="4449238"/>
              <a:ext cx="586195" cy="1241325"/>
              <a:chOff x="2644622" y="2430877"/>
              <a:chExt cx="1136304" cy="2696159"/>
            </a:xfrm>
          </p:grpSpPr>
          <p:pic>
            <p:nvPicPr>
              <p:cNvPr id="73" name="Picture 72" descr="RawB1vsBlurError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96" t="28115" r="3233" b="28869"/>
              <a:stretch/>
            </p:blipFill>
            <p:spPr>
              <a:xfrm>
                <a:off x="2687791" y="2602371"/>
                <a:ext cx="307727" cy="2326747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2705784" y="2430877"/>
                <a:ext cx="1075142" cy="53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644622" y="3554944"/>
                <a:ext cx="1075142" cy="44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705784" y="4590090"/>
                <a:ext cx="1075142" cy="53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-50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 rot="16200000">
              <a:off x="-166556" y="4873627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qMT F 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(n.u.)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-166555" y="3457612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IR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(s)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-166555" y="2045961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(n.u.)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5248" y="1129598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Double Angle</a:t>
              </a:r>
              <a:endParaRPr 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39720" y="1129598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Flat =1</a:t>
              </a:r>
              <a:endParaRPr 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55497" y="1129598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% Difference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01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paper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a B1 map from uncorrected VFA data only</a:t>
            </a:r>
          </a:p>
          <a:p>
            <a:pPr lvl="1"/>
            <a:r>
              <a:rPr lang="en-US" dirty="0" smtClean="0"/>
              <a:t>Get shape from spline smoothing</a:t>
            </a:r>
          </a:p>
          <a:p>
            <a:pPr lvl="1"/>
            <a:r>
              <a:rPr lang="en-US" dirty="0" smtClean="0"/>
              <a:t>Change amplitude so that mean B1 in brain is 1 (?), masked for WM/GM (ignore </a:t>
            </a:r>
            <a:r>
              <a:rPr lang="en-US" dirty="0" err="1" smtClean="0"/>
              <a:t>csf</a:t>
            </a:r>
            <a:r>
              <a:rPr lang="en-US" dirty="0" smtClean="0"/>
              <a:t>..?)</a:t>
            </a:r>
          </a:p>
          <a:p>
            <a:pPr lvl="1"/>
            <a:r>
              <a:rPr lang="en-US" dirty="0" smtClean="0"/>
              <a:t>Relationship between B1 shape an T1/VFA data may not be linear due to steady state, shape might be wrong, reverse the problem from spline to VFA/T1 data to B1 map?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2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71213" y="1771375"/>
            <a:ext cx="4864147" cy="4814279"/>
            <a:chOff x="706753" y="111799"/>
            <a:chExt cx="4864147" cy="4814279"/>
          </a:xfrm>
        </p:grpSpPr>
        <p:pic>
          <p:nvPicPr>
            <p:cNvPr id="11" name="Picture 10" descr="DA_b1_compariso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4" t="22808" r="10720" b="22401"/>
            <a:stretch/>
          </p:blipFill>
          <p:spPr>
            <a:xfrm>
              <a:off x="1045307" y="459154"/>
              <a:ext cx="2686539" cy="1478495"/>
            </a:xfrm>
            <a:prstGeom prst="rect">
              <a:avLst/>
            </a:prstGeom>
          </p:spPr>
        </p:pic>
        <p:pic>
          <p:nvPicPr>
            <p:cNvPr id="12" name="Picture 11" descr="DA_b1_error.png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62" t="20421" r="30438" b="20057"/>
            <a:stretch/>
          </p:blipFill>
          <p:spPr>
            <a:xfrm>
              <a:off x="3723305" y="459154"/>
              <a:ext cx="1191847" cy="1478496"/>
            </a:xfrm>
            <a:prstGeom prst="rect">
              <a:avLst/>
            </a:prstGeom>
          </p:spPr>
        </p:pic>
        <p:pic>
          <p:nvPicPr>
            <p:cNvPr id="13" name="Picture 12" descr="DA_t1_comparison.png"/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4" t="22684" r="10720" b="22523"/>
            <a:stretch/>
          </p:blipFill>
          <p:spPr>
            <a:xfrm>
              <a:off x="1045307" y="1865922"/>
              <a:ext cx="2686539" cy="1478496"/>
            </a:xfrm>
            <a:prstGeom prst="rect">
              <a:avLst/>
            </a:prstGeom>
          </p:spPr>
        </p:pic>
        <p:pic>
          <p:nvPicPr>
            <p:cNvPr id="14" name="Picture 13" descr="DA_t1_error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2" t="21238" r="30164" b="19242"/>
            <a:stretch/>
          </p:blipFill>
          <p:spPr>
            <a:xfrm>
              <a:off x="3723305" y="1865922"/>
              <a:ext cx="1191848" cy="1478497"/>
            </a:xfrm>
            <a:prstGeom prst="rect">
              <a:avLst/>
            </a:prstGeom>
          </p:spPr>
        </p:pic>
        <p:pic>
          <p:nvPicPr>
            <p:cNvPr id="15" name="Picture 14" descr="DA_qmtF_comparison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4" t="22684" r="10720" b="22523"/>
            <a:stretch/>
          </p:blipFill>
          <p:spPr>
            <a:xfrm>
              <a:off x="1045307" y="3253153"/>
              <a:ext cx="2686539" cy="1478497"/>
            </a:xfrm>
            <a:prstGeom prst="rect">
              <a:avLst/>
            </a:prstGeom>
          </p:spPr>
        </p:pic>
        <p:pic>
          <p:nvPicPr>
            <p:cNvPr id="16" name="Picture 15" descr="DA_qmtF_error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3" t="19137" r="30753" b="21342"/>
            <a:stretch/>
          </p:blipFill>
          <p:spPr>
            <a:xfrm>
              <a:off x="3723306" y="3253153"/>
              <a:ext cx="1191848" cy="1478497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9" t="10835" r="15005" b="13843"/>
            <a:stretch/>
          </p:blipFill>
          <p:spPr bwMode="auto">
            <a:xfrm>
              <a:off x="2307638" y="833980"/>
              <a:ext cx="144000" cy="792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160340" y="609234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1.3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0340" y="1557759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0.7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20" name="Picture 19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9" t="10835" r="15005" b="13843"/>
            <a:stretch/>
          </p:blipFill>
          <p:spPr bwMode="auto">
            <a:xfrm>
              <a:off x="2300262" y="2225631"/>
              <a:ext cx="144000" cy="792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52964" y="2000885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2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2964" y="2949410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0.5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23" name="Picture 22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9" t="10835" r="15005" b="13843"/>
            <a:stretch/>
          </p:blipFill>
          <p:spPr bwMode="auto">
            <a:xfrm>
              <a:off x="2291862" y="3629138"/>
              <a:ext cx="144000" cy="792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144564" y="3404392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0.5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4564" y="4352917"/>
              <a:ext cx="445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0</a:t>
              </a:r>
              <a:endParaRPr lang="en-US" sz="1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984705" y="574659"/>
              <a:ext cx="586195" cy="1241325"/>
              <a:chOff x="2644622" y="2430877"/>
              <a:chExt cx="1136304" cy="2696159"/>
            </a:xfrm>
          </p:grpSpPr>
          <p:pic>
            <p:nvPicPr>
              <p:cNvPr id="43" name="Picture 42" descr="RawB1vsBlurError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96" t="28115" r="3233" b="28869"/>
              <a:stretch/>
            </p:blipFill>
            <p:spPr>
              <a:xfrm>
                <a:off x="2687791" y="2602371"/>
                <a:ext cx="307727" cy="2326747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705784" y="2430877"/>
                <a:ext cx="1075142" cy="53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44622" y="3554944"/>
                <a:ext cx="1075142" cy="44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05784" y="4590090"/>
                <a:ext cx="1075142" cy="53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-50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83772" y="1998119"/>
              <a:ext cx="586195" cy="1241325"/>
              <a:chOff x="2644622" y="2430877"/>
              <a:chExt cx="1136304" cy="2696159"/>
            </a:xfrm>
          </p:grpSpPr>
          <p:pic>
            <p:nvPicPr>
              <p:cNvPr id="39" name="Picture 38" descr="RawB1vsBlurError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96" t="28115" r="3233" b="28869"/>
              <a:stretch/>
            </p:blipFill>
            <p:spPr>
              <a:xfrm>
                <a:off x="2687791" y="2602371"/>
                <a:ext cx="307727" cy="2326747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705784" y="2430877"/>
                <a:ext cx="1075142" cy="53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44622" y="3554944"/>
                <a:ext cx="1075142" cy="44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05784" y="4590090"/>
                <a:ext cx="1075142" cy="53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-50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983772" y="3431683"/>
              <a:ext cx="586195" cy="1241325"/>
              <a:chOff x="2644622" y="2430877"/>
              <a:chExt cx="1136304" cy="2696159"/>
            </a:xfrm>
          </p:grpSpPr>
          <p:pic>
            <p:nvPicPr>
              <p:cNvPr id="35" name="Picture 34" descr="RawB1vsBlurError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96" t="28115" r="3233" b="28869"/>
              <a:stretch/>
            </p:blipFill>
            <p:spPr>
              <a:xfrm>
                <a:off x="2687791" y="2602371"/>
                <a:ext cx="307727" cy="2326747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2705784" y="2430877"/>
                <a:ext cx="1075142" cy="53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44622" y="3554944"/>
                <a:ext cx="1075142" cy="44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 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705784" y="4590090"/>
                <a:ext cx="1075142" cy="53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 -50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 rot="16200000">
              <a:off x="-35893" y="3844879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qMT F 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(n.u.)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-35892" y="2439813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VFA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(s)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35892" y="1028162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(n.u.)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4015" y="111799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Double Angle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48487" y="111799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Flat =1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160" y="111799"/>
              <a:ext cx="1823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% Difference</a:t>
              </a:r>
              <a:endParaRPr lang="en-US" sz="1600" dirty="0"/>
            </a:p>
          </p:txBody>
        </p:sp>
      </p:grp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1,flat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VFA</a:t>
            </a:r>
            <a:r>
              <a:rPr lang="en-US" dirty="0" smtClean="0"/>
              <a:t>-qMT -&gt; </a:t>
            </a:r>
            <a:r>
              <a:rPr lang="en-US" u="sng" dirty="0" smtClean="0"/>
              <a:t>small</a:t>
            </a:r>
            <a:r>
              <a:rPr lang="en-US" dirty="0" smtClean="0"/>
              <a:t> errors in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1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Difference in F (DA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  <a:r>
              <a:rPr lang="en-US" baseline="-25000" dirty="0" smtClean="0"/>
              <a:t>1 </a:t>
            </a:r>
            <a:r>
              <a:rPr lang="en-US" dirty="0" smtClean="0"/>
              <a:t>Flat)</a:t>
            </a:r>
            <a:endParaRPr lang="en-US" dirty="0"/>
          </a:p>
        </p:txBody>
      </p:sp>
      <p:pic>
        <p:nvPicPr>
          <p:cNvPr id="4" name="Picture 3" descr="VFA_F_dif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9" r="24347"/>
          <a:stretch/>
        </p:blipFill>
        <p:spPr>
          <a:xfrm>
            <a:off x="1557304" y="2292454"/>
            <a:ext cx="3127452" cy="4565546"/>
          </a:xfrm>
          <a:prstGeom prst="rect">
            <a:avLst/>
          </a:prstGeom>
        </p:spPr>
      </p:pic>
      <p:pic>
        <p:nvPicPr>
          <p:cNvPr id="5" name="Picture 4" descr="VFA_F_dif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r="24652"/>
          <a:stretch/>
        </p:blipFill>
        <p:spPr>
          <a:xfrm>
            <a:off x="4607824" y="2292454"/>
            <a:ext cx="3055602" cy="4565546"/>
          </a:xfrm>
          <a:prstGeom prst="rect">
            <a:avLst/>
          </a:prstGeom>
        </p:spPr>
      </p:pic>
      <p:pic>
        <p:nvPicPr>
          <p:cNvPr id="6" name="Picture 5" descr="sca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4" t="8028" r="16787" b="15216"/>
          <a:stretch/>
        </p:blipFill>
        <p:spPr>
          <a:xfrm>
            <a:off x="7637764" y="2292454"/>
            <a:ext cx="512593" cy="4565546"/>
          </a:xfrm>
          <a:prstGeom prst="rect">
            <a:avLst/>
          </a:prstGeom>
          <a:ln w="28575" cmpd="sng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57304" y="1792111"/>
            <a:ext cx="301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Uniform</a:t>
            </a:r>
            <a:r>
              <a:rPr lang="en-US" sz="2200" b="1" dirty="0" smtClean="0"/>
              <a:t> qMT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807499"/>
            <a:ext cx="301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“Optimized” qMT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772" y="2115378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50%</a:t>
            </a:r>
            <a:endParaRPr lang="en-US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85772" y="6368574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-50%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1447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Difference in F (DA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  <a:r>
              <a:rPr lang="en-US" baseline="-25000" dirty="0" smtClean="0"/>
              <a:t>1 </a:t>
            </a:r>
            <a:r>
              <a:rPr lang="en-US" dirty="0" smtClean="0"/>
              <a:t>Flat)</a:t>
            </a:r>
            <a:endParaRPr lang="en-US" dirty="0"/>
          </a:p>
        </p:txBody>
      </p:sp>
      <p:pic>
        <p:nvPicPr>
          <p:cNvPr id="4" name="Picture 3" descr="VFA_F_diff_N10toP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1" r="24348"/>
          <a:stretch/>
        </p:blipFill>
        <p:spPr>
          <a:xfrm>
            <a:off x="1531551" y="2291070"/>
            <a:ext cx="3148185" cy="4572000"/>
          </a:xfrm>
          <a:prstGeom prst="rect">
            <a:avLst/>
          </a:prstGeom>
        </p:spPr>
      </p:pic>
      <p:pic>
        <p:nvPicPr>
          <p:cNvPr id="5" name="Picture 4" descr="VFA_F_diff_N10toP1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0" r="24347"/>
          <a:stretch/>
        </p:blipFill>
        <p:spPr>
          <a:xfrm>
            <a:off x="4572000" y="2291070"/>
            <a:ext cx="3095739" cy="4572000"/>
          </a:xfrm>
          <a:prstGeom prst="rect">
            <a:avLst/>
          </a:prstGeom>
        </p:spPr>
      </p:pic>
      <p:pic>
        <p:nvPicPr>
          <p:cNvPr id="6" name="Picture 5" descr="scale.png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4" t="8028" r="16787" b="15216"/>
          <a:stretch/>
        </p:blipFill>
        <p:spPr>
          <a:xfrm>
            <a:off x="7637764" y="2292454"/>
            <a:ext cx="512593" cy="4565546"/>
          </a:xfrm>
          <a:prstGeom prst="rect">
            <a:avLst/>
          </a:prstGeom>
          <a:ln w="28575" cmpd="sng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57304" y="1792111"/>
            <a:ext cx="301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Uniform</a:t>
            </a:r>
            <a:r>
              <a:rPr lang="en-US" sz="2200" b="1" dirty="0" smtClean="0"/>
              <a:t> qMT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807499"/>
            <a:ext cx="301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“Optimized” qMT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5772" y="2115378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1</a:t>
            </a:r>
            <a:r>
              <a:rPr lang="en-US" sz="3000" b="1" dirty="0" smtClean="0">
                <a:solidFill>
                  <a:srgbClr val="FF0000"/>
                </a:solidFill>
              </a:rPr>
              <a:t>0%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772" y="6368574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-10%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Difference in F (DA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  <a:r>
              <a:rPr lang="en-US" baseline="-25000" dirty="0" smtClean="0"/>
              <a:t>1 </a:t>
            </a:r>
            <a:r>
              <a:rPr lang="en-US" dirty="0" smtClean="0"/>
              <a:t>Flat)</a:t>
            </a:r>
            <a:endParaRPr lang="en-US" dirty="0"/>
          </a:p>
        </p:txBody>
      </p:sp>
      <p:pic>
        <p:nvPicPr>
          <p:cNvPr id="4" name="Picture 3" descr="VFA_F_diff_N5toP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r="24432"/>
          <a:stretch/>
        </p:blipFill>
        <p:spPr>
          <a:xfrm>
            <a:off x="1545727" y="2291070"/>
            <a:ext cx="3125169" cy="4572000"/>
          </a:xfrm>
          <a:prstGeom prst="rect">
            <a:avLst/>
          </a:prstGeom>
        </p:spPr>
      </p:pic>
      <p:pic>
        <p:nvPicPr>
          <p:cNvPr id="6" name="Picture 5" descr="VFA_F_diff_N5toP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r="24317"/>
          <a:stretch/>
        </p:blipFill>
        <p:spPr>
          <a:xfrm>
            <a:off x="4580376" y="2291070"/>
            <a:ext cx="3091014" cy="4572000"/>
          </a:xfrm>
          <a:prstGeom prst="rect">
            <a:avLst/>
          </a:prstGeom>
        </p:spPr>
      </p:pic>
      <p:pic>
        <p:nvPicPr>
          <p:cNvPr id="7" name="Picture 6" descr="sca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4" t="8028" r="16787" b="15216"/>
          <a:stretch/>
        </p:blipFill>
        <p:spPr>
          <a:xfrm>
            <a:off x="7637764" y="2292454"/>
            <a:ext cx="512593" cy="4565546"/>
          </a:xfrm>
          <a:prstGeom prst="rect">
            <a:avLst/>
          </a:prstGeom>
          <a:ln w="28575" cmpd="sng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57304" y="1792111"/>
            <a:ext cx="301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Uniform</a:t>
            </a:r>
            <a:r>
              <a:rPr lang="en-US" sz="2200" b="1" dirty="0" smtClean="0"/>
              <a:t> qMT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807499"/>
            <a:ext cx="301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“Optimized” qMT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5772" y="2115378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5%</a:t>
            </a:r>
            <a:endParaRPr lang="en-US" sz="30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772" y="6368574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-5%</a:t>
            </a:r>
            <a:endParaRPr lang="en-US" sz="3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5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1678253" y="1962000"/>
            <a:ext cx="5756001" cy="48960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range for B</a:t>
            </a:r>
            <a:r>
              <a:rPr lang="en-US" baseline="-25000" dirty="0" smtClean="0"/>
              <a:t>1</a:t>
            </a:r>
            <a:r>
              <a:rPr lang="en-US" dirty="0" smtClean="0"/>
              <a:t> Flat = 1</a:t>
            </a:r>
            <a:br>
              <a:rPr lang="en-US" dirty="0" smtClean="0"/>
            </a:br>
            <a:r>
              <a:rPr lang="en-US" dirty="0" smtClean="0"/>
              <a:t>(1 subject)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4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" r="1928"/>
          <a:stretch/>
        </p:blipFill>
        <p:spPr>
          <a:xfrm>
            <a:off x="709494" y="2009836"/>
            <a:ext cx="5641251" cy="4865351"/>
          </a:xfrm>
          <a:prstGeom prst="rect">
            <a:avLst/>
          </a:prstGeom>
        </p:spPr>
      </p:pic>
      <p:pic>
        <p:nvPicPr>
          <p:cNvPr id="9" name="Picture 8" descr="fig3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9" t="55934" r="45042" b="31037"/>
          <a:stretch/>
        </p:blipFill>
        <p:spPr>
          <a:xfrm>
            <a:off x="6119190" y="4121937"/>
            <a:ext cx="885825" cy="17779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fig2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5" t="64138" r="45844" b="23893"/>
          <a:stretch/>
        </p:blipFill>
        <p:spPr>
          <a:xfrm>
            <a:off x="6112102" y="3479857"/>
            <a:ext cx="900000" cy="18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40323" y="3983224"/>
            <a:ext cx="240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VFA </a:t>
            </a:r>
            <a:r>
              <a:rPr lang="en-US" sz="2000" dirty="0" err="1" smtClean="0">
                <a:latin typeface="Times New Roman"/>
                <a:cs typeface="Times New Roman"/>
              </a:rPr>
              <a:t>qMT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uniform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0323" y="3355255"/>
            <a:ext cx="188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IR </a:t>
            </a:r>
            <a:r>
              <a:rPr lang="en-US" sz="2000" dirty="0" err="1" smtClean="0">
                <a:latin typeface="Times New Roman"/>
                <a:cs typeface="Times New Roman"/>
              </a:rPr>
              <a:t>qMT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uniform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range for B</a:t>
            </a:r>
            <a:r>
              <a:rPr lang="en-US" baseline="-25000" dirty="0" smtClean="0"/>
              <a:t>1</a:t>
            </a:r>
            <a:r>
              <a:rPr lang="en-US" dirty="0" smtClean="0"/>
              <a:t> Flat = 1</a:t>
            </a:r>
            <a:br>
              <a:rPr lang="en-US" dirty="0" smtClean="0"/>
            </a:br>
            <a:r>
              <a:rPr lang="en-US" dirty="0" smtClean="0"/>
              <a:t>(1 subject)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880</Words>
  <Application>Microsoft Macintosh PowerPoint</Application>
  <PresentationFormat>On-screen Show (4:3)</PresentationFormat>
  <Paragraphs>149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Document</vt:lpstr>
      <vt:lpstr>B1-Sensitivity Optimization</vt:lpstr>
      <vt:lpstr>Preliminary Work</vt:lpstr>
      <vt:lpstr>B1,flat-IR-qMT -&gt; large errors in F</vt:lpstr>
      <vt:lpstr>B1,flat-VFA-qMT -&gt; small errors in F</vt:lpstr>
      <vt:lpstr>% Difference in F (DA vs B1 Flat)</vt:lpstr>
      <vt:lpstr>% Difference in F (DA vs B1 Flat)</vt:lpstr>
      <vt:lpstr>% Difference in F (DA vs B1 Flat)</vt:lpstr>
      <vt:lpstr>Error range for B1 Flat = 1 (1 subject)</vt:lpstr>
      <vt:lpstr>Error range for B1 Flat = 1 (1 subject)</vt:lpstr>
      <vt:lpstr>Error range for B1 Flat = 1 (1 subject)</vt:lpstr>
      <vt:lpstr>Research Methodology</vt:lpstr>
      <vt:lpstr>3 ways to approach the problem</vt:lpstr>
      <vt:lpstr>1. Analytical sensitivity analysis</vt:lpstr>
      <vt:lpstr>1. Analytical sensitivity analysis</vt:lpstr>
      <vt:lpstr>2. Numerical sensitivity analysis</vt:lpstr>
      <vt:lpstr>2. Numerical sensitivity analysis</vt:lpstr>
      <vt:lpstr>3. Data-driven sensitivity analysis</vt:lpstr>
      <vt:lpstr>3. Data-driven sensitivity analysis</vt:lpstr>
      <vt:lpstr>Extended discussion on optimizing qMT for B1</vt:lpstr>
      <vt:lpstr>PowerPoint Presentation</vt:lpstr>
      <vt:lpstr>Optimizing using Sensitivity Analysis (Analytical)</vt:lpstr>
      <vt:lpstr>Optimizing using Sensitivity Analysis (Analytical)</vt:lpstr>
      <vt:lpstr>Optimizing using Sensitivity Analysis (Analytical)</vt:lpstr>
      <vt:lpstr>Optimizing using Sensitivity Analysis (Analytical)</vt:lpstr>
      <vt:lpstr>Optimizing using Sensitivity Analysis (Analytical)</vt:lpstr>
      <vt:lpstr>Optimizing using Sensitivity Analysis (Analytical)</vt:lpstr>
      <vt:lpstr>Optimizing using Sensitivity Analysis (Analytical)</vt:lpstr>
      <vt:lpstr>Optimizing using Sensitivity Analysis (Analytical)</vt:lpstr>
      <vt:lpstr>More paper ideas</vt:lpstr>
      <vt:lpstr>More paper ideas</vt:lpstr>
    </vt:vector>
  </TitlesOfParts>
  <Manager/>
  <Company>Montreal Neurological Institute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Mathieu Boudreau</dc:creator>
  <cp:keywords/>
  <dc:description/>
  <cp:lastModifiedBy>Mathieu Boudreau</cp:lastModifiedBy>
  <cp:revision>58</cp:revision>
  <dcterms:created xsi:type="dcterms:W3CDTF">2015-09-23T15:05:58Z</dcterms:created>
  <dcterms:modified xsi:type="dcterms:W3CDTF">2015-09-25T20:01:30Z</dcterms:modified>
  <cp:category/>
</cp:coreProperties>
</file>