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85" r:id="rId3"/>
    <p:sldId id="259" r:id="rId4"/>
    <p:sldId id="260" r:id="rId5"/>
    <p:sldId id="257" r:id="rId6"/>
    <p:sldId id="261" r:id="rId7"/>
    <p:sldId id="274" r:id="rId8"/>
    <p:sldId id="275" r:id="rId9"/>
    <p:sldId id="263" r:id="rId10"/>
    <p:sldId id="264" r:id="rId11"/>
    <p:sldId id="265" r:id="rId12"/>
    <p:sldId id="278" r:id="rId13"/>
    <p:sldId id="287" r:id="rId14"/>
    <p:sldId id="288" r:id="rId15"/>
    <p:sldId id="289" r:id="rId16"/>
    <p:sldId id="290" r:id="rId17"/>
    <p:sldId id="286" r:id="rId18"/>
    <p:sldId id="277" r:id="rId19"/>
    <p:sldId id="266" r:id="rId20"/>
    <p:sldId id="267" r:id="rId21"/>
    <p:sldId id="268" r:id="rId22"/>
    <p:sldId id="291" r:id="rId23"/>
    <p:sldId id="269" r:id="rId24"/>
    <p:sldId id="282" r:id="rId25"/>
    <p:sldId id="270" r:id="rId26"/>
    <p:sldId id="283" r:id="rId27"/>
    <p:sldId id="284" r:id="rId28"/>
    <p:sldId id="292" r:id="rId29"/>
    <p:sldId id="276" r:id="rId30"/>
    <p:sldId id="272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73414-5D1F-4549-8BCE-C4877CEDB3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69D3333-68E1-4130-8727-D1A432F45E78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E2E</a:t>
          </a:r>
          <a:endParaRPr lang="fr-FR" sz="2000" dirty="0">
            <a:latin typeface="Chalkduster"/>
          </a:endParaRPr>
        </a:p>
      </dgm:t>
    </dgm:pt>
    <dgm:pt modelId="{FD6DC05D-FA46-4B5E-BA0F-EFD5F720DFE3}" type="par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BE727E5E-5123-4558-8212-DDA10E6D6934}" type="sib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2BB6160-F998-44FD-B1A1-C71B9F3756A9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Service</a:t>
          </a:r>
          <a:endParaRPr lang="fr-FR" sz="2000" dirty="0">
            <a:latin typeface="Chalkduster"/>
          </a:endParaRPr>
        </a:p>
      </dgm:t>
    </dgm:pt>
    <dgm:pt modelId="{7F96FA62-8F17-47EF-BE8B-246C79722681}" type="par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0B193F8-8373-4C12-8C7A-C539D83D4437}" type="sib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1A96D54B-D4BB-4112-9F67-2FF8EEF7D22C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Unit</a:t>
          </a:r>
          <a:endParaRPr lang="fr-FR" sz="2000" dirty="0">
            <a:latin typeface="Chalkduster"/>
          </a:endParaRPr>
        </a:p>
      </dgm:t>
    </dgm:pt>
    <dgm:pt modelId="{6654C324-2E8B-4C00-AF7C-81F38E826313}" type="par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A542464F-2F25-4800-AF85-ACA7C08A956C}" type="sib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CF56D257-F51B-423E-9C5C-0850FB54ABE9}" type="pres">
      <dgm:prSet presAssocID="{5F373414-5D1F-4549-8BCE-C4877CEDB3B0}" presName="Name0" presStyleCnt="0">
        <dgm:presLayoutVars>
          <dgm:dir/>
          <dgm:animLvl val="lvl"/>
          <dgm:resizeHandles val="exact"/>
        </dgm:presLayoutVars>
      </dgm:prSet>
      <dgm:spPr/>
    </dgm:pt>
    <dgm:pt modelId="{BCE1E502-A5D8-4D9A-BD08-623DBDB6CA65}" type="pres">
      <dgm:prSet presAssocID="{E69D3333-68E1-4130-8727-D1A432F45E78}" presName="Name8" presStyleCnt="0"/>
      <dgm:spPr/>
    </dgm:pt>
    <dgm:pt modelId="{85EFE40F-EA7A-4CD6-BBCE-31F50B89C980}" type="pres">
      <dgm:prSet presAssocID="{E69D3333-68E1-4130-8727-D1A432F45E7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BF9A44-E2B3-48F2-A36E-B4C8BB032ACB}" type="pres">
      <dgm:prSet presAssocID="{E69D3333-68E1-4130-8727-D1A432F45E7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ED2427-0311-4881-9479-3333E8FE5611}" type="pres">
      <dgm:prSet presAssocID="{02BB6160-F998-44FD-B1A1-C71B9F3756A9}" presName="Name8" presStyleCnt="0"/>
      <dgm:spPr/>
    </dgm:pt>
    <dgm:pt modelId="{5819459C-34AE-40AA-A158-97AAA18FC114}" type="pres">
      <dgm:prSet presAssocID="{02BB6160-F998-44FD-B1A1-C71B9F3756A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DBD247-309E-4427-868D-8F12C0406582}" type="pres">
      <dgm:prSet presAssocID="{02BB6160-F998-44FD-B1A1-C71B9F3756A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4AE2A4-3D68-43AA-8F3A-A48C9FDBB809}" type="pres">
      <dgm:prSet presAssocID="{1A96D54B-D4BB-4112-9F67-2FF8EEF7D22C}" presName="Name8" presStyleCnt="0"/>
      <dgm:spPr/>
    </dgm:pt>
    <dgm:pt modelId="{5063B61E-384D-4173-A37A-219D6904B87B}" type="pres">
      <dgm:prSet presAssocID="{1A96D54B-D4BB-4112-9F67-2FF8EEF7D22C}" presName="level" presStyleLbl="node1" presStyleIdx="2" presStyleCnt="3" custLinFactNeighborX="1621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7B4B7-AF36-44CD-8AEC-7AE1420961AC}" type="pres">
      <dgm:prSet presAssocID="{1A96D54B-D4BB-4112-9F67-2FF8EEF7D2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A4F4F-8614-4621-A58A-3F38FDD67509}" type="presOf" srcId="{02BB6160-F998-44FD-B1A1-C71B9F3756A9}" destId="{D1DBD247-309E-4427-868D-8F12C0406582}" srcOrd="1" destOrd="0" presId="urn:microsoft.com/office/officeart/2005/8/layout/pyramid1"/>
    <dgm:cxn modelId="{1AB8E7AB-61B7-4462-A991-ED94C504BD06}" type="presOf" srcId="{1A96D54B-D4BB-4112-9F67-2FF8EEF7D22C}" destId="{D737B4B7-AF36-44CD-8AEC-7AE1420961AC}" srcOrd="1" destOrd="0" presId="urn:microsoft.com/office/officeart/2005/8/layout/pyramid1"/>
    <dgm:cxn modelId="{8F119CD5-CA7E-444D-B817-C7D55E37C22E}" type="presOf" srcId="{02BB6160-F998-44FD-B1A1-C71B9F3756A9}" destId="{5819459C-34AE-40AA-A158-97AAA18FC114}" srcOrd="0" destOrd="0" presId="urn:microsoft.com/office/officeart/2005/8/layout/pyramid1"/>
    <dgm:cxn modelId="{443FA96B-8721-48ED-8021-F4E8B988C610}" type="presOf" srcId="{5F373414-5D1F-4549-8BCE-C4877CEDB3B0}" destId="{CF56D257-F51B-423E-9C5C-0850FB54ABE9}" srcOrd="0" destOrd="0" presId="urn:microsoft.com/office/officeart/2005/8/layout/pyramid1"/>
    <dgm:cxn modelId="{9901E4AB-EE68-45B0-ADDB-EFB80B8D899F}" type="presOf" srcId="{E69D3333-68E1-4130-8727-D1A432F45E78}" destId="{85EFE40F-EA7A-4CD6-BBCE-31F50B89C980}" srcOrd="0" destOrd="0" presId="urn:microsoft.com/office/officeart/2005/8/layout/pyramid1"/>
    <dgm:cxn modelId="{FAF16594-AF26-446A-B941-8851A08ACB2A}" type="presOf" srcId="{E69D3333-68E1-4130-8727-D1A432F45E78}" destId="{4EBF9A44-E2B3-48F2-A36E-B4C8BB032ACB}" srcOrd="1" destOrd="0" presId="urn:microsoft.com/office/officeart/2005/8/layout/pyramid1"/>
    <dgm:cxn modelId="{9EA97D3C-C5A4-4625-A0A4-AE85EE731208}" srcId="{5F373414-5D1F-4549-8BCE-C4877CEDB3B0}" destId="{1A96D54B-D4BB-4112-9F67-2FF8EEF7D22C}" srcOrd="2" destOrd="0" parTransId="{6654C324-2E8B-4C00-AF7C-81F38E826313}" sibTransId="{A542464F-2F25-4800-AF85-ACA7C08A956C}"/>
    <dgm:cxn modelId="{759D7117-F668-4EEF-B796-4B17E0EC4469}" type="presOf" srcId="{1A96D54B-D4BB-4112-9F67-2FF8EEF7D22C}" destId="{5063B61E-384D-4173-A37A-219D6904B87B}" srcOrd="0" destOrd="0" presId="urn:microsoft.com/office/officeart/2005/8/layout/pyramid1"/>
    <dgm:cxn modelId="{15892B55-572C-42B9-86B2-7746D7466297}" srcId="{5F373414-5D1F-4549-8BCE-C4877CEDB3B0}" destId="{E69D3333-68E1-4130-8727-D1A432F45E78}" srcOrd="0" destOrd="0" parTransId="{FD6DC05D-FA46-4B5E-BA0F-EFD5F720DFE3}" sibTransId="{BE727E5E-5123-4558-8212-DDA10E6D6934}"/>
    <dgm:cxn modelId="{EA201527-9175-4D2D-8B7E-64CFE6D92BFC}" srcId="{5F373414-5D1F-4549-8BCE-C4877CEDB3B0}" destId="{02BB6160-F998-44FD-B1A1-C71B9F3756A9}" srcOrd="1" destOrd="0" parTransId="{7F96FA62-8F17-47EF-BE8B-246C79722681}" sibTransId="{00B193F8-8373-4C12-8C7A-C539D83D4437}"/>
    <dgm:cxn modelId="{62896ADD-DB9C-430D-9B9C-7C505E90E39E}" type="presParOf" srcId="{CF56D257-F51B-423E-9C5C-0850FB54ABE9}" destId="{BCE1E502-A5D8-4D9A-BD08-623DBDB6CA65}" srcOrd="0" destOrd="0" presId="urn:microsoft.com/office/officeart/2005/8/layout/pyramid1"/>
    <dgm:cxn modelId="{A219A5B0-34E9-4045-892F-52D98B42B126}" type="presParOf" srcId="{BCE1E502-A5D8-4D9A-BD08-623DBDB6CA65}" destId="{85EFE40F-EA7A-4CD6-BBCE-31F50B89C980}" srcOrd="0" destOrd="0" presId="urn:microsoft.com/office/officeart/2005/8/layout/pyramid1"/>
    <dgm:cxn modelId="{3C045A00-15B9-4517-A184-ED232B7B31DD}" type="presParOf" srcId="{BCE1E502-A5D8-4D9A-BD08-623DBDB6CA65}" destId="{4EBF9A44-E2B3-48F2-A36E-B4C8BB032ACB}" srcOrd="1" destOrd="0" presId="urn:microsoft.com/office/officeart/2005/8/layout/pyramid1"/>
    <dgm:cxn modelId="{88E1EB1D-2441-461D-B70E-4C95214CAB85}" type="presParOf" srcId="{CF56D257-F51B-423E-9C5C-0850FB54ABE9}" destId="{3FED2427-0311-4881-9479-3333E8FE5611}" srcOrd="1" destOrd="0" presId="urn:microsoft.com/office/officeart/2005/8/layout/pyramid1"/>
    <dgm:cxn modelId="{C4803271-91A9-47E1-BDCE-BDAF320D11AD}" type="presParOf" srcId="{3FED2427-0311-4881-9479-3333E8FE5611}" destId="{5819459C-34AE-40AA-A158-97AAA18FC114}" srcOrd="0" destOrd="0" presId="urn:microsoft.com/office/officeart/2005/8/layout/pyramid1"/>
    <dgm:cxn modelId="{EF01630C-4979-4C29-8635-6B7EFDF7F5FC}" type="presParOf" srcId="{3FED2427-0311-4881-9479-3333E8FE5611}" destId="{D1DBD247-309E-4427-868D-8F12C0406582}" srcOrd="1" destOrd="0" presId="urn:microsoft.com/office/officeart/2005/8/layout/pyramid1"/>
    <dgm:cxn modelId="{A1B6CDC0-464C-46D3-A357-CE48762CCB0A}" type="presParOf" srcId="{CF56D257-F51B-423E-9C5C-0850FB54ABE9}" destId="{944AE2A4-3D68-43AA-8F3A-A48C9FDBB809}" srcOrd="2" destOrd="0" presId="urn:microsoft.com/office/officeart/2005/8/layout/pyramid1"/>
    <dgm:cxn modelId="{B6A90CEC-2F13-4A1F-A977-8F44F6B35C58}" type="presParOf" srcId="{944AE2A4-3D68-43AA-8F3A-A48C9FDBB809}" destId="{5063B61E-384D-4173-A37A-219D6904B87B}" srcOrd="0" destOrd="0" presId="urn:microsoft.com/office/officeart/2005/8/layout/pyramid1"/>
    <dgm:cxn modelId="{E69A6A03-1414-4905-8DA3-0FFD9387D830}" type="presParOf" srcId="{944AE2A4-3D68-43AA-8F3A-A48C9FDBB809}" destId="{D737B4B7-AF36-44CD-8AEC-7AE1420961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FE40F-EA7A-4CD6-BBCE-31F50B89C980}">
      <dsp:nvSpPr>
        <dsp:cNvPr id="0" name=""/>
        <dsp:cNvSpPr/>
      </dsp:nvSpPr>
      <dsp:spPr>
        <a:xfrm>
          <a:off x="1056117" y="0"/>
          <a:ext cx="1056117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E2E</a:t>
          </a:r>
          <a:endParaRPr lang="fr-FR" sz="2000" kern="1200" dirty="0">
            <a:latin typeface="Chalkduster"/>
          </a:endParaRPr>
        </a:p>
      </dsp:txBody>
      <dsp:txXfrm>
        <a:off x="1056117" y="0"/>
        <a:ext cx="1056117" cy="696077"/>
      </dsp:txXfrm>
    </dsp:sp>
    <dsp:sp modelId="{5819459C-34AE-40AA-A158-97AAA18FC114}">
      <dsp:nvSpPr>
        <dsp:cNvPr id="0" name=""/>
        <dsp:cNvSpPr/>
      </dsp:nvSpPr>
      <dsp:spPr>
        <a:xfrm>
          <a:off x="528058" y="696077"/>
          <a:ext cx="2112234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Service</a:t>
          </a:r>
          <a:endParaRPr lang="fr-FR" sz="2000" kern="1200" dirty="0">
            <a:latin typeface="Chalkduster"/>
          </a:endParaRPr>
        </a:p>
      </dsp:txBody>
      <dsp:txXfrm>
        <a:off x="897699" y="696077"/>
        <a:ext cx="1372952" cy="696077"/>
      </dsp:txXfrm>
    </dsp:sp>
    <dsp:sp modelId="{5063B61E-384D-4173-A37A-219D6904B87B}">
      <dsp:nvSpPr>
        <dsp:cNvPr id="0" name=""/>
        <dsp:cNvSpPr/>
      </dsp:nvSpPr>
      <dsp:spPr>
        <a:xfrm>
          <a:off x="0" y="1392154"/>
          <a:ext cx="3168351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Unit</a:t>
          </a:r>
          <a:endParaRPr lang="fr-FR" sz="2000" kern="1200" dirty="0">
            <a:latin typeface="Chalkduster"/>
          </a:endParaRPr>
        </a:p>
      </dsp:txBody>
      <dsp:txXfrm>
        <a:off x="554461" y="1392154"/>
        <a:ext cx="2059428" cy="69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CE44-80BF-4FE7-8BEB-4C1B758A056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2A5F-4B81-4B7C-A882-146202B896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26"/>
          <p:cNvSpPr>
            <a:spLocks noChangeArrowheads="1"/>
          </p:cNvSpPr>
          <p:nvPr/>
        </p:nvSpPr>
        <p:spPr bwMode="auto">
          <a:xfrm rot="10800000">
            <a:off x="2727325" y="2884488"/>
            <a:ext cx="301625" cy="301625"/>
          </a:xfrm>
          <a:prstGeom prst="rtTriangle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3027363" y="2941638"/>
            <a:ext cx="6116637" cy="246062"/>
          </a:xfrm>
          <a:prstGeom prst="rect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0" y="0"/>
            <a:ext cx="9144000" cy="2655888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2655888"/>
            <a:ext cx="9144000" cy="304800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139700" y="2732088"/>
            <a:ext cx="4403725" cy="13652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rgbClr val="FFFFFF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auto">
          <a:xfrm rot="10800000">
            <a:off x="4687888" y="2836863"/>
            <a:ext cx="254000" cy="254000"/>
          </a:xfrm>
          <a:prstGeom prst="rtTriangle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4940300" y="2808288"/>
            <a:ext cx="4203700" cy="28257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pic>
        <p:nvPicPr>
          <p:cNvPr id="12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2" name="Rectangle 1052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545110"/>
            <a:ext cx="6553200" cy="15843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720" bIns="45720" anchor="ctr"/>
          <a:lstStyle>
            <a:lvl1pPr eaLnBrk="1" hangingPunct="1">
              <a:defRPr sz="4900">
                <a:solidFill>
                  <a:srgbClr val="323265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26653" name="Rectangle 1053"/>
          <p:cNvSpPr>
            <a:spLocks noGrp="1" noChangeArrowheads="1"/>
          </p:cNvSpPr>
          <p:nvPr>
            <p:ph type="subTitle" idx="1"/>
          </p:nvPr>
        </p:nvSpPr>
        <p:spPr>
          <a:xfrm>
            <a:off x="2225675" y="5177060"/>
            <a:ext cx="6537325" cy="2746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 b="1">
                <a:solidFill>
                  <a:srgbClr val="398AC7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506514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828330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B364C9-C21C-49AA-A508-4B1C413153D2}" type="datetimeFigureOut">
              <a:rPr lang="fr-FR" smtClean="0"/>
              <a:pPr/>
              <a:t>30/06/2016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0" y="0"/>
            <a:ext cx="9144000" cy="708025"/>
            <a:chOff x="0" y="0"/>
            <a:chExt cx="5760" cy="446"/>
          </a:xfrm>
        </p:grpSpPr>
        <p:sp>
          <p:nvSpPr>
            <p:cNvPr id="1035" name="AutoShape 4"/>
            <p:cNvSpPr>
              <a:spLocks noChangeArrowheads="1"/>
            </p:cNvSpPr>
            <p:nvPr userDrawn="1"/>
          </p:nvSpPr>
          <p:spPr bwMode="auto">
            <a:xfrm rot="10800000">
              <a:off x="1718" y="255"/>
              <a:ext cx="190" cy="190"/>
            </a:xfrm>
            <a:prstGeom prst="rtTriangle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6" name="Rectangle 5"/>
            <p:cNvSpPr>
              <a:spLocks noChangeArrowheads="1"/>
            </p:cNvSpPr>
            <p:nvPr userDrawn="1"/>
          </p:nvSpPr>
          <p:spPr bwMode="auto">
            <a:xfrm>
              <a:off x="1907" y="291"/>
              <a:ext cx="3853" cy="155"/>
            </a:xfrm>
            <a:prstGeom prst="rect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305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8" name="AutoShape 7"/>
            <p:cNvSpPr>
              <a:spLocks noChangeArrowheads="1"/>
            </p:cNvSpPr>
            <p:nvPr/>
          </p:nvSpPr>
          <p:spPr bwMode="auto">
            <a:xfrm rot="10800000">
              <a:off x="2956" y="222"/>
              <a:ext cx="160" cy="160"/>
            </a:xfrm>
            <a:prstGeom prst="rtTriangle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9" name="Rectangle 8"/>
            <p:cNvSpPr>
              <a:spLocks noChangeArrowheads="1"/>
            </p:cNvSpPr>
            <p:nvPr/>
          </p:nvSpPr>
          <p:spPr bwMode="auto">
            <a:xfrm>
              <a:off x="3112" y="234"/>
              <a:ext cx="2648" cy="148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</p:grpSp>
      <p:pic>
        <p:nvPicPr>
          <p:cNvPr id="1027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63500"/>
            <a:ext cx="8326438" cy="334963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Cliquez et modifiez le titre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982663"/>
            <a:ext cx="8388350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9E7838-2019-4FE3-B4FE-BB5DB5FFBCEB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5082D58-0C31-49F5-B228-9B95AF52DCBA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100013" y="6568946"/>
            <a:ext cx="260667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fr-FR" sz="600" dirty="0">
              <a:solidFill>
                <a:srgbClr val="606060"/>
              </a:solidFill>
              <a:latin typeface="Arial" charset="0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 rot="-5400000">
            <a:off x="6268244" y="3398044"/>
            <a:ext cx="54752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  -  ©Thales  2012 Tous Droits réservés.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80000"/>
        </a:spcBef>
        <a:spcAft>
          <a:spcPct val="20000"/>
        </a:spcAft>
        <a:buClr>
          <a:srgbClr val="FF6600"/>
        </a:buClr>
        <a:buSzPct val="80000"/>
        <a:buFont typeface="Wingdings 2" pitchFamily="18" charset="2"/>
        <a:defRPr sz="2000">
          <a:solidFill>
            <a:srgbClr val="FF7300"/>
          </a:solidFill>
          <a:latin typeface="+mn-lt"/>
          <a:ea typeface="+mn-ea"/>
          <a:cs typeface="+mn-cs"/>
        </a:defRPr>
      </a:lvl1pPr>
      <a:lvl2pPr marL="458788" indent="-268288" algn="l" rtl="0" fontAlgn="base">
        <a:spcBef>
          <a:spcPct val="4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u"/>
        <a:defRPr sz="1900" b="1">
          <a:solidFill>
            <a:srgbClr val="323265"/>
          </a:solidFill>
          <a:latin typeface="Arial" charset="0"/>
          <a:cs typeface="+mn-cs"/>
        </a:defRPr>
      </a:lvl2pPr>
      <a:lvl3pPr marL="858838" indent="-209550" algn="l" rtl="0" fontAlgn="base">
        <a:spcBef>
          <a:spcPct val="45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£"/>
        <a:defRPr sz="1600">
          <a:solidFill>
            <a:srgbClr val="336699"/>
          </a:solidFill>
          <a:latin typeface="Arial" charset="0"/>
          <a:cs typeface="+mn-cs"/>
        </a:defRPr>
      </a:lvl3pPr>
      <a:lvl4pPr marL="1238250" indent="-188913" algn="l" rtl="0" fontAlgn="base">
        <a:spcBef>
          <a:spcPct val="5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bg2"/>
          </a:solidFill>
          <a:latin typeface="Arial" charset="0"/>
          <a:cs typeface="+mn-cs"/>
        </a:defRPr>
      </a:lvl4pPr>
      <a:lvl5pPr marL="1608138" indent="-179388" algn="l" rtl="0" fontAlgn="base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5pPr>
      <a:lvl6pPr marL="20653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6pPr>
      <a:lvl7pPr marL="25225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7pPr>
      <a:lvl8pPr marL="29797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8pPr>
      <a:lvl9pPr marL="34369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rains.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://blog.jbrains.ca/" TargetMode="External"/><Relationship Id="rId7" Type="http://schemas.openxmlformats.org/officeDocument/2006/relationships/hyperlink" Target="http://blog.infosaurus.fr/post/2013/06/29/TDD-necessaire-retour-aux-sources" TargetMode="External"/><Relationship Id="rId12" Type="http://schemas.openxmlformats.org/officeDocument/2006/relationships/image" Target="../media/image5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leancoder.com/" TargetMode="External"/><Relationship Id="rId11" Type="http://schemas.openxmlformats.org/officeDocument/2006/relationships/image" Target="../media/image52.jpeg"/><Relationship Id="rId5" Type="http://schemas.openxmlformats.org/officeDocument/2006/relationships/hyperlink" Target="http://codurance.com/" TargetMode="External"/><Relationship Id="rId10" Type="http://schemas.openxmlformats.org/officeDocument/2006/relationships/image" Target="../media/image51.jpeg"/><Relationship Id="rId4" Type="http://schemas.openxmlformats.org/officeDocument/2006/relationships/hyperlink" Target="http://martinfowler.com/" TargetMode="External"/><Relationship Id="rId9" Type="http://schemas.openxmlformats.org/officeDocument/2006/relationships/image" Target="../media/image5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jbrains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jbrains.ca/permalink/the-four-elements-of-simple-desig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356992"/>
            <a:ext cx="6553200" cy="1754326"/>
          </a:xfrm>
          <a:noFill/>
        </p:spPr>
        <p:txBody>
          <a:bodyPr anchor="t"/>
          <a:lstStyle/>
          <a:p>
            <a:r>
              <a:rPr lang="fr-FR" sz="3600" dirty="0" smtClean="0"/>
              <a:t>Introduction au </a:t>
            </a:r>
            <a:br>
              <a:rPr lang="fr-FR" sz="3600" dirty="0" smtClean="0"/>
            </a:br>
            <a:r>
              <a:rPr lang="fr-FR" sz="3600" dirty="0" smtClean="0"/>
              <a:t>Test </a:t>
            </a:r>
            <a:r>
              <a:rPr lang="fr-FR" sz="3600" dirty="0" err="1" smtClean="0"/>
              <a:t>Driven</a:t>
            </a:r>
            <a:r>
              <a:rPr lang="fr-FR" sz="3600" dirty="0" smtClean="0"/>
              <a:t> </a:t>
            </a:r>
            <a:r>
              <a:rPr lang="fr-FR" sz="3600" dirty="0" err="1" smtClean="0"/>
              <a:t>Development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 smtClean="0"/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653136"/>
            <a:ext cx="6927304" cy="276999"/>
          </a:xfrm>
        </p:spPr>
        <p:txBody>
          <a:bodyPr/>
          <a:lstStyle/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881936" y="5613315"/>
            <a:ext cx="303887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b="1" kern="0" dirty="0" smtClean="0">
                <a:solidFill>
                  <a:srgbClr val="398AC7"/>
                </a:solidFill>
                <a:latin typeface="Century Gothic" pitchFamily="34" charset="0"/>
              </a:rPr>
              <a:t>Mathieu Cans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75253" y="6305909"/>
            <a:ext cx="621102" cy="5520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smtClean="0">
              <a:solidFill>
                <a:srgbClr val="323265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Référence :</a:t>
            </a:r>
          </a:p>
          <a:p>
            <a:r>
              <a:rPr lang="fr-FR" dirty="0" smtClean="0"/>
              <a:t>http://codurance.com/2014/12/13/naming-test-classes-and-methods/</a:t>
            </a:r>
            <a:endParaRPr lang="fr-FR" dirty="0"/>
          </a:p>
        </p:txBody>
      </p:sp>
      <p:pic>
        <p:nvPicPr>
          <p:cNvPr id="2050" name="Picture 2" descr="E:\MCS\_Formations\16 06 TDD\resources\sandro_mancu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959278"/>
            <a:ext cx="648071" cy="648071"/>
          </a:xfrm>
          <a:prstGeom prst="rect">
            <a:avLst/>
          </a:prstGeom>
          <a:noFill/>
        </p:spPr>
      </p:pic>
      <p:pic>
        <p:nvPicPr>
          <p:cNvPr id="2052" name="Picture 4" descr="http://codurance.com/assets/img/custom/blog/2014_12_12/class_and_method_name_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488832" cy="372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12" name="Image 11" descr="test_in_5_steps - 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100" y="2160000"/>
            <a:ext cx="60198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7890" name="Picture 2" descr="E:\MCS\_Formations\16 06 TDD\resources\test_in_5_steps - 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8914" name="Picture 2" descr="E:\MCS\_Formations\16 06 TDD\resources\test_in_5_steps - 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9938" name="Picture 2" descr="E:\MCS\_Formations\16 06 TDD\resources\test_in_5_steps - 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40962" name="Picture 2" descr="E:\MCS\_Formations\16 06 TDD\resources\test_in_5_steps - 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6866" name="Picture 2" descr="E:\MCS\_Formations\16 06 TDD\resources\test_in_5_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 de bonne conduite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tester les membres privés</a:t>
            </a:r>
          </a:p>
          <a:p>
            <a:endParaRPr lang="fr-FR" dirty="0" smtClean="0"/>
          </a:p>
          <a:p>
            <a:r>
              <a:rPr lang="fr-FR" dirty="0" smtClean="0"/>
              <a:t>Un seul </a:t>
            </a:r>
            <a:r>
              <a:rPr lang="fr-FR" dirty="0" err="1" smtClean="0"/>
              <a:t>assert</a:t>
            </a:r>
            <a:r>
              <a:rPr lang="fr-FR" dirty="0" smtClean="0"/>
              <a:t> / concept par test</a:t>
            </a:r>
          </a:p>
          <a:p>
            <a:endParaRPr lang="fr-FR" dirty="0" smtClean="0"/>
          </a:p>
          <a:p>
            <a:r>
              <a:rPr lang="fr-FR" dirty="0" smtClean="0"/>
              <a:t>Pair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Seul on va plus vite, ensemble on va plus loin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Proud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</a:t>
            </a:r>
            <a:endParaRPr lang="fr-FR" dirty="0" smtClean="0"/>
          </a:p>
          <a:p>
            <a:pPr lvl="1">
              <a:buNone/>
            </a:pPr>
            <a:r>
              <a:rPr lang="fr-FR" sz="2600" dirty="0" smtClean="0"/>
              <a:t>	Produire du code dont on est fier</a:t>
            </a:r>
          </a:p>
          <a:p>
            <a:endParaRPr lang="fr-FR" dirty="0"/>
          </a:p>
        </p:txBody>
      </p:sp>
      <p:pic>
        <p:nvPicPr>
          <p:cNvPr id="4" name="Picture 25" descr="E:\MCS\Thales\Pole agile\AgilesPhotos\selection\_A2295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861048"/>
            <a:ext cx="1371431" cy="1042639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</p:pic>
      <p:pic>
        <p:nvPicPr>
          <p:cNvPr id="41986" name="Picture 2" descr="E:\MCS\_Formations\16 06 TDD\resources\Complex-System-G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708920"/>
            <a:ext cx="1296145" cy="1048880"/>
          </a:xfrm>
          <a:prstGeom prst="rect">
            <a:avLst/>
          </a:prstGeom>
          <a:noFill/>
        </p:spPr>
      </p:pic>
      <p:pic>
        <p:nvPicPr>
          <p:cNvPr id="41987" name="Picture 3" descr="E:\MCS\_Formations\16 06 TDD\resources\priva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988840"/>
            <a:ext cx="1080120" cy="1084449"/>
          </a:xfrm>
          <a:prstGeom prst="rect">
            <a:avLst/>
          </a:prstGeom>
          <a:noFill/>
        </p:spPr>
      </p:pic>
      <p:sp>
        <p:nvSpPr>
          <p:cNvPr id="7" name="Interdiction 6"/>
          <p:cNvSpPr/>
          <p:nvPr/>
        </p:nvSpPr>
        <p:spPr>
          <a:xfrm>
            <a:off x="7308304" y="1844824"/>
            <a:ext cx="1512168" cy="1368152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Interdiction 7"/>
          <p:cNvSpPr/>
          <p:nvPr/>
        </p:nvSpPr>
        <p:spPr>
          <a:xfrm>
            <a:off x="5796136" y="2564904"/>
            <a:ext cx="1512168" cy="1368152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988" name="Picture 4" descr="E:\MCS\_Formations\16 06 TDD\resources\fier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941168"/>
            <a:ext cx="1584176" cy="1584176"/>
          </a:xfrm>
          <a:prstGeom prst="rect">
            <a:avLst/>
          </a:prstGeom>
          <a:noFill/>
        </p:spPr>
      </p:pic>
      <p:pic>
        <p:nvPicPr>
          <p:cNvPr id="1026" name="Picture 2" descr="E:\MCS\_Formations\16 06 TDD\resources\369874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4581128"/>
            <a:ext cx="1608968" cy="924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1 -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3608" y="1916832"/>
            <a:ext cx="6912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Introduce naming convention</a:t>
            </a:r>
          </a:p>
          <a:p>
            <a:r>
              <a:rPr lang="en-US" dirty="0" smtClean="0"/>
              <a:t>- Create production code from test</a:t>
            </a:r>
          </a:p>
          <a:p>
            <a:r>
              <a:rPr lang="en-US" dirty="0" smtClean="0"/>
              <a:t>- Start from assertion</a:t>
            </a:r>
          </a:p>
          <a:p>
            <a:r>
              <a:rPr lang="en-US" dirty="0" smtClean="0"/>
              <a:t>- Tip for deciding the first test to write: The simplest possible.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Problem description: Stack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Implement a Stack class with the following public methods: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+ void push(Object 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Object pop()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Stack should throw an exception if popped when empty.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classique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3275856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179512" y="5013176"/>
            <a:ext cx="3384376" cy="1405533"/>
          </a:xfrm>
          <a:prstGeom prst="cloudCallout">
            <a:avLst>
              <a:gd name="adj1" fmla="val -10089"/>
              <a:gd name="adj2" fmla="val -136048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de </a:t>
            </a:r>
            <a:r>
              <a:rPr lang="fr-FR" dirty="0" err="1" smtClean="0">
                <a:latin typeface="Chalkduster"/>
              </a:rPr>
              <a:t>refactoring</a:t>
            </a:r>
            <a:endParaRPr lang="fr-FR" dirty="0">
              <a:latin typeface="Chalkduster"/>
            </a:endParaRPr>
          </a:p>
        </p:txBody>
      </p:sp>
      <p:sp>
        <p:nvSpPr>
          <p:cNvPr id="8" name="Forme libre 7"/>
          <p:cNvSpPr/>
          <p:nvPr/>
        </p:nvSpPr>
        <p:spPr>
          <a:xfrm rot="20877416" flipH="1" flipV="1">
            <a:off x="2838052" y="4778381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99592" y="1700808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Qui êtes-vous ?</a:t>
            </a:r>
          </a:p>
          <a:p>
            <a:r>
              <a:rPr lang="fr-FR" dirty="0" smtClean="0"/>
              <a:t>Quels est votre expérience avec les tests ?</a:t>
            </a:r>
          </a:p>
          <a:p>
            <a:r>
              <a:rPr lang="fr-FR" dirty="0" smtClean="0"/>
              <a:t>Pourquoi écrivez-vous des tests ?</a:t>
            </a:r>
          </a:p>
          <a:p>
            <a:r>
              <a:rPr lang="fr-FR" dirty="0" smtClean="0"/>
              <a:t>Quand faites-vous du design ?</a:t>
            </a:r>
          </a:p>
        </p:txBody>
      </p:sp>
      <p:pic>
        <p:nvPicPr>
          <p:cNvPr id="3074" name="Picture 2" descr="E:\MCS\DEV\SI2\doc\Images\Point-d-interrogation-63aca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149080"/>
            <a:ext cx="3842568" cy="2561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2 – Roman Count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55576" y="191683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Objective 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Grow an algorithm bit by bit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Delay treating exceptions (in this case, because they are more complex)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Intentionally cause duplication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Focus on simple structures first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b="1" dirty="0" smtClean="0">
                <a:latin typeface="Helvetica Neue"/>
                <a:cs typeface="Helvetica Neue"/>
              </a:rPr>
              <a:t> 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56227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/>
                <a:cs typeface="Helvetica Neue"/>
              </a:rPr>
              <a:t>Problem description: Roman Numerals Converter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 </a:t>
            </a:r>
            <a:endParaRPr lang="en-GB" sz="2000" dirty="0">
              <a:latin typeface="Helvetica Neue"/>
              <a:cs typeface="Helvetica Neue"/>
            </a:endParaRPr>
          </a:p>
          <a:p>
            <a:r>
              <a:rPr lang="en-US" sz="2000" dirty="0">
                <a:latin typeface="Helvetica Neue"/>
                <a:cs typeface="Helvetica Neue"/>
              </a:rPr>
              <a:t>Implement a Roman numeral converter. The code must be able to take decimals up to 3999 and convert to their roman equivalent.</a:t>
            </a:r>
            <a:endParaRPr lang="en-GB" sz="2000" dirty="0">
              <a:latin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6497162" y="3348417"/>
            <a:ext cx="24545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Helvetica Neue"/>
                <a:cs typeface="Helvetica Neue"/>
              </a:rPr>
              <a:t>Examples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    - I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    - V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   - 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   - L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  - C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500  - D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1000 - M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2499 - MMCDXCIX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3949 - MMMCMXLIX</a:t>
            </a:r>
            <a:endParaRPr lang="en-GB" dirty="0">
              <a:latin typeface="Helvetica Neue"/>
              <a:cs typeface="Helvetica Neue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Outsidein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2771800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755576" y="1700808"/>
            <a:ext cx="3024336" cy="1405533"/>
          </a:xfrm>
          <a:prstGeom prst="cloudCallout">
            <a:avLst>
              <a:gd name="adj1" fmla="val -29054"/>
              <a:gd name="adj2" fmla="val 108531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lIns="0" rIns="0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rouge</a:t>
            </a:r>
            <a:endParaRPr lang="fr-FR" dirty="0">
              <a:latin typeface="Chalkduster"/>
            </a:endParaRPr>
          </a:p>
        </p:txBody>
      </p:sp>
      <p:sp>
        <p:nvSpPr>
          <p:cNvPr id="6" name="Forme libre 5"/>
          <p:cNvSpPr/>
          <p:nvPr/>
        </p:nvSpPr>
        <p:spPr>
          <a:xfrm rot="1688763" flipH="1">
            <a:off x="3342109" y="2618142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11560" y="3645024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loop</a:t>
            </a:r>
            <a:r>
              <a:rPr lang="fr-FR" dirty="0" smtClean="0"/>
              <a:t> of TDD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827585" y="4149080"/>
            <a:ext cx="4464495" cy="2165456"/>
            <a:chOff x="827584" y="2492896"/>
            <a:chExt cx="7344817" cy="3821640"/>
          </a:xfrm>
        </p:grpSpPr>
        <p:sp>
          <p:nvSpPr>
            <p:cNvPr id="7" name="Forme libre 6"/>
            <p:cNvSpPr/>
            <p:nvPr/>
          </p:nvSpPr>
          <p:spPr>
            <a:xfrm>
              <a:off x="2056267" y="2492896"/>
              <a:ext cx="6116134" cy="3821640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17692 w 7200800"/>
                <a:gd name="connsiteY0" fmla="*/ 317691 h 3821640"/>
                <a:gd name="connsiteX1" fmla="*/ 1084667 w 7200800"/>
                <a:gd name="connsiteY1" fmla="*/ 1 h 3821640"/>
                <a:gd name="connsiteX2" fmla="*/ 3488257 w 7200800"/>
                <a:gd name="connsiteY2" fmla="*/ 138 h 3821640"/>
                <a:gd name="connsiteX3" fmla="*/ 6116134 w 7200800"/>
                <a:gd name="connsiteY3" fmla="*/ 0 h 3821640"/>
                <a:gd name="connsiteX4" fmla="*/ 6883109 w 7200800"/>
                <a:gd name="connsiteY4" fmla="*/ 317692 h 3821640"/>
                <a:gd name="connsiteX5" fmla="*/ 7200799 w 7200800"/>
                <a:gd name="connsiteY5" fmla="*/ 1084667 h 3821640"/>
                <a:gd name="connsiteX6" fmla="*/ 7200800 w 7200800"/>
                <a:gd name="connsiteY6" fmla="*/ 2731758 h 3821640"/>
                <a:gd name="connsiteX7" fmla="*/ 6883108 w 7200800"/>
                <a:gd name="connsiteY7" fmla="*/ 3498733 h 3821640"/>
                <a:gd name="connsiteX8" fmla="*/ 6116133 w 7200800"/>
                <a:gd name="connsiteY8" fmla="*/ 3816424 h 3821640"/>
                <a:gd name="connsiteX9" fmla="*/ 3410619 w 7200800"/>
                <a:gd name="connsiteY9" fmla="*/ 3821640 h 3821640"/>
                <a:gd name="connsiteX10" fmla="*/ 1084666 w 7200800"/>
                <a:gd name="connsiteY10" fmla="*/ 3816424 h 3821640"/>
                <a:gd name="connsiteX11" fmla="*/ 317691 w 7200800"/>
                <a:gd name="connsiteY11" fmla="*/ 3498732 h 3821640"/>
                <a:gd name="connsiteX12" fmla="*/ 0 w 7200800"/>
                <a:gd name="connsiteY12" fmla="*/ 2731757 h 3821640"/>
                <a:gd name="connsiteX13" fmla="*/ 0 w 7200800"/>
                <a:gd name="connsiteY13" fmla="*/ 1084666 h 3821640"/>
                <a:gd name="connsiteX14" fmla="*/ 409132 w 7200800"/>
                <a:gd name="connsiteY14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13" fmla="*/ 409132 w 7200800"/>
                <a:gd name="connsiteY13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0" fmla="*/ 766976 w 6883109"/>
                <a:gd name="connsiteY0" fmla="*/ 1 h 3821640"/>
                <a:gd name="connsiteX1" fmla="*/ 3170566 w 6883109"/>
                <a:gd name="connsiteY1" fmla="*/ 138 h 3821640"/>
                <a:gd name="connsiteX2" fmla="*/ 5798443 w 6883109"/>
                <a:gd name="connsiteY2" fmla="*/ 0 h 3821640"/>
                <a:gd name="connsiteX3" fmla="*/ 6565418 w 6883109"/>
                <a:gd name="connsiteY3" fmla="*/ 317692 h 3821640"/>
                <a:gd name="connsiteX4" fmla="*/ 6883108 w 6883109"/>
                <a:gd name="connsiteY4" fmla="*/ 1084667 h 3821640"/>
                <a:gd name="connsiteX5" fmla="*/ 6883109 w 6883109"/>
                <a:gd name="connsiteY5" fmla="*/ 2731758 h 3821640"/>
                <a:gd name="connsiteX6" fmla="*/ 6565417 w 6883109"/>
                <a:gd name="connsiteY6" fmla="*/ 3498733 h 3821640"/>
                <a:gd name="connsiteX7" fmla="*/ 5798442 w 6883109"/>
                <a:gd name="connsiteY7" fmla="*/ 3816424 h 3821640"/>
                <a:gd name="connsiteX8" fmla="*/ 3092928 w 6883109"/>
                <a:gd name="connsiteY8" fmla="*/ 3821640 h 3821640"/>
                <a:gd name="connsiteX9" fmla="*/ 766975 w 6883109"/>
                <a:gd name="connsiteY9" fmla="*/ 3816424 h 3821640"/>
                <a:gd name="connsiteX10" fmla="*/ 0 w 6883109"/>
                <a:gd name="connsiteY10" fmla="*/ 3498732 h 3821640"/>
                <a:gd name="connsiteX0" fmla="*/ 1 w 6116134"/>
                <a:gd name="connsiteY0" fmla="*/ 1 h 3821640"/>
                <a:gd name="connsiteX1" fmla="*/ 2403591 w 6116134"/>
                <a:gd name="connsiteY1" fmla="*/ 138 h 3821640"/>
                <a:gd name="connsiteX2" fmla="*/ 5031468 w 6116134"/>
                <a:gd name="connsiteY2" fmla="*/ 0 h 3821640"/>
                <a:gd name="connsiteX3" fmla="*/ 5798443 w 6116134"/>
                <a:gd name="connsiteY3" fmla="*/ 317692 h 3821640"/>
                <a:gd name="connsiteX4" fmla="*/ 6116133 w 6116134"/>
                <a:gd name="connsiteY4" fmla="*/ 1084667 h 3821640"/>
                <a:gd name="connsiteX5" fmla="*/ 6116134 w 6116134"/>
                <a:gd name="connsiteY5" fmla="*/ 2731758 h 3821640"/>
                <a:gd name="connsiteX6" fmla="*/ 5798442 w 6116134"/>
                <a:gd name="connsiteY6" fmla="*/ 3498733 h 3821640"/>
                <a:gd name="connsiteX7" fmla="*/ 5031467 w 6116134"/>
                <a:gd name="connsiteY7" fmla="*/ 3816424 h 3821640"/>
                <a:gd name="connsiteX8" fmla="*/ 2325953 w 6116134"/>
                <a:gd name="connsiteY8" fmla="*/ 3821640 h 3821640"/>
                <a:gd name="connsiteX9" fmla="*/ 0 w 6116134"/>
                <a:gd name="connsiteY9" fmla="*/ 3816424 h 382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6134" h="3821640">
                  <a:moveTo>
                    <a:pt x="1" y="1"/>
                  </a:moveTo>
                  <a:lnTo>
                    <a:pt x="2403591" y="138"/>
                  </a:lnTo>
                  <a:lnTo>
                    <a:pt x="5031468" y="0"/>
                  </a:lnTo>
                  <a:cubicBezTo>
                    <a:pt x="5319139" y="0"/>
                    <a:pt x="5595028" y="114278"/>
                    <a:pt x="5798443" y="317692"/>
                  </a:cubicBezTo>
                  <a:cubicBezTo>
                    <a:pt x="6001857" y="521107"/>
                    <a:pt x="6116134" y="796996"/>
                    <a:pt x="6116133" y="1084667"/>
                  </a:cubicBezTo>
                  <a:cubicBezTo>
                    <a:pt x="6116133" y="1633697"/>
                    <a:pt x="6116134" y="2182728"/>
                    <a:pt x="6116134" y="2731758"/>
                  </a:cubicBezTo>
                  <a:cubicBezTo>
                    <a:pt x="6116134" y="3019429"/>
                    <a:pt x="6001857" y="3295319"/>
                    <a:pt x="5798442" y="3498733"/>
                  </a:cubicBezTo>
                  <a:cubicBezTo>
                    <a:pt x="5595028" y="3702147"/>
                    <a:pt x="5610215" y="3762606"/>
                    <a:pt x="5031467" y="3816424"/>
                  </a:cubicBezTo>
                  <a:lnTo>
                    <a:pt x="2325953" y="3821640"/>
                  </a:lnTo>
                  <a:lnTo>
                    <a:pt x="0" y="3816424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827584" y="2492897"/>
              <a:ext cx="1084667" cy="3816423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410619 w 7200800"/>
                <a:gd name="connsiteY0" fmla="*/ 3821640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3384376 w 7200800"/>
                <a:gd name="connsiteY0" fmla="*/ 3816424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1084666 w 7200800"/>
                <a:gd name="connsiteY0" fmla="*/ 3816424 h 3913080"/>
                <a:gd name="connsiteX1" fmla="*/ 317691 w 7200800"/>
                <a:gd name="connsiteY1" fmla="*/ 3498732 h 3913080"/>
                <a:gd name="connsiteX2" fmla="*/ 0 w 7200800"/>
                <a:gd name="connsiteY2" fmla="*/ 2731757 h 3913080"/>
                <a:gd name="connsiteX3" fmla="*/ 0 w 7200800"/>
                <a:gd name="connsiteY3" fmla="*/ 1084666 h 3913080"/>
                <a:gd name="connsiteX4" fmla="*/ 317692 w 7200800"/>
                <a:gd name="connsiteY4" fmla="*/ 317691 h 3913080"/>
                <a:gd name="connsiteX5" fmla="*/ 1084667 w 7200800"/>
                <a:gd name="connsiteY5" fmla="*/ 1 h 3913080"/>
                <a:gd name="connsiteX6" fmla="*/ 3488257 w 7200800"/>
                <a:gd name="connsiteY6" fmla="*/ 138 h 3913080"/>
                <a:gd name="connsiteX7" fmla="*/ 6116134 w 7200800"/>
                <a:gd name="connsiteY7" fmla="*/ 0 h 3913080"/>
                <a:gd name="connsiteX8" fmla="*/ 6883109 w 7200800"/>
                <a:gd name="connsiteY8" fmla="*/ 317692 h 3913080"/>
                <a:gd name="connsiteX9" fmla="*/ 7200799 w 7200800"/>
                <a:gd name="connsiteY9" fmla="*/ 1084667 h 3913080"/>
                <a:gd name="connsiteX10" fmla="*/ 7200800 w 7200800"/>
                <a:gd name="connsiteY10" fmla="*/ 2731758 h 3913080"/>
                <a:gd name="connsiteX11" fmla="*/ 6883108 w 7200800"/>
                <a:gd name="connsiteY11" fmla="*/ 3498733 h 3913080"/>
                <a:gd name="connsiteX12" fmla="*/ 6116133 w 7200800"/>
                <a:gd name="connsiteY12" fmla="*/ 3816424 h 3913080"/>
                <a:gd name="connsiteX13" fmla="*/ 3502059 w 7200800"/>
                <a:gd name="connsiteY13" fmla="*/ 3913080 h 3913080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12" fmla="*/ 6116133 w 7200800"/>
                <a:gd name="connsiteY12" fmla="*/ 3816424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0" fmla="*/ 1084666 w 6883109"/>
                <a:gd name="connsiteY0" fmla="*/ 3816424 h 3816424"/>
                <a:gd name="connsiteX1" fmla="*/ 317691 w 6883109"/>
                <a:gd name="connsiteY1" fmla="*/ 3498732 h 3816424"/>
                <a:gd name="connsiteX2" fmla="*/ 0 w 6883109"/>
                <a:gd name="connsiteY2" fmla="*/ 2731757 h 3816424"/>
                <a:gd name="connsiteX3" fmla="*/ 0 w 6883109"/>
                <a:gd name="connsiteY3" fmla="*/ 1084666 h 3816424"/>
                <a:gd name="connsiteX4" fmla="*/ 317692 w 6883109"/>
                <a:gd name="connsiteY4" fmla="*/ 317691 h 3816424"/>
                <a:gd name="connsiteX5" fmla="*/ 1084667 w 6883109"/>
                <a:gd name="connsiteY5" fmla="*/ 1 h 3816424"/>
                <a:gd name="connsiteX6" fmla="*/ 3488257 w 6883109"/>
                <a:gd name="connsiteY6" fmla="*/ 138 h 3816424"/>
                <a:gd name="connsiteX7" fmla="*/ 6116134 w 6883109"/>
                <a:gd name="connsiteY7" fmla="*/ 0 h 3816424"/>
                <a:gd name="connsiteX8" fmla="*/ 6883109 w 6883109"/>
                <a:gd name="connsiteY8" fmla="*/ 317692 h 3816424"/>
                <a:gd name="connsiteX0" fmla="*/ 1084666 w 6116134"/>
                <a:gd name="connsiteY0" fmla="*/ 3816424 h 3816424"/>
                <a:gd name="connsiteX1" fmla="*/ 317691 w 6116134"/>
                <a:gd name="connsiteY1" fmla="*/ 3498732 h 3816424"/>
                <a:gd name="connsiteX2" fmla="*/ 0 w 6116134"/>
                <a:gd name="connsiteY2" fmla="*/ 2731757 h 3816424"/>
                <a:gd name="connsiteX3" fmla="*/ 0 w 6116134"/>
                <a:gd name="connsiteY3" fmla="*/ 1084666 h 3816424"/>
                <a:gd name="connsiteX4" fmla="*/ 317692 w 6116134"/>
                <a:gd name="connsiteY4" fmla="*/ 317691 h 3816424"/>
                <a:gd name="connsiteX5" fmla="*/ 1084667 w 6116134"/>
                <a:gd name="connsiteY5" fmla="*/ 1 h 3816424"/>
                <a:gd name="connsiteX6" fmla="*/ 3488257 w 6116134"/>
                <a:gd name="connsiteY6" fmla="*/ 138 h 3816424"/>
                <a:gd name="connsiteX7" fmla="*/ 6116134 w 6116134"/>
                <a:gd name="connsiteY7" fmla="*/ 0 h 3816424"/>
                <a:gd name="connsiteX0" fmla="*/ 1084666 w 3488257"/>
                <a:gd name="connsiteY0" fmla="*/ 3816423 h 3816423"/>
                <a:gd name="connsiteX1" fmla="*/ 317691 w 3488257"/>
                <a:gd name="connsiteY1" fmla="*/ 3498731 h 3816423"/>
                <a:gd name="connsiteX2" fmla="*/ 0 w 3488257"/>
                <a:gd name="connsiteY2" fmla="*/ 2731756 h 3816423"/>
                <a:gd name="connsiteX3" fmla="*/ 0 w 3488257"/>
                <a:gd name="connsiteY3" fmla="*/ 1084665 h 3816423"/>
                <a:gd name="connsiteX4" fmla="*/ 317692 w 3488257"/>
                <a:gd name="connsiteY4" fmla="*/ 317690 h 3816423"/>
                <a:gd name="connsiteX5" fmla="*/ 1084667 w 3488257"/>
                <a:gd name="connsiteY5" fmla="*/ 0 h 3816423"/>
                <a:gd name="connsiteX6" fmla="*/ 3488257 w 3488257"/>
                <a:gd name="connsiteY6" fmla="*/ 137 h 3816423"/>
                <a:gd name="connsiteX0" fmla="*/ 1084666 w 1084667"/>
                <a:gd name="connsiteY0" fmla="*/ 3816423 h 3816423"/>
                <a:gd name="connsiteX1" fmla="*/ 317691 w 1084667"/>
                <a:gd name="connsiteY1" fmla="*/ 3498731 h 3816423"/>
                <a:gd name="connsiteX2" fmla="*/ 0 w 1084667"/>
                <a:gd name="connsiteY2" fmla="*/ 2731756 h 3816423"/>
                <a:gd name="connsiteX3" fmla="*/ 0 w 1084667"/>
                <a:gd name="connsiteY3" fmla="*/ 1084665 h 3816423"/>
                <a:gd name="connsiteX4" fmla="*/ 317692 w 1084667"/>
                <a:gd name="connsiteY4" fmla="*/ 317690 h 3816423"/>
                <a:gd name="connsiteX5" fmla="*/ 1084667 w 1084667"/>
                <a:gd name="connsiteY5" fmla="*/ 0 h 381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67" h="3816423">
                  <a:moveTo>
                    <a:pt x="1084666" y="3816423"/>
                  </a:moveTo>
                  <a:cubicBezTo>
                    <a:pt x="796995" y="3816423"/>
                    <a:pt x="521106" y="3702146"/>
                    <a:pt x="317691" y="3498731"/>
                  </a:cubicBezTo>
                  <a:cubicBezTo>
                    <a:pt x="114277" y="3295316"/>
                    <a:pt x="0" y="3019427"/>
                    <a:pt x="0" y="2731756"/>
                  </a:cubicBezTo>
                  <a:lnTo>
                    <a:pt x="0" y="1084665"/>
                  </a:lnTo>
                  <a:cubicBezTo>
                    <a:pt x="0" y="796994"/>
                    <a:pt x="114278" y="521105"/>
                    <a:pt x="317692" y="317690"/>
                  </a:cubicBezTo>
                  <a:cubicBezTo>
                    <a:pt x="521107" y="114276"/>
                    <a:pt x="556240" y="52925"/>
                    <a:pt x="1084667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339752" y="4365103"/>
            <a:ext cx="792089" cy="792089"/>
            <a:chOff x="2339751" y="3356991"/>
            <a:chExt cx="1584180" cy="1584181"/>
          </a:xfrm>
        </p:grpSpPr>
        <p:sp>
          <p:nvSpPr>
            <p:cNvPr id="11" name="Forme libre 1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203848" y="4365103"/>
            <a:ext cx="792089" cy="792089"/>
            <a:chOff x="2339751" y="3356991"/>
            <a:chExt cx="1584180" cy="1584181"/>
          </a:xfrm>
        </p:grpSpPr>
        <p:sp>
          <p:nvSpPr>
            <p:cNvPr id="21" name="Forme libre 2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363754" y="5373216"/>
            <a:ext cx="792089" cy="792089"/>
            <a:chOff x="2339751" y="3356991"/>
            <a:chExt cx="1584180" cy="1584181"/>
          </a:xfrm>
        </p:grpSpPr>
        <p:sp>
          <p:nvSpPr>
            <p:cNvPr id="35" name="Forme libre 34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227850" y="5373216"/>
            <a:ext cx="792089" cy="792089"/>
            <a:chOff x="2339751" y="3356991"/>
            <a:chExt cx="1584180" cy="1584181"/>
          </a:xfrm>
        </p:grpSpPr>
        <p:sp>
          <p:nvSpPr>
            <p:cNvPr id="39" name="Forme libre 38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Forme libre 49"/>
          <p:cNvSpPr/>
          <p:nvPr/>
        </p:nvSpPr>
        <p:spPr>
          <a:xfrm rot="5188657" flipH="1">
            <a:off x="1342714" y="3798097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971600" y="2721114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halkduster"/>
                <a:cs typeface="Chalkduster"/>
              </a:rPr>
              <a:t>Démarrer</a:t>
            </a:r>
            <a:r>
              <a:rPr lang="en-US" sz="2000" dirty="0" smtClean="0">
                <a:latin typeface="Chalkduster"/>
                <a:cs typeface="Chalkduster"/>
              </a:rPr>
              <a:t> avec un test </a:t>
            </a:r>
            <a:r>
              <a:rPr lang="en-US" sz="2000" dirty="0" err="1" smtClean="0">
                <a:latin typeface="Chalkduster"/>
                <a:cs typeface="Chalkduster"/>
              </a:rPr>
              <a:t>d’acceptance</a:t>
            </a:r>
            <a:endParaRPr lang="en-US" sz="2000" dirty="0" smtClean="0">
              <a:latin typeface="Chalkduster"/>
              <a:cs typeface="Chalkduster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4139952" y="4365104"/>
            <a:ext cx="792089" cy="792089"/>
            <a:chOff x="2339751" y="3356991"/>
            <a:chExt cx="1584180" cy="1584181"/>
          </a:xfrm>
        </p:grpSpPr>
        <p:sp>
          <p:nvSpPr>
            <p:cNvPr id="53" name="Forme libre 52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163954" y="5373217"/>
            <a:ext cx="792089" cy="792089"/>
            <a:chOff x="2339751" y="3356991"/>
            <a:chExt cx="1584180" cy="1584181"/>
          </a:xfrm>
        </p:grpSpPr>
        <p:sp>
          <p:nvSpPr>
            <p:cNvPr id="57" name="Forme libre 56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61" name="Diagramme 60"/>
          <p:cNvGraphicFramePr/>
          <p:nvPr/>
        </p:nvGraphicFramePr>
        <p:xfrm>
          <a:off x="5508104" y="2060848"/>
          <a:ext cx="316835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Arc 61"/>
          <p:cNvSpPr/>
          <p:nvPr/>
        </p:nvSpPr>
        <p:spPr>
          <a:xfrm rot="20826046" flipV="1">
            <a:off x="2016406" y="2044391"/>
            <a:ext cx="4536504" cy="1486687"/>
          </a:xfrm>
          <a:prstGeom prst="arc">
            <a:avLst>
              <a:gd name="adj1" fmla="val 11063589"/>
              <a:gd name="adj2" fmla="val 21334595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117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75856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119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6" name="Forme libre 65"/>
          <p:cNvSpPr/>
          <p:nvPr/>
        </p:nvSpPr>
        <p:spPr>
          <a:xfrm rot="19841156" flipH="1" flipV="1">
            <a:off x="4559092" y="3828415"/>
            <a:ext cx="1105107" cy="236301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  <p:bldP spid="62" grpId="0" animBg="1"/>
      <p:bldP spid="63" grpId="0"/>
      <p:bldP spid="64" grpId="0"/>
      <p:bldP spid="65" grpId="0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outsidein</a:t>
            </a:r>
            <a:r>
              <a:rPr lang="fr-FR" dirty="0" smtClean="0"/>
              <a:t> / </a:t>
            </a:r>
            <a:r>
              <a:rPr lang="fr-FR" dirty="0" err="1" smtClean="0"/>
              <a:t>mockist</a:t>
            </a:r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 rot="588710">
            <a:off x="331591" y="2355021"/>
            <a:ext cx="5357705" cy="3772876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Ellipse 16"/>
          <p:cNvSpPr/>
          <p:nvPr/>
        </p:nvSpPr>
        <p:spPr bwMode="auto">
          <a:xfrm>
            <a:off x="2781191" y="3002452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A</a:t>
            </a:r>
            <a:endParaRPr lang="fr-FR" b="1" dirty="0">
              <a:latin typeface="Chalkduster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918268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C</a:t>
            </a:r>
            <a:endParaRPr lang="fr-FR" b="1" dirty="0">
              <a:latin typeface="Chalkduster"/>
            </a:endParaRPr>
          </a:p>
        </p:txBody>
      </p:sp>
      <p:cxnSp>
        <p:nvCxnSpPr>
          <p:cNvPr id="19" name="Forme 18"/>
          <p:cNvCxnSpPr>
            <a:stCxn id="17" idx="2"/>
            <a:endCxn id="18" idx="0"/>
          </p:cNvCxnSpPr>
          <p:nvPr/>
        </p:nvCxnSpPr>
        <p:spPr bwMode="auto">
          <a:xfrm rot="10800000" flipV="1">
            <a:off x="2175731" y="32411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e 19"/>
          <p:cNvCxnSpPr>
            <a:stCxn id="18" idx="6"/>
            <a:endCxn id="17" idx="4"/>
          </p:cNvCxnSpPr>
          <p:nvPr/>
        </p:nvCxnSpPr>
        <p:spPr bwMode="auto">
          <a:xfrm flipV="1">
            <a:off x="2436021" y="3479876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 bwMode="auto">
          <a:xfrm>
            <a:off x="3646944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B</a:t>
            </a:r>
            <a:endParaRPr lang="fr-FR" b="1" dirty="0">
              <a:latin typeface="Chalkduster"/>
            </a:endParaRPr>
          </a:p>
        </p:txBody>
      </p:sp>
      <p:cxnSp>
        <p:nvCxnSpPr>
          <p:cNvPr id="27" name="Forme 26"/>
          <p:cNvCxnSpPr>
            <a:stCxn id="23" idx="0"/>
            <a:endCxn id="17" idx="6"/>
          </p:cNvCxnSpPr>
          <p:nvPr/>
        </p:nvCxnSpPr>
        <p:spPr bwMode="auto">
          <a:xfrm rot="16200000" flipV="1">
            <a:off x="3325159" y="3217777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e 27"/>
          <p:cNvCxnSpPr>
            <a:stCxn id="17" idx="4"/>
            <a:endCxn id="23" idx="2"/>
          </p:cNvCxnSpPr>
          <p:nvPr/>
        </p:nvCxnSpPr>
        <p:spPr bwMode="auto">
          <a:xfrm rot="16200000" flipH="1">
            <a:off x="3064869" y="3456491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 bwMode="auto">
          <a:xfrm>
            <a:off x="1052518" y="4597254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D</a:t>
            </a:r>
            <a:endParaRPr lang="fr-FR" b="1" dirty="0">
              <a:latin typeface="Chalkduster"/>
            </a:endParaRPr>
          </a:p>
        </p:txBody>
      </p:sp>
      <p:cxnSp>
        <p:nvCxnSpPr>
          <p:cNvPr id="31" name="Forme 30"/>
          <p:cNvCxnSpPr>
            <a:stCxn id="18" idx="2"/>
            <a:endCxn id="30" idx="0"/>
          </p:cNvCxnSpPr>
          <p:nvPr/>
        </p:nvCxnSpPr>
        <p:spPr bwMode="auto">
          <a:xfrm rot="10800000" flipV="1">
            <a:off x="1312808" y="40385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me 31"/>
          <p:cNvCxnSpPr>
            <a:stCxn id="30" idx="6"/>
            <a:endCxn id="18" idx="4"/>
          </p:cNvCxnSpPr>
          <p:nvPr/>
        </p:nvCxnSpPr>
        <p:spPr bwMode="auto">
          <a:xfrm flipV="1">
            <a:off x="1570269" y="4277278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 bwMode="auto">
          <a:xfrm>
            <a:off x="2781194" y="4597254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E</a:t>
            </a:r>
            <a:endParaRPr lang="fr-FR" b="1" dirty="0">
              <a:latin typeface="Chalkduster"/>
            </a:endParaRPr>
          </a:p>
        </p:txBody>
      </p:sp>
      <p:cxnSp>
        <p:nvCxnSpPr>
          <p:cNvPr id="35" name="Forme 34"/>
          <p:cNvCxnSpPr>
            <a:stCxn id="34" idx="0"/>
            <a:endCxn id="18" idx="6"/>
          </p:cNvCxnSpPr>
          <p:nvPr/>
        </p:nvCxnSpPr>
        <p:spPr bwMode="auto">
          <a:xfrm rot="16200000" flipV="1">
            <a:off x="2459409" y="4015179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stCxn id="18" idx="4"/>
            <a:endCxn id="34" idx="2"/>
          </p:cNvCxnSpPr>
          <p:nvPr/>
        </p:nvCxnSpPr>
        <p:spPr bwMode="auto">
          <a:xfrm rot="16200000" flipH="1">
            <a:off x="2199117" y="4253890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 bwMode="auto">
          <a:xfrm>
            <a:off x="4803564" y="439992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F</a:t>
            </a:r>
            <a:endParaRPr lang="fr-FR" b="1" dirty="0">
              <a:latin typeface="Chalkduster"/>
            </a:endParaRPr>
          </a:p>
        </p:txBody>
      </p:sp>
      <p:cxnSp>
        <p:nvCxnSpPr>
          <p:cNvPr id="39" name="Forme 38"/>
          <p:cNvCxnSpPr>
            <a:stCxn id="38" idx="0"/>
            <a:endCxn id="23" idx="6"/>
          </p:cNvCxnSpPr>
          <p:nvPr/>
        </p:nvCxnSpPr>
        <p:spPr bwMode="auto">
          <a:xfrm rot="16200000" flipV="1">
            <a:off x="4432890" y="3770371"/>
            <a:ext cx="361358" cy="897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e 39"/>
          <p:cNvCxnSpPr>
            <a:stCxn id="23" idx="4"/>
            <a:endCxn id="38" idx="2"/>
          </p:cNvCxnSpPr>
          <p:nvPr/>
        </p:nvCxnSpPr>
        <p:spPr bwMode="auto">
          <a:xfrm rot="16200000" flipH="1">
            <a:off x="4174013" y="4009083"/>
            <a:ext cx="361358" cy="89774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isque magnétique 47"/>
          <p:cNvSpPr/>
          <p:nvPr/>
        </p:nvSpPr>
        <p:spPr>
          <a:xfrm>
            <a:off x="3723444" y="5181894"/>
            <a:ext cx="648072" cy="5213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halkduster"/>
              </a:rPr>
              <a:t>DB</a:t>
            </a:r>
            <a:endParaRPr lang="fr-FR" dirty="0">
              <a:latin typeface="Chalkduster"/>
            </a:endParaRPr>
          </a:p>
        </p:txBody>
      </p:sp>
      <p:cxnSp>
        <p:nvCxnSpPr>
          <p:cNvPr id="49" name="Forme 48"/>
          <p:cNvCxnSpPr>
            <a:stCxn id="48" idx="1"/>
            <a:endCxn id="34" idx="6"/>
          </p:cNvCxnSpPr>
          <p:nvPr/>
        </p:nvCxnSpPr>
        <p:spPr bwMode="auto">
          <a:xfrm rot="16200000" flipV="1">
            <a:off x="3501665" y="4636078"/>
            <a:ext cx="345928" cy="7457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Forme 48"/>
          <p:cNvCxnSpPr>
            <a:stCxn id="34" idx="3"/>
            <a:endCxn id="48" idx="2"/>
          </p:cNvCxnSpPr>
          <p:nvPr/>
        </p:nvCxnSpPr>
        <p:spPr bwMode="auto">
          <a:xfrm rot="16200000" flipH="1">
            <a:off x="3071543" y="4790650"/>
            <a:ext cx="437791" cy="8660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 bwMode="auto">
          <a:xfrm>
            <a:off x="5652120" y="1988841"/>
            <a:ext cx="158417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 smtClean="0">
                <a:latin typeface="Chalkduster"/>
              </a:rPr>
              <a:t>Acceptance</a:t>
            </a:r>
            <a:endParaRPr lang="fr-FR" sz="1600" dirty="0" smtClean="0">
              <a:latin typeface="Chalkduster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latin typeface="Chalkduster"/>
              </a:rPr>
              <a:t>test</a:t>
            </a:r>
            <a:endParaRPr lang="fr-FR" sz="1600" dirty="0">
              <a:latin typeface="Chalkduster"/>
            </a:endParaRPr>
          </a:p>
        </p:txBody>
      </p:sp>
      <p:sp>
        <p:nvSpPr>
          <p:cNvPr id="85" name="Forme libre 84"/>
          <p:cNvSpPr/>
          <p:nvPr/>
        </p:nvSpPr>
        <p:spPr>
          <a:xfrm rot="588710">
            <a:off x="117079" y="2148302"/>
            <a:ext cx="5757305" cy="408901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6" name="Rectangle 85"/>
          <p:cNvSpPr/>
          <p:nvPr/>
        </p:nvSpPr>
        <p:spPr bwMode="auto">
          <a:xfrm>
            <a:off x="6156176" y="3226964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56176" y="4074100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UTB</a:t>
            </a:r>
          </a:p>
        </p:txBody>
      </p:sp>
      <p:sp>
        <p:nvSpPr>
          <p:cNvPr id="96" name="Forme libre 95"/>
          <p:cNvSpPr/>
          <p:nvPr/>
        </p:nvSpPr>
        <p:spPr>
          <a:xfrm rot="9438931" flipH="1">
            <a:off x="4343724" y="2128369"/>
            <a:ext cx="1252324" cy="169823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Forme 109"/>
          <p:cNvCxnSpPr>
            <a:stCxn id="86" idx="0"/>
            <a:endCxn id="17" idx="7"/>
          </p:cNvCxnSpPr>
          <p:nvPr/>
        </p:nvCxnSpPr>
        <p:spPr>
          <a:xfrm rot="16200000" flipV="1">
            <a:off x="4829583" y="1468323"/>
            <a:ext cx="154594" cy="3362688"/>
          </a:xfrm>
          <a:prstGeom prst="curvedConnector3">
            <a:avLst>
              <a:gd name="adj1" fmla="val 279043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Forme 109"/>
          <p:cNvCxnSpPr>
            <a:stCxn id="87" idx="0"/>
            <a:endCxn id="23" idx="7"/>
          </p:cNvCxnSpPr>
          <p:nvPr/>
        </p:nvCxnSpPr>
        <p:spPr>
          <a:xfrm rot="16200000" flipV="1">
            <a:off x="5236384" y="2722260"/>
            <a:ext cx="204331" cy="2499350"/>
          </a:xfrm>
          <a:prstGeom prst="curvedConnector3">
            <a:avLst>
              <a:gd name="adj1" fmla="val 178090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Groupe 154"/>
          <p:cNvGrpSpPr/>
          <p:nvPr/>
        </p:nvGrpSpPr>
        <p:grpSpPr>
          <a:xfrm>
            <a:off x="7884368" y="2966306"/>
            <a:ext cx="504056" cy="390986"/>
            <a:chOff x="7812360" y="2852936"/>
            <a:chExt cx="504056" cy="432048"/>
          </a:xfrm>
        </p:grpSpPr>
        <p:sp>
          <p:nvSpPr>
            <p:cNvPr id="154" name="ZoneTexte 153"/>
            <p:cNvSpPr txBox="1"/>
            <p:nvPr/>
          </p:nvSpPr>
          <p:spPr>
            <a:xfrm>
              <a:off x="7937786" y="2852936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IB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3" name="Groupe 15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47" name="Organigramme : Connecteur 146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8" name="Connecteur droit 147"/>
              <p:cNvCxnSpPr>
                <a:stCxn id="147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e 155"/>
          <p:cNvGrpSpPr/>
          <p:nvPr/>
        </p:nvGrpSpPr>
        <p:grpSpPr>
          <a:xfrm>
            <a:off x="7884368" y="3422457"/>
            <a:ext cx="515276" cy="390986"/>
            <a:chOff x="7812360" y="2852936"/>
            <a:chExt cx="515276" cy="432048"/>
          </a:xfrm>
        </p:grpSpPr>
        <p:sp>
          <p:nvSpPr>
            <p:cNvPr id="157" name="ZoneTexte 156"/>
            <p:cNvSpPr txBox="1"/>
            <p:nvPr/>
          </p:nvSpPr>
          <p:spPr>
            <a:xfrm>
              <a:off x="7937786" y="285293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IC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8" name="Groupe 157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59" name="Organigramme : Connecteur 158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0" name="Connecteur droit 159"/>
              <p:cNvCxnSpPr>
                <a:stCxn id="159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e 160"/>
          <p:cNvGrpSpPr/>
          <p:nvPr/>
        </p:nvGrpSpPr>
        <p:grpSpPr>
          <a:xfrm>
            <a:off x="7884368" y="4008936"/>
            <a:ext cx="504056" cy="390986"/>
            <a:chOff x="7812360" y="2852936"/>
            <a:chExt cx="504056" cy="432048"/>
          </a:xfrm>
        </p:grpSpPr>
        <p:sp>
          <p:nvSpPr>
            <p:cNvPr id="162" name="ZoneTexte 161"/>
            <p:cNvSpPr txBox="1"/>
            <p:nvPr/>
          </p:nvSpPr>
          <p:spPr>
            <a:xfrm>
              <a:off x="7937786" y="2852936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IF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63" name="Groupe 16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64" name="Organigramme : Connecteur 163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5" name="Connecteur droit 164"/>
              <p:cNvCxnSpPr>
                <a:stCxn id="164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7" name="Connecteur droit avec flèche 166"/>
          <p:cNvCxnSpPr>
            <a:stCxn id="86" idx="3"/>
            <a:endCxn id="147" idx="2"/>
          </p:cNvCxnSpPr>
          <p:nvPr/>
        </p:nvCxnSpPr>
        <p:spPr>
          <a:xfrm flipV="1">
            <a:off x="7020272" y="3259546"/>
            <a:ext cx="864096" cy="20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86" idx="3"/>
            <a:endCxn id="159" idx="2"/>
          </p:cNvCxnSpPr>
          <p:nvPr/>
        </p:nvCxnSpPr>
        <p:spPr>
          <a:xfrm>
            <a:off x="7020272" y="3465676"/>
            <a:ext cx="864096" cy="25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87" idx="3"/>
            <a:endCxn id="164" idx="2"/>
          </p:cNvCxnSpPr>
          <p:nvPr/>
        </p:nvCxnSpPr>
        <p:spPr>
          <a:xfrm flipV="1">
            <a:off x="7020272" y="4302176"/>
            <a:ext cx="864096" cy="1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6444208" y="4856073"/>
            <a:ext cx="288032" cy="65164"/>
            <a:chOff x="6300192" y="4797152"/>
            <a:chExt cx="576064" cy="144016"/>
          </a:xfrm>
        </p:grpSpPr>
        <p:sp>
          <p:nvSpPr>
            <p:cNvPr id="176" name="Ellipse 175"/>
            <p:cNvSpPr/>
            <p:nvPr/>
          </p:nvSpPr>
          <p:spPr>
            <a:xfrm>
              <a:off x="6300192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7" name="Ellipse 176"/>
            <p:cNvSpPr/>
            <p:nvPr/>
          </p:nvSpPr>
          <p:spPr>
            <a:xfrm>
              <a:off x="6516216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6732240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</p:grpSp>
      <p:grpSp>
        <p:nvGrpSpPr>
          <p:cNvPr id="196" name="Groupe 195"/>
          <p:cNvGrpSpPr/>
          <p:nvPr/>
        </p:nvGrpSpPr>
        <p:grpSpPr>
          <a:xfrm>
            <a:off x="4083484" y="3943772"/>
            <a:ext cx="978170" cy="767743"/>
            <a:chOff x="4083484" y="4149080"/>
            <a:chExt cx="978170" cy="848372"/>
          </a:xfrm>
        </p:grpSpPr>
        <p:cxnSp>
          <p:nvCxnSpPr>
            <p:cNvPr id="41" name="Connecteur droit 40"/>
            <p:cNvCxnSpPr>
              <a:endCxn id="180" idx="3"/>
            </p:cNvCxnSpPr>
            <p:nvPr/>
          </p:nvCxnSpPr>
          <p:spPr bwMode="auto">
            <a:xfrm flipV="1">
              <a:off x="4083484" y="4333468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rganigramme : Connecteur 179"/>
            <p:cNvSpPr/>
            <p:nvPr/>
          </p:nvSpPr>
          <p:spPr>
            <a:xfrm>
              <a:off x="4860032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5" name="Groupe 194"/>
          <p:cNvGrpSpPr/>
          <p:nvPr/>
        </p:nvGrpSpPr>
        <p:grpSpPr>
          <a:xfrm>
            <a:off x="3003364" y="4660580"/>
            <a:ext cx="978170" cy="767743"/>
            <a:chOff x="3003364" y="4941168"/>
            <a:chExt cx="978170" cy="848372"/>
          </a:xfrm>
        </p:grpSpPr>
        <p:cxnSp>
          <p:nvCxnSpPr>
            <p:cNvPr id="67" name="Connecteur droit 66"/>
            <p:cNvCxnSpPr>
              <a:endCxn id="182" idx="3"/>
            </p:cNvCxnSpPr>
            <p:nvPr/>
          </p:nvCxnSpPr>
          <p:spPr bwMode="auto">
            <a:xfrm flipV="1">
              <a:off x="3003364" y="5125556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rganigramme : Connecteur 181"/>
            <p:cNvSpPr/>
            <p:nvPr/>
          </p:nvSpPr>
          <p:spPr>
            <a:xfrm>
              <a:off x="3779912" y="494116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7" name="Groupe 196"/>
          <p:cNvGrpSpPr/>
          <p:nvPr/>
        </p:nvGrpSpPr>
        <p:grpSpPr>
          <a:xfrm>
            <a:off x="3219388" y="3357292"/>
            <a:ext cx="834154" cy="586481"/>
            <a:chOff x="3219388" y="3501008"/>
            <a:chExt cx="834154" cy="648074"/>
          </a:xfrm>
        </p:grpSpPr>
        <p:cxnSp>
          <p:nvCxnSpPr>
            <p:cNvPr id="29" name="Connecteur droit 28"/>
            <p:cNvCxnSpPr>
              <a:endCxn id="185" idx="3"/>
            </p:cNvCxnSpPr>
            <p:nvPr/>
          </p:nvCxnSpPr>
          <p:spPr bwMode="auto">
            <a:xfrm flipV="1">
              <a:off x="3219388" y="3685396"/>
              <a:ext cx="662059" cy="4636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rganigramme : Connecteur 184"/>
            <p:cNvSpPr/>
            <p:nvPr/>
          </p:nvSpPr>
          <p:spPr>
            <a:xfrm>
              <a:off x="3851920" y="350100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8" name="Groupe 197"/>
          <p:cNvGrpSpPr/>
          <p:nvPr/>
        </p:nvGrpSpPr>
        <p:grpSpPr>
          <a:xfrm>
            <a:off x="2051720" y="3161799"/>
            <a:ext cx="953300" cy="767740"/>
            <a:chOff x="2051720" y="3284984"/>
            <a:chExt cx="953300" cy="848369"/>
          </a:xfrm>
        </p:grpSpPr>
        <p:cxnSp>
          <p:nvCxnSpPr>
            <p:cNvPr id="21" name="Connecteur droit 20"/>
            <p:cNvCxnSpPr>
              <a:stCxn id="187" idx="5"/>
            </p:cNvCxnSpPr>
            <p:nvPr/>
          </p:nvCxnSpPr>
          <p:spPr bwMode="auto">
            <a:xfrm>
              <a:off x="2223815" y="3469372"/>
              <a:ext cx="781205" cy="6639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rganigramme : Connecteur 186"/>
            <p:cNvSpPr/>
            <p:nvPr/>
          </p:nvSpPr>
          <p:spPr>
            <a:xfrm>
              <a:off x="2051720" y="3284984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9" name="Groupe 198"/>
          <p:cNvGrpSpPr/>
          <p:nvPr/>
        </p:nvGrpSpPr>
        <p:grpSpPr>
          <a:xfrm>
            <a:off x="1115616" y="3943772"/>
            <a:ext cx="989810" cy="832902"/>
            <a:chOff x="1115616" y="4149080"/>
            <a:chExt cx="989810" cy="920375"/>
          </a:xfrm>
        </p:grpSpPr>
        <p:cxnSp>
          <p:nvCxnSpPr>
            <p:cNvPr id="33" name="Connecteur droit 32"/>
            <p:cNvCxnSpPr>
              <a:stCxn id="190" idx="5"/>
            </p:cNvCxnSpPr>
            <p:nvPr/>
          </p:nvCxnSpPr>
          <p:spPr bwMode="auto">
            <a:xfrm>
              <a:off x="1287711" y="4333468"/>
              <a:ext cx="817715" cy="7359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rganigramme : Connecteur 189"/>
            <p:cNvSpPr/>
            <p:nvPr/>
          </p:nvSpPr>
          <p:spPr>
            <a:xfrm>
              <a:off x="1115616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2247785" y="4074100"/>
            <a:ext cx="941661" cy="702575"/>
            <a:chOff x="2247785" y="4293096"/>
            <a:chExt cx="941661" cy="776360"/>
          </a:xfrm>
        </p:grpSpPr>
        <p:cxnSp>
          <p:nvCxnSpPr>
            <p:cNvPr id="37" name="Connecteur droit 36"/>
            <p:cNvCxnSpPr>
              <a:endCxn id="193" idx="3"/>
            </p:cNvCxnSpPr>
            <p:nvPr/>
          </p:nvCxnSpPr>
          <p:spPr bwMode="auto">
            <a:xfrm flipV="1">
              <a:off x="2247785" y="4477484"/>
              <a:ext cx="769566" cy="5919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rganigramme : Connecteur 192"/>
            <p:cNvSpPr/>
            <p:nvPr/>
          </p:nvSpPr>
          <p:spPr>
            <a:xfrm>
              <a:off x="2987824" y="4293096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1115616" y="630002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http://blog.thecodewhisperer.com/permalink/integrated-tests-are-a-scam</a:t>
            </a:r>
            <a:endParaRPr lang="fr-FR" dirty="0"/>
          </a:p>
        </p:txBody>
      </p:sp>
      <p:pic>
        <p:nvPicPr>
          <p:cNvPr id="215" name="Picture 3" descr="E:\MCS\Perso\Agile\2013 Slides\Pres BDD  TDD\J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Bank-</a:t>
            </a:r>
            <a:r>
              <a:rPr lang="fr-FR" dirty="0" err="1" smtClean="0"/>
              <a:t>account</a:t>
            </a:r>
            <a:r>
              <a:rPr lang="fr-FR" dirty="0" smtClean="0"/>
              <a:t> kata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762872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Objective: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Learn and practice the double loop of TDD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Test application from outside, according to side effect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Problem description:  Bank </a:t>
            </a:r>
            <a:r>
              <a:rPr lang="en-US" sz="1400" b="1" dirty="0" err="1" smtClean="0"/>
              <a:t>kata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Create a simple bank application with the following features:</a:t>
            </a:r>
            <a:endParaRPr lang="en-GB" sz="1400" dirty="0" smtClean="0"/>
          </a:p>
          <a:p>
            <a:pPr lvl="1">
              <a:buNone/>
            </a:pPr>
            <a:r>
              <a:rPr lang="en-US" sz="1200" dirty="0" smtClean="0"/>
              <a:t>- Deposit into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Withdraw from an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Print a bank statement to the console.</a:t>
            </a:r>
            <a:endParaRPr lang="en-GB" sz="12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Acceptance criteria</a:t>
            </a:r>
          </a:p>
          <a:p>
            <a:pPr>
              <a:buNone/>
            </a:pPr>
            <a:r>
              <a:rPr lang="en-US" sz="1400" dirty="0" smtClean="0"/>
              <a:t>Statement should have the following the format: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DATE       | AMOUNT  | BALANCE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10/04/2014 | 500.00  | 1400.00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02/04/2014 | -100.00 | 900.00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01/04/2014 | 1000.00 | 1000.00</a:t>
            </a:r>
            <a:endParaRPr lang="en-GB" sz="1400" dirty="0" smtClean="0">
              <a:latin typeface="Courier New"/>
              <a:cs typeface="Courier New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076056" y="3212976"/>
            <a:ext cx="3816424" cy="17281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AccountService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{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deposit(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withdraw(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printStatement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30427" y="4412729"/>
            <a:ext cx="3667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Le processus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22" name="Picture 2" descr="E:\MCS\Perso\Agile\2015\SBE\images\P1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5616" y="2060848"/>
            <a:ext cx="2162175" cy="1362075"/>
          </a:xfrm>
          <a:prstGeom prst="rect">
            <a:avLst/>
          </a:prstGeom>
          <a:noFill/>
        </p:spPr>
      </p:pic>
      <p:pic>
        <p:nvPicPr>
          <p:cNvPr id="5123" name="Picture 3" descr="E:\MCS\Perso\Agile\2015\SBE\images\P2.png"/>
          <p:cNvPicPr>
            <a:picLocks noChangeAspect="1" noChangeArrowheads="1"/>
          </p:cNvPicPr>
          <p:nvPr/>
        </p:nvPicPr>
        <p:blipFill>
          <a:blip r:embed="rId4" cstate="screen"/>
          <a:srcRect b="7966"/>
          <a:stretch>
            <a:fillRect/>
          </a:stretch>
        </p:blipFill>
        <p:spPr bwMode="auto">
          <a:xfrm>
            <a:off x="2843808" y="2060848"/>
            <a:ext cx="5038725" cy="1008112"/>
          </a:xfrm>
          <a:prstGeom prst="rect">
            <a:avLst/>
          </a:prstGeom>
          <a:noFill/>
        </p:spPr>
      </p:pic>
      <p:pic>
        <p:nvPicPr>
          <p:cNvPr id="5125" name="Picture 5" descr="E:\MCS\Perso\Agile\2015\SBE\images\P3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779912" y="2636912"/>
            <a:ext cx="3943350" cy="1971675"/>
          </a:xfrm>
          <a:prstGeom prst="rect">
            <a:avLst/>
          </a:prstGeom>
          <a:noFill/>
        </p:spPr>
      </p:pic>
      <p:pic>
        <p:nvPicPr>
          <p:cNvPr id="5126" name="Picture 6" descr="E:\MCS\Perso\Agile\2015\SBE\images\P4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71600" y="3284984"/>
            <a:ext cx="2952750" cy="1438275"/>
          </a:xfrm>
          <a:prstGeom prst="rect">
            <a:avLst/>
          </a:prstGeom>
          <a:noFill/>
        </p:spPr>
      </p:pic>
      <p:pic>
        <p:nvPicPr>
          <p:cNvPr id="5127" name="Picture 7" descr="E:\MCS\Perso\Agile\2015\SBE\images\P5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96417" y="4266173"/>
            <a:ext cx="3943350" cy="1876425"/>
          </a:xfrm>
          <a:prstGeom prst="rect">
            <a:avLst/>
          </a:prstGeom>
          <a:noFill/>
        </p:spPr>
      </p:pic>
      <p:sp>
        <p:nvSpPr>
          <p:cNvPr id="11" name="Espace réservé du numéro de diapositive 34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25</a:t>
            </a:fld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6545942" y="4397828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857827" y="5762171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55576" y="3645024"/>
            <a:ext cx="1526400" cy="9360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fr" dirty="0">
                <a:latin typeface="Chalkduster"/>
              </a:rPr>
              <a:t>Clarifier le besoin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2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79229"/>
              </a:buClr>
              <a:buSzPct val="25000"/>
            </a:pPr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idx="1"/>
          </p:nvPr>
        </p:nvSpPr>
        <p:spPr>
          <a:xfrm>
            <a:off x="457200" y="869576"/>
            <a:ext cx="8229600" cy="5256587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Pourquoi travailler avec des exemples ?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3B27-CD1C-4AEC-8DD7-215878B1FA40}" type="slidenum">
              <a:rPr lang="fr-FR" smtClean="0"/>
              <a:pPr/>
              <a:t>26</a:t>
            </a:fld>
            <a:endParaRPr lang="fr-FR" dirty="0"/>
          </a:p>
        </p:txBody>
      </p:sp>
      <p:grpSp>
        <p:nvGrpSpPr>
          <p:cNvPr id="2" name="Shape 398"/>
          <p:cNvGrpSpPr/>
          <p:nvPr/>
        </p:nvGrpSpPr>
        <p:grpSpPr>
          <a:xfrm>
            <a:off x="3357393" y="5222498"/>
            <a:ext cx="1920285" cy="1337352"/>
            <a:chOff x="1312424062" y="0"/>
            <a:chExt cx="835059584" cy="2147483646"/>
          </a:xfrm>
        </p:grpSpPr>
        <p:sp>
          <p:nvSpPr>
            <p:cNvPr id="401" name="Shape 401"/>
            <p:cNvSpPr/>
            <p:nvPr/>
          </p:nvSpPr>
          <p:spPr>
            <a:xfrm>
              <a:off x="1431436585" y="439699000"/>
              <a:ext cx="716047061" cy="1707784646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372259288" y="221063272"/>
              <a:ext cx="715389624" cy="1705354170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312424062" y="0"/>
              <a:ext cx="716047347" cy="1707782881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Exemples</a:t>
              </a:r>
            </a:p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Shape 406"/>
          <p:cNvSpPr/>
          <p:nvPr/>
        </p:nvSpPr>
        <p:spPr>
          <a:xfrm>
            <a:off x="866087" y="3238909"/>
            <a:ext cx="412802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346933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758222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129692" y="3306970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786446" y="3170847"/>
            <a:ext cx="412802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40981" y="3101273"/>
            <a:ext cx="412801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982006" y="3231196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638761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393296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655571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134904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519299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2660593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le fini d'une US en passant Vert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565610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un bug en passant Rouge 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470628" y="3649708"/>
            <a:ext cx="1526400" cy="936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l'impact du changement en passant Rouge</a:t>
            </a:r>
          </a:p>
        </p:txBody>
      </p:sp>
      <p:grpSp>
        <p:nvGrpSpPr>
          <p:cNvPr id="3" name="Groupe 46"/>
          <p:cNvGrpSpPr/>
          <p:nvPr/>
        </p:nvGrpSpPr>
        <p:grpSpPr>
          <a:xfrm>
            <a:off x="1062978" y="1340768"/>
            <a:ext cx="1422600" cy="802539"/>
            <a:chOff x="1403648" y="1340768"/>
            <a:chExt cx="1422600" cy="802539"/>
          </a:xfrm>
        </p:grpSpPr>
        <p:sp>
          <p:nvSpPr>
            <p:cNvPr id="421" name="Shape 421"/>
            <p:cNvSpPr/>
            <p:nvPr/>
          </p:nvSpPr>
          <p:spPr>
            <a:xfrm>
              <a:off x="1888149" y="1700808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403648" y="1340768"/>
              <a:ext cx="1422600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fr" dirty="0"/>
                <a:t>Début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4" name="Groupe 47"/>
          <p:cNvGrpSpPr/>
          <p:nvPr/>
        </p:nvGrpSpPr>
        <p:grpSpPr>
          <a:xfrm>
            <a:off x="3688043" y="1340768"/>
            <a:ext cx="1183499" cy="797313"/>
            <a:chOff x="3688043" y="1340768"/>
            <a:chExt cx="1183499" cy="797313"/>
          </a:xfrm>
        </p:grpSpPr>
        <p:sp>
          <p:nvSpPr>
            <p:cNvPr id="422" name="Shape 422"/>
            <p:cNvSpPr/>
            <p:nvPr/>
          </p:nvSpPr>
          <p:spPr>
            <a:xfrm>
              <a:off x="405299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368804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fr" dirty="0"/>
                <a:t>Fin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5" name="Groupe 48"/>
          <p:cNvGrpSpPr/>
          <p:nvPr/>
        </p:nvGrpSpPr>
        <p:grpSpPr>
          <a:xfrm>
            <a:off x="5666353" y="1340768"/>
            <a:ext cx="1183499" cy="797313"/>
            <a:chOff x="5666353" y="1340768"/>
            <a:chExt cx="1183499" cy="797313"/>
          </a:xfrm>
        </p:grpSpPr>
        <p:sp>
          <p:nvSpPr>
            <p:cNvPr id="423" name="Shape 423"/>
            <p:cNvSpPr/>
            <p:nvPr/>
          </p:nvSpPr>
          <p:spPr>
            <a:xfrm>
              <a:off x="603130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566635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fr" dirty="0"/>
                <a:t>Évolution</a:t>
              </a:r>
            </a:p>
          </p:txBody>
        </p:sp>
      </p:grpSp>
      <p:sp>
        <p:nvSpPr>
          <p:cNvPr id="45" name="Flèche droite 44"/>
          <p:cNvSpPr/>
          <p:nvPr/>
        </p:nvSpPr>
        <p:spPr>
          <a:xfrm rot="12983124">
            <a:off x="2148153" y="5136215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 descr="E:\MCS\Perso\Agile\2015\SBE\images\F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235808" y="2030347"/>
            <a:ext cx="2286000" cy="1133475"/>
          </a:xfrm>
          <a:prstGeom prst="rect">
            <a:avLst/>
          </a:prstGeom>
          <a:noFill/>
        </p:spPr>
      </p:pic>
      <p:pic>
        <p:nvPicPr>
          <p:cNvPr id="1030" name="Picture 6" descr="E:\MCS\Perso\Agile\2015\SBE\images\F4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1191" y="2026938"/>
            <a:ext cx="2352675" cy="1133475"/>
          </a:xfrm>
          <a:prstGeom prst="rect">
            <a:avLst/>
          </a:prstGeom>
          <a:noFill/>
        </p:spPr>
      </p:pic>
      <p:pic>
        <p:nvPicPr>
          <p:cNvPr id="1031" name="Picture 7" descr="E:\MCS\Perso\Agile\2015\SBE\images\F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1600" y="2042180"/>
            <a:ext cx="2228850" cy="1133475"/>
          </a:xfrm>
          <a:prstGeom prst="rect">
            <a:avLst/>
          </a:prstGeom>
          <a:noFill/>
        </p:spPr>
      </p:pic>
      <p:pic>
        <p:nvPicPr>
          <p:cNvPr id="1027" name="Picture 3" descr="E:\MCS\Perso\Agile\2015\SBE\images\F2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77836" y="2032000"/>
            <a:ext cx="2382838" cy="1133475"/>
          </a:xfrm>
          <a:prstGeom prst="rect">
            <a:avLst/>
          </a:prstGeom>
          <a:noFill/>
        </p:spPr>
      </p:pic>
      <p:pic>
        <p:nvPicPr>
          <p:cNvPr id="51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17714" y="3944257"/>
            <a:ext cx="703323" cy="957717"/>
          </a:xfrm>
          <a:prstGeom prst="rect">
            <a:avLst/>
          </a:prstGeom>
          <a:noFill/>
        </p:spPr>
      </p:pic>
      <p:pic>
        <p:nvPicPr>
          <p:cNvPr id="52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916304" y="3944257"/>
            <a:ext cx="703323" cy="957717"/>
          </a:xfrm>
          <a:prstGeom prst="rect">
            <a:avLst/>
          </a:prstGeom>
          <a:noFill/>
        </p:spPr>
      </p:pic>
      <p:sp>
        <p:nvSpPr>
          <p:cNvPr id="41" name="Flèche droite 40"/>
          <p:cNvSpPr/>
          <p:nvPr/>
        </p:nvSpPr>
        <p:spPr>
          <a:xfrm rot="15021193">
            <a:off x="3404734" y="4719271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droite 41"/>
          <p:cNvSpPr/>
          <p:nvPr/>
        </p:nvSpPr>
        <p:spPr>
          <a:xfrm rot="17937556">
            <a:off x="4859722" y="472502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 rot="19181923">
            <a:off x="5995535" y="526561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3"/>
          <p:cNvGrpSpPr/>
          <p:nvPr/>
        </p:nvGrpSpPr>
        <p:grpSpPr>
          <a:xfrm>
            <a:off x="1135174" y="4692771"/>
            <a:ext cx="831648" cy="646981"/>
            <a:chOff x="350170" y="5322497"/>
            <a:chExt cx="1168077" cy="890779"/>
          </a:xfrm>
        </p:grpSpPr>
        <p:pic>
          <p:nvPicPr>
            <p:cNvPr id="4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46" name="ZoneTexte 45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53" name="Flèche en arc 52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e 62"/>
          <p:cNvGrpSpPr/>
          <p:nvPr/>
        </p:nvGrpSpPr>
        <p:grpSpPr>
          <a:xfrm>
            <a:off x="5244223" y="4643888"/>
            <a:ext cx="831648" cy="646981"/>
            <a:chOff x="350170" y="5322497"/>
            <a:chExt cx="1168077" cy="890779"/>
          </a:xfrm>
        </p:grpSpPr>
        <p:pic>
          <p:nvPicPr>
            <p:cNvPr id="6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5" name="ZoneTexte 64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66" name="Flèche en arc 65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66"/>
          <p:cNvGrpSpPr/>
          <p:nvPr/>
        </p:nvGrpSpPr>
        <p:grpSpPr>
          <a:xfrm>
            <a:off x="6794103" y="4692772"/>
            <a:ext cx="831648" cy="646981"/>
            <a:chOff x="350170" y="5322497"/>
            <a:chExt cx="1168077" cy="890779"/>
          </a:xfrm>
        </p:grpSpPr>
        <p:pic>
          <p:nvPicPr>
            <p:cNvPr id="68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9" name="ZoneTexte 68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0" name="Flèche en arc 69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e 70"/>
          <p:cNvGrpSpPr/>
          <p:nvPr/>
        </p:nvGrpSpPr>
        <p:grpSpPr>
          <a:xfrm>
            <a:off x="2521151" y="4620884"/>
            <a:ext cx="831648" cy="646981"/>
            <a:chOff x="350170" y="5322497"/>
            <a:chExt cx="1168077" cy="890779"/>
          </a:xfrm>
        </p:grpSpPr>
        <p:pic>
          <p:nvPicPr>
            <p:cNvPr id="72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73" name="ZoneTexte 72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4" name="Flèche en arc 73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Tm="18490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5" grpId="0" animBg="1"/>
      <p:bldP spid="416" grpId="0" animBg="1"/>
      <p:bldP spid="417" grpId="0" animBg="1"/>
      <p:bldP spid="420" grpId="0" animBg="1"/>
      <p:bldP spid="45" grpId="0" animBg="1"/>
      <p:bldP spid="41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Principes des outils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Nuage 7"/>
          <p:cNvSpPr/>
          <p:nvPr/>
        </p:nvSpPr>
        <p:spPr bwMode="auto">
          <a:xfrm>
            <a:off x="2843808" y="3362870"/>
            <a:ext cx="1800200" cy="10022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Outil d’automation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5292080" y="3263154"/>
            <a:ext cx="1368152" cy="979244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Classes de test</a:t>
            </a:r>
          </a:p>
        </p:txBody>
      </p:sp>
      <p:sp>
        <p:nvSpPr>
          <p:cNvPr id="10" name="Cube 9"/>
          <p:cNvSpPr/>
          <p:nvPr/>
        </p:nvSpPr>
        <p:spPr bwMode="auto">
          <a:xfrm>
            <a:off x="7452320" y="3290862"/>
            <a:ext cx="1224136" cy="1023543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1"/>
                </a:solidFill>
              </a:rPr>
              <a:t>Produit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411760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788024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76256" y="379491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3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2050" name="Picture 2" descr="E:\MCS\Perso\Agile\2015\SBE\images\cucumb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37853" y="4457066"/>
            <a:ext cx="1291172" cy="393146"/>
          </a:xfrm>
          <a:prstGeom prst="rect">
            <a:avLst/>
          </a:prstGeom>
          <a:noFill/>
        </p:spPr>
      </p:pic>
      <p:pic>
        <p:nvPicPr>
          <p:cNvPr id="2051" name="Picture 3" descr="E:\MCS\Perso\Agile\2015\SBE\images\SpecFl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581" y="4894997"/>
            <a:ext cx="971669" cy="512238"/>
          </a:xfrm>
          <a:prstGeom prst="rect">
            <a:avLst/>
          </a:prstGeom>
          <a:noFill/>
        </p:spPr>
      </p:pic>
      <p:pic>
        <p:nvPicPr>
          <p:cNvPr id="2052" name="Picture 4" descr="E:\MCS\Perso\Agile\2015\SBE\images\fitness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3054" y="4568496"/>
            <a:ext cx="1189971" cy="220535"/>
          </a:xfrm>
          <a:prstGeom prst="rect">
            <a:avLst/>
          </a:prstGeom>
          <a:noFill/>
        </p:spPr>
      </p:pic>
      <p:pic>
        <p:nvPicPr>
          <p:cNvPr id="2054" name="Picture 6" descr="E:\MCS\Perso\Agile\2015\SBE\images\Concordion 150_0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45843" y="4908921"/>
            <a:ext cx="511881" cy="511880"/>
          </a:xfrm>
          <a:prstGeom prst="rect">
            <a:avLst/>
          </a:prstGeom>
          <a:noFill/>
        </p:spPr>
      </p:pic>
      <p:pic>
        <p:nvPicPr>
          <p:cNvPr id="20" name="Image 19" descr="doodle_dudes.pn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6135633" y="4733364"/>
            <a:ext cx="695829" cy="1069901"/>
          </a:xfrm>
          <a:prstGeom prst="rect">
            <a:avLst/>
          </a:prstGeom>
        </p:spPr>
      </p:pic>
      <p:pic>
        <p:nvPicPr>
          <p:cNvPr id="21" name="Image 20" descr="doodle_dudes.png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7147484" y="4580965"/>
            <a:ext cx="770361" cy="1416424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 rot="14400000">
            <a:off x="6419057" y="435969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8000000">
            <a:off x="7145197" y="436865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25"/>
          <p:cNvGrpSpPr/>
          <p:nvPr/>
        </p:nvGrpSpPr>
        <p:grpSpPr>
          <a:xfrm>
            <a:off x="304802" y="2085975"/>
            <a:ext cx="2888344" cy="2464353"/>
            <a:chOff x="304802" y="2085975"/>
            <a:chExt cx="2888344" cy="2464353"/>
          </a:xfrm>
        </p:grpSpPr>
        <p:grpSp>
          <p:nvGrpSpPr>
            <p:cNvPr id="15" name="Shape 398"/>
            <p:cNvGrpSpPr/>
            <p:nvPr/>
          </p:nvGrpSpPr>
          <p:grpSpPr>
            <a:xfrm>
              <a:off x="467544" y="3212976"/>
              <a:ext cx="1920285" cy="1337352"/>
              <a:chOff x="1312424062" y="0"/>
              <a:chExt cx="835059584" cy="2147483646"/>
            </a:xfrm>
          </p:grpSpPr>
          <p:sp>
            <p:nvSpPr>
              <p:cNvPr id="5" name="Shape 401"/>
              <p:cNvSpPr/>
              <p:nvPr/>
            </p:nvSpPr>
            <p:spPr>
              <a:xfrm>
                <a:off x="1431436585" y="439699000"/>
                <a:ext cx="716047061" cy="1707784646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6" name="Shape 402"/>
              <p:cNvSpPr/>
              <p:nvPr/>
            </p:nvSpPr>
            <p:spPr>
              <a:xfrm>
                <a:off x="1372259288" y="221063272"/>
                <a:ext cx="715389624" cy="1705354170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7" name="Shape 403"/>
              <p:cNvSpPr/>
              <p:nvPr/>
            </p:nvSpPr>
            <p:spPr>
              <a:xfrm>
                <a:off x="1312424062" y="0"/>
                <a:ext cx="716047347" cy="1707782881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Exemples</a:t>
                </a:r>
              </a:p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métier</a:t>
                </a:r>
                <a:endParaRPr lang="f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304802" y="2085975"/>
              <a:ext cx="28883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Scenario </a:t>
              </a:r>
              <a:r>
                <a:rPr lang="fr-FR" sz="1400" dirty="0" smtClean="0">
                  <a:highlight>
                    <a:srgbClr val="FFFFFF"/>
                  </a:highlight>
                  <a:latin typeface="Consolas"/>
                </a:rPr>
                <a:t>Un titre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Etant donné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contexte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Quand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événement arrive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Alors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on vérifie</a:t>
              </a:r>
              <a:endParaRPr lang="fr-FR" sz="14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59087" y="1756228"/>
            <a:ext cx="3803529" cy="146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lèche angle droit à deux pointes 26"/>
          <p:cNvSpPr/>
          <p:nvPr/>
        </p:nvSpPr>
        <p:spPr>
          <a:xfrm flipH="1">
            <a:off x="1104900" y="4657725"/>
            <a:ext cx="4991100" cy="1314450"/>
          </a:xfrm>
          <a:prstGeom prst="leftUpArrow">
            <a:avLst>
              <a:gd name="adj1" fmla="val 14500"/>
              <a:gd name="adj2" fmla="val 1679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http://blog.jbrains.ca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http://martinfowler.com/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http://codurance.com/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http://blog.cleancoder.com/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http://blog.infosaurus.fr/post/2013/06/29/TDD-necessaire-retour-aux-sources</a:t>
            </a:r>
            <a:endParaRPr lang="fr-FR" dirty="0" smtClean="0"/>
          </a:p>
        </p:txBody>
      </p:sp>
      <p:pic>
        <p:nvPicPr>
          <p:cNvPr id="3073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42204" y="5301208"/>
            <a:ext cx="978000" cy="1296000"/>
          </a:xfrm>
          <a:prstGeom prst="rect">
            <a:avLst/>
          </a:prstGeom>
          <a:noFill/>
        </p:spPr>
      </p:pic>
      <p:pic>
        <p:nvPicPr>
          <p:cNvPr id="3074" name="Picture 2" descr="E:\MCS\_Formations\16 06 TDD\resources\SB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1490" y="5301208"/>
            <a:ext cx="1040000" cy="1296000"/>
          </a:xfrm>
          <a:prstGeom prst="rect">
            <a:avLst/>
          </a:prstGeom>
          <a:noFill/>
        </p:spPr>
      </p:pic>
      <p:pic>
        <p:nvPicPr>
          <p:cNvPr id="3075" name="Picture 3" descr="E:\MCS\_Formations\16 06 TDD\resources\craftma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62776" y="5301208"/>
            <a:ext cx="1010268" cy="1296000"/>
          </a:xfrm>
          <a:prstGeom prst="rect">
            <a:avLst/>
          </a:prstGeom>
          <a:noFill/>
        </p:spPr>
      </p:pic>
      <p:pic>
        <p:nvPicPr>
          <p:cNvPr id="3076" name="Picture 4" descr="E:\MCS\_Formations\16 06 TDD\resources\growingobjec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24328" y="5301208"/>
            <a:ext cx="975047" cy="1296000"/>
          </a:xfrm>
          <a:prstGeom prst="rect">
            <a:avLst/>
          </a:prstGeom>
          <a:noFill/>
        </p:spPr>
      </p:pic>
      <p:pic>
        <p:nvPicPr>
          <p:cNvPr id="3077" name="Picture 5" descr="E:\MCS\_Formations\16 06 TDD\resources\X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8918" y="5301208"/>
            <a:ext cx="1032000" cy="12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Qu’avons-nous appris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2079496"/>
            <a:ext cx="6995120" cy="38697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Outsidein</a:t>
            </a:r>
            <a:endParaRPr lang="fr-FR" dirty="0" smtClean="0"/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Qu’allez-vous essayer demain ?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Avertissements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Il n’y a pas de recette </a:t>
            </a:r>
            <a:r>
              <a:rPr lang="fr-FR" dirty="0" smtClean="0"/>
              <a:t>magique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2050" name="Picture 2" descr="E:\MCS\_Formations\16 06 TDD\resources\Personnages-feeriques-Fee-Clochette-19026.p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0192" y="908720"/>
            <a:ext cx="1755531" cy="2171007"/>
          </a:xfrm>
          <a:prstGeom prst="rect">
            <a:avLst/>
          </a:prstGeom>
          <a:noFill/>
        </p:spPr>
      </p:pic>
      <p:pic>
        <p:nvPicPr>
          <p:cNvPr id="2051" name="Picture 3" descr="E:\MCS\_Formations\16 06 TDD\resources\men-in-black-1997-01-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2675910" cy="1728192"/>
          </a:xfrm>
          <a:prstGeom prst="rect">
            <a:avLst/>
          </a:prstGeom>
          <a:noFill/>
        </p:spPr>
      </p:pic>
      <p:pic>
        <p:nvPicPr>
          <p:cNvPr id="2052" name="Picture 4" descr="E:\MCS\_Formations\16 06 TDD\resources\Dobermann.jpg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5364088" y="4725144"/>
            <a:ext cx="3024336" cy="173548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95936" y="3356992"/>
            <a:ext cx="4572000" cy="9725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On ne va pas travailler </a:t>
            </a:r>
          </a:p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comme d’habitude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584" y="5445224"/>
            <a:ext cx="26617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Vous allez coder !</a:t>
            </a:r>
            <a:endParaRPr lang="fr-FR" sz="26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331640" y="1935480"/>
            <a:ext cx="7355160" cy="438912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Premiers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Outsidein</a:t>
            </a:r>
            <a:endParaRPr lang="fr-FR" dirty="0" smtClean="0"/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de démarrer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 nouveau projet</a:t>
            </a:r>
          </a:p>
          <a:p>
            <a:r>
              <a:rPr lang="fr-FR" dirty="0" smtClean="0"/>
              <a:t>Ecrivez un test qui échoue</a:t>
            </a:r>
          </a:p>
          <a:p>
            <a:r>
              <a:rPr lang="fr-FR" dirty="0" smtClean="0"/>
              <a:t>Vérifiez que vous êtes capable d’écrire un </a:t>
            </a:r>
            <a:r>
              <a:rPr lang="fr-FR" dirty="0" err="1" smtClean="0"/>
              <a:t>mock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uage 28"/>
          <p:cNvSpPr/>
          <p:nvPr/>
        </p:nvSpPr>
        <p:spPr>
          <a:xfrm>
            <a:off x="251520" y="2132856"/>
            <a:ext cx="2339752" cy="1944216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82193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79229"/>
              </a:buClr>
              <a:buSzPct val="25000"/>
              <a:buFont typeface="Calibri"/>
              <a:buNone/>
            </a:pPr>
            <a:r>
              <a:rPr lang="fr" dirty="0" smtClean="0"/>
              <a:t>TDD Cycle</a:t>
            </a:r>
            <a:endParaRPr lang="fr" dirty="0"/>
          </a:p>
        </p:txBody>
      </p:sp>
      <p:sp>
        <p:nvSpPr>
          <p:cNvPr id="376" name="Shape 376"/>
          <p:cNvSpPr/>
          <p:nvPr/>
        </p:nvSpPr>
        <p:spPr>
          <a:xfrm>
            <a:off x="2973484" y="1677279"/>
            <a:ext cx="3457301" cy="327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384" name="Shape 384"/>
          <p:cNvSpPr/>
          <p:nvPr/>
        </p:nvSpPr>
        <p:spPr>
          <a:xfrm>
            <a:off x="2675185" y="5272625"/>
            <a:ext cx="4053900" cy="14043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fr" sz="2400" dirty="0">
                <a:latin typeface="Corsiva"/>
                <a:ea typeface="Corsiva"/>
                <a:cs typeface="Corsiva"/>
                <a:sym typeface="Corsiva"/>
              </a:rPr>
              <a:t>Si c'est dur à tester, c'est un problème de Design !</a:t>
            </a:r>
          </a:p>
        </p:txBody>
      </p:sp>
      <p:sp>
        <p:nvSpPr>
          <p:cNvPr id="391" name="Shape 391"/>
          <p:cNvSpPr/>
          <p:nvPr/>
        </p:nvSpPr>
        <p:spPr>
          <a:xfrm rot="1048979">
            <a:off x="6764939" y="1569463"/>
            <a:ext cx="1744633" cy="1444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</p:sp>
      <p:sp>
        <p:nvSpPr>
          <p:cNvPr id="21" name="Espace réservé du numéro de diapositive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AF87A1F-3B49-45FB-ABE4-93CD66BB897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9698" name="AutoShape 2" descr="https://encrypted-tbn3.gstatic.com/images?q=tbn:ANd9GcQV0aanu3NAcVgGGLoWFiWhLH7HA_o9xX3cmYqUJeAEcm0lUf-5"/>
          <p:cNvSpPr>
            <a:spLocks noChangeAspect="1" noChangeArrowheads="1"/>
          </p:cNvSpPr>
          <p:nvPr/>
        </p:nvSpPr>
        <p:spPr bwMode="auto">
          <a:xfrm>
            <a:off x="155575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555776" y="155679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  <a:latin typeface="Chalkduster"/>
                <a:cs typeface="Chalkduster"/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éxigence</a:t>
            </a:r>
            <a:endParaRPr lang="en-US" sz="1400" b="1" dirty="0" smtClean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300192" y="3573016"/>
            <a:ext cx="26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Coder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juste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le code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suffisant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pour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satisfaire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l’éxigence</a:t>
            </a:r>
            <a:endParaRPr lang="en-US" sz="1400" b="1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5656" y="472514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9900FF"/>
                </a:solidFill>
                <a:latin typeface="Chalkduster"/>
                <a:cs typeface="Chalkduster"/>
              </a:rPr>
              <a:t>Améliorer</a:t>
            </a:r>
            <a:r>
              <a:rPr lang="en-US" sz="1400" b="1" dirty="0" smtClean="0">
                <a:solidFill>
                  <a:srgbClr val="9900FF"/>
                </a:solidFill>
                <a:latin typeface="Chalkduster"/>
                <a:cs typeface="Chalkduster"/>
              </a:rPr>
              <a:t> le code et les tests</a:t>
            </a:r>
          </a:p>
        </p:txBody>
      </p:sp>
      <p:pic>
        <p:nvPicPr>
          <p:cNvPr id="7169" name="Picture 1" descr="E:\MCS\_Formations\16 06 TDD\resources\babystep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492896"/>
            <a:ext cx="1313309" cy="942157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581700" y="34197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halkduster"/>
              </a:rPr>
              <a:t>Baby </a:t>
            </a:r>
            <a:r>
              <a:rPr lang="fr-FR" dirty="0" err="1" smtClean="0">
                <a:latin typeface="Chalkduster"/>
              </a:rPr>
              <a:t>steps</a:t>
            </a:r>
            <a:endParaRPr lang="fr-FR" dirty="0">
              <a:latin typeface="Chalkdust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4" grpId="0" animBg="1"/>
      <p:bldP spid="23" grpId="0"/>
      <p:bldP spid="25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XP feedback </a:t>
            </a:r>
            <a:r>
              <a:rPr lang="fr-FR" dirty="0" err="1" smtClean="0"/>
              <a:t>loop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6309320"/>
            <a:ext cx="8229600" cy="23130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dirty="0" smtClean="0"/>
              <a:t>http://www.extremeprogramming.org/map/loops.html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http://www.extremeprogramming.org/map/loops.html</a:t>
            </a:r>
            <a:endParaRPr lang="fr-FR" dirty="0"/>
          </a:p>
        </p:txBody>
      </p:sp>
      <p:pic>
        <p:nvPicPr>
          <p:cNvPr id="5" name="Picture 2" descr="E:\MCS\_Formations\16 06 TDD\resources\xploo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4924425" cy="4114800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4572000" y="4869160"/>
            <a:ext cx="165618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572000" y="3212976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du Simple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err="1" smtClean="0"/>
              <a:t>eXtrem</a:t>
            </a:r>
            <a:r>
              <a:rPr lang="fr-FR" dirty="0" smtClean="0"/>
              <a:t> </a:t>
            </a:r>
            <a:r>
              <a:rPr lang="fr-FR" dirty="0" err="1" smtClean="0"/>
              <a:t>programing</a:t>
            </a:r>
            <a:r>
              <a:rPr lang="fr-FR" dirty="0" smtClean="0"/>
              <a:t> (Kent </a:t>
            </a:r>
            <a:r>
              <a:rPr lang="fr-FR" dirty="0" err="1" smtClean="0"/>
              <a:t>Benk</a:t>
            </a:r>
            <a:r>
              <a:rPr lang="fr-FR" dirty="0" smtClean="0"/>
              <a:t>)</a:t>
            </a:r>
          </a:p>
          <a:p>
            <a:pPr marL="484632" indent="-457200">
              <a:buNone/>
            </a:pPr>
            <a:endParaRPr lang="fr-FR" dirty="0" smtClean="0"/>
          </a:p>
          <a:p>
            <a:pPr marL="484632" indent="-457200">
              <a:buNone/>
            </a:pPr>
            <a:endParaRPr lang="fr-FR" dirty="0" smtClean="0"/>
          </a:p>
        </p:txBody>
      </p:sp>
      <p:pic>
        <p:nvPicPr>
          <p:cNvPr id="4" name="Picture 3" descr="E:\MCS\Perso\Agile\2013 Slides\Pres BDD  TDD\Jb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5631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J. B. </a:t>
            </a:r>
            <a:r>
              <a:rPr lang="fr-FR" dirty="0" err="1" smtClean="0"/>
              <a:t>Rainsberger</a:t>
            </a:r>
            <a:r>
              <a:rPr lang="fr-FR" dirty="0" smtClean="0"/>
              <a:t>: </a:t>
            </a:r>
          </a:p>
          <a:p>
            <a:pPr marL="484632" indent="-457200">
              <a:buNone/>
            </a:pPr>
            <a:r>
              <a:rPr lang="fr-FR" dirty="0" smtClean="0">
                <a:hlinkClick r:id="rId4"/>
              </a:rPr>
              <a:t>http://blog.jbrains.ca/permalink/the-four-elements-of-simple-design</a:t>
            </a:r>
            <a:endParaRPr lang="fr-FR" dirty="0" smtClean="0"/>
          </a:p>
        </p:txBody>
      </p:sp>
      <p:sp>
        <p:nvSpPr>
          <p:cNvPr id="6" name="Flèche droite 5"/>
          <p:cNvSpPr/>
          <p:nvPr/>
        </p:nvSpPr>
        <p:spPr>
          <a:xfrm rot="16200000">
            <a:off x="575556" y="3617960"/>
            <a:ext cx="1728192" cy="7920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atin typeface="Chalkduster"/>
              </a:rPr>
              <a:t>Priority</a:t>
            </a:r>
            <a:endParaRPr lang="fr-FR" b="1" dirty="0">
              <a:latin typeface="Chalkdus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1680" y="3149908"/>
            <a:ext cx="67687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Passes all test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Has no duplication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err="1" smtClean="0">
                <a:solidFill>
                  <a:prstClr val="black"/>
                </a:solidFill>
              </a:rPr>
              <a:t>Clear</a:t>
            </a:r>
            <a:r>
              <a:rPr lang="fr-FR" sz="2400" dirty="0" smtClean="0">
                <a:solidFill>
                  <a:prstClr val="black"/>
                </a:solidFill>
              </a:rPr>
              <a:t>, expressive &amp; consistent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Minimal </a:t>
            </a:r>
            <a:r>
              <a:rPr lang="fr-FR" sz="2400" dirty="0" err="1" smtClean="0">
                <a:solidFill>
                  <a:prstClr val="black"/>
                </a:solidFill>
              </a:rPr>
              <a:t>methods</a:t>
            </a:r>
            <a:r>
              <a:rPr lang="fr-FR" sz="2400" dirty="0" smtClean="0">
                <a:solidFill>
                  <a:prstClr val="black"/>
                </a:solidFill>
              </a:rPr>
              <a:t>, classes &amp;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patterns S.O.L.I.D.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59632" y="2492896"/>
            <a:ext cx="4572000" cy="2591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S</a:t>
            </a:r>
            <a:r>
              <a:rPr lang="fr-FR" sz="2400" dirty="0" smtClean="0">
                <a:solidFill>
                  <a:prstClr val="black"/>
                </a:solidFill>
              </a:rPr>
              <a:t>ingle </a:t>
            </a:r>
            <a:r>
              <a:rPr lang="fr-FR" sz="2400" dirty="0" err="1" smtClean="0">
                <a:solidFill>
                  <a:prstClr val="black"/>
                </a:solidFill>
              </a:rPr>
              <a:t>responsability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O</a:t>
            </a:r>
            <a:r>
              <a:rPr lang="fr-FR" sz="2400" dirty="0" smtClean="0">
                <a:solidFill>
                  <a:prstClr val="black"/>
                </a:solidFill>
              </a:rPr>
              <a:t>pen/close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L</a:t>
            </a:r>
            <a:r>
              <a:rPr lang="fr-FR" sz="2400" dirty="0" err="1" smtClean="0">
                <a:solidFill>
                  <a:prstClr val="black"/>
                </a:solidFill>
              </a:rPr>
              <a:t>iscov</a:t>
            </a:r>
            <a:r>
              <a:rPr lang="fr-FR" sz="2400" dirty="0" smtClean="0">
                <a:solidFill>
                  <a:prstClr val="black"/>
                </a:solidFill>
              </a:rPr>
              <a:t> substitution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I</a:t>
            </a:r>
            <a:r>
              <a:rPr lang="fr-FR" sz="2400" dirty="0" smtClean="0">
                <a:solidFill>
                  <a:prstClr val="black"/>
                </a:solidFill>
              </a:rPr>
              <a:t>nterface </a:t>
            </a:r>
            <a:r>
              <a:rPr lang="fr-FR" sz="2400" dirty="0" err="1" smtClean="0">
                <a:solidFill>
                  <a:prstClr val="black"/>
                </a:solidFill>
              </a:rPr>
              <a:t>segregation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D</a:t>
            </a:r>
            <a:r>
              <a:rPr lang="fr-FR" sz="2400" dirty="0" err="1" smtClean="0">
                <a:solidFill>
                  <a:prstClr val="black"/>
                </a:solidFill>
              </a:rPr>
              <a:t>ependency</a:t>
            </a:r>
            <a:r>
              <a:rPr lang="fr-FR" sz="2400" dirty="0" smtClean="0">
                <a:solidFill>
                  <a:prstClr val="black"/>
                </a:solidFill>
              </a:rPr>
              <a:t> inversion</a:t>
            </a:r>
          </a:p>
        </p:txBody>
      </p:sp>
      <p:pic>
        <p:nvPicPr>
          <p:cNvPr id="16385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628800"/>
            <a:ext cx="1555514" cy="20612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Rober C. Martin : </a:t>
            </a:r>
          </a:p>
          <a:p>
            <a:pPr marL="484632" indent="-457200"/>
            <a:r>
              <a:rPr lang="fr-FR" dirty="0" smtClean="0">
                <a:hlinkClick r:id="rId3"/>
              </a:rPr>
              <a:t>http://butunclebob.com/ArticleS.UncleBob.PrinciplesOfOod</a:t>
            </a:r>
            <a:endParaRPr lang="fr-FR" dirty="0" smtClean="0"/>
          </a:p>
        </p:txBody>
      </p:sp>
      <p:pic>
        <p:nvPicPr>
          <p:cNvPr id="16386" name="Picture 2" descr="E:\MCS\_Formations\16 06 TDD\resources\clean_code_72_col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733256"/>
            <a:ext cx="788963" cy="78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les_Powerpoint_Template_2013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Century Gothic"/>
        <a:ea typeface=""/>
        <a:cs typeface=""/>
      </a:majorFont>
      <a:minorFont>
        <a:latin typeface="Arial Bla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7300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7300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496</TotalTime>
  <Words>537</Words>
  <Application>Microsoft Office PowerPoint</Application>
  <PresentationFormat>Affichage à l'écran (4:3)</PresentationFormat>
  <Paragraphs>217</Paragraphs>
  <Slides>29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Débit</vt:lpstr>
      <vt:lpstr>Thales_Powerpoint_Template_2013</vt:lpstr>
      <vt:lpstr>Introduction au  Test Driven Development </vt:lpstr>
      <vt:lpstr>Introduction</vt:lpstr>
      <vt:lpstr>Avertissements</vt:lpstr>
      <vt:lpstr>Agenda</vt:lpstr>
      <vt:lpstr>Avant de démarrer</vt:lpstr>
      <vt:lpstr>TDD Cycle</vt:lpstr>
      <vt:lpstr>XP feedback loop</vt:lpstr>
      <vt:lpstr>Les règles du Simple Design</vt:lpstr>
      <vt:lpstr>Les patterns S.O.L.I.D.</vt:lpstr>
      <vt:lpstr>Convention de nommage</vt:lpstr>
      <vt:lpstr>Test pattern</vt:lpstr>
      <vt:lpstr>Test pattern</vt:lpstr>
      <vt:lpstr>Test pattern</vt:lpstr>
      <vt:lpstr>Test pattern</vt:lpstr>
      <vt:lpstr>Test pattern</vt:lpstr>
      <vt:lpstr>Test pattern</vt:lpstr>
      <vt:lpstr>Règles de bonne conduite</vt:lpstr>
      <vt:lpstr>Exercice 1 - Stack </vt:lpstr>
      <vt:lpstr>L’approche classique</vt:lpstr>
      <vt:lpstr>Exercice 2 – Roman Count</vt:lpstr>
      <vt:lpstr>L’approche Outsidein</vt:lpstr>
      <vt:lpstr>Double loop of TDD</vt:lpstr>
      <vt:lpstr>L’approche outsidein / mockist</vt:lpstr>
      <vt:lpstr>Bank-account kata</vt:lpstr>
      <vt:lpstr>Specifications by example</vt:lpstr>
      <vt:lpstr>Specifications by example</vt:lpstr>
      <vt:lpstr>Specifications by example</vt:lpstr>
      <vt:lpstr>Références</vt:lpstr>
      <vt:lpstr>Qu’avons-nous appris ?</vt:lpstr>
    </vt:vector>
  </TitlesOfParts>
  <Company>EDF DIT ASC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 Test Driven Development</dc:title>
  <dc:creator>cansmat</dc:creator>
  <cp:lastModifiedBy>cansmat</cp:lastModifiedBy>
  <cp:revision>139</cp:revision>
  <dcterms:created xsi:type="dcterms:W3CDTF">2016-06-29T19:19:59Z</dcterms:created>
  <dcterms:modified xsi:type="dcterms:W3CDTF">2016-06-30T15:03:04Z</dcterms:modified>
</cp:coreProperties>
</file>