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0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93" r:id="rId12"/>
    <p:sldId id="268" r:id="rId13"/>
    <p:sldId id="294" r:id="rId14"/>
    <p:sldId id="261" r:id="rId15"/>
    <p:sldId id="269" r:id="rId16"/>
    <p:sldId id="270" r:id="rId17"/>
    <p:sldId id="271" r:id="rId18"/>
    <p:sldId id="272" r:id="rId19"/>
    <p:sldId id="289" r:id="rId20"/>
    <p:sldId id="280" r:id="rId21"/>
    <p:sldId id="292" r:id="rId22"/>
    <p:sldId id="273" r:id="rId23"/>
    <p:sldId id="275" r:id="rId24"/>
    <p:sldId id="299" r:id="rId25"/>
    <p:sldId id="276" r:id="rId26"/>
    <p:sldId id="277" r:id="rId27"/>
    <p:sldId id="300" r:id="rId28"/>
    <p:sldId id="274" r:id="rId29"/>
    <p:sldId id="297" r:id="rId30"/>
    <p:sldId id="298" r:id="rId31"/>
    <p:sldId id="295" r:id="rId32"/>
    <p:sldId id="296" r:id="rId33"/>
    <p:sldId id="281" r:id="rId34"/>
    <p:sldId id="301" r:id="rId35"/>
    <p:sldId id="302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9073D1"/>
    <a:srgbClr val="73B3D1"/>
    <a:srgbClr val="7385D1"/>
    <a:srgbClr val="FA4840"/>
    <a:srgbClr val="739CD1"/>
    <a:srgbClr val="B177BF"/>
    <a:srgbClr val="BF779D"/>
    <a:srgbClr val="797CDE"/>
    <a:srgbClr val="F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20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B3D1"/>
                </a:solidFill>
              </a:rPr>
              <a:t>Intro. à la programmation - Aut. 2022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2022-08-01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jp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Semaine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Environnement de travail et introduction à Javascript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94" y="1156668"/>
            <a:ext cx="6019800" cy="5026393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Compresser</a:t>
            </a:r>
            <a:r>
              <a:rPr lang="fr-CA"/>
              <a:t> des fichiers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/>
              <a:t> </a:t>
            </a:r>
            <a:r>
              <a:rPr lang="fr-CA" sz="2000" b="1"/>
              <a:t>Sélectionner</a:t>
            </a:r>
            <a:r>
              <a:rPr lang="fr-CA" sz="2000"/>
              <a:t> les fichiers et / ou dossiers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/>
              <a:t> </a:t>
            </a:r>
            <a:r>
              <a:rPr lang="fr-CA" sz="2000" b="1">
                <a:solidFill>
                  <a:srgbClr val="73B3D1"/>
                </a:solidFill>
              </a:rPr>
              <a:t>Clic-droit</a:t>
            </a:r>
            <a:r>
              <a:rPr lang="fr-CA" sz="2000"/>
              <a:t> sur un de ces fichiers → </a:t>
            </a:r>
            <a:r>
              <a:rPr lang="fr-CA" sz="2000" b="1">
                <a:solidFill>
                  <a:srgbClr val="73B3D1"/>
                </a:solidFill>
              </a:rPr>
              <a:t>7-Zip </a:t>
            </a:r>
            <a:r>
              <a:rPr lang="fr-CA" sz="2000"/>
              <a:t>→ « </a:t>
            </a:r>
            <a:r>
              <a:rPr lang="fr-CA" sz="2000" b="1">
                <a:solidFill>
                  <a:srgbClr val="73B3D1"/>
                </a:solidFill>
              </a:rPr>
              <a:t>Ajouter à l’archive</a:t>
            </a:r>
            <a:r>
              <a:rPr lang="fr-CA" sz="2000"/>
              <a:t> »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000"/>
              <a:t> Choisir un nom et appuyer sur « </a:t>
            </a:r>
            <a:r>
              <a:rPr lang="fr-CA" sz="2000" b="1">
                <a:solidFill>
                  <a:srgbClr val="73B3D1"/>
                </a:solidFill>
              </a:rPr>
              <a:t>OK</a:t>
            </a:r>
            <a:r>
              <a:rPr lang="fr-CA" sz="2000"/>
              <a:t> ». (Ignorez le reste des options)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B169C7-3462-4DD2-A15A-65B937E9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60" y="1292152"/>
            <a:ext cx="4602471" cy="166952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D5E65F60-D1B3-4020-BBBC-DA2B23E132A3}"/>
              </a:ext>
            </a:extLst>
          </p:cNvPr>
          <p:cNvSpPr/>
          <p:nvPr/>
        </p:nvSpPr>
        <p:spPr>
          <a:xfrm>
            <a:off x="11435603" y="1103176"/>
            <a:ext cx="377952" cy="377952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8208E1-5CC7-4527-831B-ED6D08D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0" y="3526536"/>
            <a:ext cx="5354019" cy="201472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225007FC-37CC-4BC9-931F-C936CDB98A5E}"/>
              </a:ext>
            </a:extLst>
          </p:cNvPr>
          <p:cNvSpPr/>
          <p:nvPr/>
        </p:nvSpPr>
        <p:spPr>
          <a:xfrm>
            <a:off x="5785293" y="3362016"/>
            <a:ext cx="377952" cy="377952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C79148-C587-4577-99CC-B74DDF00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923" y="3362016"/>
            <a:ext cx="3425160" cy="316992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4408E1-BF98-4C24-B0E0-258FE0D62F20}"/>
              </a:ext>
            </a:extLst>
          </p:cNvPr>
          <p:cNvCxnSpPr>
            <a:cxnSpLocks/>
          </p:cNvCxnSpPr>
          <p:nvPr/>
        </p:nvCxnSpPr>
        <p:spPr>
          <a:xfrm flipH="1">
            <a:off x="7895154" y="3508736"/>
            <a:ext cx="638296" cy="1885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AF8E6B2-7CD1-4EA7-A955-850F807B31D1}"/>
              </a:ext>
            </a:extLst>
          </p:cNvPr>
          <p:cNvSpPr/>
          <p:nvPr/>
        </p:nvSpPr>
        <p:spPr>
          <a:xfrm>
            <a:off x="10189107" y="3148584"/>
            <a:ext cx="377952" cy="377952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DCB442D-D5E7-4C0A-8EBC-E8B304F6C6E9}"/>
              </a:ext>
            </a:extLst>
          </p:cNvPr>
          <p:cNvCxnSpPr>
            <a:cxnSpLocks/>
          </p:cNvCxnSpPr>
          <p:nvPr/>
        </p:nvCxnSpPr>
        <p:spPr>
          <a:xfrm flipH="1">
            <a:off x="9005347" y="6227552"/>
            <a:ext cx="638296" cy="1885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83CD42C-1FA1-4656-BBB3-C7621B78F307}"/>
              </a:ext>
            </a:extLst>
          </p:cNvPr>
          <p:cNvCxnSpPr>
            <a:cxnSpLocks/>
          </p:cNvCxnSpPr>
          <p:nvPr/>
        </p:nvCxnSpPr>
        <p:spPr>
          <a:xfrm flipH="1">
            <a:off x="4756435" y="4215872"/>
            <a:ext cx="638296" cy="1885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4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156668"/>
            <a:ext cx="7595616" cy="5274612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Compresser</a:t>
            </a:r>
            <a:r>
              <a:rPr lang="fr-CA"/>
              <a:t> des fichiers</a:t>
            </a:r>
          </a:p>
          <a:p>
            <a:pPr lvl="1"/>
            <a:r>
              <a:rPr lang="fr-CA" sz="2000"/>
              <a:t> On obtient un nouveau dossier, qui est </a:t>
            </a:r>
            <a:r>
              <a:rPr lang="fr-CA" sz="2000">
                <a:solidFill>
                  <a:srgbClr val="FA4098"/>
                </a:solidFill>
              </a:rPr>
              <a:t>compressé</a:t>
            </a:r>
            <a:r>
              <a:rPr lang="fr-CA" sz="2000"/>
              <a:t>. (On remarque l’extension </a:t>
            </a:r>
            <a:r>
              <a:rPr lang="fr-CA" sz="2000">
                <a:solidFill>
                  <a:srgbClr val="FA4098"/>
                </a:solidFill>
              </a:rPr>
              <a:t>.zip</a:t>
            </a:r>
            <a:r>
              <a:rPr lang="fr-CA" sz="2000"/>
              <a:t>)</a:t>
            </a:r>
          </a:p>
          <a:p>
            <a:pPr lvl="1"/>
            <a:r>
              <a:rPr lang="fr-CA" sz="2000"/>
              <a:t> On peut le </a:t>
            </a:r>
            <a:r>
              <a:rPr lang="fr-CA" sz="2000" b="1"/>
              <a:t>renommer</a:t>
            </a:r>
            <a:r>
              <a:rPr lang="fr-CA" sz="2000"/>
              <a:t>, tant que son nom se termine par </a:t>
            </a:r>
            <a:r>
              <a:rPr lang="fr-CA" sz="2000">
                <a:solidFill>
                  <a:srgbClr val="FA4098"/>
                </a:solidFill>
              </a:rPr>
              <a:t>.zip</a:t>
            </a:r>
          </a:p>
          <a:p>
            <a:pPr lvl="1"/>
            <a:r>
              <a:rPr lang="fr-CA" sz="2000"/>
              <a:t> Ce dossier compressé contient une </a:t>
            </a:r>
            <a:r>
              <a:rPr lang="fr-CA" sz="2000" b="1" u="sng"/>
              <a:t>COPIE</a:t>
            </a:r>
            <a:r>
              <a:rPr lang="fr-CA" sz="2000"/>
              <a:t> des documents qu’on a sélectionnés.</a:t>
            </a:r>
          </a:p>
          <a:p>
            <a:pPr lvl="1"/>
            <a:endParaRPr lang="fr-CA" sz="2000"/>
          </a:p>
          <a:p>
            <a:r>
              <a:rPr lang="fr-CA" sz="2400"/>
              <a:t> </a:t>
            </a:r>
            <a:r>
              <a:rPr lang="fr-CA"/>
              <a:t>Vérifier le contenu d’un dossier compressé</a:t>
            </a:r>
            <a:endParaRPr lang="fr-CA" sz="2400"/>
          </a:p>
          <a:p>
            <a:pPr lvl="1"/>
            <a:r>
              <a:rPr lang="fr-CA" sz="2000"/>
              <a:t> Il suffit de faire un </a:t>
            </a:r>
            <a:r>
              <a:rPr lang="fr-CA" sz="2000">
                <a:solidFill>
                  <a:srgbClr val="FA4098"/>
                </a:solidFill>
              </a:rPr>
              <a:t>clic-droit</a:t>
            </a:r>
            <a:r>
              <a:rPr lang="fr-CA" sz="2000"/>
              <a:t> sur le dossier compressé -&gt; </a:t>
            </a:r>
            <a:r>
              <a:rPr lang="fr-CA" sz="2000">
                <a:solidFill>
                  <a:srgbClr val="FA4098"/>
                </a:solidFill>
              </a:rPr>
              <a:t>7-Zip</a:t>
            </a:r>
            <a:r>
              <a:rPr lang="fr-CA" sz="2000"/>
              <a:t> -&gt; « </a:t>
            </a:r>
            <a:r>
              <a:rPr lang="fr-CA" sz="2000">
                <a:solidFill>
                  <a:srgbClr val="FA4098"/>
                </a:solidFill>
              </a:rPr>
              <a:t>Ouvrir l’archive</a:t>
            </a:r>
            <a:r>
              <a:rPr lang="fr-CA" sz="2000"/>
              <a:t>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D186C6-9A9A-4A20-AD27-9E0C3AEB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04" y="1411447"/>
            <a:ext cx="3766579" cy="146000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4408E1-BF98-4C24-B0E0-258FE0D62F20}"/>
              </a:ext>
            </a:extLst>
          </p:cNvPr>
          <p:cNvCxnSpPr>
            <a:cxnSpLocks/>
          </p:cNvCxnSpPr>
          <p:nvPr/>
        </p:nvCxnSpPr>
        <p:spPr>
          <a:xfrm flipH="1">
            <a:off x="10954319" y="1621536"/>
            <a:ext cx="379687" cy="3131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0981DA04-052A-465D-A19A-E9025031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" y="4653930"/>
            <a:ext cx="5558226" cy="197412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8C08D5-30DA-4C87-8D53-FFC26C50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4473140"/>
            <a:ext cx="2712036" cy="22140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A9F508D-F248-4E07-9E96-46875B91D04E}"/>
              </a:ext>
            </a:extLst>
          </p:cNvPr>
          <p:cNvCxnSpPr>
            <a:cxnSpLocks/>
          </p:cNvCxnSpPr>
          <p:nvPr/>
        </p:nvCxnSpPr>
        <p:spPr>
          <a:xfrm flipH="1">
            <a:off x="4425503" y="5807069"/>
            <a:ext cx="379687" cy="3131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4E8987F-58A7-4D10-BAD0-27F5087B8F90}"/>
              </a:ext>
            </a:extLst>
          </p:cNvPr>
          <p:cNvSpPr/>
          <p:nvPr/>
        </p:nvSpPr>
        <p:spPr>
          <a:xfrm>
            <a:off x="6766560" y="5371430"/>
            <a:ext cx="859536" cy="84715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409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059132"/>
            <a:ext cx="8595360" cy="5026393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Décompresser</a:t>
            </a:r>
            <a:r>
              <a:rPr lang="fr-CA"/>
              <a:t> un fichier</a:t>
            </a:r>
          </a:p>
          <a:p>
            <a:pPr lvl="1"/>
            <a:r>
              <a:rPr lang="fr-CA"/>
              <a:t> Permettra d’accéder et d’utiliser son contenu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Clic-droit</a:t>
            </a:r>
            <a:r>
              <a:rPr lang="fr-CA"/>
              <a:t> sur le </a:t>
            </a:r>
            <a:r>
              <a:rPr lang="fr-CA" b="1">
                <a:solidFill>
                  <a:srgbClr val="73B3D1"/>
                </a:solidFill>
              </a:rPr>
              <a:t>fichier compressé</a:t>
            </a:r>
            <a:r>
              <a:rPr lang="fr-CA"/>
              <a:t> -&gt; </a:t>
            </a:r>
            <a:r>
              <a:rPr lang="fr-CA" b="1">
                <a:solidFill>
                  <a:srgbClr val="73B3D1"/>
                </a:solidFill>
              </a:rPr>
              <a:t>7-Zip</a:t>
            </a:r>
            <a:r>
              <a:rPr lang="fr-CA"/>
              <a:t> -&gt; « </a:t>
            </a:r>
            <a:r>
              <a:rPr lang="fr-CA" b="1">
                <a:solidFill>
                  <a:srgbClr val="73B3D1"/>
                </a:solidFill>
              </a:rPr>
              <a:t>Extraire ici</a:t>
            </a:r>
            <a:r>
              <a:rPr lang="fr-CA"/>
              <a:t> »</a:t>
            </a:r>
          </a:p>
          <a:p>
            <a:pPr lvl="2"/>
            <a:r>
              <a:rPr lang="fr-CA"/>
              <a:t> On voit qu’on a retrouvé nos fichiers de départ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3AB03-711B-4E7D-BFDA-9F327285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" y="3148584"/>
            <a:ext cx="5593216" cy="225247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3A30B4-0687-4C4F-A299-3533F424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942" y="3255336"/>
            <a:ext cx="4343914" cy="20369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5A1D7D-E130-4112-8153-A05A852E0783}"/>
              </a:ext>
            </a:extLst>
          </p:cNvPr>
          <p:cNvCxnSpPr>
            <a:cxnSpLocks/>
          </p:cNvCxnSpPr>
          <p:nvPr/>
        </p:nvCxnSpPr>
        <p:spPr>
          <a:xfrm flipH="1">
            <a:off x="3906000" y="4874266"/>
            <a:ext cx="379687" cy="3131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40E837B-6F51-4669-AE76-586779B16F7D}"/>
              </a:ext>
            </a:extLst>
          </p:cNvPr>
          <p:cNvSpPr/>
          <p:nvPr/>
        </p:nvSpPr>
        <p:spPr>
          <a:xfrm>
            <a:off x="6236208" y="3850152"/>
            <a:ext cx="853440" cy="847344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70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059132"/>
            <a:ext cx="10619232" cy="5026393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ATTENTION </a:t>
            </a:r>
            <a:r>
              <a:rPr lang="en-CA"/>
              <a:t>☢⚠☣😬😳😠</a:t>
            </a:r>
          </a:p>
          <a:p>
            <a:pPr lvl="1"/>
            <a:r>
              <a:rPr lang="en-CA"/>
              <a:t> Ne </a:t>
            </a:r>
            <a:r>
              <a:rPr lang="en-CA">
                <a:solidFill>
                  <a:srgbClr val="FA4098"/>
                </a:solidFill>
              </a:rPr>
              <a:t>JAMAIS</a:t>
            </a:r>
            <a:r>
              <a:rPr lang="en-CA"/>
              <a:t> ouvrir / utiliser vos fichiers à partir de cette interface.</a:t>
            </a:r>
          </a:p>
          <a:p>
            <a:pPr lvl="1"/>
            <a:r>
              <a:rPr lang="en-CA"/>
              <a:t> Si vous tombez sur cette interface, cela signifie que vous êtes en train d’essayer de modifier des fichiers </a:t>
            </a:r>
            <a:r>
              <a:rPr lang="en-CA">
                <a:solidFill>
                  <a:srgbClr val="FA4098"/>
                </a:solidFill>
              </a:rPr>
              <a:t>actuellement compressés</a:t>
            </a:r>
            <a:r>
              <a:rPr lang="en-CA"/>
              <a:t>. </a:t>
            </a:r>
          </a:p>
          <a:p>
            <a:pPr lvl="2"/>
            <a:r>
              <a:rPr lang="en-CA"/>
              <a:t> Commencez par </a:t>
            </a:r>
            <a:r>
              <a:rPr lang="en-CA">
                <a:solidFill>
                  <a:srgbClr val="FA4098"/>
                </a:solidFill>
              </a:rPr>
              <a:t>décompresser</a:t>
            </a:r>
            <a:r>
              <a:rPr lang="en-CA"/>
              <a:t> votre dossier avant d’utiliser son contenu !</a:t>
            </a: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399BB-B2EC-4562-A0DF-DD806C5E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74" y="3318995"/>
            <a:ext cx="4193772" cy="297207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D92ADEB-4040-4055-9207-CC2D2E62BE75}"/>
              </a:ext>
            </a:extLst>
          </p:cNvPr>
          <p:cNvSpPr txBox="1"/>
          <p:nvPr/>
        </p:nvSpPr>
        <p:spPr>
          <a:xfrm>
            <a:off x="7710054" y="2995829"/>
            <a:ext cx="1025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/>
              <a:t>☢</a:t>
            </a:r>
            <a:endParaRPr lang="fr-CA" sz="3600"/>
          </a:p>
        </p:txBody>
      </p:sp>
    </p:spTree>
    <p:extLst>
      <p:ext uri="{BB962C8B-B14F-4D97-AF65-F5344CB8AC3E}">
        <p14:creationId xmlns:p14="http://schemas.microsoft.com/office/powerpoint/2010/main" val="344466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Qu’est-ce que </a:t>
            </a:r>
            <a:r>
              <a:rPr lang="fr-CA" b="1"/>
              <a:t>Javascript</a:t>
            </a:r>
            <a:r>
              <a:rPr lang="fr-CA"/>
              <a:t> ?</a:t>
            </a:r>
          </a:p>
          <a:p>
            <a:pPr lvl="1"/>
            <a:r>
              <a:rPr lang="fr-CA"/>
              <a:t> Langage de programmation né en 1996 </a:t>
            </a:r>
            <a:r>
              <a:rPr lang="en-CA"/>
              <a:t>👶</a:t>
            </a:r>
            <a:endParaRPr lang="fr-CA"/>
          </a:p>
          <a:p>
            <a:pPr lvl="2"/>
            <a:r>
              <a:rPr lang="fr-CA"/>
              <a:t> Les fichiers de code Javascript ont l’extension </a:t>
            </a:r>
            <a:r>
              <a:rPr lang="fr-CA" b="1">
                <a:solidFill>
                  <a:srgbClr val="FA4098"/>
                </a:solidFill>
              </a:rPr>
              <a:t>.js</a:t>
            </a:r>
          </a:p>
          <a:p>
            <a:pPr lvl="2"/>
            <a:endParaRPr lang="fr-CA"/>
          </a:p>
          <a:p>
            <a:pPr lvl="1"/>
            <a:r>
              <a:rPr lang="fr-CA"/>
              <a:t> Très utilisé pour la programmation </a:t>
            </a:r>
            <a:r>
              <a:rPr lang="fr-CA" b="1"/>
              <a:t>Web </a:t>
            </a:r>
            <a:r>
              <a:rPr lang="en-CA" b="1"/>
              <a:t>🌐</a:t>
            </a:r>
            <a:endParaRPr lang="fr-CA" b="1"/>
          </a:p>
          <a:p>
            <a:pPr lvl="2"/>
            <a:r>
              <a:rPr lang="fr-CA"/>
              <a:t> La très très grande majorité des sites Web l’utilisent</a:t>
            </a:r>
          </a:p>
          <a:p>
            <a:pPr lvl="3"/>
            <a:r>
              <a:rPr lang="fr-CA"/>
              <a:t>Et c’est une des raisons qui en font un langage de choix pour apprendre à coder !</a:t>
            </a:r>
          </a:p>
          <a:p>
            <a:pPr lvl="2"/>
            <a:r>
              <a:rPr lang="fr-CA"/>
              <a:t> On peut utiliser ce langage dans les navigateurs </a:t>
            </a:r>
            <a:r>
              <a:rPr lang="fr-CA" b="1"/>
              <a:t>Web</a:t>
            </a:r>
            <a:r>
              <a:rPr lang="fr-CA"/>
              <a:t> ! (Firefox, Chrome, Edge, etc.)</a:t>
            </a:r>
          </a:p>
          <a:p>
            <a:pPr lvl="3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Nous allons le faire dans ce cours !</a:t>
            </a:r>
            <a:endParaRPr lang="fr-CA"/>
          </a:p>
          <a:p>
            <a:pPr lvl="2"/>
            <a:endParaRPr lang="fr-CA"/>
          </a:p>
          <a:p>
            <a:pPr lvl="1"/>
            <a:r>
              <a:rPr lang="fr-CA"/>
              <a:t> Exemples d’applications / projets qui utilisent </a:t>
            </a:r>
            <a:r>
              <a:rPr lang="fr-CA" b="1"/>
              <a:t>Javascript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2B5CAA-ABDA-4E91-BCD6-405F1694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36" y="911352"/>
            <a:ext cx="1127760" cy="1127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E624E3-33DE-4750-98C0-8674F112C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14" y="5109494"/>
            <a:ext cx="1444752" cy="9631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170F43-E619-4E11-B37E-30D2B970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781" y="2017776"/>
            <a:ext cx="924054" cy="2953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BC0AF30-6578-4806-9C19-F311D723E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1" y="5188067"/>
            <a:ext cx="1155949" cy="82659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79F8E90-CCF3-4CC0-8105-A91A2ECDC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20" y="5297686"/>
            <a:ext cx="607361" cy="6073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E4F6FD7-EC31-40A3-BE00-DD13D6F69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65" y="5324903"/>
            <a:ext cx="996152" cy="56033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39D101-4E3B-4573-86F5-8DB0A4661E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09" y="5124439"/>
            <a:ext cx="1399916" cy="93327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0F1B6F8-9B0D-47C6-8DCD-8C2692EE99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44" y="5239086"/>
            <a:ext cx="724557" cy="72455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A6B385E-6BF8-456B-974D-853FB83B9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72" y="5228488"/>
            <a:ext cx="724557" cy="72455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2F348E9-C466-48CF-A831-3D58514F79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8939" y="5196291"/>
            <a:ext cx="1059784" cy="7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Qu’est-ce que </a:t>
            </a:r>
            <a:r>
              <a:rPr lang="fr-CA" b="1"/>
              <a:t>Javascript</a:t>
            </a:r>
            <a:r>
              <a:rPr lang="fr-CA"/>
              <a:t> ?</a:t>
            </a:r>
          </a:p>
          <a:p>
            <a:pPr lvl="1"/>
            <a:r>
              <a:rPr lang="fr-CA"/>
              <a:t> Exemple de morceau de code avec Javascript</a:t>
            </a:r>
          </a:p>
          <a:p>
            <a:pPr lvl="2"/>
            <a:r>
              <a:rPr lang="fr-CA"/>
              <a:t> Pas très intuitif pour le moment ... ! </a:t>
            </a:r>
            <a:r>
              <a:rPr lang="en-CA"/>
              <a:t>🧠</a:t>
            </a:r>
            <a:endParaRPr lang="fr-CA"/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6DC730-3109-4FE8-8D89-A46B879C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0" y="2502975"/>
            <a:ext cx="6827520" cy="3503302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45941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76541"/>
            <a:ext cx="10512000" cy="5026393"/>
          </a:xfrm>
        </p:spPr>
        <p:txBody>
          <a:bodyPr/>
          <a:lstStyle/>
          <a:p>
            <a:r>
              <a:rPr lang="fr-CA"/>
              <a:t> Apprendre un langage de programmation</a:t>
            </a:r>
          </a:p>
          <a:p>
            <a:pPr lvl="1"/>
            <a:r>
              <a:rPr lang="fr-CA"/>
              <a:t> Il y a une </a:t>
            </a:r>
            <a:r>
              <a:rPr lang="fr-CA" b="1">
                <a:solidFill>
                  <a:srgbClr val="73B3D1"/>
                </a:solidFill>
              </a:rPr>
              <a:t>longue route </a:t>
            </a:r>
            <a:r>
              <a:rPr lang="fr-CA"/>
              <a:t>avant de pouvoir « coder des choses concrètes et complexes » comme des jeux, des sites Web et des applications.</a:t>
            </a:r>
          </a:p>
          <a:p>
            <a:pPr lvl="2"/>
            <a:r>
              <a:rPr lang="fr-CA"/>
              <a:t> Cette longue route est différente pour chaque type de projet, et nécessite parfois d’apprendre d’autres </a:t>
            </a:r>
            <a:r>
              <a:rPr lang="fr-CA">
                <a:solidFill>
                  <a:srgbClr val="73B3D1"/>
                </a:solidFill>
              </a:rPr>
              <a:t>langages de programmation </a:t>
            </a:r>
            <a:r>
              <a:rPr lang="fr-CA"/>
              <a:t>ou </a:t>
            </a:r>
            <a:r>
              <a:rPr lang="fr-CA">
                <a:solidFill>
                  <a:srgbClr val="73B3D1"/>
                </a:solidFill>
              </a:rPr>
              <a:t>technologies</a:t>
            </a:r>
            <a:r>
              <a:rPr lang="fr-CA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DA59D-DC60-467A-A86B-EAC6E347F48E}"/>
              </a:ext>
            </a:extLst>
          </p:cNvPr>
          <p:cNvSpPr/>
          <p:nvPr/>
        </p:nvSpPr>
        <p:spPr>
          <a:xfrm>
            <a:off x="2560320" y="6077712"/>
            <a:ext cx="347472" cy="182880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39C36-0B15-432B-9542-01A1A90038C4}"/>
              </a:ext>
            </a:extLst>
          </p:cNvPr>
          <p:cNvSpPr/>
          <p:nvPr/>
        </p:nvSpPr>
        <p:spPr>
          <a:xfrm>
            <a:off x="2907792" y="5955792"/>
            <a:ext cx="347472" cy="30480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BA399-BB10-4619-A150-FCDA76B8BDE5}"/>
              </a:ext>
            </a:extLst>
          </p:cNvPr>
          <p:cNvSpPr/>
          <p:nvPr/>
        </p:nvSpPr>
        <p:spPr>
          <a:xfrm>
            <a:off x="3255264" y="5833872"/>
            <a:ext cx="347472" cy="426720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F123A-DA40-4F99-885C-62B64D96EA53}"/>
              </a:ext>
            </a:extLst>
          </p:cNvPr>
          <p:cNvSpPr/>
          <p:nvPr/>
        </p:nvSpPr>
        <p:spPr>
          <a:xfrm>
            <a:off x="3602736" y="5711952"/>
            <a:ext cx="347472" cy="54864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91C27-A749-4D2F-A5BE-B5E347D10722}"/>
              </a:ext>
            </a:extLst>
          </p:cNvPr>
          <p:cNvSpPr/>
          <p:nvPr/>
        </p:nvSpPr>
        <p:spPr>
          <a:xfrm>
            <a:off x="3950208" y="5583936"/>
            <a:ext cx="347472" cy="676656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F2DC7-196C-4D28-9D4F-3448E06E0AB3}"/>
              </a:ext>
            </a:extLst>
          </p:cNvPr>
          <p:cNvSpPr/>
          <p:nvPr/>
        </p:nvSpPr>
        <p:spPr>
          <a:xfrm>
            <a:off x="4297680" y="5455920"/>
            <a:ext cx="347472" cy="804672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15FB4-4B84-4A60-BB67-1FE72D54D54E}"/>
              </a:ext>
            </a:extLst>
          </p:cNvPr>
          <p:cNvSpPr/>
          <p:nvPr/>
        </p:nvSpPr>
        <p:spPr>
          <a:xfrm>
            <a:off x="4645152" y="5315712"/>
            <a:ext cx="347472" cy="944880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FDED-D980-4C0F-AE91-2B43974664EF}"/>
              </a:ext>
            </a:extLst>
          </p:cNvPr>
          <p:cNvSpPr/>
          <p:nvPr/>
        </p:nvSpPr>
        <p:spPr>
          <a:xfrm>
            <a:off x="4992624" y="5157216"/>
            <a:ext cx="347472" cy="1103376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AC4F9-8CE1-49DF-9261-CC8A4F4D40F8}"/>
              </a:ext>
            </a:extLst>
          </p:cNvPr>
          <p:cNvSpPr/>
          <p:nvPr/>
        </p:nvSpPr>
        <p:spPr>
          <a:xfrm>
            <a:off x="5340096" y="5004816"/>
            <a:ext cx="347472" cy="1255776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FE73B-5456-44D6-AC5C-E6279C7BB250}"/>
              </a:ext>
            </a:extLst>
          </p:cNvPr>
          <p:cNvSpPr/>
          <p:nvPr/>
        </p:nvSpPr>
        <p:spPr>
          <a:xfrm>
            <a:off x="5687568" y="4858512"/>
            <a:ext cx="347472" cy="140208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D9E0D-C1BA-4BD9-AC0A-C7E4DFBB7226}"/>
              </a:ext>
            </a:extLst>
          </p:cNvPr>
          <p:cNvSpPr/>
          <p:nvPr/>
        </p:nvSpPr>
        <p:spPr>
          <a:xfrm>
            <a:off x="6035040" y="4693920"/>
            <a:ext cx="347472" cy="1566672"/>
          </a:xfrm>
          <a:prstGeom prst="rect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16550-248A-4EAA-B59B-4E98F40716ED}"/>
              </a:ext>
            </a:extLst>
          </p:cNvPr>
          <p:cNvSpPr/>
          <p:nvPr/>
        </p:nvSpPr>
        <p:spPr>
          <a:xfrm>
            <a:off x="6382512" y="4541520"/>
            <a:ext cx="347472" cy="1719072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0454E-1F01-492A-A347-FA319BAF7A9A}"/>
              </a:ext>
            </a:extLst>
          </p:cNvPr>
          <p:cNvSpPr/>
          <p:nvPr/>
        </p:nvSpPr>
        <p:spPr>
          <a:xfrm>
            <a:off x="6729984" y="4389120"/>
            <a:ext cx="347472" cy="1871472"/>
          </a:xfrm>
          <a:prstGeom prst="rect">
            <a:avLst/>
          </a:prstGeom>
          <a:solidFill>
            <a:srgbClr val="9073D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BCE36-7AB2-499F-9C02-9F2AAE4ADE2F}"/>
              </a:ext>
            </a:extLst>
          </p:cNvPr>
          <p:cNvSpPr/>
          <p:nvPr/>
        </p:nvSpPr>
        <p:spPr>
          <a:xfrm>
            <a:off x="7077456" y="4236720"/>
            <a:ext cx="347472" cy="2023872"/>
          </a:xfrm>
          <a:prstGeom prst="rect">
            <a:avLst/>
          </a:prstGeom>
          <a:solidFill>
            <a:srgbClr val="7385D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BC699-7756-425B-BE55-B5C102BC4D7F}"/>
              </a:ext>
            </a:extLst>
          </p:cNvPr>
          <p:cNvSpPr/>
          <p:nvPr/>
        </p:nvSpPr>
        <p:spPr>
          <a:xfrm>
            <a:off x="7424928" y="4084320"/>
            <a:ext cx="347472" cy="2176272"/>
          </a:xfrm>
          <a:prstGeom prst="rect">
            <a:avLst/>
          </a:prstGeom>
          <a:solidFill>
            <a:srgbClr val="907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5FDFCD-5387-4C3F-90C7-E0195F67DA4C}"/>
              </a:ext>
            </a:extLst>
          </p:cNvPr>
          <p:cNvSpPr/>
          <p:nvPr/>
        </p:nvSpPr>
        <p:spPr>
          <a:xfrm>
            <a:off x="7772476" y="3956304"/>
            <a:ext cx="347472" cy="2304288"/>
          </a:xfrm>
          <a:prstGeom prst="rect">
            <a:avLst/>
          </a:prstGeom>
          <a:solidFill>
            <a:srgbClr val="7385D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CA88-CEF3-461A-96D7-8CF22DE795AC}"/>
              </a:ext>
            </a:extLst>
          </p:cNvPr>
          <p:cNvSpPr/>
          <p:nvPr/>
        </p:nvSpPr>
        <p:spPr>
          <a:xfrm>
            <a:off x="8119948" y="3810000"/>
            <a:ext cx="347472" cy="2450592"/>
          </a:xfrm>
          <a:prstGeom prst="rect">
            <a:avLst/>
          </a:prstGeom>
          <a:solidFill>
            <a:srgbClr val="9073D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4D48B-03BE-4007-997E-1392572A678A}"/>
              </a:ext>
            </a:extLst>
          </p:cNvPr>
          <p:cNvSpPr/>
          <p:nvPr/>
        </p:nvSpPr>
        <p:spPr>
          <a:xfrm>
            <a:off x="8467420" y="3633216"/>
            <a:ext cx="347472" cy="2627376"/>
          </a:xfrm>
          <a:prstGeom prst="rect">
            <a:avLst/>
          </a:prstGeom>
          <a:solidFill>
            <a:srgbClr val="7385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072AA07-E062-4C8C-B22F-D7A1F287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90" y="5559552"/>
            <a:ext cx="2381251" cy="92868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34792FB-641B-4409-BD38-8368E2D1367E}"/>
              </a:ext>
            </a:extLst>
          </p:cNvPr>
          <p:cNvSpPr txBox="1"/>
          <p:nvPr/>
        </p:nvSpPr>
        <p:spPr>
          <a:xfrm>
            <a:off x="2276623" y="6234627"/>
            <a:ext cx="89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Expressions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DE7D309-F0A2-4087-B4EE-EB1F22723927}"/>
              </a:ext>
            </a:extLst>
          </p:cNvPr>
          <p:cNvSpPr txBox="1"/>
          <p:nvPr/>
        </p:nvSpPr>
        <p:spPr>
          <a:xfrm>
            <a:off x="3419383" y="6354460"/>
            <a:ext cx="843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Conditions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FC8B5A2-05FB-40A5-9CA5-DEA9ED0855AD}"/>
              </a:ext>
            </a:extLst>
          </p:cNvPr>
          <p:cNvSpPr txBox="1"/>
          <p:nvPr/>
        </p:nvSpPr>
        <p:spPr>
          <a:xfrm>
            <a:off x="2701178" y="6362119"/>
            <a:ext cx="8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Opérations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A1DA8A1-4138-4446-8364-6BCA2AC5F39C}"/>
              </a:ext>
            </a:extLst>
          </p:cNvPr>
          <p:cNvSpPr txBox="1"/>
          <p:nvPr/>
        </p:nvSpPr>
        <p:spPr>
          <a:xfrm>
            <a:off x="3805820" y="6226630"/>
            <a:ext cx="775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Boucles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DEF1AF6-B238-4A0A-B0D2-FB48C213EC3C}"/>
              </a:ext>
            </a:extLst>
          </p:cNvPr>
          <p:cNvSpPr txBox="1"/>
          <p:nvPr/>
        </p:nvSpPr>
        <p:spPr>
          <a:xfrm>
            <a:off x="4502822" y="6235813"/>
            <a:ext cx="764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Fonctions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AB5744-23AA-467E-BF19-5242A2EDD602}"/>
              </a:ext>
            </a:extLst>
          </p:cNvPr>
          <p:cNvSpPr txBox="1"/>
          <p:nvPr/>
        </p:nvSpPr>
        <p:spPr>
          <a:xfrm>
            <a:off x="3106691" y="6228000"/>
            <a:ext cx="805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Variables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9887877-8EEB-446A-9FD9-38C63C10A579}"/>
              </a:ext>
            </a:extLst>
          </p:cNvPr>
          <p:cNvSpPr txBox="1"/>
          <p:nvPr/>
        </p:nvSpPr>
        <p:spPr>
          <a:xfrm>
            <a:off x="4870805" y="6369366"/>
            <a:ext cx="648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12ECC5-2F8D-4F69-8813-1D34768F5C68}"/>
              </a:ext>
            </a:extLst>
          </p:cNvPr>
          <p:cNvSpPr txBox="1"/>
          <p:nvPr/>
        </p:nvSpPr>
        <p:spPr>
          <a:xfrm>
            <a:off x="5196425" y="6223421"/>
            <a:ext cx="81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Attributs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0A5EBF-FD7B-47DC-A84C-EEB0913DEDBE}"/>
              </a:ext>
            </a:extLst>
          </p:cNvPr>
          <p:cNvSpPr txBox="1"/>
          <p:nvPr/>
        </p:nvSpPr>
        <p:spPr>
          <a:xfrm>
            <a:off x="5627583" y="6369366"/>
            <a:ext cx="625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Portée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7F654E-3AE3-499B-BC23-6B9DD334C1CE}"/>
              </a:ext>
            </a:extLst>
          </p:cNvPr>
          <p:cNvSpPr txBox="1"/>
          <p:nvPr/>
        </p:nvSpPr>
        <p:spPr>
          <a:xfrm>
            <a:off x="5932165" y="6225904"/>
            <a:ext cx="764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Héritage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7C2263-E829-42D2-BE27-A1C1247391A5}"/>
              </a:ext>
            </a:extLst>
          </p:cNvPr>
          <p:cNvSpPr txBox="1"/>
          <p:nvPr/>
        </p:nvSpPr>
        <p:spPr>
          <a:xfrm>
            <a:off x="4135136" y="6362027"/>
            <a:ext cx="746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Tableaux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FEB90CB-80BA-4C6C-8725-70FD4E955385}"/>
              </a:ext>
            </a:extLst>
          </p:cNvPr>
          <p:cNvSpPr txBox="1"/>
          <p:nvPr/>
        </p:nvSpPr>
        <p:spPr>
          <a:xfrm>
            <a:off x="6133859" y="6378069"/>
            <a:ext cx="89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Collections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5794E5A-294E-493E-BC3C-4A0F1C525408}"/>
              </a:ext>
            </a:extLst>
          </p:cNvPr>
          <p:cNvSpPr txBox="1"/>
          <p:nvPr/>
        </p:nvSpPr>
        <p:spPr>
          <a:xfrm>
            <a:off x="6496007" y="6226162"/>
            <a:ext cx="89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Exceptions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EF2AA6-6967-4F9A-AD5A-FDA33F8F4415}"/>
              </a:ext>
            </a:extLst>
          </p:cNvPr>
          <p:cNvSpPr txBox="1"/>
          <p:nvPr/>
        </p:nvSpPr>
        <p:spPr>
          <a:xfrm>
            <a:off x="7077456" y="6377180"/>
            <a:ext cx="34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7385D1"/>
                </a:solidFill>
              </a:rPr>
              <a:t>...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DE74F85-4AAC-4216-8A18-47B65720A52B}"/>
              </a:ext>
            </a:extLst>
          </p:cNvPr>
          <p:cNvSpPr txBox="1"/>
          <p:nvPr/>
        </p:nvSpPr>
        <p:spPr>
          <a:xfrm>
            <a:off x="9429512" y="5399270"/>
            <a:ext cx="61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/>
              <a:t>😩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EF71D1-B39F-48DE-8415-3132776BAEFB}"/>
              </a:ext>
            </a:extLst>
          </p:cNvPr>
          <p:cNvSpPr txBox="1"/>
          <p:nvPr/>
        </p:nvSpPr>
        <p:spPr>
          <a:xfrm>
            <a:off x="7443537" y="6209130"/>
            <a:ext cx="34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>
                <a:solidFill>
                  <a:srgbClr val="9073D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0059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Apprendre un langage de programmation</a:t>
            </a:r>
          </a:p>
          <a:p>
            <a:pPr lvl="1"/>
            <a:r>
              <a:rPr lang="fr-CA"/>
              <a:t> Dans le cadre du cours, </a:t>
            </a:r>
            <a:r>
              <a:rPr lang="fr-CA" b="1"/>
              <a:t>Javascript </a:t>
            </a:r>
            <a:r>
              <a:rPr lang="fr-CA"/>
              <a:t>va nous permettre de modifier / interagir avec les éléments d’une </a:t>
            </a:r>
            <a:r>
              <a:rPr lang="fr-CA" b="1">
                <a:solidFill>
                  <a:srgbClr val="73B3D1"/>
                </a:solidFill>
              </a:rPr>
              <a:t>page Web </a:t>
            </a:r>
            <a:r>
              <a:rPr lang="fr-CA"/>
              <a:t>pour la rendre </a:t>
            </a:r>
            <a:r>
              <a:rPr lang="fr-CA" b="1">
                <a:solidFill>
                  <a:srgbClr val="73B3D1"/>
                </a:solidFill>
              </a:rPr>
              <a:t>interactive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 b="1"/>
              <a:t>Exemples</a:t>
            </a:r>
          </a:p>
          <a:p>
            <a:pPr lvl="3"/>
            <a:r>
              <a:rPr lang="fr-CA"/>
              <a:t> Un bouton change la couleur du texte</a:t>
            </a:r>
          </a:p>
          <a:p>
            <a:pPr lvl="3"/>
            <a:r>
              <a:rPr lang="fr-CA"/>
              <a:t> Survoler un élément fait dérouler un menu avec plusieurs options</a:t>
            </a:r>
          </a:p>
          <a:p>
            <a:pPr lvl="3"/>
            <a:r>
              <a:rPr lang="fr-CA"/>
              <a:t> Une galerie d’images qui alternent automatiquement</a:t>
            </a:r>
          </a:p>
          <a:p>
            <a:pPr lvl="1"/>
            <a:r>
              <a:rPr lang="fr-CA"/>
              <a:t> Mais avant, nous avons beaucoup de notions à aborder pour pouvoir faire cela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FDADA4-DB1E-45A0-883E-1EE5DBC9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36" y="4662284"/>
            <a:ext cx="3346704" cy="1701634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28E6D7-3864-4DCE-A456-AC00E4F2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03" y="4662284"/>
            <a:ext cx="1574465" cy="1701634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51652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Introduction à </a:t>
            </a:r>
            <a:r>
              <a:rPr lang="fr-CA" b="1"/>
              <a:t>Javascript</a:t>
            </a:r>
          </a:p>
          <a:p>
            <a:pPr lvl="1"/>
            <a:r>
              <a:rPr lang="fr-CA"/>
              <a:t> Javascript avec un navigateur Web</a:t>
            </a:r>
          </a:p>
          <a:p>
            <a:pPr lvl="1"/>
            <a:r>
              <a:rPr lang="fr-CA"/>
              <a:t> Opérateurs arithmétiques de base</a:t>
            </a:r>
          </a:p>
          <a:p>
            <a:pPr lvl="1"/>
            <a:r>
              <a:rPr lang="fr-CA"/>
              <a:t> Variables</a:t>
            </a:r>
          </a:p>
          <a:p>
            <a:pPr lvl="2"/>
            <a:r>
              <a:rPr lang="fr-CA"/>
              <a:t> Conventions de nommage, déclaration, affectation</a:t>
            </a:r>
          </a:p>
          <a:p>
            <a:pPr lvl="1"/>
            <a:r>
              <a:rPr lang="fr-CA"/>
              <a:t> Types de données</a:t>
            </a:r>
          </a:p>
          <a:p>
            <a:pPr lvl="1"/>
            <a:r>
              <a:rPr lang="fr-CA"/>
              <a:t> Autres opérateurs arithmétiques</a:t>
            </a:r>
          </a:p>
          <a:p>
            <a:pPr lvl="2"/>
            <a:r>
              <a:rPr lang="fr-CA"/>
              <a:t> Opérateurs d’affectation</a:t>
            </a:r>
          </a:p>
          <a:p>
            <a:pPr lvl="2"/>
            <a:r>
              <a:rPr lang="fr-CA"/>
              <a:t> Priorité des opérateurs</a:t>
            </a:r>
            <a:endParaRPr lang="fr-CA" b="1">
              <a:solidFill>
                <a:srgbClr val="73B3D1"/>
              </a:solidFill>
            </a:endParaRPr>
          </a:p>
          <a:p>
            <a:pPr lvl="1"/>
            <a:r>
              <a:rPr lang="fr-CA"/>
              <a:t> Usage de variables</a:t>
            </a:r>
          </a:p>
          <a:p>
            <a:pPr lvl="1"/>
            <a:r>
              <a:rPr lang="fr-CA"/>
              <a:t> Concaténation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</p:spTree>
    <p:extLst>
      <p:ext uri="{BB962C8B-B14F-4D97-AF65-F5344CB8AC3E}">
        <p14:creationId xmlns:p14="http://schemas.microsoft.com/office/powerpoint/2010/main" val="369808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A9ECC71-5A48-4572-BBD1-6791AB5B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Javascript</a:t>
            </a:r>
            <a:r>
              <a:rPr lang="fr-CA"/>
              <a:t> avec un </a:t>
            </a:r>
            <a:r>
              <a:rPr lang="fr-CA" b="1"/>
              <a:t>navigateur Web</a:t>
            </a:r>
          </a:p>
          <a:p>
            <a:pPr lvl="1"/>
            <a:r>
              <a:rPr lang="fr-CA"/>
              <a:t> Pour le moment, nous utiliserons la « Console du navigateur Web » de </a:t>
            </a:r>
            <a:r>
              <a:rPr lang="fr-CA" b="1">
                <a:solidFill>
                  <a:srgbClr val="FA4098"/>
                </a:solidFill>
              </a:rPr>
              <a:t>Google Chrome</a:t>
            </a:r>
            <a:r>
              <a:rPr lang="fr-CA"/>
              <a:t> ou </a:t>
            </a:r>
            <a:r>
              <a:rPr lang="fr-CA" b="1">
                <a:solidFill>
                  <a:srgbClr val="FA4098"/>
                </a:solidFill>
              </a:rPr>
              <a:t>Mozilla Firefox</a:t>
            </a:r>
            <a:r>
              <a:rPr lang="fr-CA"/>
              <a:t> pour pratiquer avec Javascript.</a:t>
            </a:r>
          </a:p>
          <a:p>
            <a:pPr lvl="1"/>
            <a:r>
              <a:rPr lang="fr-CA"/>
              <a:t> Ouvrez un </a:t>
            </a:r>
            <a:r>
              <a:rPr lang="fr-CA" b="1"/>
              <a:t>navigateur Web </a:t>
            </a:r>
            <a:r>
              <a:rPr lang="fr-CA"/>
              <a:t>et appuyez sur </a:t>
            </a:r>
            <a:r>
              <a:rPr lang="fr-CA" b="1">
                <a:solidFill>
                  <a:srgbClr val="73B3D1"/>
                </a:solidFill>
              </a:rPr>
              <a:t>F12</a:t>
            </a:r>
            <a:r>
              <a:rPr lang="fr-CA"/>
              <a:t> (Ou faites </a:t>
            </a:r>
            <a:r>
              <a:rPr lang="fr-CA">
                <a:solidFill>
                  <a:srgbClr val="73B3D1"/>
                </a:solidFill>
              </a:rPr>
              <a:t>clic-droit</a:t>
            </a:r>
            <a:r>
              <a:rPr lang="fr-CA"/>
              <a:t> -&gt; </a:t>
            </a:r>
            <a:r>
              <a:rPr lang="fr-CA">
                <a:solidFill>
                  <a:srgbClr val="73B3D1"/>
                </a:solidFill>
              </a:rPr>
              <a:t>Inspecter</a:t>
            </a:r>
            <a:r>
              <a:rPr lang="fr-CA"/>
              <a:t> -&gt; </a:t>
            </a:r>
            <a:r>
              <a:rPr lang="fr-CA">
                <a:solidFill>
                  <a:srgbClr val="73B3D1"/>
                </a:solidFill>
              </a:rPr>
              <a:t>Console</a:t>
            </a:r>
            <a:r>
              <a:rPr lang="fr-CA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26CCF58-D1CC-4176-8652-6F61D96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4AAA89-FFCD-457C-8025-5F57FC1B46A1}"/>
              </a:ext>
            </a:extLst>
          </p:cNvPr>
          <p:cNvSpPr txBox="1"/>
          <p:nvPr/>
        </p:nvSpPr>
        <p:spPr>
          <a:xfrm>
            <a:off x="3669336" y="5817776"/>
            <a:ext cx="332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9073D1"/>
                </a:solidFill>
              </a:rPr>
              <a:t>Exemple avec </a:t>
            </a:r>
            <a:r>
              <a:rPr lang="fr-CA" sz="1600" b="1">
                <a:solidFill>
                  <a:srgbClr val="FA4098"/>
                </a:solidFill>
              </a:rPr>
              <a:t>Google Chrome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29ED83-804E-45EA-9036-2CDA167AE7E9}"/>
              </a:ext>
            </a:extLst>
          </p:cNvPr>
          <p:cNvSpPr txBox="1"/>
          <p:nvPr/>
        </p:nvSpPr>
        <p:spPr>
          <a:xfrm>
            <a:off x="8051016" y="5823063"/>
            <a:ext cx="397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9073D1"/>
                </a:solidFill>
              </a:rPr>
              <a:t>Exemple avec </a:t>
            </a:r>
            <a:r>
              <a:rPr lang="fr-CA" sz="1600" b="1">
                <a:solidFill>
                  <a:srgbClr val="FA4098"/>
                </a:solidFill>
              </a:rPr>
              <a:t>Mozilla Firefox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601643-54AE-43A6-B3CE-CC897176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59" y="6165554"/>
            <a:ext cx="338554" cy="3385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B0674EC-18AB-423E-8391-3F72587C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84" y="6141622"/>
            <a:ext cx="344342" cy="35782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D6ACDD2-F6B7-4C46-9F67-A41C2EBBDB5B}"/>
              </a:ext>
            </a:extLst>
          </p:cNvPr>
          <p:cNvSpPr txBox="1"/>
          <p:nvPr/>
        </p:nvSpPr>
        <p:spPr>
          <a:xfrm>
            <a:off x="6689804" y="4344663"/>
            <a:ext cx="159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9073D1"/>
                </a:solidFill>
              </a:rPr>
              <a:t>Vous pouvez écrire du code dans la </a:t>
            </a:r>
            <a:r>
              <a:rPr lang="fr-CA" sz="1600" b="1">
                <a:solidFill>
                  <a:srgbClr val="9073D1"/>
                </a:solidFill>
              </a:rPr>
              <a:t>console</a:t>
            </a:r>
            <a:r>
              <a:rPr lang="fr-CA" sz="1600">
                <a:solidFill>
                  <a:srgbClr val="9073D1"/>
                </a:solidFill>
              </a:rPr>
              <a:t>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92E41D0-98A0-4ACA-A7ED-77BC5897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673" y="3654304"/>
            <a:ext cx="3315163" cy="2048161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395E07-C28D-4B43-AD16-CD2FFC3C0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01" y="3597941"/>
            <a:ext cx="2462591" cy="2168759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66BFB5-0BE8-4AF3-A8FC-C50D212FE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47" y="3978541"/>
            <a:ext cx="1924154" cy="16865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3C54CF-2905-4CDB-A08D-66D32685CB80}"/>
              </a:ext>
            </a:extLst>
          </p:cNvPr>
          <p:cNvCxnSpPr>
            <a:cxnSpLocks/>
          </p:cNvCxnSpPr>
          <p:nvPr/>
        </p:nvCxnSpPr>
        <p:spPr>
          <a:xfrm flipH="1">
            <a:off x="6211305" y="3350639"/>
            <a:ext cx="379687" cy="3131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C5FC2C-2700-4855-9EA9-B93C2CA7E47E}"/>
              </a:ext>
            </a:extLst>
          </p:cNvPr>
          <p:cNvCxnSpPr>
            <a:cxnSpLocks/>
          </p:cNvCxnSpPr>
          <p:nvPr/>
        </p:nvCxnSpPr>
        <p:spPr>
          <a:xfrm flipH="1">
            <a:off x="10209426" y="3403323"/>
            <a:ext cx="379687" cy="3131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 Présentation</a:t>
            </a:r>
          </a:p>
          <a:p>
            <a:pPr lvl="1"/>
            <a:r>
              <a:rPr lang="fr-CA"/>
              <a:t> Plan de cours et fonctionnement 😴</a:t>
            </a:r>
          </a:p>
          <a:p>
            <a:pPr lvl="1"/>
            <a:endParaRPr lang="fr-CA"/>
          </a:p>
          <a:p>
            <a:r>
              <a:rPr lang="fr-CA">
                <a:solidFill>
                  <a:srgbClr val="739CD1"/>
                </a:solidFill>
              </a:rPr>
              <a:t> Plateformes scolaires</a:t>
            </a:r>
          </a:p>
          <a:p>
            <a:pPr lvl="1"/>
            <a:r>
              <a:rPr lang="fr-CA">
                <a:solidFill>
                  <a:srgbClr val="739CD1"/>
                </a:solidFill>
              </a:rPr>
              <a:t> Léa</a:t>
            </a:r>
          </a:p>
          <a:p>
            <a:pPr lvl="1"/>
            <a:r>
              <a:rPr lang="fr-CA">
                <a:solidFill>
                  <a:srgbClr val="739CD1"/>
                </a:solidFill>
              </a:rPr>
              <a:t> Ordinateurs du cégep</a:t>
            </a:r>
          </a:p>
          <a:p>
            <a:pPr lvl="1"/>
            <a:endParaRPr lang="fr-CA">
              <a:solidFill>
                <a:srgbClr val="7385D1"/>
              </a:solidFill>
            </a:endParaRPr>
          </a:p>
          <a:p>
            <a:r>
              <a:rPr lang="fr-CA">
                <a:solidFill>
                  <a:srgbClr val="7385D1"/>
                </a:solidFill>
              </a:rPr>
              <a:t> Environnement de travail</a:t>
            </a:r>
          </a:p>
          <a:p>
            <a:pPr lvl="1"/>
            <a:r>
              <a:rPr lang="fr-CA">
                <a:solidFill>
                  <a:srgbClr val="7385D1"/>
                </a:solidFill>
              </a:rPr>
              <a:t> Dossiers, fichiers, compression et infonuagique</a:t>
            </a:r>
          </a:p>
          <a:p>
            <a:pPr lvl="1"/>
            <a:endParaRPr lang="fr-CA">
              <a:solidFill>
                <a:srgbClr val="9073D1"/>
              </a:solidFill>
            </a:endParaRPr>
          </a:p>
          <a:p>
            <a:r>
              <a:rPr lang="fr-CA">
                <a:solidFill>
                  <a:srgbClr val="9073D1"/>
                </a:solidFill>
              </a:rPr>
              <a:t> Introduction à Javascript</a:t>
            </a:r>
          </a:p>
          <a:p>
            <a:pPr lvl="1"/>
            <a:r>
              <a:rPr lang="fr-CA">
                <a:solidFill>
                  <a:srgbClr val="9073D1"/>
                </a:solidFill>
              </a:rPr>
              <a:t> Opérations mathématiques, expressions et variables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de la semaine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4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Opérateurs arithmétiques </a:t>
            </a:r>
            <a:r>
              <a:rPr lang="en-CA" b="1">
                <a:solidFill>
                  <a:srgbClr val="73B3D1"/>
                </a:solidFill>
              </a:rPr>
              <a:t>💗</a:t>
            </a:r>
            <a:endParaRPr lang="fr-CA" b="1">
              <a:solidFill>
                <a:srgbClr val="73B3D1"/>
              </a:solidFill>
            </a:endParaRPr>
          </a:p>
          <a:p>
            <a:pPr lvl="1"/>
            <a:r>
              <a:rPr lang="fr-CA"/>
              <a:t> Les programmes nécessitent souvent de faire des calculs mathématiques.</a:t>
            </a:r>
          </a:p>
          <a:p>
            <a:pPr lvl="1"/>
            <a:r>
              <a:rPr lang="fr-CA"/>
              <a:t> Opérateurs simples :</a:t>
            </a:r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 b="1"/>
              <a:t>Addition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+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 b="1"/>
              <a:t>Soustraction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–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 b="1"/>
              <a:t>Multiplication </a:t>
            </a:r>
            <a:r>
              <a:rPr lang="fr-CA" b="1">
                <a:solidFill>
                  <a:srgbClr val="FA4098"/>
                </a:solidFill>
              </a:rPr>
              <a:t>*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 b="1"/>
              <a:t>Division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/</a:t>
            </a:r>
          </a:p>
          <a:p>
            <a:pPr lvl="2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21FBD3-0129-45AE-B7F8-FA7D0F10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98" y="2529759"/>
            <a:ext cx="1981477" cy="781159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16FCF98-664E-4BEA-A14A-8E848305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923" y="2529759"/>
            <a:ext cx="1468281" cy="779088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CC63D11-16BB-4195-B667-5AB7739C5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96" y="2527688"/>
            <a:ext cx="1286054" cy="781159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5461989-FD9E-4FBD-BA4A-57077CF07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696" y="3593164"/>
            <a:ext cx="1305107" cy="743054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77F7B5-3BED-4D90-A7D9-F8428ECCE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599" y="3585685"/>
            <a:ext cx="1451978" cy="748535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64FC5E0-48E7-49E2-9611-7A1CCA0253A2}"/>
              </a:ext>
            </a:extLst>
          </p:cNvPr>
          <p:cNvCxnSpPr/>
          <p:nvPr/>
        </p:nvCxnSpPr>
        <p:spPr>
          <a:xfrm flipH="1">
            <a:off x="792480" y="3441192"/>
            <a:ext cx="10674096" cy="0"/>
          </a:xfrm>
          <a:prstGeom prst="line">
            <a:avLst/>
          </a:prstGeom>
          <a:ln w="1270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7C9931B-2F68-4C3D-AE9A-00B13CB0A388}"/>
              </a:ext>
            </a:extLst>
          </p:cNvPr>
          <p:cNvCxnSpPr/>
          <p:nvPr/>
        </p:nvCxnSpPr>
        <p:spPr>
          <a:xfrm flipH="1">
            <a:off x="792480" y="4471416"/>
            <a:ext cx="10674096" cy="0"/>
          </a:xfrm>
          <a:prstGeom prst="line">
            <a:avLst/>
          </a:prstGeom>
          <a:ln w="1270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A594C5B1-3588-4C81-BF20-6A07A727A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696" y="4606615"/>
            <a:ext cx="1257475" cy="752580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4B41FCC-5414-4395-B658-AD5600DD0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441" y="4606614"/>
            <a:ext cx="1580954" cy="757343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50FCB48E-8E9A-408B-B050-9054CE5112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8665" y="4607425"/>
            <a:ext cx="1838582" cy="762106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E7413F9-76CB-4919-A656-061834E76B5E}"/>
              </a:ext>
            </a:extLst>
          </p:cNvPr>
          <p:cNvCxnSpPr/>
          <p:nvPr/>
        </p:nvCxnSpPr>
        <p:spPr>
          <a:xfrm flipH="1">
            <a:off x="792480" y="5483352"/>
            <a:ext cx="10674096" cy="0"/>
          </a:xfrm>
          <a:prstGeom prst="line">
            <a:avLst/>
          </a:prstGeom>
          <a:ln w="1270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0B32E60F-2052-48F4-AF1B-FA918BA590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9696" y="5599498"/>
            <a:ext cx="1181263" cy="771632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FAB5A8F-510A-4C10-AED3-A721B5396F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4200" y="5602041"/>
            <a:ext cx="1319795" cy="769089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896F7B8-B4A8-45CE-A7AD-125093277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7236" y="5597174"/>
            <a:ext cx="1397491" cy="769089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4BD75C2-2C0C-4514-9AB5-24FCF6E67D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6373" y="3583662"/>
            <a:ext cx="1371791" cy="752580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34930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813F80-2914-484F-B3F9-7ADCD90F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Opérateurs arithmétiques</a:t>
            </a:r>
          </a:p>
          <a:p>
            <a:pPr lvl="1"/>
            <a:r>
              <a:rPr lang="fr-CA"/>
              <a:t> Usage de </a:t>
            </a:r>
            <a:r>
              <a:rPr lang="fr-CA" b="1"/>
              <a:t>nombres décimaux</a:t>
            </a:r>
          </a:p>
          <a:p>
            <a:pPr lvl="2"/>
            <a:r>
              <a:rPr lang="fr-CA"/>
              <a:t> Toujours utiliser un </a:t>
            </a:r>
            <a:r>
              <a:rPr lang="fr-CA" b="1">
                <a:solidFill>
                  <a:srgbClr val="FA4098"/>
                </a:solidFill>
              </a:rPr>
              <a:t>point</a:t>
            </a:r>
            <a:r>
              <a:rPr lang="fr-CA"/>
              <a:t> (et non une virgule) pour séparer la partie entière de la partie décimale !</a:t>
            </a:r>
          </a:p>
          <a:p>
            <a:pPr marL="1371600" lvl="3" indent="0">
              <a:buNone/>
            </a:pP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</a:t>
            </a:r>
            <a:r>
              <a:rPr lang="fr-CA"/>
              <a:t>		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10.97</a:t>
            </a:r>
            <a:r>
              <a:rPr lang="fr-CA"/>
              <a:t>		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31.335</a:t>
            </a:r>
            <a:r>
              <a:rPr lang="fr-CA"/>
              <a:t>		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-52.5</a:t>
            </a:r>
          </a:p>
          <a:p>
            <a:pPr marL="1371600" lvl="3" indent="0">
              <a:buNone/>
            </a:pPr>
            <a:endParaRPr lang="fr-CA"/>
          </a:p>
          <a:p>
            <a:pPr lvl="2"/>
            <a:r>
              <a:rPr lang="fr-CA"/>
              <a:t> On peut faire des calculs avec la console d’un navigateur ! </a:t>
            </a:r>
            <a:r>
              <a:rPr lang="en-CA"/>
              <a:t>😍🙄</a:t>
            </a:r>
            <a:endParaRPr lang="fr-CA"/>
          </a:p>
          <a:p>
            <a:pPr lvl="2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B9CB36-FBA2-4E65-8773-4C82A3A5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807F19-18BA-4E18-923A-F78E8C3A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65" y="3699889"/>
            <a:ext cx="3440670" cy="3030315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90850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Variables</a:t>
            </a:r>
          </a:p>
          <a:p>
            <a:pPr lvl="1"/>
            <a:r>
              <a:rPr lang="fr-CA"/>
              <a:t> Espace dans la mémoire permettant de stocker une </a:t>
            </a:r>
            <a:r>
              <a:rPr lang="fr-CA" b="1"/>
              <a:t>donnée</a:t>
            </a:r>
          </a:p>
          <a:p>
            <a:pPr lvl="2"/>
            <a:r>
              <a:rPr lang="fr-CA"/>
              <a:t> Dans un programme (ou logiciel, ou jeu, ou application, ...), on a parfois besoin de </a:t>
            </a:r>
            <a:r>
              <a:rPr lang="fr-CA" b="1"/>
              <a:t>stocker des informations </a:t>
            </a:r>
            <a:r>
              <a:rPr lang="fr-CA"/>
              <a:t>pour assurer son bon fonctionnement.</a:t>
            </a:r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 b="1"/>
              <a:t>Exemples</a:t>
            </a:r>
          </a:p>
          <a:p>
            <a:pPr lvl="3"/>
            <a:r>
              <a:rPr lang="fr-CA"/>
              <a:t> Stocker les points de vie d’un personnage dans un RPG : « </a:t>
            </a:r>
            <a:r>
              <a:rPr lang="fr-CA" b="1">
                <a:solidFill>
                  <a:srgbClr val="FA4098"/>
                </a:solidFill>
              </a:rPr>
              <a:t>78</a:t>
            </a:r>
            <a:r>
              <a:rPr lang="fr-CA"/>
              <a:t> » (points de vie) ❤️</a:t>
            </a:r>
          </a:p>
          <a:p>
            <a:pPr lvl="3"/>
            <a:r>
              <a:rPr lang="fr-CA"/>
              <a:t> Stocker la taille du pinceau utilisé dans Photostop : « </a:t>
            </a:r>
            <a:r>
              <a:rPr lang="fr-CA" b="1">
                <a:solidFill>
                  <a:srgbClr val="FA4098"/>
                </a:solidFill>
              </a:rPr>
              <a:t>5.5 </a:t>
            </a:r>
            <a:r>
              <a:rPr lang="fr-CA"/>
              <a:t>» (pixels) 🎨</a:t>
            </a:r>
          </a:p>
          <a:p>
            <a:pPr lvl="3"/>
            <a:r>
              <a:rPr lang="fr-CA"/>
              <a:t> Stocker le nom d’un item dans un jeu mobile « </a:t>
            </a:r>
            <a:r>
              <a:rPr lang="fr-CA" b="1">
                <a:solidFill>
                  <a:srgbClr val="FA4098"/>
                </a:solidFill>
              </a:rPr>
              <a:t>Emerald</a:t>
            </a:r>
            <a:r>
              <a:rPr lang="fr-CA"/>
              <a:t> » 💎</a:t>
            </a:r>
          </a:p>
          <a:p>
            <a:pPr lvl="3"/>
            <a:r>
              <a:rPr lang="fr-CA"/>
              <a:t> Stocker votre niveau de concentration en classe « </a:t>
            </a:r>
            <a:r>
              <a:rPr lang="fr-CA" b="1">
                <a:solidFill>
                  <a:srgbClr val="FA4098"/>
                </a:solidFill>
              </a:rPr>
              <a:t>10</a:t>
            </a:r>
            <a:r>
              <a:rPr lang="fr-CA"/>
              <a:t> » (%) 😳</a:t>
            </a:r>
          </a:p>
          <a:p>
            <a:pPr lvl="3"/>
            <a:endParaRPr lang="fr-CA"/>
          </a:p>
          <a:p>
            <a:pPr lvl="2"/>
            <a:r>
              <a:rPr lang="fr-CA"/>
              <a:t> Les </a:t>
            </a:r>
            <a:r>
              <a:rPr lang="fr-CA" b="1"/>
              <a:t>variables</a:t>
            </a:r>
            <a:r>
              <a:rPr lang="fr-CA"/>
              <a:t> servent exactement à stocker ce genre de données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</p:spTree>
    <p:extLst>
      <p:ext uri="{BB962C8B-B14F-4D97-AF65-F5344CB8AC3E}">
        <p14:creationId xmlns:p14="http://schemas.microsoft.com/office/powerpoint/2010/main" val="312917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Déclarer</a:t>
            </a:r>
            <a:r>
              <a:rPr lang="fr-CA"/>
              <a:t> une variable</a:t>
            </a:r>
          </a:p>
          <a:p>
            <a:pPr lvl="1"/>
            <a:r>
              <a:rPr lang="fr-CA"/>
              <a:t> Déclarer une variable permet de la créer et de pouvoir l’utiliser par la suite dans le code.</a:t>
            </a:r>
          </a:p>
          <a:p>
            <a:pPr lvl="1"/>
            <a:r>
              <a:rPr lang="fr-CA"/>
              <a:t> Il faut utiliser la forme suivante pour déclarer une variable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Exemple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73018-2E7C-4021-BDED-C0238492DD88}"/>
              </a:ext>
            </a:extLst>
          </p:cNvPr>
          <p:cNvSpPr txBox="1"/>
          <p:nvPr/>
        </p:nvSpPr>
        <p:spPr>
          <a:xfrm>
            <a:off x="4312920" y="3002724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rgbClr val="FA4098"/>
                </a:solidFill>
              </a:rPr>
              <a:t>let</a:t>
            </a:r>
            <a:r>
              <a:rPr lang="fr-CA" sz="2800" b="1"/>
              <a:t> </a:t>
            </a:r>
            <a:r>
              <a:rPr lang="fr-CA" sz="2800" b="1">
                <a:solidFill>
                  <a:srgbClr val="73B3D1"/>
                </a:solidFill>
              </a:rPr>
              <a:t>nomVariable</a:t>
            </a:r>
            <a:r>
              <a:rPr lang="fr-CA" sz="2800" b="1">
                <a:solidFill>
                  <a:srgbClr val="FA4098"/>
                </a:solidFill>
              </a:rPr>
              <a:t>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04A549-2BFA-40C0-9529-CD1A8280C41C}"/>
              </a:ext>
            </a:extLst>
          </p:cNvPr>
          <p:cNvSpPr txBox="1"/>
          <p:nvPr/>
        </p:nvSpPr>
        <p:spPr>
          <a:xfrm>
            <a:off x="1311264" y="3855275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Ce </a:t>
            </a:r>
            <a:r>
              <a:rPr lang="fr-CA" b="1">
                <a:solidFill>
                  <a:srgbClr val="FA4098"/>
                </a:solidFill>
              </a:rPr>
              <a:t>mot-clé</a:t>
            </a:r>
            <a:r>
              <a:rPr lang="fr-CA">
                <a:solidFill>
                  <a:srgbClr val="9073D1"/>
                </a:solidFill>
              </a:rPr>
              <a:t> sert à déclarer une nouvelle variable.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69FF4C-F04F-491F-905F-BCCE0BC6F6AA}"/>
              </a:ext>
            </a:extLst>
          </p:cNvPr>
          <p:cNvSpPr txBox="1"/>
          <p:nvPr/>
        </p:nvSpPr>
        <p:spPr>
          <a:xfrm>
            <a:off x="4710408" y="3855276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3B3D1"/>
                </a:solidFill>
              </a:rPr>
              <a:t>Nom</a:t>
            </a:r>
            <a:r>
              <a:rPr lang="fr-CA">
                <a:solidFill>
                  <a:srgbClr val="9073D1"/>
                </a:solidFill>
              </a:rPr>
              <a:t> de la variable. Choisi par le programmeur.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BCFD79-2893-47A9-B780-2AFFC18E98C3}"/>
              </a:ext>
            </a:extLst>
          </p:cNvPr>
          <p:cNvSpPr txBox="1"/>
          <p:nvPr/>
        </p:nvSpPr>
        <p:spPr>
          <a:xfrm>
            <a:off x="8109552" y="3863903"/>
            <a:ext cx="30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Un </a:t>
            </a:r>
            <a:r>
              <a:rPr lang="fr-CA" b="1">
                <a:solidFill>
                  <a:srgbClr val="FA4098"/>
                </a:solidFill>
              </a:rPr>
              <a:t>point-virgule</a:t>
            </a:r>
            <a:r>
              <a:rPr lang="fr-CA">
                <a:solidFill>
                  <a:srgbClr val="9073D1"/>
                </a:solidFill>
              </a:rPr>
              <a:t>. Obligatoire à la fin de toute instruction. </a:t>
            </a:r>
            <a:r>
              <a:rPr lang="fr-CA" b="1">
                <a:solidFill>
                  <a:srgbClr val="9073D1"/>
                </a:solidFill>
              </a:rPr>
              <a:t>Ne fait pas partie du nom de la variable.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0815D9-09F6-4BB5-BB35-213572EEC735}"/>
              </a:ext>
            </a:extLst>
          </p:cNvPr>
          <p:cNvCxnSpPr>
            <a:stCxn id="5" idx="0"/>
          </p:cNvCxnSpPr>
          <p:nvPr/>
        </p:nvCxnSpPr>
        <p:spPr>
          <a:xfrm flipV="1">
            <a:off x="2853552" y="3429000"/>
            <a:ext cx="1675776" cy="42627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4A6A947-D956-4FD6-9939-57763662B8D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252696" y="3474720"/>
            <a:ext cx="0" cy="380556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3D3CB1B-ED81-49E7-BD0B-F8ADE35211A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711440" y="3474721"/>
            <a:ext cx="1940400" cy="38918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B1331CD-DA34-4EF0-ACB4-9554DFF05571}"/>
              </a:ext>
            </a:extLst>
          </p:cNvPr>
          <p:cNvSpPr txBox="1"/>
          <p:nvPr/>
        </p:nvSpPr>
        <p:spPr>
          <a:xfrm>
            <a:off x="4311120" y="5850093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rgbClr val="FA4098"/>
                </a:solidFill>
              </a:rPr>
              <a:t>let</a:t>
            </a:r>
            <a:r>
              <a:rPr lang="fr-CA" sz="2800" b="1"/>
              <a:t> </a:t>
            </a:r>
            <a:r>
              <a:rPr lang="fr-CA" sz="2800" b="1">
                <a:solidFill>
                  <a:srgbClr val="73B3D1"/>
                </a:solidFill>
              </a:rPr>
              <a:t>prixRubis</a:t>
            </a:r>
            <a:r>
              <a:rPr lang="fr-CA" sz="2800" b="1">
                <a:solidFill>
                  <a:srgbClr val="FA4098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722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Déclarer</a:t>
            </a:r>
            <a:r>
              <a:rPr lang="fr-CA"/>
              <a:t> une variable</a:t>
            </a:r>
          </a:p>
          <a:p>
            <a:pPr lvl="1"/>
            <a:r>
              <a:rPr lang="fr-CA"/>
              <a:t> Petite précision : Parfois, la </a:t>
            </a:r>
            <a:r>
              <a:rPr lang="fr-CA" b="1">
                <a:solidFill>
                  <a:srgbClr val="73B3D1"/>
                </a:solidFill>
              </a:rPr>
              <a:t>console</a:t>
            </a:r>
            <a:r>
              <a:rPr lang="fr-CA"/>
              <a:t> nous répond </a:t>
            </a:r>
          </a:p>
          <a:p>
            <a:pPr lvl="2"/>
            <a:r>
              <a:rPr lang="fr-CA"/>
              <a:t> C’est normal ! </a:t>
            </a:r>
            <a:r>
              <a:rPr lang="en-CA"/>
              <a:t>😌🤗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A856F9-136B-4CF3-9993-918F3D3C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35" y="1585693"/>
            <a:ext cx="1905266" cy="4191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B6FB27D-C0DD-4E65-96CF-D1205DD6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06" y="3034794"/>
            <a:ext cx="1724266" cy="924054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F4FA7DA-E308-4464-ADB7-598849135C8E}"/>
              </a:ext>
            </a:extLst>
          </p:cNvPr>
          <p:cNvSpPr txBox="1"/>
          <p:nvPr/>
        </p:nvSpPr>
        <p:spPr>
          <a:xfrm>
            <a:off x="310896" y="4090416"/>
            <a:ext cx="568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9073D1"/>
                </a:solidFill>
              </a:rPr>
              <a:t>Quand on fait un calcul, la </a:t>
            </a:r>
            <a:r>
              <a:rPr lang="fr-CA" sz="2000" b="1">
                <a:solidFill>
                  <a:srgbClr val="73B3D1"/>
                </a:solidFill>
              </a:rPr>
              <a:t>console</a:t>
            </a:r>
            <a:r>
              <a:rPr lang="fr-CA" sz="2000">
                <a:solidFill>
                  <a:srgbClr val="9073D1"/>
                </a:solidFill>
              </a:rPr>
              <a:t> </a:t>
            </a:r>
            <a:r>
              <a:rPr lang="fr-CA" sz="2000" b="1">
                <a:solidFill>
                  <a:srgbClr val="9073D1"/>
                </a:solidFill>
              </a:rPr>
              <a:t>DOIT</a:t>
            </a:r>
            <a:r>
              <a:rPr lang="fr-CA" sz="2000">
                <a:solidFill>
                  <a:srgbClr val="9073D1"/>
                </a:solidFill>
              </a:rPr>
              <a:t> nous répondre quelque chose : le résultat de l’opération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20F77EC-B612-4AA3-A986-6487C6E6679D}"/>
              </a:ext>
            </a:extLst>
          </p:cNvPr>
          <p:cNvSpPr txBox="1"/>
          <p:nvPr/>
        </p:nvSpPr>
        <p:spPr>
          <a:xfrm>
            <a:off x="6258792" y="4090416"/>
            <a:ext cx="548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9073D1"/>
                </a:solidFill>
              </a:rPr>
              <a:t>Parfois, la </a:t>
            </a:r>
            <a:r>
              <a:rPr lang="fr-CA" sz="2000" b="1">
                <a:solidFill>
                  <a:srgbClr val="73B3D1"/>
                </a:solidFill>
              </a:rPr>
              <a:t>console</a:t>
            </a:r>
            <a:r>
              <a:rPr lang="fr-CA" sz="2000">
                <a:solidFill>
                  <a:srgbClr val="9073D1"/>
                </a:solidFill>
              </a:rPr>
              <a:t> n’a rien de précis à nous répondre. (Ex. Quand on déclare une variable) Dans ce cas, elle nous répond juste « undefined » </a:t>
            </a:r>
            <a:r>
              <a:rPr lang="en-CA" sz="2000">
                <a:solidFill>
                  <a:srgbClr val="9073D1"/>
                </a:solidFill>
              </a:rPr>
              <a:t>🤷‍♂️🙄</a:t>
            </a:r>
            <a:endParaRPr lang="fr-CA" sz="2000">
              <a:solidFill>
                <a:srgbClr val="9073D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3642188-FDDF-4CDA-83DB-1587B13E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014" y="3072899"/>
            <a:ext cx="2029108" cy="885949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08443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Affecter</a:t>
            </a:r>
            <a:r>
              <a:rPr lang="fr-CA"/>
              <a:t> une </a:t>
            </a:r>
            <a:r>
              <a:rPr lang="fr-CA" b="1"/>
              <a:t>valeur</a:t>
            </a:r>
            <a:r>
              <a:rPr lang="fr-CA"/>
              <a:t> à une variable</a:t>
            </a:r>
          </a:p>
          <a:p>
            <a:pPr lvl="1"/>
            <a:r>
              <a:rPr lang="fr-CA"/>
              <a:t> Permet de stocker une information dans une variable</a:t>
            </a:r>
          </a:p>
          <a:p>
            <a:pPr lvl="1"/>
            <a:r>
              <a:rPr lang="fr-CA"/>
              <a:t> L’affectation utilise l’opérateur </a:t>
            </a:r>
            <a:r>
              <a:rPr lang="fr-CA" b="1">
                <a:solidFill>
                  <a:srgbClr val="FA4098"/>
                </a:solidFill>
              </a:rPr>
              <a:t>=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Une fois la </a:t>
            </a:r>
            <a:r>
              <a:rPr lang="fr-CA" b="1"/>
              <a:t>variable</a:t>
            </a:r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déclarée</a:t>
            </a:r>
            <a:r>
              <a:rPr lang="fr-CA"/>
              <a:t> et </a:t>
            </a:r>
            <a:r>
              <a:rPr lang="fr-CA">
                <a:solidFill>
                  <a:srgbClr val="FA4098"/>
                </a:solidFill>
              </a:rPr>
              <a:t>affectée</a:t>
            </a:r>
            <a:r>
              <a:rPr lang="fr-CA"/>
              <a:t>, on peut demander à la console de nous dire ce qu’elle contient.</a:t>
            </a:r>
            <a:endParaRPr lang="fr-CA" b="1">
              <a:solidFill>
                <a:srgbClr val="73B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20BC0-E76D-4B47-955A-6929F27BE094}"/>
              </a:ext>
            </a:extLst>
          </p:cNvPr>
          <p:cNvSpPr txBox="1"/>
          <p:nvPr/>
        </p:nvSpPr>
        <p:spPr>
          <a:xfrm>
            <a:off x="2881608" y="3429000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3B3D1"/>
                </a:solidFill>
              </a:rPr>
              <a:t>Nom</a:t>
            </a:r>
            <a:r>
              <a:rPr lang="fr-CA">
                <a:solidFill>
                  <a:srgbClr val="9073D1"/>
                </a:solidFill>
              </a:rPr>
              <a:t> de la variable affectée</a:t>
            </a:r>
          </a:p>
          <a:p>
            <a:pPr algn="ctr"/>
            <a:r>
              <a:rPr lang="fr-CA">
                <a:solidFill>
                  <a:srgbClr val="9073D1"/>
                </a:solidFill>
              </a:rPr>
              <a:t>Placé à gauche du </a:t>
            </a:r>
            <a:r>
              <a:rPr lang="fr-CA" b="1">
                <a:solidFill>
                  <a:srgbClr val="FA4098"/>
                </a:solidFill>
              </a:rPr>
              <a:t>=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2155AFD-E17F-46FE-AFC4-7947CF9A449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23896" y="2934632"/>
            <a:ext cx="721128" cy="494368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AFD30A5-9BCC-4484-9B1F-CBE0983A7697}"/>
              </a:ext>
            </a:extLst>
          </p:cNvPr>
          <p:cNvSpPr txBox="1"/>
          <p:nvPr/>
        </p:nvSpPr>
        <p:spPr>
          <a:xfrm>
            <a:off x="6737190" y="3428999"/>
            <a:ext cx="213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Valeur </a:t>
            </a:r>
            <a:r>
              <a:rPr lang="fr-CA">
                <a:solidFill>
                  <a:srgbClr val="9073D1"/>
                </a:solidFill>
              </a:rPr>
              <a:t>affectée</a:t>
            </a:r>
          </a:p>
          <a:p>
            <a:pPr algn="ctr"/>
            <a:r>
              <a:rPr lang="fr-CA">
                <a:solidFill>
                  <a:srgbClr val="9073D1"/>
                </a:solidFill>
              </a:rPr>
              <a:t>Placée à droite du </a:t>
            </a:r>
            <a:r>
              <a:rPr lang="fr-CA" b="1">
                <a:solidFill>
                  <a:srgbClr val="FA4098"/>
                </a:solidFill>
              </a:rPr>
              <a:t>=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82D9E9-EB6E-4232-AFA4-81682E0540B5}"/>
              </a:ext>
            </a:extLst>
          </p:cNvPr>
          <p:cNvCxnSpPr>
            <a:cxnSpLocks/>
          </p:cNvCxnSpPr>
          <p:nvPr/>
        </p:nvCxnSpPr>
        <p:spPr>
          <a:xfrm flipH="1" flipV="1">
            <a:off x="6971748" y="2934632"/>
            <a:ext cx="715170" cy="494368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004D002-8796-4395-A2BA-38315135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10" y="2362227"/>
            <a:ext cx="3365338" cy="53441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E4C43B6-322D-4165-B822-729AD7CF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08" y="5110679"/>
            <a:ext cx="2340291" cy="15986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69581FF-3327-4F68-87FE-B5ACD3FB4F20}"/>
              </a:ext>
            </a:extLst>
          </p:cNvPr>
          <p:cNvSpPr txBox="1"/>
          <p:nvPr/>
        </p:nvSpPr>
        <p:spPr>
          <a:xfrm>
            <a:off x="6094200" y="5340096"/>
            <a:ext cx="52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a </a:t>
            </a:r>
            <a:r>
              <a:rPr lang="fr-CA">
                <a:solidFill>
                  <a:srgbClr val="FA4098"/>
                </a:solidFill>
              </a:rPr>
              <a:t>déclaré</a:t>
            </a:r>
            <a:r>
              <a:rPr lang="fr-CA">
                <a:solidFill>
                  <a:srgbClr val="9073D1"/>
                </a:solidFill>
              </a:rPr>
              <a:t> et </a:t>
            </a:r>
            <a:r>
              <a:rPr lang="fr-CA">
                <a:solidFill>
                  <a:srgbClr val="FA4098"/>
                </a:solidFill>
              </a:rPr>
              <a:t>affecté</a:t>
            </a:r>
            <a:r>
              <a:rPr lang="fr-CA">
                <a:solidFill>
                  <a:srgbClr val="9073D1"/>
                </a:solidFill>
              </a:rPr>
              <a:t> une valeur à la variable </a:t>
            </a:r>
            <a:r>
              <a:rPr lang="fr-CA" b="1">
                <a:solidFill>
                  <a:srgbClr val="73B3D1"/>
                </a:solidFill>
              </a:rPr>
              <a:t>prix</a:t>
            </a:r>
            <a:r>
              <a:rPr lang="fr-CA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FF061-1D96-4B05-9439-2D38960BEE80}"/>
              </a:ext>
            </a:extLst>
          </p:cNvPr>
          <p:cNvSpPr txBox="1"/>
          <p:nvPr/>
        </p:nvSpPr>
        <p:spPr>
          <a:xfrm>
            <a:off x="6094200" y="6041401"/>
            <a:ext cx="529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écrit « </a:t>
            </a:r>
            <a:r>
              <a:rPr lang="fr-CA" b="1">
                <a:solidFill>
                  <a:srgbClr val="FA4098"/>
                </a:solidFill>
              </a:rPr>
              <a:t>prix</a:t>
            </a:r>
            <a:r>
              <a:rPr lang="fr-CA">
                <a:solidFill>
                  <a:srgbClr val="9073D1"/>
                </a:solidFill>
              </a:rPr>
              <a:t> » dans la </a:t>
            </a:r>
            <a:r>
              <a:rPr lang="fr-CA" b="1">
                <a:solidFill>
                  <a:srgbClr val="73B3D1"/>
                </a:solidFill>
              </a:rPr>
              <a:t>console</a:t>
            </a:r>
            <a:r>
              <a:rPr lang="fr-CA">
                <a:solidFill>
                  <a:srgbClr val="9073D1"/>
                </a:solidFill>
              </a:rPr>
              <a:t> et elle nous rappelle ce que cette variable contient.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6BF8703-E852-4238-933D-B7E2E1350461}"/>
              </a:ext>
            </a:extLst>
          </p:cNvPr>
          <p:cNvSpPr/>
          <p:nvPr/>
        </p:nvSpPr>
        <p:spPr>
          <a:xfrm flipH="1">
            <a:off x="5557200" y="5290066"/>
            <a:ext cx="493776" cy="4693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E9F69F8-08FE-4FAF-AE31-9BF9E4F92F2B}"/>
              </a:ext>
            </a:extLst>
          </p:cNvPr>
          <p:cNvSpPr/>
          <p:nvPr/>
        </p:nvSpPr>
        <p:spPr>
          <a:xfrm flipH="1">
            <a:off x="5557200" y="6119063"/>
            <a:ext cx="493776" cy="4693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78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Déclarer</a:t>
            </a:r>
            <a:r>
              <a:rPr lang="fr-CA"/>
              <a:t> et </a:t>
            </a:r>
            <a:r>
              <a:rPr lang="fr-CA" b="1">
                <a:solidFill>
                  <a:srgbClr val="73B3D1"/>
                </a:solidFill>
              </a:rPr>
              <a:t>affecter</a:t>
            </a:r>
            <a:endParaRPr lang="fr-CA"/>
          </a:p>
          <a:p>
            <a:pPr lvl="1"/>
            <a:r>
              <a:rPr lang="fr-CA"/>
              <a:t> On peut </a:t>
            </a:r>
            <a:r>
              <a:rPr lang="fr-CA" b="1"/>
              <a:t>déclarer</a:t>
            </a:r>
            <a:r>
              <a:rPr lang="fr-CA"/>
              <a:t> plusieurs </a:t>
            </a:r>
            <a:r>
              <a:rPr lang="fr-CA" b="1"/>
              <a:t>variables</a:t>
            </a:r>
            <a:r>
              <a:rPr lang="fr-CA"/>
              <a:t> d’un coup (Séparées par des </a:t>
            </a:r>
            <a:r>
              <a:rPr lang="fr-CA" b="1">
                <a:solidFill>
                  <a:srgbClr val="FA4098"/>
                </a:solidFill>
              </a:rPr>
              <a:t>virgules</a:t>
            </a:r>
            <a:r>
              <a:rPr lang="fr-CA"/>
              <a:t>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</a:t>
            </a:r>
            <a:r>
              <a:rPr lang="fr-CA" b="1"/>
              <a:t>déclarer</a:t>
            </a:r>
            <a:r>
              <a:rPr lang="fr-CA"/>
              <a:t> et </a:t>
            </a:r>
            <a:r>
              <a:rPr lang="fr-CA" b="1"/>
              <a:t>affecter </a:t>
            </a:r>
            <a:r>
              <a:rPr lang="fr-CA"/>
              <a:t>immédiatement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</a:t>
            </a:r>
            <a:r>
              <a:rPr lang="fr-CA" b="1"/>
              <a:t>déclarer</a:t>
            </a:r>
            <a:r>
              <a:rPr lang="fr-CA"/>
              <a:t> et </a:t>
            </a:r>
            <a:r>
              <a:rPr lang="fr-CA" b="1"/>
              <a:t>affecter</a:t>
            </a:r>
            <a:r>
              <a:rPr lang="fr-CA"/>
              <a:t> plusieurs </a:t>
            </a:r>
            <a:r>
              <a:rPr lang="fr-CA" b="1"/>
              <a:t>variables</a:t>
            </a:r>
            <a:r>
              <a:rPr lang="fr-CA"/>
              <a:t> d’un coup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1F1DBF-BF57-4D25-B480-1C7A0BD6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99" y="2114276"/>
            <a:ext cx="5915851" cy="4382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802DBA-D29A-41FB-A4E7-AB0DDF11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79" y="3871251"/>
            <a:ext cx="3686689" cy="4477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8697EF-70EE-48FA-8F36-C9118AB5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685" y="5540978"/>
            <a:ext cx="687801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Déclarer</a:t>
            </a:r>
            <a:r>
              <a:rPr lang="fr-CA"/>
              <a:t> et </a:t>
            </a:r>
            <a:r>
              <a:rPr lang="fr-CA" b="1">
                <a:solidFill>
                  <a:srgbClr val="73B3D1"/>
                </a:solidFill>
              </a:rPr>
              <a:t>affecter</a:t>
            </a:r>
            <a:endParaRPr lang="fr-CA"/>
          </a:p>
          <a:p>
            <a:pPr lvl="1"/>
            <a:r>
              <a:rPr lang="fr-CA"/>
              <a:t> On peut </a:t>
            </a:r>
            <a:r>
              <a:rPr lang="fr-CA" b="1"/>
              <a:t>affecter </a:t>
            </a:r>
            <a:r>
              <a:rPr lang="fr-CA"/>
              <a:t>une valeur pour </a:t>
            </a:r>
            <a:r>
              <a:rPr lang="fr-CA" b="1"/>
              <a:t>écraser</a:t>
            </a:r>
            <a:r>
              <a:rPr lang="fr-CA"/>
              <a:t> / </a:t>
            </a:r>
            <a:r>
              <a:rPr lang="fr-CA" b="1"/>
              <a:t>effacer</a:t>
            </a:r>
            <a:r>
              <a:rPr lang="fr-CA"/>
              <a:t> une précédente valeur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</a:t>
            </a:r>
            <a:r>
              <a:rPr lang="fr-CA" b="1"/>
              <a:t>affecter</a:t>
            </a:r>
            <a:r>
              <a:rPr lang="fr-CA"/>
              <a:t> une valeur à une variable en faisant un calcul</a:t>
            </a:r>
          </a:p>
          <a:p>
            <a:pPr marL="457200" lvl="1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E7AF4E-9E47-4FA5-B1AC-2CF0F00E885C}"/>
              </a:ext>
            </a:extLst>
          </p:cNvPr>
          <p:cNvSpPr txBox="1"/>
          <p:nvPr/>
        </p:nvSpPr>
        <p:spPr>
          <a:xfrm>
            <a:off x="6655031" y="2473815"/>
            <a:ext cx="39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prixSapphire</a:t>
            </a:r>
            <a:r>
              <a:rPr lang="fr-CA">
                <a:solidFill>
                  <a:srgbClr val="73B3D1"/>
                </a:solidFill>
              </a:rPr>
              <a:t> contient donc la valeur </a:t>
            </a:r>
            <a:r>
              <a:rPr lang="fr-CA">
                <a:solidFill>
                  <a:srgbClr val="FA4098"/>
                </a:solidFill>
              </a:rPr>
              <a:t>800</a:t>
            </a:r>
            <a:r>
              <a:rPr lang="fr-CA">
                <a:solidFill>
                  <a:srgbClr val="73B3D1"/>
                </a:solidFill>
              </a:rPr>
              <a:t> à partir de maintenant plutôt que </a:t>
            </a:r>
            <a:r>
              <a:rPr lang="fr-CA">
                <a:solidFill>
                  <a:srgbClr val="FA4098"/>
                </a:solidFill>
              </a:rPr>
              <a:t>700</a:t>
            </a:r>
            <a:r>
              <a:rPr lang="fr-CA">
                <a:solidFill>
                  <a:srgbClr val="73B3D1"/>
                </a:solidFill>
              </a:rPr>
              <a:t> !</a:t>
            </a:r>
            <a:endParaRPr lang="fr-CA">
              <a:solidFill>
                <a:srgbClr val="FA4098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1A74356-CABB-4037-A3EB-A249645E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70" y="2295922"/>
            <a:ext cx="4086795" cy="73352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26CA0-E0BA-48D9-BD25-0795EE781BE0}"/>
              </a:ext>
            </a:extLst>
          </p:cNvPr>
          <p:cNvCxnSpPr>
            <a:cxnSpLocks/>
          </p:cNvCxnSpPr>
          <p:nvPr/>
        </p:nvCxnSpPr>
        <p:spPr>
          <a:xfrm flipH="1">
            <a:off x="5146013" y="2884096"/>
            <a:ext cx="1455144" cy="0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CB14FA7E-914C-4C40-84AE-30066E3D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59" y="4174799"/>
            <a:ext cx="5239481" cy="1838582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85209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150572"/>
            <a:ext cx="11167872" cy="5469684"/>
          </a:xfrm>
        </p:spPr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Noms de variables</a:t>
            </a:r>
          </a:p>
          <a:p>
            <a:pPr lvl="1"/>
            <a:r>
              <a:rPr lang="fr-CA"/>
              <a:t> Chaque variable possède un </a:t>
            </a:r>
            <a:r>
              <a:rPr lang="fr-CA" u="sng"/>
              <a:t>nom unique</a:t>
            </a:r>
            <a:r>
              <a:rPr lang="fr-CA"/>
              <a:t> qui permet de la distinguer</a:t>
            </a:r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Règles</a:t>
            </a:r>
            <a:r>
              <a:rPr lang="fr-CA"/>
              <a:t> de nommage (obligatoires)</a:t>
            </a:r>
          </a:p>
          <a:p>
            <a:pPr lvl="1"/>
            <a:endParaRPr lang="fr-CA"/>
          </a:p>
          <a:p>
            <a:pPr lvl="2"/>
            <a:r>
              <a:rPr lang="fr-CA"/>
              <a:t> Doit commencer par une </a:t>
            </a:r>
            <a:r>
              <a:rPr lang="fr-CA" b="1"/>
              <a:t>lettre</a:t>
            </a:r>
            <a:r>
              <a:rPr lang="fr-CA"/>
              <a:t>. </a:t>
            </a:r>
          </a:p>
          <a:p>
            <a:pPr lvl="2"/>
            <a:r>
              <a:rPr lang="fr-CA"/>
              <a:t> Peut contenir des </a:t>
            </a:r>
            <a:r>
              <a:rPr lang="fr-CA" b="1"/>
              <a:t>lettres</a:t>
            </a:r>
            <a:r>
              <a:rPr lang="fr-CA"/>
              <a:t>, des </a:t>
            </a:r>
            <a:r>
              <a:rPr lang="fr-CA" b="1"/>
              <a:t>chiffres</a:t>
            </a:r>
            <a:r>
              <a:rPr lang="fr-CA"/>
              <a:t> et des </a:t>
            </a:r>
            <a:r>
              <a:rPr lang="fr-CA" b="1"/>
              <a:t>traits de soulignement </a:t>
            </a:r>
            <a:r>
              <a:rPr lang="fr-CA"/>
              <a:t>_</a:t>
            </a:r>
          </a:p>
          <a:p>
            <a:pPr lvl="2"/>
            <a:r>
              <a:rPr lang="fr-CA"/>
              <a:t> </a:t>
            </a:r>
            <a:r>
              <a:rPr lang="fr-CA" b="1"/>
              <a:t>Ne</a:t>
            </a:r>
            <a:r>
              <a:rPr lang="fr-CA"/>
              <a:t> peut </a:t>
            </a:r>
            <a:r>
              <a:rPr lang="fr-CA" b="1"/>
              <a:t>pas</a:t>
            </a:r>
            <a:r>
              <a:rPr lang="fr-CA"/>
              <a:t> contenir d’</a:t>
            </a:r>
            <a:r>
              <a:rPr lang="fr-CA" b="1"/>
              <a:t>espace</a:t>
            </a:r>
            <a:r>
              <a:rPr lang="fr-CA"/>
              <a:t> ni d’autres </a:t>
            </a:r>
            <a:r>
              <a:rPr lang="fr-CA" b="1"/>
              <a:t>caractères spéciaux </a:t>
            </a:r>
            <a:r>
              <a:rPr lang="fr-CA"/>
              <a:t>(?!#/%&amp;*~\)</a:t>
            </a:r>
          </a:p>
          <a:p>
            <a:pPr lvl="2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Conventions</a:t>
            </a:r>
            <a:r>
              <a:rPr lang="fr-CA"/>
              <a:t> de nommage (fortement suggérées)</a:t>
            </a:r>
          </a:p>
          <a:p>
            <a:pPr lvl="2"/>
            <a:r>
              <a:rPr lang="fr-CA"/>
              <a:t> Le nom d’une variable doit être </a:t>
            </a:r>
            <a:r>
              <a:rPr lang="fr-CA" b="1"/>
              <a:t>significatif</a:t>
            </a:r>
            <a:r>
              <a:rPr lang="fr-CA"/>
              <a:t>.</a:t>
            </a:r>
            <a:r>
              <a:rPr lang="fr-CA" b="1"/>
              <a:t> </a:t>
            </a:r>
            <a:r>
              <a:rPr lang="en-CA" b="1"/>
              <a:t>✅ </a:t>
            </a:r>
            <a:r>
              <a:rPr lang="fr-CA">
                <a:solidFill>
                  <a:srgbClr val="00B050"/>
                </a:solidFill>
              </a:rPr>
              <a:t>nomDragon</a:t>
            </a:r>
            <a:r>
              <a:rPr lang="fr-CA"/>
              <a:t>, </a:t>
            </a:r>
            <a:r>
              <a:rPr lang="fr-CA">
                <a:solidFill>
                  <a:srgbClr val="00B050"/>
                </a:solidFill>
              </a:rPr>
              <a:t>prix</a:t>
            </a:r>
            <a:r>
              <a:rPr lang="fr-CA"/>
              <a:t>, </a:t>
            </a:r>
            <a:r>
              <a:rPr lang="fr-CA">
                <a:solidFill>
                  <a:srgbClr val="00B050"/>
                </a:solidFill>
              </a:rPr>
              <a:t>age</a:t>
            </a:r>
            <a:r>
              <a:rPr lang="fr-CA"/>
              <a:t>, </a:t>
            </a:r>
            <a:r>
              <a:rPr lang="en-CA"/>
              <a:t>🚫 </a:t>
            </a:r>
            <a:r>
              <a:rPr lang="fr-CA">
                <a:solidFill>
                  <a:srgbClr val="FF0000"/>
                </a:solidFill>
              </a:rPr>
              <a:t>abc</a:t>
            </a:r>
            <a:r>
              <a:rPr lang="fr-CA"/>
              <a:t>, </a:t>
            </a:r>
            <a:r>
              <a:rPr lang="fr-CA">
                <a:solidFill>
                  <a:srgbClr val="FF0000"/>
                </a:solidFill>
              </a:rPr>
              <a:t>lmao</a:t>
            </a:r>
            <a:r>
              <a:rPr lang="fr-CA"/>
              <a:t>, </a:t>
            </a:r>
            <a:r>
              <a:rPr lang="fr-CA">
                <a:solidFill>
                  <a:srgbClr val="FF0000"/>
                </a:solidFill>
              </a:rPr>
              <a:t>hm</a:t>
            </a:r>
            <a:r>
              <a:rPr lang="fr-CA"/>
              <a:t>, </a:t>
            </a:r>
            <a:r>
              <a:rPr lang="fr-CA">
                <a:solidFill>
                  <a:srgbClr val="FF0000"/>
                </a:solidFill>
              </a:rPr>
              <a:t>p</a:t>
            </a:r>
          </a:p>
          <a:p>
            <a:pPr lvl="2"/>
            <a:r>
              <a:rPr lang="fr-CA"/>
              <a:t> Si le nom est composé de plusieurs mots, </a:t>
            </a:r>
            <a:r>
              <a:rPr lang="fr-CA" b="1"/>
              <a:t>le premier commence par une minuscule </a:t>
            </a:r>
            <a:r>
              <a:rPr lang="fr-CA"/>
              <a:t>et les suivants par des </a:t>
            </a:r>
            <a:r>
              <a:rPr lang="fr-CA" b="1"/>
              <a:t>majuscules</a:t>
            </a:r>
            <a:r>
              <a:rPr lang="fr-CA"/>
              <a:t> (</a:t>
            </a:r>
            <a:r>
              <a:rPr lang="fr-CA" b="1">
                <a:solidFill>
                  <a:srgbClr val="739CD1"/>
                </a:solidFill>
              </a:rPr>
              <a:t>b</a:t>
            </a:r>
            <a:r>
              <a:rPr lang="fr-CA">
                <a:solidFill>
                  <a:srgbClr val="73B3D1"/>
                </a:solidFill>
              </a:rPr>
              <a:t>irth</a:t>
            </a:r>
            <a:r>
              <a:rPr lang="fr-CA" b="1">
                <a:solidFill>
                  <a:srgbClr val="739CD1"/>
                </a:solidFill>
              </a:rPr>
              <a:t>D</a:t>
            </a:r>
            <a:r>
              <a:rPr lang="fr-CA">
                <a:solidFill>
                  <a:srgbClr val="73B3D1"/>
                </a:solidFill>
              </a:rPr>
              <a:t>ate</a:t>
            </a:r>
            <a:r>
              <a:rPr lang="fr-CA"/>
              <a:t>, </a:t>
            </a:r>
            <a:r>
              <a:rPr lang="fr-CA" b="1">
                <a:solidFill>
                  <a:srgbClr val="739CD1"/>
                </a:solidFill>
              </a:rPr>
              <a:t>n</a:t>
            </a:r>
            <a:r>
              <a:rPr lang="fr-CA">
                <a:solidFill>
                  <a:srgbClr val="73B3D1"/>
                </a:solidFill>
              </a:rPr>
              <a:t>umber</a:t>
            </a:r>
            <a:r>
              <a:rPr lang="fr-CA" b="1">
                <a:solidFill>
                  <a:srgbClr val="739CD1"/>
                </a:solidFill>
              </a:rPr>
              <a:t>O</a:t>
            </a:r>
            <a:r>
              <a:rPr lang="fr-CA">
                <a:solidFill>
                  <a:srgbClr val="73B3D1"/>
                </a:solidFill>
              </a:rPr>
              <a:t>f</a:t>
            </a:r>
            <a:r>
              <a:rPr lang="fr-CA" b="1">
                <a:solidFill>
                  <a:srgbClr val="739CD1"/>
                </a:solidFill>
              </a:rPr>
              <a:t>S</a:t>
            </a:r>
            <a:r>
              <a:rPr lang="fr-CA">
                <a:solidFill>
                  <a:srgbClr val="73B3D1"/>
                </a:solidFill>
              </a:rPr>
              <a:t>tudents</a:t>
            </a:r>
            <a:r>
              <a:rPr lang="fr-CA"/>
              <a:t>, </a:t>
            </a:r>
            <a:r>
              <a:rPr lang="fr-CA" b="1">
                <a:solidFill>
                  <a:srgbClr val="739CD1"/>
                </a:solidFill>
              </a:rPr>
              <a:t>p</a:t>
            </a:r>
            <a:r>
              <a:rPr lang="fr-CA">
                <a:solidFill>
                  <a:srgbClr val="73B3D1"/>
                </a:solidFill>
              </a:rPr>
              <a:t>oints</a:t>
            </a:r>
            <a:r>
              <a:rPr lang="fr-CA" b="1">
                <a:solidFill>
                  <a:srgbClr val="739CD1"/>
                </a:solidFill>
              </a:rPr>
              <a:t>D</a:t>
            </a:r>
            <a:r>
              <a:rPr lang="fr-CA">
                <a:solidFill>
                  <a:srgbClr val="73B3D1"/>
                </a:solidFill>
              </a:rPr>
              <a:t>e</a:t>
            </a:r>
            <a:r>
              <a:rPr lang="fr-CA" b="1">
                <a:solidFill>
                  <a:srgbClr val="739CD1"/>
                </a:solidFill>
              </a:rPr>
              <a:t>V</a:t>
            </a:r>
            <a:r>
              <a:rPr lang="fr-CA">
                <a:solidFill>
                  <a:srgbClr val="73B3D1"/>
                </a:solidFill>
              </a:rPr>
              <a:t>ie</a:t>
            </a:r>
            <a:r>
              <a:rPr lang="fr-CA"/>
              <a:t>, ...)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</p:spTree>
    <p:extLst>
      <p:ext uri="{BB962C8B-B14F-4D97-AF65-F5344CB8AC3E}">
        <p14:creationId xmlns:p14="http://schemas.microsoft.com/office/powerpoint/2010/main" val="248794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150572"/>
            <a:ext cx="11167872" cy="5469684"/>
          </a:xfrm>
        </p:spPr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Noms de variables</a:t>
            </a:r>
          </a:p>
          <a:p>
            <a:pPr lvl="1"/>
            <a:r>
              <a:rPr lang="fr-CA"/>
              <a:t> Chaque variable possède un </a:t>
            </a:r>
            <a:r>
              <a:rPr lang="fr-CA" u="sng"/>
              <a:t>nom unique</a:t>
            </a:r>
            <a:r>
              <a:rPr lang="fr-CA"/>
              <a:t> qui permet de la distinguer</a:t>
            </a:r>
          </a:p>
          <a:p>
            <a:pPr lvl="2"/>
            <a:r>
              <a:rPr lang="fr-CA"/>
              <a:t> Voici ce qui arrive si deux variables ont le même nom ...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1245BC-47FA-4E94-BE93-D77F5A20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" y="2924938"/>
            <a:ext cx="7621064" cy="271500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07F4BD-988C-4946-AF61-84983E4643B4}"/>
              </a:ext>
            </a:extLst>
          </p:cNvPr>
          <p:cNvSpPr txBox="1"/>
          <p:nvPr/>
        </p:nvSpPr>
        <p:spPr>
          <a:xfrm>
            <a:off x="8552688" y="3524673"/>
            <a:ext cx="333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FA4098"/>
                </a:solidFill>
              </a:rPr>
              <a:t>Erreur ! </a:t>
            </a:r>
            <a:r>
              <a:rPr lang="fr-CA" sz="2000">
                <a:solidFill>
                  <a:srgbClr val="9073D1"/>
                </a:solidFill>
              </a:rPr>
              <a:t>Le programme n’est pas content : On essaye de créer une deuxième variable nommée </a:t>
            </a:r>
            <a:r>
              <a:rPr lang="fr-CA" sz="2000" b="1">
                <a:solidFill>
                  <a:srgbClr val="FA4098"/>
                </a:solidFill>
              </a:rPr>
              <a:t>a</a:t>
            </a:r>
            <a:r>
              <a:rPr lang="fr-CA" sz="2000">
                <a:solidFill>
                  <a:srgbClr val="9073D1"/>
                </a:solidFill>
              </a:rPr>
              <a:t>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2E69528-7397-4F29-A72B-C1DA92BA3FA8}"/>
              </a:ext>
            </a:extLst>
          </p:cNvPr>
          <p:cNvCxnSpPr>
            <a:cxnSpLocks/>
          </p:cNvCxnSpPr>
          <p:nvPr/>
        </p:nvCxnSpPr>
        <p:spPr>
          <a:xfrm flipH="1">
            <a:off x="2602992" y="4057402"/>
            <a:ext cx="5793072" cy="12899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E0400-EF1E-44C3-818F-37290DAE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Omnivox - Léa</a:t>
            </a:r>
          </a:p>
          <a:p>
            <a:pPr lvl="1"/>
            <a:r>
              <a:rPr lang="fr-CA"/>
              <a:t> Petite démo pour ...</a:t>
            </a:r>
          </a:p>
          <a:p>
            <a:pPr lvl="2"/>
            <a:r>
              <a:rPr lang="fr-CA"/>
              <a:t> Récupérer les notes de cours</a:t>
            </a:r>
          </a:p>
          <a:p>
            <a:pPr lvl="2"/>
            <a:r>
              <a:rPr lang="fr-CA"/>
              <a:t> Récupérer les laboratoires</a:t>
            </a:r>
          </a:p>
          <a:p>
            <a:pPr lvl="3"/>
            <a:r>
              <a:rPr lang="fr-CA"/>
              <a:t> Remettre les laboratoires</a:t>
            </a:r>
          </a:p>
          <a:p>
            <a:pPr lvl="3"/>
            <a:endParaRPr lang="fr-CA"/>
          </a:p>
          <a:p>
            <a:r>
              <a:rPr lang="fr-CA"/>
              <a:t> Ordinateurs du cégep</a:t>
            </a:r>
          </a:p>
          <a:p>
            <a:pPr lvl="1"/>
            <a:r>
              <a:rPr lang="fr-CA"/>
              <a:t> Tous les logiciels dont on a besoin sont installés dessus !</a:t>
            </a:r>
          </a:p>
          <a:p>
            <a:pPr lvl="2"/>
            <a:r>
              <a:rPr lang="fr-CA"/>
              <a:t> Petite démo : Où ranger nos fichiers pour ne pas les perdre ?</a:t>
            </a:r>
          </a:p>
          <a:p>
            <a:pPr lvl="1"/>
            <a:r>
              <a:rPr lang="fr-CA"/>
              <a:t> Installer le logiciel Visual Studio Code à la maison</a:t>
            </a:r>
          </a:p>
          <a:p>
            <a:pPr lvl="2"/>
            <a:r>
              <a:rPr lang="fr-CA"/>
              <a:t> Document sera disponible sur Léa pour la procédure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560B22F-E39F-4BF2-B3B8-D4EF1B3D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Plateformes scolaires</a:t>
            </a:r>
          </a:p>
        </p:txBody>
      </p:sp>
    </p:spTree>
    <p:extLst>
      <p:ext uri="{BB962C8B-B14F-4D97-AF65-F5344CB8AC3E}">
        <p14:creationId xmlns:p14="http://schemas.microsoft.com/office/powerpoint/2010/main" val="742254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150572"/>
            <a:ext cx="11167872" cy="5469684"/>
          </a:xfrm>
        </p:spPr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Noms de variables</a:t>
            </a:r>
          </a:p>
          <a:p>
            <a:pPr lvl="1"/>
            <a:r>
              <a:rPr lang="fr-CA"/>
              <a:t> Chaque variable possède un </a:t>
            </a:r>
            <a:r>
              <a:rPr lang="fr-CA" u="sng"/>
              <a:t>nom unique</a:t>
            </a:r>
            <a:r>
              <a:rPr lang="fr-CA"/>
              <a:t> qui permet de la distinguer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Attention !</a:t>
            </a:r>
            <a:r>
              <a:rPr lang="fr-CA"/>
              <a:t> Ceci fonctionne. Lorsqu’on met l’instruction </a:t>
            </a:r>
            <a:r>
              <a:rPr lang="fr-CA">
                <a:solidFill>
                  <a:srgbClr val="FA4098"/>
                </a:solidFill>
              </a:rPr>
              <a:t>a </a:t>
            </a:r>
            <a:r>
              <a:rPr lang="fr-CA"/>
              <a:t>=</a:t>
            </a:r>
            <a:r>
              <a:rPr lang="fr-CA">
                <a:solidFill>
                  <a:srgbClr val="FA4098"/>
                </a:solidFill>
              </a:rPr>
              <a:t> 3</a:t>
            </a:r>
            <a:r>
              <a:rPr lang="fr-CA"/>
              <a:t>, on ne crée pas une nouvelle variable. (Car on n’utilise pas « </a:t>
            </a:r>
            <a:r>
              <a:rPr lang="fr-CA">
                <a:solidFill>
                  <a:srgbClr val="FA4098"/>
                </a:solidFill>
              </a:rPr>
              <a:t>let</a:t>
            </a:r>
            <a:r>
              <a:rPr lang="fr-CA"/>
              <a:t> ») On remplace seulement la valeur de </a:t>
            </a:r>
            <a:r>
              <a:rPr lang="fr-CA" b="1">
                <a:solidFill>
                  <a:srgbClr val="73B3D1"/>
                </a:solidFill>
              </a:rPr>
              <a:t>a</a:t>
            </a:r>
            <a:r>
              <a:rPr lang="fr-CA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A3E1BC-9A40-48F7-AC04-A463785E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80" y="2995670"/>
            <a:ext cx="2381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66711D-4473-4078-AA0E-0BD40CF2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Utiliser la </a:t>
            </a:r>
            <a:r>
              <a:rPr lang="fr-CA" b="1">
                <a:solidFill>
                  <a:srgbClr val="73B3D1"/>
                </a:solidFill>
              </a:rPr>
              <a:t>valeur</a:t>
            </a:r>
            <a:r>
              <a:rPr lang="fr-CA"/>
              <a:t> contenue dans une </a:t>
            </a:r>
            <a:r>
              <a:rPr lang="fr-CA" b="1">
                <a:solidFill>
                  <a:srgbClr val="73B3D1"/>
                </a:solidFill>
              </a:rPr>
              <a:t>variable</a:t>
            </a:r>
          </a:p>
          <a:p>
            <a:pPr lvl="1"/>
            <a:r>
              <a:rPr lang="fr-CA"/>
              <a:t> Une fois qu’une </a:t>
            </a:r>
            <a:r>
              <a:rPr lang="fr-CA">
                <a:solidFill>
                  <a:srgbClr val="FA4098"/>
                </a:solidFill>
              </a:rPr>
              <a:t>variable</a:t>
            </a:r>
            <a:r>
              <a:rPr lang="fr-CA"/>
              <a:t> a été </a:t>
            </a:r>
            <a:r>
              <a:rPr lang="fr-CA" b="1"/>
              <a:t>déclarée</a:t>
            </a:r>
            <a:r>
              <a:rPr lang="fr-CA"/>
              <a:t> et </a:t>
            </a:r>
            <a:r>
              <a:rPr lang="fr-CA" b="1"/>
              <a:t>affectée</a:t>
            </a:r>
            <a:r>
              <a:rPr lang="fr-CA"/>
              <a:t>, on peut « l’appeler </a:t>
            </a:r>
            <a:r>
              <a:rPr lang="en-CA"/>
              <a:t>📞</a:t>
            </a:r>
            <a:r>
              <a:rPr lang="fr-CA"/>
              <a:t> » pour utiliser la </a:t>
            </a:r>
            <a:r>
              <a:rPr lang="fr-CA" b="1">
                <a:solidFill>
                  <a:srgbClr val="73B3D1"/>
                </a:solidFill>
              </a:rPr>
              <a:t>valeur</a:t>
            </a:r>
            <a:r>
              <a:rPr lang="fr-CA"/>
              <a:t> qu’elle contient.</a:t>
            </a:r>
          </a:p>
          <a:p>
            <a:pPr lvl="2"/>
            <a:r>
              <a:rPr lang="fr-CA"/>
              <a:t> Exemple, on déclare </a:t>
            </a:r>
            <a:r>
              <a:rPr lang="fr-CA" b="1">
                <a:solidFill>
                  <a:srgbClr val="FA4098"/>
                </a:solidFill>
              </a:rPr>
              <a:t>a</a:t>
            </a:r>
            <a:r>
              <a:rPr lang="fr-CA"/>
              <a:t> et </a:t>
            </a:r>
            <a:r>
              <a:rPr lang="fr-CA" b="1">
                <a:solidFill>
                  <a:srgbClr val="FA4098"/>
                </a:solidFill>
              </a:rPr>
              <a:t>b</a:t>
            </a:r>
            <a:r>
              <a:rPr lang="fr-CA"/>
              <a:t>. On essaye de les </a:t>
            </a:r>
            <a:r>
              <a:rPr lang="fr-CA" b="1">
                <a:solidFill>
                  <a:srgbClr val="73B3D1"/>
                </a:solidFill>
              </a:rPr>
              <a:t>additionner</a:t>
            </a:r>
            <a:r>
              <a:rPr lang="fr-CA"/>
              <a:t> </a:t>
            </a:r>
            <a:r>
              <a:rPr lang="en-CA"/>
              <a:t>😱</a:t>
            </a:r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Attention ! Les variables </a:t>
            </a:r>
            <a:r>
              <a:rPr lang="fr-CA" b="1">
                <a:solidFill>
                  <a:srgbClr val="FA4098"/>
                </a:solidFill>
              </a:rPr>
              <a:t>a</a:t>
            </a:r>
            <a:r>
              <a:rPr lang="fr-CA"/>
              <a:t> et </a:t>
            </a:r>
            <a:r>
              <a:rPr lang="fr-CA" b="1">
                <a:solidFill>
                  <a:srgbClr val="FA4098"/>
                </a:solidFill>
              </a:rPr>
              <a:t>b</a:t>
            </a:r>
            <a:r>
              <a:rPr lang="fr-CA"/>
              <a:t> n’ont pas été modifiées. Elles contiennent encore </a:t>
            </a:r>
            <a:r>
              <a:rPr lang="fr-CA" b="1">
                <a:solidFill>
                  <a:srgbClr val="73B3D1"/>
                </a:solidFill>
              </a:rPr>
              <a:t>3</a:t>
            </a:r>
            <a:r>
              <a:rPr lang="fr-CA"/>
              <a:t> et </a:t>
            </a:r>
            <a:r>
              <a:rPr lang="fr-CA" b="1">
                <a:solidFill>
                  <a:srgbClr val="73B3D1"/>
                </a:solidFill>
              </a:rPr>
              <a:t>2</a:t>
            </a:r>
            <a:r>
              <a:rPr lang="fr-CA"/>
              <a:t>. On a simplement demandé au programme qu’elle valeur est obtenue si on </a:t>
            </a:r>
            <a:r>
              <a:rPr lang="fr-CA" b="1"/>
              <a:t>additionne</a:t>
            </a:r>
            <a:r>
              <a:rPr lang="fr-CA"/>
              <a:t> les deux variables. </a:t>
            </a:r>
            <a:r>
              <a:rPr lang="en-CA"/>
              <a:t>🧠😏</a:t>
            </a: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00EB8B-ED0E-4826-B9B9-2E136AE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F8E03A-1E0A-4055-80A3-399A496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45" y="2758440"/>
            <a:ext cx="2391109" cy="218152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47351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83160C8-6AE1-4E56-97C8-1EA229F8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Utiliser la </a:t>
            </a:r>
            <a:r>
              <a:rPr lang="fr-CA" b="1">
                <a:solidFill>
                  <a:srgbClr val="73B3D1"/>
                </a:solidFill>
              </a:rPr>
              <a:t>valeur</a:t>
            </a:r>
            <a:r>
              <a:rPr lang="fr-CA"/>
              <a:t> contenue dans une </a:t>
            </a:r>
            <a:r>
              <a:rPr lang="fr-CA" b="1">
                <a:solidFill>
                  <a:srgbClr val="73B3D1"/>
                </a:solidFill>
              </a:rPr>
              <a:t>variable</a:t>
            </a:r>
          </a:p>
          <a:p>
            <a:pPr lvl="1"/>
            <a:r>
              <a:rPr lang="fr-CA"/>
              <a:t> Voici d’autres exemples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985C550-7FF4-431D-9412-2ED7FBD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E04930-17F8-421A-86D0-03478EA7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" y="2942328"/>
            <a:ext cx="2486372" cy="192431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F186B18-00A8-41A4-9F91-DEE50F33427E}"/>
              </a:ext>
            </a:extLst>
          </p:cNvPr>
          <p:cNvSpPr txBox="1"/>
          <p:nvPr/>
        </p:nvSpPr>
        <p:spPr>
          <a:xfrm>
            <a:off x="838200" y="4968701"/>
            <a:ext cx="265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peut faire un calcul avec une </a:t>
            </a:r>
            <a:r>
              <a:rPr lang="fr-CA" b="1">
                <a:solidFill>
                  <a:srgbClr val="9073D1"/>
                </a:solidFill>
              </a:rPr>
              <a:t>variable</a:t>
            </a:r>
            <a:r>
              <a:rPr lang="fr-CA">
                <a:solidFill>
                  <a:srgbClr val="9073D1"/>
                </a:solidFill>
              </a:rPr>
              <a:t> et une valeur quelconque.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22BA98-D8A5-43D2-A256-61F5027E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86" y="2294538"/>
            <a:ext cx="2400635" cy="257210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358C4B8-3E55-42A8-B9CA-1EAFEC04057F}"/>
              </a:ext>
            </a:extLst>
          </p:cNvPr>
          <p:cNvSpPr txBox="1"/>
          <p:nvPr/>
        </p:nvSpPr>
        <p:spPr>
          <a:xfrm>
            <a:off x="4303774" y="4947612"/>
            <a:ext cx="277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peut utiliser autant de </a:t>
            </a:r>
            <a:r>
              <a:rPr lang="fr-CA" b="1">
                <a:solidFill>
                  <a:srgbClr val="9073D1"/>
                </a:solidFill>
              </a:rPr>
              <a:t>variables</a:t>
            </a:r>
            <a:r>
              <a:rPr lang="fr-CA">
                <a:solidFill>
                  <a:srgbClr val="9073D1"/>
                </a:solidFill>
              </a:rPr>
              <a:t> que l’on souhaite dans un calcul.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6855773-F1F6-4E56-8408-B7E5629F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037" y="2294538"/>
            <a:ext cx="3057952" cy="291505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8110773-2F94-41FC-AA61-9C47A236EDF8}"/>
              </a:ext>
            </a:extLst>
          </p:cNvPr>
          <p:cNvSpPr txBox="1"/>
          <p:nvPr/>
        </p:nvSpPr>
        <p:spPr>
          <a:xfrm>
            <a:off x="8510016" y="5335179"/>
            <a:ext cx="265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😳😰😬</a:t>
            </a:r>
            <a:endParaRPr lang="fr-CA" sz="3600"/>
          </a:p>
        </p:txBody>
      </p:sp>
    </p:spTree>
    <p:extLst>
      <p:ext uri="{BB962C8B-B14F-4D97-AF65-F5344CB8AC3E}">
        <p14:creationId xmlns:p14="http://schemas.microsoft.com/office/powerpoint/2010/main" val="203850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Opérateurs d’affectation</a:t>
            </a:r>
          </a:p>
          <a:p>
            <a:pPr lvl="1"/>
            <a:r>
              <a:rPr lang="fr-CA"/>
              <a:t> Il existe plusieurs « opérateurs » qui permettent de </a:t>
            </a:r>
            <a:r>
              <a:rPr lang="fr-CA">
                <a:solidFill>
                  <a:srgbClr val="FA4098"/>
                </a:solidFill>
              </a:rPr>
              <a:t>modifier la valeur </a:t>
            </a:r>
            <a:r>
              <a:rPr lang="fr-CA"/>
              <a:t>affectée à une variable.</a:t>
            </a:r>
          </a:p>
          <a:p>
            <a:pPr lvl="1"/>
            <a:endParaRPr lang="fr-CA"/>
          </a:p>
          <a:p>
            <a:pPr lvl="1"/>
            <a:r>
              <a:rPr lang="fr-CA"/>
              <a:t>Opérateur </a:t>
            </a:r>
            <a:r>
              <a:rPr lang="fr-CA">
                <a:solidFill>
                  <a:srgbClr val="FA4098"/>
                </a:solidFill>
              </a:rPr>
              <a:t>=</a:t>
            </a:r>
            <a:r>
              <a:rPr lang="fr-CA"/>
              <a:t> </a:t>
            </a:r>
          </a:p>
          <a:p>
            <a:pPr lvl="2"/>
            <a:r>
              <a:rPr lang="fr-CA"/>
              <a:t> Affectation simple (Nous connaissons déjà cet opérateur. C’est le plus simple.)</a:t>
            </a:r>
          </a:p>
          <a:p>
            <a:pPr lvl="2"/>
            <a:r>
              <a:rPr lang="fr-CA"/>
              <a:t> Si la variable contenait déjà une valeur, on l’écrase.</a:t>
            </a:r>
          </a:p>
          <a:p>
            <a:pPr marL="457200" lvl="1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6161F92-D582-4B0C-821A-A7A68B3C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98" y="4021873"/>
            <a:ext cx="3155315" cy="261787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B114652-91BF-4122-8326-2EC446E77AF2}"/>
              </a:ext>
            </a:extLst>
          </p:cNvPr>
          <p:cNvSpPr txBox="1"/>
          <p:nvPr/>
        </p:nvSpPr>
        <p:spPr>
          <a:xfrm>
            <a:off x="6385892" y="5614381"/>
            <a:ext cx="343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>
                <a:solidFill>
                  <a:srgbClr val="9073D1"/>
                </a:solidFill>
              </a:rPr>
              <a:t>On écrase </a:t>
            </a:r>
            <a:r>
              <a:rPr lang="fr-CA" sz="2400">
                <a:solidFill>
                  <a:srgbClr val="FA4098"/>
                </a:solidFill>
              </a:rPr>
              <a:t>12</a:t>
            </a:r>
            <a:r>
              <a:rPr lang="fr-CA" sz="2400">
                <a:solidFill>
                  <a:srgbClr val="9073D1"/>
                </a:solidFill>
              </a:rPr>
              <a:t>. Maintenant </a:t>
            </a:r>
            <a:r>
              <a:rPr lang="fr-CA" sz="2400" b="1">
                <a:solidFill>
                  <a:srgbClr val="73B3D1"/>
                </a:solidFill>
              </a:rPr>
              <a:t>a</a:t>
            </a:r>
            <a:r>
              <a:rPr lang="fr-CA" sz="2400">
                <a:solidFill>
                  <a:srgbClr val="9073D1"/>
                </a:solidFill>
              </a:rPr>
              <a:t> vaut </a:t>
            </a:r>
            <a:r>
              <a:rPr lang="fr-CA" sz="2400">
                <a:solidFill>
                  <a:srgbClr val="FA4098"/>
                </a:solidFill>
              </a:rPr>
              <a:t>5</a:t>
            </a:r>
            <a:r>
              <a:rPr lang="fr-CA" sz="24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B945C9C-FFF5-41D4-A4AC-E5B219D172E0}"/>
              </a:ext>
            </a:extLst>
          </p:cNvPr>
          <p:cNvSpPr/>
          <p:nvPr/>
        </p:nvSpPr>
        <p:spPr>
          <a:xfrm flipH="1">
            <a:off x="5741828" y="5782992"/>
            <a:ext cx="481584" cy="493776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134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Opérateurs d’affectation</a:t>
            </a:r>
          </a:p>
          <a:p>
            <a:pPr lvl="1"/>
            <a:r>
              <a:rPr lang="fr-CA"/>
              <a:t> Opérateur </a:t>
            </a:r>
            <a:r>
              <a:rPr lang="fr-CA" b="1">
                <a:solidFill>
                  <a:srgbClr val="FA4098"/>
                </a:solidFill>
              </a:rPr>
              <a:t>++</a:t>
            </a:r>
          </a:p>
          <a:p>
            <a:pPr lvl="2"/>
            <a:r>
              <a:rPr lang="fr-CA"/>
              <a:t> Incrémentation : On ajoute </a:t>
            </a:r>
            <a:r>
              <a:rPr lang="fr-CA">
                <a:solidFill>
                  <a:srgbClr val="FA4098"/>
                </a:solidFill>
              </a:rPr>
              <a:t>1</a:t>
            </a:r>
            <a:r>
              <a:rPr lang="fr-CA"/>
              <a:t> à la valeur actuelle.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marL="914400" lvl="2" indent="0">
              <a:buNone/>
            </a:pPr>
            <a:endParaRPr lang="fr-CA"/>
          </a:p>
          <a:p>
            <a:pPr lvl="1"/>
            <a:r>
              <a:rPr lang="fr-CA"/>
              <a:t> Opérateur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lvl="2"/>
            <a:r>
              <a:rPr lang="fr-CA"/>
              <a:t> Décrémentation : On enlève </a:t>
            </a:r>
            <a:r>
              <a:rPr lang="fr-CA">
                <a:solidFill>
                  <a:srgbClr val="FA4098"/>
                </a:solidFill>
              </a:rPr>
              <a:t>1</a:t>
            </a:r>
            <a:r>
              <a:rPr lang="fr-CA"/>
              <a:t> à la valeur actuelle.</a:t>
            </a:r>
          </a:p>
          <a:p>
            <a:pPr lvl="2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B0A77BE-4181-4A3B-9CEA-C61E2451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32" y="2419205"/>
            <a:ext cx="1904726" cy="148230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55580E0-62B8-4BDF-93F9-4350EC3051EA}"/>
              </a:ext>
            </a:extLst>
          </p:cNvPr>
          <p:cNvSpPr txBox="1"/>
          <p:nvPr/>
        </p:nvSpPr>
        <p:spPr>
          <a:xfrm>
            <a:off x="5090435" y="3172968"/>
            <a:ext cx="394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>
                <a:solidFill>
                  <a:srgbClr val="9073D1"/>
                </a:solidFill>
              </a:rPr>
              <a:t>On augmente la valeur de </a:t>
            </a:r>
            <a:r>
              <a:rPr lang="fr-CA" sz="2400">
                <a:solidFill>
                  <a:srgbClr val="FA4098"/>
                </a:solidFill>
              </a:rPr>
              <a:t>1</a:t>
            </a:r>
            <a:r>
              <a:rPr lang="fr-CA" sz="24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6F2F2B0-A480-4619-8A2A-DE0C50E6ABB3}"/>
              </a:ext>
            </a:extLst>
          </p:cNvPr>
          <p:cNvSpPr/>
          <p:nvPr/>
        </p:nvSpPr>
        <p:spPr>
          <a:xfrm flipH="1">
            <a:off x="4739722" y="3227940"/>
            <a:ext cx="350713" cy="3595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9D315C6-0B93-4AB7-9DC0-5C776854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132" y="4894785"/>
            <a:ext cx="1986460" cy="16252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FF14A49-1F03-41EA-A1F5-80CDB41BC1EB}"/>
              </a:ext>
            </a:extLst>
          </p:cNvPr>
          <p:cNvSpPr txBox="1"/>
          <p:nvPr/>
        </p:nvSpPr>
        <p:spPr>
          <a:xfrm>
            <a:off x="5151124" y="5715300"/>
            <a:ext cx="394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>
                <a:solidFill>
                  <a:srgbClr val="9073D1"/>
                </a:solidFill>
              </a:rPr>
              <a:t>On réduit la valeur de </a:t>
            </a:r>
            <a:r>
              <a:rPr lang="fr-CA" sz="2400">
                <a:solidFill>
                  <a:srgbClr val="FA4098"/>
                </a:solidFill>
              </a:rPr>
              <a:t>1</a:t>
            </a:r>
            <a:r>
              <a:rPr lang="fr-CA" sz="24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8A69312-258C-4663-8311-D4F3E48E0A53}"/>
              </a:ext>
            </a:extLst>
          </p:cNvPr>
          <p:cNvSpPr/>
          <p:nvPr/>
        </p:nvSpPr>
        <p:spPr>
          <a:xfrm flipH="1">
            <a:off x="4800411" y="5770272"/>
            <a:ext cx="350713" cy="3595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0100E8A-6777-4DB1-A593-96ECCC5C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100" y="2644036"/>
            <a:ext cx="2505425" cy="2514951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6E19450E-CCF7-4B97-B7EE-5DB2F7891FAE}"/>
              </a:ext>
            </a:extLst>
          </p:cNvPr>
          <p:cNvSpPr txBox="1"/>
          <p:nvPr/>
        </p:nvSpPr>
        <p:spPr>
          <a:xfrm>
            <a:off x="9485099" y="5247735"/>
            <a:ext cx="25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Combient vaut </a:t>
            </a:r>
            <a:r>
              <a:rPr lang="fr-CA" b="1">
                <a:solidFill>
                  <a:srgbClr val="FA4098"/>
                </a:solidFill>
              </a:rPr>
              <a:t>a</a:t>
            </a:r>
            <a:r>
              <a:rPr lang="fr-CA">
                <a:solidFill>
                  <a:srgbClr val="9073D1"/>
                </a:solidFill>
              </a:rPr>
              <a:t> ? </a:t>
            </a:r>
            <a:r>
              <a:rPr lang="en-CA">
                <a:solidFill>
                  <a:srgbClr val="9073D1"/>
                </a:solidFill>
              </a:rPr>
              <a:t>🤔</a:t>
            </a:r>
            <a:endParaRPr lang="fr-CA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2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Opérateurs d’affectation</a:t>
            </a:r>
            <a:endParaRPr lang="fr-CA"/>
          </a:p>
          <a:p>
            <a:pPr lvl="1"/>
            <a:r>
              <a:rPr lang="fr-CA"/>
              <a:t> Opérateur </a:t>
            </a:r>
            <a:r>
              <a:rPr lang="fr-CA" b="1">
                <a:solidFill>
                  <a:srgbClr val="FA4098"/>
                </a:solidFill>
              </a:rPr>
              <a:t>+=</a:t>
            </a:r>
          </a:p>
          <a:p>
            <a:pPr lvl="2"/>
            <a:r>
              <a:rPr lang="fr-CA"/>
              <a:t> Affecte la valeur actuelle, </a:t>
            </a:r>
            <a:r>
              <a:rPr lang="fr-CA" b="1">
                <a:solidFill>
                  <a:srgbClr val="FA4098"/>
                </a:solidFill>
              </a:rPr>
              <a:t>plus</a:t>
            </a:r>
            <a:r>
              <a:rPr lang="fr-CA"/>
              <a:t> une autre valeur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r>
              <a:rPr lang="fr-CA"/>
              <a:t> Opérateur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CA" b="1">
                <a:solidFill>
                  <a:srgbClr val="FA4098"/>
                </a:solidFill>
              </a:rPr>
              <a:t>=</a:t>
            </a:r>
          </a:p>
          <a:p>
            <a:pPr lvl="2"/>
            <a:r>
              <a:rPr lang="fr-CA"/>
              <a:t> Affecte la valeur actuelle, </a:t>
            </a:r>
            <a:r>
              <a:rPr lang="fr-CA" b="1">
                <a:solidFill>
                  <a:srgbClr val="FA4098"/>
                </a:solidFill>
              </a:rPr>
              <a:t>moins</a:t>
            </a:r>
            <a:r>
              <a:rPr lang="fr-CA"/>
              <a:t> une autre valeur</a:t>
            </a:r>
          </a:p>
          <a:p>
            <a:pPr lvl="2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4E6707-CFA4-4336-994F-9C1640B9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1" y="2401882"/>
            <a:ext cx="2014425" cy="1597094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FBF209B-269A-443F-9520-CCF8CD783974}"/>
              </a:ext>
            </a:extLst>
          </p:cNvPr>
          <p:cNvSpPr txBox="1"/>
          <p:nvPr/>
        </p:nvSpPr>
        <p:spPr>
          <a:xfrm>
            <a:off x="4590563" y="3198167"/>
            <a:ext cx="394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>
                <a:solidFill>
                  <a:srgbClr val="9073D1"/>
                </a:solidFill>
              </a:rPr>
              <a:t>On augmente la valeur de </a:t>
            </a:r>
            <a:r>
              <a:rPr lang="fr-CA" sz="2400">
                <a:solidFill>
                  <a:srgbClr val="FA4098"/>
                </a:solidFill>
              </a:rPr>
              <a:t>5</a:t>
            </a:r>
            <a:r>
              <a:rPr lang="fr-CA" sz="24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239DA68-528F-4CE8-8634-90035F311CA7}"/>
              </a:ext>
            </a:extLst>
          </p:cNvPr>
          <p:cNvSpPr/>
          <p:nvPr/>
        </p:nvSpPr>
        <p:spPr>
          <a:xfrm flipH="1">
            <a:off x="4239850" y="3253139"/>
            <a:ext cx="350713" cy="3595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87E051F-5CDF-42D3-92C6-D1432AE5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41" y="4858689"/>
            <a:ext cx="2106557" cy="1713217"/>
          </a:xfrm>
          <a:prstGeom prst="rect">
            <a:avLst/>
          </a:prstGeom>
          <a:ln w="19050">
            <a:solidFill>
              <a:srgbClr val="9073D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580B3E3-C213-4565-A93B-41A0F4DC1382}"/>
              </a:ext>
            </a:extLst>
          </p:cNvPr>
          <p:cNvSpPr txBox="1"/>
          <p:nvPr/>
        </p:nvSpPr>
        <p:spPr>
          <a:xfrm>
            <a:off x="4700291" y="5701313"/>
            <a:ext cx="394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>
                <a:solidFill>
                  <a:srgbClr val="9073D1"/>
                </a:solidFill>
              </a:rPr>
              <a:t>On réduit la valeur de </a:t>
            </a:r>
            <a:r>
              <a:rPr lang="fr-CA" sz="2400">
                <a:solidFill>
                  <a:srgbClr val="FA4098"/>
                </a:solidFill>
              </a:rPr>
              <a:t>4</a:t>
            </a:r>
            <a:r>
              <a:rPr lang="fr-CA" sz="24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4656312-47E6-49D7-926C-7D9FFCAE3862}"/>
              </a:ext>
            </a:extLst>
          </p:cNvPr>
          <p:cNvSpPr/>
          <p:nvPr/>
        </p:nvSpPr>
        <p:spPr>
          <a:xfrm flipH="1">
            <a:off x="4349578" y="5756285"/>
            <a:ext cx="350713" cy="35959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055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Priorité des opérateurs</a:t>
            </a:r>
          </a:p>
          <a:p>
            <a:pPr lvl="1"/>
            <a:r>
              <a:rPr lang="fr-CA"/>
              <a:t> Ordre de priorité (Du premier au dernier)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/>
              <a:t> Parenthèses </a:t>
            </a:r>
            <a:r>
              <a:rPr lang="fr-CA" b="1">
                <a:solidFill>
                  <a:srgbClr val="FA4098"/>
                </a:solidFill>
              </a:rPr>
              <a:t>( )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/>
              <a:t> Multiplication et division </a:t>
            </a:r>
            <a:r>
              <a:rPr lang="fr-CA" b="1">
                <a:solidFill>
                  <a:srgbClr val="FA4098"/>
                </a:solidFill>
              </a:rPr>
              <a:t>* /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/>
              <a:t> Addition et soustraction </a:t>
            </a:r>
            <a:r>
              <a:rPr lang="fr-CA" b="1">
                <a:solidFill>
                  <a:srgbClr val="FA4098"/>
                </a:solidFill>
              </a:rPr>
              <a:t>+ -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/>
              <a:t> Affectation </a:t>
            </a:r>
            <a:r>
              <a:rPr lang="fr-CA" b="1">
                <a:solidFill>
                  <a:srgbClr val="FA4098"/>
                </a:solidFill>
              </a:rPr>
              <a:t>=</a:t>
            </a:r>
          </a:p>
          <a:p>
            <a:pPr marL="914400" lvl="2" indent="0">
              <a:buNone/>
            </a:pPr>
            <a:endParaRPr lang="fr-CA" b="1">
              <a:solidFill>
                <a:srgbClr val="FA4098"/>
              </a:solidFill>
            </a:endParaRPr>
          </a:p>
          <a:p>
            <a:pPr lvl="1"/>
            <a:r>
              <a:rPr lang="fr-CA"/>
              <a:t> Les </a:t>
            </a:r>
            <a:r>
              <a:rPr lang="fr-CA" b="1">
                <a:solidFill>
                  <a:srgbClr val="FA4098"/>
                </a:solidFill>
              </a:rPr>
              <a:t>parenthèses</a:t>
            </a:r>
            <a:r>
              <a:rPr lang="fr-CA"/>
              <a:t> permettent de modifier la </a:t>
            </a:r>
            <a:r>
              <a:rPr lang="fr-CA" b="1"/>
              <a:t>priorité des opérations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Javascript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DEA6D776-B700-41FE-89A3-31443D21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87" y="4863150"/>
            <a:ext cx="4301325" cy="5311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0A635BC-173D-4E0D-A6AB-0954375E9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4" y="4889680"/>
            <a:ext cx="4666450" cy="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Arborescence</a:t>
            </a:r>
            <a:r>
              <a:rPr lang="fr-CA"/>
              <a:t> de dossiers</a:t>
            </a:r>
          </a:p>
          <a:p>
            <a:pPr lvl="1"/>
            <a:r>
              <a:rPr lang="fr-CA"/>
              <a:t> Dans un système d’exploitation, les dossiers et fichiers sont organisés en arborescence (Ou en hiérarchie..)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E302CA-6385-4911-9DDA-40F48191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6" y="2858450"/>
            <a:ext cx="4524825" cy="1884238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76BD84-5C65-40BE-B045-B46ED997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6650"/>
            <a:ext cx="4679509" cy="1388578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1AFFA6-E934-4C95-A050-C2B991B7ED33}"/>
              </a:ext>
            </a:extLst>
          </p:cNvPr>
          <p:cNvSpPr/>
          <p:nvPr/>
        </p:nvSpPr>
        <p:spPr>
          <a:xfrm>
            <a:off x="777239" y="3982156"/>
            <a:ext cx="1396218" cy="203982"/>
          </a:xfrm>
          <a:prstGeom prst="rect">
            <a:avLst/>
          </a:prstGeom>
          <a:noFill/>
          <a:ln w="28575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22D3B694-FF51-4C0A-917D-83BE964432FA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H="1" flipV="1">
            <a:off x="777238" y="4084147"/>
            <a:ext cx="60961" cy="1916792"/>
          </a:xfrm>
          <a:prstGeom prst="curvedConnector3">
            <a:avLst>
              <a:gd name="adj1" fmla="val -374994"/>
            </a:avLst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5423586-0522-4E9D-A4CF-44FF1FA8962D}"/>
              </a:ext>
            </a:extLst>
          </p:cNvPr>
          <p:cNvSpPr txBox="1"/>
          <p:nvPr/>
        </p:nvSpPr>
        <p:spPr>
          <a:xfrm>
            <a:off x="549109" y="2513146"/>
            <a:ext cx="213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7385D1"/>
                </a:solidFill>
              </a:rPr>
              <a:t>Dossier « Disque D 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2A0F73-05F8-4BA8-B53D-2B7538643792}"/>
              </a:ext>
            </a:extLst>
          </p:cNvPr>
          <p:cNvSpPr txBox="1"/>
          <p:nvPr/>
        </p:nvSpPr>
        <p:spPr>
          <a:xfrm>
            <a:off x="777239" y="4995384"/>
            <a:ext cx="289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B3D1"/>
                </a:solidFill>
              </a:rPr>
              <a:t>Dossier « intro programmation »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4916EDB0-059A-46DD-BE77-09BE69165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94" y="2621280"/>
            <a:ext cx="662178" cy="662178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85093C13-AA3F-4453-A46E-AF48CA6B3AFD}"/>
              </a:ext>
            </a:extLst>
          </p:cNvPr>
          <p:cNvSpPr txBox="1"/>
          <p:nvPr/>
        </p:nvSpPr>
        <p:spPr>
          <a:xfrm>
            <a:off x="8651601" y="2467391"/>
            <a:ext cx="86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85D1"/>
                </a:solidFill>
              </a:rPr>
              <a:t>Disque D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624680B4-B633-4ACF-8235-51D36A11E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35" y="3762823"/>
            <a:ext cx="525306" cy="52530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22CFC37-237F-4DBA-88D0-CD07FB398982}"/>
              </a:ext>
            </a:extLst>
          </p:cNvPr>
          <p:cNvSpPr txBox="1"/>
          <p:nvPr/>
        </p:nvSpPr>
        <p:spPr>
          <a:xfrm>
            <a:off x="5944317" y="4186138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base de données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AE0CFB06-8665-4BF9-BA22-0B5E2309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04" y="3763627"/>
            <a:ext cx="525306" cy="52530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176EB97-C566-4121-A860-892300B13E18}"/>
              </a:ext>
            </a:extLst>
          </p:cNvPr>
          <p:cNvSpPr txBox="1"/>
          <p:nvPr/>
        </p:nvSpPr>
        <p:spPr>
          <a:xfrm>
            <a:off x="7181986" y="4186942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cybersécurité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BE60C467-729A-4122-8601-84CA88E1C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182" y="3762823"/>
            <a:ext cx="525306" cy="525306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B290781C-3F53-4353-A66A-F5375CDAB144}"/>
              </a:ext>
            </a:extLst>
          </p:cNvPr>
          <p:cNvSpPr txBox="1"/>
          <p:nvPr/>
        </p:nvSpPr>
        <p:spPr>
          <a:xfrm>
            <a:off x="8422464" y="4186138"/>
            <a:ext cx="13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intro programmation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16B0A34D-70B0-44D3-AEE0-A6FC3E72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51" y="3762823"/>
            <a:ext cx="525306" cy="525306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FEBBD9A-4C32-4B7C-882E-42688AD8D13E}"/>
              </a:ext>
            </a:extLst>
          </p:cNvPr>
          <p:cNvSpPr txBox="1"/>
          <p:nvPr/>
        </p:nvSpPr>
        <p:spPr>
          <a:xfrm>
            <a:off x="9660133" y="4186138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games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8237FE4-3D04-4761-876F-5039081E9313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rot="5400000">
            <a:off x="7605754" y="2284393"/>
            <a:ext cx="479365" cy="2477495"/>
          </a:xfrm>
          <a:prstGeom prst="bentConnector3">
            <a:avLst/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BCF49A54-D925-4F3E-BFB5-5A7AFA3D3569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rot="5400000">
            <a:off x="8224186" y="2903629"/>
            <a:ext cx="480169" cy="1239826"/>
          </a:xfrm>
          <a:prstGeom prst="bentConnector3">
            <a:avLst>
              <a:gd name="adj1" fmla="val 50000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49A09EF1-2CAD-4BC9-AC03-572998188D66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16200000" flipH="1">
            <a:off x="8844827" y="3522814"/>
            <a:ext cx="479365" cy="652"/>
          </a:xfrm>
          <a:prstGeom prst="bentConnector3">
            <a:avLst>
              <a:gd name="adj1" fmla="val 50000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AE56E157-B801-4C7D-ACDD-067A08288B16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16200000" flipH="1">
            <a:off x="9463661" y="2903979"/>
            <a:ext cx="479365" cy="1238321"/>
          </a:xfrm>
          <a:prstGeom prst="bentConnector3">
            <a:avLst>
              <a:gd name="adj1" fmla="val 50000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0DB85A-1A85-43C5-936C-D15FA86E12B9}"/>
              </a:ext>
            </a:extLst>
          </p:cNvPr>
          <p:cNvSpPr txBox="1"/>
          <p:nvPr/>
        </p:nvSpPr>
        <p:spPr>
          <a:xfrm>
            <a:off x="10809324" y="3762822"/>
            <a:ext cx="13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... et d’autres dossiers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AA0611C1-35E8-4073-AB0A-C30341F7DA68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rot="16200000" flipH="1">
            <a:off x="10038959" y="2328681"/>
            <a:ext cx="479364" cy="2388917"/>
          </a:xfrm>
          <a:prstGeom prst="bentConnector3">
            <a:avLst>
              <a:gd name="adj1" fmla="val 50000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2DB9D190-BB1E-4C82-BA12-5943EDB41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7" y="5126495"/>
            <a:ext cx="525306" cy="525306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8CEB7078-9071-4F83-9BA7-33D724E19961}"/>
              </a:ext>
            </a:extLst>
          </p:cNvPr>
          <p:cNvSpPr txBox="1"/>
          <p:nvPr/>
        </p:nvSpPr>
        <p:spPr>
          <a:xfrm>
            <a:off x="6606689" y="5549810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B3D1"/>
                </a:solidFill>
              </a:rPr>
              <a:t>labos</a:t>
            </a: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FEADB9E3-86F4-485F-B718-4A5F6E5D8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67" y="5126495"/>
            <a:ext cx="525306" cy="525306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F5BDC23E-6FF0-4775-B5C0-F37E8078FAF6}"/>
              </a:ext>
            </a:extLst>
          </p:cNvPr>
          <p:cNvSpPr txBox="1"/>
          <p:nvPr/>
        </p:nvSpPr>
        <p:spPr>
          <a:xfrm>
            <a:off x="7833149" y="5549810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B3D1"/>
                </a:solidFill>
              </a:rPr>
              <a:t>labos_solutions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682DE5C9-1466-452A-96A2-3AE1D1D9B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27" y="5126495"/>
            <a:ext cx="525306" cy="525306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0B6E2490-0902-4F95-870A-FBBA7639680C}"/>
              </a:ext>
            </a:extLst>
          </p:cNvPr>
          <p:cNvSpPr txBox="1"/>
          <p:nvPr/>
        </p:nvSpPr>
        <p:spPr>
          <a:xfrm>
            <a:off x="9059609" y="5549810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B3D1"/>
                </a:solidFill>
              </a:rPr>
              <a:t>notes_cours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33FD09A1-39AF-4C50-8062-B374A841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946" y="5093572"/>
            <a:ext cx="525307" cy="525307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CCD07B8-FDD7-4658-BA78-A006C3AF168B}"/>
              </a:ext>
            </a:extLst>
          </p:cNvPr>
          <p:cNvSpPr txBox="1"/>
          <p:nvPr/>
        </p:nvSpPr>
        <p:spPr>
          <a:xfrm>
            <a:off x="10356303" y="5549810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B3D1"/>
                </a:solidFill>
              </a:rPr>
              <a:t>PC_2018A_420....</a:t>
            </a:r>
          </a:p>
        </p:txBody>
      </p: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FC5B5BF0-D3D1-4420-B910-280DC4FB7064}"/>
              </a:ext>
            </a:extLst>
          </p:cNvPr>
          <p:cNvCxnSpPr>
            <a:cxnSpLocks/>
            <a:stCxn id="42" idx="2"/>
            <a:endCxn id="70" idx="0"/>
          </p:cNvCxnSpPr>
          <p:nvPr/>
        </p:nvCxnSpPr>
        <p:spPr>
          <a:xfrm rot="5400000">
            <a:off x="7938304" y="3978559"/>
            <a:ext cx="478692" cy="1817180"/>
          </a:xfrm>
          <a:prstGeom prst="bentConnector3">
            <a:avLst>
              <a:gd name="adj1" fmla="val 50000"/>
            </a:avLst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3361428B-16A6-45F3-BDF4-856A7C0F07EA}"/>
              </a:ext>
            </a:extLst>
          </p:cNvPr>
          <p:cNvCxnSpPr>
            <a:cxnSpLocks/>
            <a:stCxn id="42" idx="2"/>
            <a:endCxn id="72" idx="0"/>
          </p:cNvCxnSpPr>
          <p:nvPr/>
        </p:nvCxnSpPr>
        <p:spPr>
          <a:xfrm rot="5400000">
            <a:off x="8551534" y="4591789"/>
            <a:ext cx="478692" cy="590720"/>
          </a:xfrm>
          <a:prstGeom prst="bentConnector3">
            <a:avLst>
              <a:gd name="adj1" fmla="val 50000"/>
            </a:avLst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710EBFC2-57B7-4A61-A003-9068407CF8F8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9164764" y="4569279"/>
            <a:ext cx="478692" cy="635740"/>
          </a:xfrm>
          <a:prstGeom prst="bentConnector3">
            <a:avLst>
              <a:gd name="adj1" fmla="val 50000"/>
            </a:avLst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71153C00-1AF0-4E94-9E56-5826E627E8F0}"/>
              </a:ext>
            </a:extLst>
          </p:cNvPr>
          <p:cNvCxnSpPr>
            <a:cxnSpLocks/>
            <a:stCxn id="42" idx="2"/>
            <a:endCxn id="77" idx="0"/>
          </p:cNvCxnSpPr>
          <p:nvPr/>
        </p:nvCxnSpPr>
        <p:spPr>
          <a:xfrm rot="16200000" flipH="1">
            <a:off x="9814036" y="3920007"/>
            <a:ext cx="445769" cy="1901360"/>
          </a:xfrm>
          <a:prstGeom prst="bentConnector3">
            <a:avLst>
              <a:gd name="adj1" fmla="val 54103"/>
            </a:avLst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 : droite 91">
            <a:extLst>
              <a:ext uri="{FF2B5EF4-FFF2-40B4-BE49-F238E27FC236}">
                <a16:creationId xmlns:a16="http://schemas.microsoft.com/office/drawing/2014/main" id="{A9A2B671-E544-4956-BF51-3CE6E8695ACE}"/>
              </a:ext>
            </a:extLst>
          </p:cNvPr>
          <p:cNvSpPr/>
          <p:nvPr/>
        </p:nvSpPr>
        <p:spPr>
          <a:xfrm>
            <a:off x="5401056" y="3340608"/>
            <a:ext cx="446910" cy="947521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6CAB85C1-001B-41FC-A8B3-876E22CAB671}"/>
              </a:ext>
            </a:extLst>
          </p:cNvPr>
          <p:cNvSpPr/>
          <p:nvPr/>
        </p:nvSpPr>
        <p:spPr>
          <a:xfrm>
            <a:off x="5736878" y="5126495"/>
            <a:ext cx="446910" cy="947521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66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3"/>
            <a:ext cx="10512000" cy="1903524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Arborescence</a:t>
            </a:r>
            <a:r>
              <a:rPr lang="fr-CA"/>
              <a:t> de dossiers</a:t>
            </a:r>
          </a:p>
          <a:p>
            <a:pPr lvl="1"/>
            <a:r>
              <a:rPr lang="fr-CA"/>
              <a:t> La </a:t>
            </a:r>
            <a:r>
              <a:rPr lang="fr-CA" i="1">
                <a:solidFill>
                  <a:srgbClr val="73B3D1"/>
                </a:solidFill>
              </a:rPr>
              <a:t>racine</a:t>
            </a:r>
            <a:r>
              <a:rPr lang="fr-CA"/>
              <a:t> : C’est le tout début de l’arborescence, le « dossier qui contient tous les dossiers »</a:t>
            </a:r>
          </a:p>
          <a:p>
            <a:pPr lvl="2"/>
            <a:r>
              <a:rPr lang="fr-CA"/>
              <a:t> Sur </a:t>
            </a:r>
            <a:r>
              <a:rPr lang="fr-CA" b="1"/>
              <a:t>Windows 10</a:t>
            </a:r>
            <a:r>
              <a:rPr lang="fr-CA"/>
              <a:t>, il est nommé « </a:t>
            </a:r>
            <a:r>
              <a:rPr lang="fr-CA" b="1">
                <a:solidFill>
                  <a:srgbClr val="FA4098"/>
                </a:solidFill>
              </a:rPr>
              <a:t>Ce PC </a:t>
            </a:r>
            <a:r>
              <a:rPr lang="fr-CA"/>
              <a:t>», par exemple.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3651EF-0066-41B1-AD01-260ABCA2F241}"/>
              </a:ext>
            </a:extLst>
          </p:cNvPr>
          <p:cNvSpPr txBox="1"/>
          <p:nvPr/>
        </p:nvSpPr>
        <p:spPr>
          <a:xfrm>
            <a:off x="210194" y="3154453"/>
            <a:ext cx="238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7385D1"/>
                </a:solidFill>
              </a:rPr>
              <a:t>Dossier racine : « Ce PC »</a:t>
            </a:r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84BE9252-5125-4A99-ABE2-F2A5399FDB75}"/>
              </a:ext>
            </a:extLst>
          </p:cNvPr>
          <p:cNvSpPr txBox="1">
            <a:spLocks/>
          </p:cNvSpPr>
          <p:nvPr/>
        </p:nvSpPr>
        <p:spPr>
          <a:xfrm>
            <a:off x="5035297" y="3425952"/>
            <a:ext cx="6757534" cy="292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85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85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85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85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85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/>
              <a:t> Dans cet exemple, il y a deux « Disques » (</a:t>
            </a:r>
            <a:r>
              <a:rPr lang="fr-CA" sz="2400" b="1">
                <a:solidFill>
                  <a:srgbClr val="FA4098"/>
                </a:solidFill>
              </a:rPr>
              <a:t>C:</a:t>
            </a:r>
            <a:r>
              <a:rPr lang="fr-CA" sz="2400"/>
              <a:t> et </a:t>
            </a:r>
            <a:r>
              <a:rPr lang="fr-CA" sz="2400" b="1">
                <a:solidFill>
                  <a:srgbClr val="FA4098"/>
                </a:solidFill>
              </a:rPr>
              <a:t>D:</a:t>
            </a:r>
            <a:r>
              <a:rPr lang="fr-CA" sz="2400"/>
              <a:t>)</a:t>
            </a:r>
          </a:p>
          <a:p>
            <a:pPr lvl="1"/>
            <a:r>
              <a:rPr lang="fr-CA" sz="1800"/>
              <a:t> Ce sont les deux disques qui stockent les données de l’ordinateur !</a:t>
            </a:r>
          </a:p>
          <a:p>
            <a:pPr lvl="1"/>
            <a:r>
              <a:rPr lang="fr-CA" sz="1800"/>
              <a:t> Généralement, il n’y a qu’un seul disque (Le </a:t>
            </a:r>
            <a:r>
              <a:rPr lang="fr-CA" sz="1800" b="1">
                <a:solidFill>
                  <a:srgbClr val="FA4098"/>
                </a:solidFill>
              </a:rPr>
              <a:t>C:</a:t>
            </a:r>
            <a:r>
              <a:rPr lang="fr-CA" sz="1800"/>
              <a:t>)</a:t>
            </a:r>
          </a:p>
          <a:p>
            <a:pPr lvl="1"/>
            <a:r>
              <a:rPr lang="fr-CA" sz="1800"/>
              <a:t> Si on branchait une </a:t>
            </a:r>
            <a:r>
              <a:rPr lang="fr-CA" sz="1800" b="1">
                <a:solidFill>
                  <a:srgbClr val="73B3D1"/>
                </a:solidFill>
              </a:rPr>
              <a:t>clé USB </a:t>
            </a:r>
            <a:r>
              <a:rPr lang="fr-CA" sz="1800"/>
              <a:t>dans l’ordinateur, on verrait qu’un nouveau « </a:t>
            </a:r>
            <a:r>
              <a:rPr lang="fr-CA" sz="1800" b="1"/>
              <a:t>Disque</a:t>
            </a:r>
            <a:r>
              <a:rPr lang="fr-CA" sz="1800"/>
              <a:t> » apparaîtrait. (</a:t>
            </a:r>
            <a:r>
              <a:rPr lang="fr-CA" sz="1800" b="1">
                <a:solidFill>
                  <a:srgbClr val="FA4098"/>
                </a:solidFill>
              </a:rPr>
              <a:t>E:</a:t>
            </a:r>
            <a:r>
              <a:rPr lang="fr-CA" sz="1800"/>
              <a:t>, </a:t>
            </a:r>
            <a:r>
              <a:rPr lang="fr-CA" sz="1800" b="1">
                <a:solidFill>
                  <a:srgbClr val="FA4098"/>
                </a:solidFill>
              </a:rPr>
              <a:t>F:</a:t>
            </a:r>
            <a:r>
              <a:rPr lang="fr-CA" sz="1800"/>
              <a:t>, </a:t>
            </a:r>
            <a:r>
              <a:rPr lang="fr-CA" sz="1800" b="1">
                <a:solidFill>
                  <a:srgbClr val="FA4098"/>
                </a:solidFill>
              </a:rPr>
              <a:t>G:</a:t>
            </a:r>
            <a:r>
              <a:rPr lang="fr-CA" sz="1800"/>
              <a:t>, ou autre ...)</a:t>
            </a:r>
          </a:p>
          <a:p>
            <a:pPr lvl="1"/>
            <a:endParaRPr lang="fr-CA" sz="280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6AB7D05-1731-4C55-9034-D71AE574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3" y="3535882"/>
            <a:ext cx="4586933" cy="1294267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80CE0D1-7EC2-49AB-A3C3-F33C16DB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11" y="5146996"/>
            <a:ext cx="662178" cy="66217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6497011-75D5-4917-9F81-D6AE33732509}"/>
              </a:ext>
            </a:extLst>
          </p:cNvPr>
          <p:cNvSpPr txBox="1"/>
          <p:nvPr/>
        </p:nvSpPr>
        <p:spPr>
          <a:xfrm>
            <a:off x="2158218" y="4993107"/>
            <a:ext cx="86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 Ce PC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A417CE-5882-4380-94C8-7624921B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67" y="6076856"/>
            <a:ext cx="525306" cy="52530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96723AC-7619-40A6-ACB1-5F977CD3907A}"/>
              </a:ext>
            </a:extLst>
          </p:cNvPr>
          <p:cNvSpPr txBox="1"/>
          <p:nvPr/>
        </p:nvSpPr>
        <p:spPr>
          <a:xfrm>
            <a:off x="1263249" y="6500171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Disque local (</a:t>
            </a:r>
            <a:r>
              <a:rPr lang="fr-CA" sz="1200" b="1">
                <a:solidFill>
                  <a:srgbClr val="FA4098"/>
                </a:solidFill>
              </a:rPr>
              <a:t>C:</a:t>
            </a:r>
            <a:r>
              <a:rPr lang="fr-CA" sz="1200" b="1">
                <a:solidFill>
                  <a:srgbClr val="7385D1"/>
                </a:solidFill>
              </a:rPr>
              <a:t>)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38A9374-F12F-4B02-9CAC-EAD9F7056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09" y="6076856"/>
            <a:ext cx="525306" cy="52530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744D6B0-A1AB-4994-8D54-8D7DEAD69391}"/>
              </a:ext>
            </a:extLst>
          </p:cNvPr>
          <p:cNvSpPr txBox="1"/>
          <p:nvPr/>
        </p:nvSpPr>
        <p:spPr>
          <a:xfrm>
            <a:off x="2587991" y="6500171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Disque D (</a:t>
            </a:r>
            <a:r>
              <a:rPr lang="fr-CA" sz="1200" b="1">
                <a:solidFill>
                  <a:srgbClr val="FA4098"/>
                </a:solidFill>
              </a:rPr>
              <a:t>D:</a:t>
            </a:r>
            <a:r>
              <a:rPr lang="fr-CA" sz="1200" b="1">
                <a:solidFill>
                  <a:srgbClr val="7385D1"/>
                </a:solidFill>
              </a:rPr>
              <a:t>)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E7EA6B50-7A13-4F36-98DD-1A75849921B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124369" y="5610425"/>
            <a:ext cx="267682" cy="665180"/>
          </a:xfrm>
          <a:prstGeom prst="bentConnector3">
            <a:avLst>
              <a:gd name="adj1" fmla="val 31781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4C3B247A-4FF4-4647-BE40-A911D6D7F18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2786740" y="5613234"/>
            <a:ext cx="267682" cy="659562"/>
          </a:xfrm>
          <a:prstGeom prst="bentConnector3">
            <a:avLst>
              <a:gd name="adj1" fmla="val 31781"/>
            </a:avLst>
          </a:prstGeom>
          <a:ln w="381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5977128" cy="5026393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Créer un dossier</a:t>
            </a:r>
          </a:p>
          <a:p>
            <a:pPr lvl="1"/>
            <a:r>
              <a:rPr lang="fr-CA"/>
              <a:t> Se rendre au dossier dans lequel on souhaite ajouter un dossier.</a:t>
            </a:r>
          </a:p>
          <a:p>
            <a:pPr lvl="1"/>
            <a:r>
              <a:rPr lang="fr-CA"/>
              <a:t> Faire un </a:t>
            </a:r>
            <a:r>
              <a:rPr lang="fr-CA" b="1">
                <a:solidFill>
                  <a:srgbClr val="FA4098"/>
                </a:solidFill>
              </a:rPr>
              <a:t>clic-droit</a:t>
            </a:r>
            <a:r>
              <a:rPr lang="fr-CA"/>
              <a:t> sur le fond blanc du dossier, puis...</a:t>
            </a:r>
          </a:p>
          <a:p>
            <a:pPr lvl="2"/>
            <a:r>
              <a:rPr lang="fr-CA"/>
              <a:t> Choisir « </a:t>
            </a:r>
            <a:r>
              <a:rPr lang="fr-CA" b="1">
                <a:solidFill>
                  <a:srgbClr val="73B3D1"/>
                </a:solidFill>
              </a:rPr>
              <a:t>Nouveau → Dossier</a:t>
            </a:r>
            <a:r>
              <a:rPr lang="fr-CA"/>
              <a:t> »</a:t>
            </a:r>
          </a:p>
          <a:p>
            <a:pPr lvl="2"/>
            <a:r>
              <a:rPr lang="fr-CA"/>
              <a:t> Nommez-le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5C376C-8098-4C4E-8441-24B04B81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413" y="1399952"/>
            <a:ext cx="5001064" cy="4563653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E4A8B9-EAB7-40BA-AD4B-7EF1D380031A}"/>
              </a:ext>
            </a:extLst>
          </p:cNvPr>
          <p:cNvSpPr txBox="1"/>
          <p:nvPr/>
        </p:nvSpPr>
        <p:spPr>
          <a:xfrm>
            <a:off x="9256658" y="2947189"/>
            <a:ext cx="128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A4098"/>
                </a:solidFill>
              </a:rPr>
              <a:t>Clic droit ici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00BE6F-93B8-4AF8-8E7E-9FD44B99FC68}"/>
              </a:ext>
            </a:extLst>
          </p:cNvPr>
          <p:cNvSpPr txBox="1"/>
          <p:nvPr/>
        </p:nvSpPr>
        <p:spPr>
          <a:xfrm>
            <a:off x="4718304" y="4352909"/>
            <a:ext cx="128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A4098"/>
                </a:solidFill>
              </a:rPr>
              <a:t>Alternative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62DBB-4B67-4036-B23B-8D64DD92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7" y="4846575"/>
            <a:ext cx="5318553" cy="1897063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14C84D-B381-4A6E-BEF4-55433E589D94}"/>
              </a:ext>
            </a:extLst>
          </p:cNvPr>
          <p:cNvSpPr/>
          <p:nvPr/>
        </p:nvSpPr>
        <p:spPr>
          <a:xfrm>
            <a:off x="4718304" y="5024821"/>
            <a:ext cx="445008" cy="682607"/>
          </a:xfrm>
          <a:prstGeom prst="rect">
            <a:avLst/>
          </a:prstGeom>
          <a:noFill/>
          <a:ln w="28575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923D494-2187-45B6-B8FB-38BD9CD909F4}"/>
              </a:ext>
            </a:extLst>
          </p:cNvPr>
          <p:cNvCxnSpPr>
            <a:cxnSpLocks/>
          </p:cNvCxnSpPr>
          <p:nvPr/>
        </p:nvCxnSpPr>
        <p:spPr>
          <a:xfrm flipH="1">
            <a:off x="4947405" y="4645152"/>
            <a:ext cx="215907" cy="3355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Extensions</a:t>
            </a:r>
            <a:r>
              <a:rPr lang="fr-CA"/>
              <a:t> de fichier</a:t>
            </a:r>
          </a:p>
          <a:p>
            <a:pPr lvl="1"/>
            <a:r>
              <a:rPr lang="fr-CA"/>
              <a:t> Indiquent le </a:t>
            </a:r>
            <a:r>
              <a:rPr lang="fr-CA" b="1">
                <a:solidFill>
                  <a:srgbClr val="FA4098"/>
                </a:solidFill>
              </a:rPr>
              <a:t>type de fichier</a:t>
            </a:r>
            <a:r>
              <a:rPr lang="fr-CA"/>
              <a:t> d’un document. Quelques exemples ...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.pptx</a:t>
            </a:r>
            <a:r>
              <a:rPr lang="fr-CA"/>
              <a:t> : Présentation Microsoft Powerpoint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.pdf </a:t>
            </a:r>
            <a:r>
              <a:rPr lang="fr-CA"/>
              <a:t>: Document texte / image non modifiable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.png </a:t>
            </a:r>
            <a:r>
              <a:rPr lang="fr-CA"/>
              <a:t>(Ou encore </a:t>
            </a:r>
            <a:r>
              <a:rPr lang="fr-CA" b="1">
                <a:solidFill>
                  <a:srgbClr val="73B3D1"/>
                </a:solidFill>
              </a:rPr>
              <a:t>.jpeg</a:t>
            </a:r>
            <a:r>
              <a:rPr lang="fr-CA"/>
              <a:t>, </a:t>
            </a:r>
            <a:r>
              <a:rPr lang="fr-CA" b="1">
                <a:solidFill>
                  <a:srgbClr val="73B3D1"/>
                </a:solidFill>
              </a:rPr>
              <a:t>.bmp</a:t>
            </a:r>
            <a:r>
              <a:rPr lang="fr-CA"/>
              <a:t>, </a:t>
            </a:r>
            <a:r>
              <a:rPr lang="fr-CA" b="1">
                <a:solidFill>
                  <a:srgbClr val="73B3D1"/>
                </a:solidFill>
              </a:rPr>
              <a:t>.gif</a:t>
            </a:r>
            <a:r>
              <a:rPr lang="fr-CA"/>
              <a:t>, etc.) : Image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.docx </a:t>
            </a:r>
            <a:r>
              <a:rPr lang="fr-CA"/>
              <a:t>: Document texte avec Microsoft Word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73B3D1"/>
                </a:solidFill>
              </a:rPr>
              <a:t>.txt </a:t>
            </a:r>
            <a:r>
              <a:rPr lang="fr-CA"/>
              <a:t>: Simple fichier de texte</a:t>
            </a:r>
          </a:p>
          <a:p>
            <a:pPr lvl="1"/>
            <a:r>
              <a:rPr lang="fr-CA"/>
              <a:t> Les icônes à gauche des fichiers peuvent également indiquer le </a:t>
            </a:r>
            <a:r>
              <a:rPr lang="fr-CA" b="1">
                <a:solidFill>
                  <a:srgbClr val="FA4098"/>
                </a:solidFill>
              </a:rPr>
              <a:t>type</a:t>
            </a:r>
            <a:r>
              <a:rPr lang="fr-CA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96AADE-194A-4ACB-92E4-0ECAA293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7" y="4231472"/>
            <a:ext cx="5863363" cy="2060800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0D3FE36-9B20-4CDB-BD6E-EA6B7A7ECB16}"/>
              </a:ext>
            </a:extLst>
          </p:cNvPr>
          <p:cNvCxnSpPr>
            <a:cxnSpLocks/>
          </p:cNvCxnSpPr>
          <p:nvPr/>
        </p:nvCxnSpPr>
        <p:spPr>
          <a:xfrm>
            <a:off x="1091184" y="4626864"/>
            <a:ext cx="487680" cy="3857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C6AFD-3D8B-4B91-86E1-7B572BC6AD52}"/>
              </a:ext>
            </a:extLst>
          </p:cNvPr>
          <p:cNvSpPr/>
          <p:nvPr/>
        </p:nvSpPr>
        <p:spPr>
          <a:xfrm>
            <a:off x="2609088" y="5012630"/>
            <a:ext cx="365760" cy="249242"/>
          </a:xfrm>
          <a:prstGeom prst="rect">
            <a:avLst/>
          </a:prstGeom>
          <a:noFill/>
          <a:ln w="12700">
            <a:solidFill>
              <a:srgbClr val="FA40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70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Extensions</a:t>
            </a:r>
            <a:r>
              <a:rPr lang="fr-CA"/>
              <a:t> de fichier</a:t>
            </a:r>
          </a:p>
          <a:p>
            <a:pPr lvl="1"/>
            <a:r>
              <a:rPr lang="fr-CA"/>
              <a:t>  Assurez-vous d’afficher les </a:t>
            </a:r>
            <a:r>
              <a:rPr lang="fr-CA">
                <a:solidFill>
                  <a:srgbClr val="FA4098"/>
                </a:solidFill>
              </a:rPr>
              <a:t>extensions de fichier </a:t>
            </a:r>
            <a:r>
              <a:rPr lang="fr-CA"/>
              <a:t>s’ils sont cachés. </a:t>
            </a:r>
            <a:r>
              <a:rPr lang="en-CA"/>
              <a:t>🙈</a:t>
            </a:r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Sinon il peut être difficile de différencier certains types ...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4BCA0B-0EAA-427D-B7AC-129BB7AA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155199"/>
            <a:ext cx="7878274" cy="1362265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44C79EB-C4F2-40D1-97CA-B2C55A8B2A51}"/>
              </a:ext>
            </a:extLst>
          </p:cNvPr>
          <p:cNvCxnSpPr>
            <a:cxnSpLocks/>
          </p:cNvCxnSpPr>
          <p:nvPr/>
        </p:nvCxnSpPr>
        <p:spPr>
          <a:xfrm flipH="1">
            <a:off x="8101584" y="1998132"/>
            <a:ext cx="329184" cy="8381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A7AFF293-B206-4B47-BE62-3C2A11D9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20" y="4522091"/>
            <a:ext cx="1695687" cy="1352739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2523D4-DCFE-4574-A646-F7A15558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017" y="4521217"/>
            <a:ext cx="1971950" cy="1333686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6DD4E317-15BF-4020-9D71-3E41C41A0828}"/>
              </a:ext>
            </a:extLst>
          </p:cNvPr>
          <p:cNvSpPr/>
          <p:nvPr/>
        </p:nvSpPr>
        <p:spPr>
          <a:xfrm>
            <a:off x="5352288" y="4773915"/>
            <a:ext cx="1517904" cy="835152"/>
          </a:xfrm>
          <a:prstGeom prst="left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F00D09-EC20-4C5C-BD14-82A52A0E1438}"/>
              </a:ext>
            </a:extLst>
          </p:cNvPr>
          <p:cNvSpPr txBox="1"/>
          <p:nvPr/>
        </p:nvSpPr>
        <p:spPr>
          <a:xfrm>
            <a:off x="2045090" y="3514643"/>
            <a:ext cx="762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Le menu « </a:t>
            </a:r>
            <a:r>
              <a:rPr lang="fr-CA" sz="1400" b="1">
                <a:solidFill>
                  <a:srgbClr val="FA4098"/>
                </a:solidFill>
              </a:rPr>
              <a:t>Affichage</a:t>
            </a:r>
            <a:r>
              <a:rPr lang="fr-CA" sz="1400">
                <a:solidFill>
                  <a:srgbClr val="7385D1"/>
                </a:solidFill>
              </a:rPr>
              <a:t> » est disponible depuis n’importe quel dossier !</a:t>
            </a:r>
          </a:p>
        </p:txBody>
      </p:sp>
    </p:spTree>
    <p:extLst>
      <p:ext uri="{BB962C8B-B14F-4D97-AF65-F5344CB8AC3E}">
        <p14:creationId xmlns:p14="http://schemas.microsoft.com/office/powerpoint/2010/main" val="14297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06A8150-A593-4862-9357-59F9AAA0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Compression</a:t>
            </a:r>
            <a:r>
              <a:rPr lang="fr-CA"/>
              <a:t> de fichier</a:t>
            </a:r>
          </a:p>
          <a:p>
            <a:pPr lvl="1"/>
            <a:r>
              <a:rPr lang="fr-CA"/>
              <a:t> C’est une action qui permet de « </a:t>
            </a:r>
            <a:r>
              <a:rPr lang="fr-CA" b="1">
                <a:solidFill>
                  <a:srgbClr val="73B3D1"/>
                </a:solidFill>
              </a:rPr>
              <a:t>regrouper des fichiers / dossiers </a:t>
            </a:r>
            <a:r>
              <a:rPr lang="fr-CA"/>
              <a:t>»</a:t>
            </a:r>
          </a:p>
          <a:p>
            <a:pPr lvl="2"/>
            <a:r>
              <a:rPr lang="fr-CA"/>
              <a:t> </a:t>
            </a:r>
            <a:r>
              <a:rPr lang="fr-CA" b="1"/>
              <a:t>Réduit</a:t>
            </a:r>
            <a:r>
              <a:rPr lang="fr-CA"/>
              <a:t> potentiellement </a:t>
            </a:r>
            <a:r>
              <a:rPr lang="fr-CA" b="1"/>
              <a:t>leur taille </a:t>
            </a:r>
            <a:r>
              <a:rPr lang="fr-CA"/>
              <a:t>(en données)</a:t>
            </a:r>
          </a:p>
          <a:p>
            <a:pPr lvl="2"/>
            <a:r>
              <a:rPr lang="fr-CA"/>
              <a:t> Permet de « </a:t>
            </a:r>
            <a:r>
              <a:rPr lang="fr-CA" b="1">
                <a:solidFill>
                  <a:srgbClr val="73B3D1"/>
                </a:solidFill>
              </a:rPr>
              <a:t>Partager</a:t>
            </a:r>
            <a:r>
              <a:rPr lang="fr-CA"/>
              <a:t> » / « </a:t>
            </a:r>
            <a:r>
              <a:rPr lang="fr-CA" b="1">
                <a:solidFill>
                  <a:srgbClr val="73B3D1"/>
                </a:solidFill>
              </a:rPr>
              <a:t>Envoyer</a:t>
            </a:r>
            <a:r>
              <a:rPr lang="fr-CA"/>
              <a:t> » un ou plusieurs dossiers et leur contenu. Par exemple...</a:t>
            </a:r>
          </a:p>
          <a:p>
            <a:pPr lvl="3"/>
            <a:r>
              <a:rPr lang="fr-CA"/>
              <a:t>L’upload / le téléverser sur Léa</a:t>
            </a:r>
            <a:r>
              <a:rPr lang="en-CA"/>
              <a:t> 👨‍🎓</a:t>
            </a:r>
            <a:endParaRPr lang="fr-CA"/>
          </a:p>
          <a:p>
            <a:pPr lvl="3"/>
            <a:r>
              <a:rPr lang="fr-CA"/>
              <a:t>L’envoyer par courriel</a:t>
            </a:r>
            <a:r>
              <a:rPr lang="en-CA"/>
              <a:t> 📧</a:t>
            </a:r>
            <a:endParaRPr lang="fr-CA"/>
          </a:p>
          <a:p>
            <a:pPr lvl="3"/>
            <a:r>
              <a:rPr lang="fr-CA"/>
              <a:t>Le stocker dans le Cloud (Dropbox, Google Drive, etc.) </a:t>
            </a:r>
            <a:r>
              <a:rPr lang="en-CA"/>
              <a:t>☁</a:t>
            </a:r>
            <a:endParaRPr lang="fr-CA"/>
          </a:p>
          <a:p>
            <a:pPr lvl="2"/>
            <a:r>
              <a:rPr lang="fr-CA"/>
              <a:t> Lorsque </a:t>
            </a:r>
            <a:r>
              <a:rPr lang="fr-CA" b="1"/>
              <a:t>compressés</a:t>
            </a:r>
            <a:r>
              <a:rPr lang="fr-CA"/>
              <a:t>, les fichiers ne peuvent pas toujours être utilisés !</a:t>
            </a:r>
          </a:p>
          <a:p>
            <a:pPr lvl="3"/>
            <a:r>
              <a:rPr lang="fr-CA"/>
              <a:t> Il faut d’abord les « </a:t>
            </a:r>
            <a:r>
              <a:rPr lang="fr-CA" b="1">
                <a:solidFill>
                  <a:srgbClr val="FA4098"/>
                </a:solidFill>
              </a:rPr>
              <a:t>décompresser</a:t>
            </a:r>
            <a:r>
              <a:rPr lang="fr-CA">
                <a:solidFill>
                  <a:srgbClr val="FA4098"/>
                </a:solidFill>
              </a:rPr>
              <a:t> </a:t>
            </a:r>
            <a:r>
              <a:rPr lang="fr-CA"/>
              <a:t>».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4D9ACE-BB9E-45C4-8729-EFD64F0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Environnement de travail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CEB3FE-5C07-443C-B414-0564D62C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87" y="4658989"/>
            <a:ext cx="525306" cy="5253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EBD9C4-E682-44FB-AE4F-0BB7218EF481}"/>
              </a:ext>
            </a:extLst>
          </p:cNvPr>
          <p:cNvSpPr txBox="1"/>
          <p:nvPr/>
        </p:nvSpPr>
        <p:spPr>
          <a:xfrm>
            <a:off x="2106469" y="5082304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allo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1652A3-C2CF-4B4D-8AFA-CD8EBFB1C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87" y="6027717"/>
            <a:ext cx="525306" cy="525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0DF73C-2F74-4DCB-8F2B-A0550D9EC1FB}"/>
              </a:ext>
            </a:extLst>
          </p:cNvPr>
          <p:cNvSpPr txBox="1"/>
          <p:nvPr/>
        </p:nvSpPr>
        <p:spPr>
          <a:xfrm>
            <a:off x="2106469" y="6451032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devoirs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7990E9-CA71-4B2E-BF96-EDE32DCE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87" y="5341749"/>
            <a:ext cx="525306" cy="5253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3D7C9D2-E363-43CE-B19E-DA9C60285529}"/>
              </a:ext>
            </a:extLst>
          </p:cNvPr>
          <p:cNvSpPr txBox="1"/>
          <p:nvPr/>
        </p:nvSpPr>
        <p:spPr>
          <a:xfrm>
            <a:off x="2106469" y="5765064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sus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9EE269-FD36-433E-9A06-006687BD8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60" y="5236791"/>
            <a:ext cx="825500" cy="8255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0031C2-278B-4BE9-9F93-95D8FABF5C1F}"/>
              </a:ext>
            </a:extLst>
          </p:cNvPr>
          <p:cNvSpPr txBox="1"/>
          <p:nvPr/>
        </p:nvSpPr>
        <p:spPr>
          <a:xfrm>
            <a:off x="3776428" y="6038125"/>
            <a:ext cx="173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dossier_compressé.zip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DEFD81A-144F-4318-911F-D28D719A0202}"/>
              </a:ext>
            </a:extLst>
          </p:cNvPr>
          <p:cNvCxnSpPr>
            <a:cxnSpLocks/>
          </p:cNvCxnSpPr>
          <p:nvPr/>
        </p:nvCxnSpPr>
        <p:spPr>
          <a:xfrm>
            <a:off x="3098024" y="4921642"/>
            <a:ext cx="1086836" cy="4514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10823E-2DA6-42A9-89DA-365F7512AEA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91866" y="5635258"/>
            <a:ext cx="1092994" cy="1428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572113C-38EF-4D05-8BC1-5B76894B7FF9}"/>
              </a:ext>
            </a:extLst>
          </p:cNvPr>
          <p:cNvCxnSpPr>
            <a:cxnSpLocks/>
          </p:cNvCxnSpPr>
          <p:nvPr/>
        </p:nvCxnSpPr>
        <p:spPr>
          <a:xfrm flipV="1">
            <a:off x="3101601" y="5925496"/>
            <a:ext cx="1083259" cy="41934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639C3F7-E9E7-40E9-9352-2B7F4ACD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38" y="4658814"/>
            <a:ext cx="525306" cy="5253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4D47BBC-E2E2-4B47-9A95-A132CFA2DD11}"/>
              </a:ext>
            </a:extLst>
          </p:cNvPr>
          <p:cNvSpPr txBox="1"/>
          <p:nvPr/>
        </p:nvSpPr>
        <p:spPr>
          <a:xfrm>
            <a:off x="8660620" y="5082129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allo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41743A9-DACF-4630-996E-95D3A83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38" y="6027542"/>
            <a:ext cx="525306" cy="5253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C95BD68-33AC-451D-9E10-4DE849A76B4E}"/>
              </a:ext>
            </a:extLst>
          </p:cNvPr>
          <p:cNvSpPr txBox="1"/>
          <p:nvPr/>
        </p:nvSpPr>
        <p:spPr>
          <a:xfrm>
            <a:off x="8660620" y="6450857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devoirs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FB0B70F-0A9E-4C7D-B0D4-A1CE32E6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38" y="5341574"/>
            <a:ext cx="525306" cy="5253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E7B9947-4116-4996-838E-347E88E8E0EF}"/>
              </a:ext>
            </a:extLst>
          </p:cNvPr>
          <p:cNvSpPr txBox="1"/>
          <p:nvPr/>
        </p:nvSpPr>
        <p:spPr>
          <a:xfrm>
            <a:off x="8660620" y="5764889"/>
            <a:ext cx="13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sus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AF49F44-5854-4D5A-8CE7-27F46AB4B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60" y="5208008"/>
            <a:ext cx="825500" cy="8255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CC2556A-4D99-4010-888E-5D330BC7E7EB}"/>
              </a:ext>
            </a:extLst>
          </p:cNvPr>
          <p:cNvSpPr txBox="1"/>
          <p:nvPr/>
        </p:nvSpPr>
        <p:spPr>
          <a:xfrm>
            <a:off x="6599716" y="6043474"/>
            <a:ext cx="173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>
                <a:solidFill>
                  <a:srgbClr val="7385D1"/>
                </a:solidFill>
              </a:rPr>
              <a:t>dossier_compressé.zip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077B6B4-B890-4790-BE78-7092B8A97A31}"/>
              </a:ext>
            </a:extLst>
          </p:cNvPr>
          <p:cNvCxnSpPr>
            <a:cxnSpLocks/>
          </p:cNvCxnSpPr>
          <p:nvPr/>
        </p:nvCxnSpPr>
        <p:spPr>
          <a:xfrm flipV="1">
            <a:off x="7910730" y="4921467"/>
            <a:ext cx="1086836" cy="51149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1115A85-AE85-48EB-B1F7-9CF670D07628}"/>
              </a:ext>
            </a:extLst>
          </p:cNvPr>
          <p:cNvCxnSpPr>
            <a:cxnSpLocks/>
          </p:cNvCxnSpPr>
          <p:nvPr/>
        </p:nvCxnSpPr>
        <p:spPr>
          <a:xfrm>
            <a:off x="7904572" y="5582020"/>
            <a:ext cx="1092994" cy="1428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E8B84B1-A618-4D67-B95C-56EE095662CF}"/>
              </a:ext>
            </a:extLst>
          </p:cNvPr>
          <p:cNvCxnSpPr>
            <a:cxnSpLocks/>
          </p:cNvCxnSpPr>
          <p:nvPr/>
        </p:nvCxnSpPr>
        <p:spPr>
          <a:xfrm>
            <a:off x="7931134" y="5764889"/>
            <a:ext cx="1066432" cy="54653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2C1E55-AEC4-4969-8A78-E3FE9BCE3884}"/>
              </a:ext>
            </a:extLst>
          </p:cNvPr>
          <p:cNvSpPr/>
          <p:nvPr/>
        </p:nvSpPr>
        <p:spPr>
          <a:xfrm>
            <a:off x="2298192" y="4608576"/>
            <a:ext cx="3287997" cy="211928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9B7DF96-790D-446F-B248-9FC1D2EE6F87}"/>
              </a:ext>
            </a:extLst>
          </p:cNvPr>
          <p:cNvSpPr txBox="1"/>
          <p:nvPr/>
        </p:nvSpPr>
        <p:spPr>
          <a:xfrm>
            <a:off x="4220685" y="4608401"/>
            <a:ext cx="136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b="1">
                <a:solidFill>
                  <a:srgbClr val="FA4098"/>
                </a:solidFill>
              </a:rPr>
              <a:t>Compression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2CFCD7-07B7-4E28-8BF4-2D21998EB063}"/>
              </a:ext>
            </a:extLst>
          </p:cNvPr>
          <p:cNvSpPr/>
          <p:nvPr/>
        </p:nvSpPr>
        <p:spPr>
          <a:xfrm>
            <a:off x="6508451" y="4628509"/>
            <a:ext cx="3287997" cy="211928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A7FCA3E-7757-4854-AA49-B30C9A865A59}"/>
              </a:ext>
            </a:extLst>
          </p:cNvPr>
          <p:cNvSpPr txBox="1"/>
          <p:nvPr/>
        </p:nvSpPr>
        <p:spPr>
          <a:xfrm>
            <a:off x="6508451" y="4637184"/>
            <a:ext cx="136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FA4098"/>
                </a:solidFill>
              </a:rPr>
              <a:t>Décompression</a:t>
            </a:r>
          </a:p>
        </p:txBody>
      </p:sp>
    </p:spTree>
    <p:extLst>
      <p:ext uri="{BB962C8B-B14F-4D97-AF65-F5344CB8AC3E}">
        <p14:creationId xmlns:p14="http://schemas.microsoft.com/office/powerpoint/2010/main" val="412459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eate a new document." ma:contentTypeScope="" ma:versionID="020e06b287671e86e91b3e1b12ab4816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a7531f0ded98428dc5aa0cd72d251711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5ACDA-5BEA-4473-A492-CDC2DBC30D4F}"/>
</file>

<file path=customXml/itemProps2.xml><?xml version="1.0" encoding="utf-8"?>
<ds:datastoreItem xmlns:ds="http://schemas.openxmlformats.org/officeDocument/2006/customXml" ds:itemID="{5C962271-BB17-4F42-A703-65ECAC256FEE}"/>
</file>

<file path=customXml/itemProps3.xml><?xml version="1.0" encoding="utf-8"?>
<ds:datastoreItem xmlns:ds="http://schemas.openxmlformats.org/officeDocument/2006/customXml" ds:itemID="{2C86C89B-7BF7-4119-AC4B-48029B60A90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7065</TotalTime>
  <Words>2350</Words>
  <Application>Microsoft Office PowerPoint</Application>
  <PresentationFormat>Grand écran</PresentationFormat>
  <Paragraphs>369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</vt:lpstr>
      <vt:lpstr>Menu de la semaine</vt:lpstr>
      <vt:lpstr>Plateformes scolaires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Environnement de travail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1554</cp:revision>
  <dcterms:created xsi:type="dcterms:W3CDTF">2021-06-05T18:50:42Z</dcterms:created>
  <dcterms:modified xsi:type="dcterms:W3CDTF">2022-08-02T02:26:09Z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