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314" r:id="rId7"/>
    <p:sldId id="278" r:id="rId8"/>
    <p:sldId id="312" r:id="rId9"/>
    <p:sldId id="315" r:id="rId10"/>
    <p:sldId id="316" r:id="rId11"/>
    <p:sldId id="317" r:id="rId12"/>
    <p:sldId id="318" r:id="rId13"/>
    <p:sldId id="319" r:id="rId14"/>
    <p:sldId id="333" r:id="rId15"/>
    <p:sldId id="265" r:id="rId16"/>
    <p:sldId id="268" r:id="rId17"/>
    <p:sldId id="311" r:id="rId18"/>
    <p:sldId id="277" r:id="rId19"/>
    <p:sldId id="269" r:id="rId20"/>
    <p:sldId id="270" r:id="rId21"/>
    <p:sldId id="334" r:id="rId22"/>
    <p:sldId id="335" r:id="rId23"/>
    <p:sldId id="336" r:id="rId24"/>
    <p:sldId id="275" r:id="rId25"/>
    <p:sldId id="320" r:id="rId26"/>
    <p:sldId id="321" r:id="rId27"/>
    <p:sldId id="322" r:id="rId28"/>
    <p:sldId id="281" r:id="rId29"/>
    <p:sldId id="282" r:id="rId30"/>
    <p:sldId id="283" r:id="rId31"/>
    <p:sldId id="337" r:id="rId32"/>
    <p:sldId id="284" r:id="rId33"/>
    <p:sldId id="285" r:id="rId34"/>
    <p:sldId id="323" r:id="rId35"/>
    <p:sldId id="291" r:id="rId36"/>
    <p:sldId id="290" r:id="rId37"/>
    <p:sldId id="292" r:id="rId38"/>
    <p:sldId id="325" r:id="rId39"/>
    <p:sldId id="324" r:id="rId40"/>
    <p:sldId id="326" r:id="rId41"/>
    <p:sldId id="302" r:id="rId42"/>
    <p:sldId id="327" r:id="rId43"/>
    <p:sldId id="328" r:id="rId44"/>
    <p:sldId id="329" r:id="rId45"/>
    <p:sldId id="330" r:id="rId46"/>
    <p:sldId id="331" r:id="rId47"/>
    <p:sldId id="332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7CDE"/>
    <a:srgbClr val="FA4098"/>
    <a:srgbClr val="739CD1"/>
    <a:srgbClr val="9073D1"/>
    <a:srgbClr val="73B3D1"/>
    <a:srgbClr val="B177BF"/>
    <a:srgbClr val="BF779D"/>
    <a:srgbClr val="FA4840"/>
    <a:srgbClr val="7385D1"/>
    <a:srgbClr val="F278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008" autoAdjust="0"/>
    <p:restoredTop sz="96727" autoAdjust="0"/>
  </p:normalViewPr>
  <p:slideViewPr>
    <p:cSldViewPr snapToGrid="0">
      <p:cViewPr varScale="1">
        <p:scale>
          <a:sx n="124" d="100"/>
          <a:sy n="124" d="100"/>
        </p:scale>
        <p:origin x="8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6E42FB-D061-48BA-903E-AFF7EF71A837}"/>
              </a:ext>
            </a:extLst>
          </p:cNvPr>
          <p:cNvSpPr/>
          <p:nvPr userDrawn="1"/>
        </p:nvSpPr>
        <p:spPr>
          <a:xfrm>
            <a:off x="0" y="2301139"/>
            <a:ext cx="12192000" cy="1208824"/>
          </a:xfrm>
          <a:prstGeom prst="rect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8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E3DEB06-7C55-4A88-98CA-A7C7CC955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01139"/>
            <a:ext cx="12192000" cy="1208824"/>
          </a:xfrm>
          <a:noFill/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bg1"/>
                </a:solidFill>
                <a:latin typeface="+mj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E8436A-24DF-47BF-A4ED-DF71FDEF0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3602038"/>
            <a:ext cx="12192000" cy="431011"/>
          </a:xfrm>
          <a:solidFill>
            <a:srgbClr val="73B3D1"/>
          </a:solidFill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E2DB9B7-CCEC-4820-965B-F911976D9690}"/>
              </a:ext>
            </a:extLst>
          </p:cNvPr>
          <p:cNvSpPr txBox="1"/>
          <p:nvPr userDrawn="1"/>
        </p:nvSpPr>
        <p:spPr>
          <a:xfrm>
            <a:off x="4610097" y="4119689"/>
            <a:ext cx="2971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b="1" dirty="0">
                <a:solidFill>
                  <a:srgbClr val="73B3D1"/>
                </a:solidFill>
              </a:rPr>
              <a:t>Intro. à la programmation - Aut</a:t>
            </a:r>
            <a:r>
              <a:rPr lang="fr-CA" sz="1400" b="1">
                <a:solidFill>
                  <a:srgbClr val="73B3D1"/>
                </a:solidFill>
              </a:rPr>
              <a:t>. 2022</a:t>
            </a:r>
            <a:endParaRPr lang="fr-CA" sz="1400" b="1" dirty="0">
              <a:solidFill>
                <a:srgbClr val="73B3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02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67BF9C4-08FF-48BA-ACF1-CA268AE923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4745"/>
            <a:ext cx="12192000" cy="9525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50572"/>
            <a:ext cx="10512000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B3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B3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B3D1"/>
                </a:solidFill>
              </a:defRPr>
            </a:lvl3pPr>
            <a:lvl4pPr>
              <a:defRPr>
                <a:solidFill>
                  <a:srgbClr val="73B3D1"/>
                </a:solidFill>
              </a:defRPr>
            </a:lvl4pPr>
            <a:lvl5pPr>
              <a:defRPr>
                <a:solidFill>
                  <a:srgbClr val="73B3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8717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831C0DA-CDEB-46FB-8048-815015FFBA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5505"/>
            <a:ext cx="12192000" cy="9525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50572"/>
            <a:ext cx="10512000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9C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9C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9CD1"/>
                </a:solidFill>
              </a:defRPr>
            </a:lvl3pPr>
            <a:lvl4pPr>
              <a:defRPr>
                <a:solidFill>
                  <a:srgbClr val="739CD1"/>
                </a:solidFill>
              </a:defRPr>
            </a:lvl4pPr>
            <a:lvl5pPr>
              <a:defRPr>
                <a:solidFill>
                  <a:srgbClr val="739C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9044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C7367DB-54B0-4E4B-9E49-482FCD217C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5505"/>
            <a:ext cx="12192000" cy="9525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50572"/>
            <a:ext cx="10512000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85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85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85D1"/>
                </a:solidFill>
              </a:defRPr>
            </a:lvl3pPr>
            <a:lvl4pPr>
              <a:defRPr>
                <a:solidFill>
                  <a:srgbClr val="7385D1"/>
                </a:solidFill>
              </a:defRPr>
            </a:lvl4pPr>
            <a:lvl5pPr>
              <a:defRPr>
                <a:solidFill>
                  <a:srgbClr val="7385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5801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732488C-42DD-45B2-BC5F-796AED45A6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3555"/>
            <a:ext cx="12192000" cy="9525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50572"/>
            <a:ext cx="10512000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9073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9073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9073D1"/>
                </a:solidFill>
              </a:defRPr>
            </a:lvl3pPr>
            <a:lvl4pPr>
              <a:defRPr>
                <a:solidFill>
                  <a:srgbClr val="9073D1"/>
                </a:solidFill>
              </a:defRPr>
            </a:lvl4pPr>
            <a:lvl5pPr>
              <a:defRPr>
                <a:solidFill>
                  <a:srgbClr val="9073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3400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g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5806CBB-B0BC-460C-8CB1-5648902E32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3363"/>
            <a:ext cx="12192000" cy="9525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50572"/>
            <a:ext cx="10512000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B177BF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B177BF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B177BF"/>
                </a:solidFill>
              </a:defRPr>
            </a:lvl3pPr>
            <a:lvl4pPr>
              <a:defRPr>
                <a:solidFill>
                  <a:srgbClr val="B177BF"/>
                </a:solidFill>
              </a:defRPr>
            </a:lvl4pPr>
            <a:lvl5pPr>
              <a:defRPr>
                <a:solidFill>
                  <a:srgbClr val="B177BF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5239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1F50723-364E-4E6E-BF7D-4DBDB67451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3555"/>
            <a:ext cx="12192000" cy="9525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50572"/>
            <a:ext cx="10512000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BF779D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BF779D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BF779D"/>
                </a:solidFill>
              </a:defRPr>
            </a:lvl3pPr>
            <a:lvl4pPr>
              <a:defRPr>
                <a:solidFill>
                  <a:srgbClr val="BF779D"/>
                </a:solidFill>
              </a:defRPr>
            </a:lvl4pPr>
            <a:lvl5pPr>
              <a:defRPr>
                <a:solidFill>
                  <a:srgbClr val="BF779D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9869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06D8F19-2F8F-4068-852D-9F283AA45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20C911-4971-431E-9C8F-E9DEAC1A9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2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1EA3A6-5F28-4AC1-8DF1-3C5689D03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36C02-C10D-4F70-ADA5-0F3523AD6F2E}" type="datetimeFigureOut">
              <a:rPr lang="fr-CA" smtClean="0"/>
              <a:t>2022-08-31</a:t>
            </a:fld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2F1293-9D7D-422C-8191-3FEAB1028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A5EFF0-A580-491E-A7BD-3EF42D054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BE6A3-4AEF-4734-8AB8-E4DE745DFB5E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9400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47A1CE-E74F-4ED4-BD88-F5E5E811F2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Semaine 2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FD0B83-54B8-4E49-8084-D8400451C4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Chaînes de caractères, DOM et introduction aux fonctions</a:t>
            </a:r>
          </a:p>
        </p:txBody>
      </p:sp>
    </p:spTree>
    <p:extLst>
      <p:ext uri="{BB962C8B-B14F-4D97-AF65-F5344CB8AC3E}">
        <p14:creationId xmlns:p14="http://schemas.microsoft.com/office/powerpoint/2010/main" val="358362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87CDB20-6127-41F4-818B-8D764C071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</a:t>
            </a:r>
            <a:r>
              <a:rPr lang="fr-CA" b="1" dirty="0">
                <a:solidFill>
                  <a:srgbClr val="73B3D1"/>
                </a:solidFill>
              </a:rPr>
              <a:t>Concaténation avancée</a:t>
            </a:r>
          </a:p>
          <a:p>
            <a:pPr lvl="1"/>
            <a:r>
              <a:rPr lang="fr-CA" dirty="0"/>
              <a:t> Opérateur </a:t>
            </a:r>
            <a:r>
              <a:rPr lang="fr-CA" dirty="0">
                <a:solidFill>
                  <a:srgbClr val="FA4098"/>
                </a:solidFill>
              </a:rPr>
              <a:t>+=</a:t>
            </a:r>
          </a:p>
          <a:p>
            <a:pPr lvl="2"/>
            <a:r>
              <a:rPr lang="fr-CA" dirty="0"/>
              <a:t> D’autres exemples de concaténation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24A5FB3-76C9-44FD-8BB3-BD3F3359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Introduction à Javascript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609649D-7984-4668-8188-99C550BC2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18" y="2475642"/>
            <a:ext cx="5182323" cy="2400635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0E859FA-3A91-46B8-86C0-F8B1CE18E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335" y="2475642"/>
            <a:ext cx="5903847" cy="1787403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</p:spTree>
    <p:extLst>
      <p:ext uri="{BB962C8B-B14F-4D97-AF65-F5344CB8AC3E}">
        <p14:creationId xmlns:p14="http://schemas.microsoft.com/office/powerpoint/2010/main" val="111457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5553BF51-4C48-4007-A2CC-76F6CE850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572"/>
            <a:ext cx="10512000" cy="5530644"/>
          </a:xfrm>
        </p:spPr>
        <p:txBody>
          <a:bodyPr/>
          <a:lstStyle/>
          <a:p>
            <a:r>
              <a:rPr lang="fr-CA" dirty="0"/>
              <a:t> Ouvrir une page Web</a:t>
            </a:r>
          </a:p>
          <a:p>
            <a:pPr lvl="1"/>
            <a:r>
              <a:rPr lang="fr-CA" dirty="0"/>
              <a:t> À partir de maintenant, pour tester certaines notions, nous utiliserons nos propres pages Web.</a:t>
            </a:r>
          </a:p>
          <a:p>
            <a:pPr lvl="1"/>
            <a:r>
              <a:rPr lang="fr-CA" dirty="0"/>
              <a:t> Pour les ouvrir dans le navigateur, choisissez un fichier </a:t>
            </a:r>
            <a:r>
              <a:rPr lang="fr-CA" b="1" dirty="0"/>
              <a:t>.html </a:t>
            </a:r>
            <a:r>
              <a:rPr lang="fr-CA" dirty="0"/>
              <a:t>et faites </a:t>
            </a:r>
            <a:r>
              <a:rPr lang="fr-CA" dirty="0">
                <a:solidFill>
                  <a:srgbClr val="FA4098"/>
                </a:solidFill>
              </a:rPr>
              <a:t>clic-droit</a:t>
            </a:r>
            <a:r>
              <a:rPr lang="fr-CA" dirty="0"/>
              <a:t> -&gt; </a:t>
            </a:r>
            <a:r>
              <a:rPr lang="fr-CA" dirty="0">
                <a:solidFill>
                  <a:srgbClr val="FA4098"/>
                </a:solidFill>
              </a:rPr>
              <a:t>Ouvrir avec </a:t>
            </a:r>
            <a:r>
              <a:rPr lang="fr-CA" dirty="0"/>
              <a:t>-&gt; </a:t>
            </a:r>
            <a:r>
              <a:rPr lang="fr-CA" dirty="0">
                <a:solidFill>
                  <a:srgbClr val="FA4098"/>
                </a:solidFill>
              </a:rPr>
              <a:t>Firefox</a:t>
            </a:r>
            <a:r>
              <a:rPr lang="fr-CA" dirty="0"/>
              <a:t> (ou </a:t>
            </a:r>
            <a:r>
              <a:rPr lang="fr-CA" dirty="0">
                <a:solidFill>
                  <a:srgbClr val="FA4098"/>
                </a:solidFill>
              </a:rPr>
              <a:t>Chrome</a:t>
            </a:r>
            <a:r>
              <a:rPr lang="fr-CA" dirty="0"/>
              <a:t>)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r>
              <a:rPr lang="fr-CA" dirty="0"/>
              <a:t> Une fois la page ouverte, nous pourrons utiliser la </a:t>
            </a:r>
            <a:r>
              <a:rPr lang="fr-CA" b="1" dirty="0"/>
              <a:t>console</a:t>
            </a:r>
            <a:r>
              <a:rPr lang="fr-CA" dirty="0"/>
              <a:t> du navigateur, comme d’habitude.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DBF34D52-9248-4C01-98B2-3DE545060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Ouvrir une page Web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30CEEAE-F6EA-475B-9FE9-85123161E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905" y="3297208"/>
            <a:ext cx="6906589" cy="2238687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A1B350C-75C6-43E0-ACD3-FC779BB31B71}"/>
              </a:ext>
            </a:extLst>
          </p:cNvPr>
          <p:cNvCxnSpPr/>
          <p:nvPr/>
        </p:nvCxnSpPr>
        <p:spPr>
          <a:xfrm flipH="1">
            <a:off x="7162800" y="4553712"/>
            <a:ext cx="707136" cy="542544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724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8B51E6A-6336-435F-8A42-930FEA437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JavaScript HTML </a:t>
            </a:r>
            <a:r>
              <a:rPr lang="fr-CA" b="1" dirty="0">
                <a:solidFill>
                  <a:srgbClr val="FA4098"/>
                </a:solidFill>
              </a:rPr>
              <a:t>DOM</a:t>
            </a:r>
          </a:p>
          <a:p>
            <a:pPr lvl="1"/>
            <a:r>
              <a:rPr lang="fr-CA" dirty="0"/>
              <a:t> </a:t>
            </a:r>
            <a:r>
              <a:rPr lang="fr-CA" b="1" dirty="0">
                <a:solidFill>
                  <a:srgbClr val="FA4098"/>
                </a:solidFill>
              </a:rPr>
              <a:t>DOM</a:t>
            </a:r>
            <a:r>
              <a:rPr lang="fr-CA" dirty="0"/>
              <a:t> = </a:t>
            </a:r>
            <a:r>
              <a:rPr lang="fr-CA" b="1" dirty="0">
                <a:solidFill>
                  <a:srgbClr val="FA4098"/>
                </a:solidFill>
              </a:rPr>
              <a:t>D</a:t>
            </a:r>
            <a:r>
              <a:rPr lang="fr-CA" dirty="0"/>
              <a:t>ocument </a:t>
            </a:r>
            <a:r>
              <a:rPr lang="fr-CA" b="1" dirty="0">
                <a:solidFill>
                  <a:srgbClr val="FA4098"/>
                </a:solidFill>
              </a:rPr>
              <a:t>O</a:t>
            </a:r>
            <a:r>
              <a:rPr lang="fr-CA" dirty="0"/>
              <a:t>bject </a:t>
            </a:r>
            <a:r>
              <a:rPr lang="fr-CA" b="1" dirty="0">
                <a:solidFill>
                  <a:srgbClr val="FA4098"/>
                </a:solidFill>
              </a:rPr>
              <a:t>M</a:t>
            </a:r>
            <a:r>
              <a:rPr lang="fr-CA" dirty="0"/>
              <a:t>odel</a:t>
            </a:r>
          </a:p>
          <a:p>
            <a:pPr lvl="1"/>
            <a:r>
              <a:rPr lang="fr-CA" dirty="0"/>
              <a:t> Le </a:t>
            </a:r>
            <a:r>
              <a:rPr lang="fr-CA" b="1" dirty="0">
                <a:solidFill>
                  <a:srgbClr val="FA4098"/>
                </a:solidFill>
              </a:rPr>
              <a:t>DOM</a:t>
            </a:r>
            <a:r>
              <a:rPr lang="fr-CA" dirty="0"/>
              <a:t> nous permet, à l’aide de </a:t>
            </a:r>
            <a:r>
              <a:rPr lang="fr-CA" b="1" dirty="0"/>
              <a:t>Javascript</a:t>
            </a:r>
            <a:r>
              <a:rPr lang="fr-CA" dirty="0"/>
              <a:t>, de modifier le code HTML et </a:t>
            </a:r>
            <a:r>
              <a:rPr lang="fr-CA"/>
              <a:t>CSS</a:t>
            </a:r>
            <a:r>
              <a:rPr lang="fr-CA" dirty="0"/>
              <a:t> d’une page Web grâce à des instructions que nous allons apprendre.</a:t>
            </a:r>
          </a:p>
          <a:p>
            <a:pPr lvl="2"/>
            <a:r>
              <a:rPr lang="fr-CA" dirty="0"/>
              <a:t> Exemples</a:t>
            </a:r>
          </a:p>
          <a:p>
            <a:pPr lvl="3"/>
            <a:r>
              <a:rPr lang="fr-CA" dirty="0"/>
              <a:t> Couleur du texte</a:t>
            </a:r>
          </a:p>
          <a:p>
            <a:pPr lvl="3"/>
            <a:r>
              <a:rPr lang="fr-CA" dirty="0"/>
              <a:t> Contenu textuel d’un élément HTML</a:t>
            </a:r>
          </a:p>
          <a:p>
            <a:pPr lvl="3"/>
            <a:r>
              <a:rPr lang="fr-CA" dirty="0"/>
              <a:t> Taille du texte</a:t>
            </a:r>
          </a:p>
          <a:p>
            <a:pPr lvl="3"/>
            <a:r>
              <a:rPr lang="fr-CA" dirty="0"/>
              <a:t> Police du texte</a:t>
            </a:r>
          </a:p>
          <a:p>
            <a:pPr lvl="3"/>
            <a:r>
              <a:rPr lang="fr-CA" dirty="0"/>
              <a:t> etc.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AFC5F46-E057-4B7B-9237-8335B7B60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1887304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8B51E6A-6336-435F-8A42-930FEA437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Utiliser </a:t>
            </a:r>
            <a:r>
              <a:rPr lang="fr-CA" b="1" dirty="0">
                <a:solidFill>
                  <a:srgbClr val="FA4098"/>
                </a:solidFill>
              </a:rPr>
              <a:t>DOM</a:t>
            </a:r>
            <a:r>
              <a:rPr lang="fr-CA" dirty="0"/>
              <a:t> avec un élément HTML</a:t>
            </a:r>
          </a:p>
          <a:p>
            <a:pPr lvl="1"/>
            <a:r>
              <a:rPr lang="fr-CA" dirty="0"/>
              <a:t> En HTML, les éléments / balises peuvent avoir des « </a:t>
            </a:r>
            <a:r>
              <a:rPr lang="fr-CA" b="1" dirty="0">
                <a:solidFill>
                  <a:srgbClr val="FA4098"/>
                </a:solidFill>
              </a:rPr>
              <a:t>id</a:t>
            </a:r>
            <a:r>
              <a:rPr lang="fr-CA" dirty="0"/>
              <a:t> ».</a:t>
            </a:r>
          </a:p>
          <a:p>
            <a:pPr lvl="2"/>
            <a:r>
              <a:rPr lang="fr-CA" dirty="0"/>
              <a:t> Élément sans </a:t>
            </a:r>
            <a:r>
              <a:rPr lang="fr-CA" b="1" dirty="0">
                <a:solidFill>
                  <a:srgbClr val="FA4098"/>
                </a:solidFill>
              </a:rPr>
              <a:t>id</a:t>
            </a:r>
            <a:r>
              <a:rPr lang="fr-CA" dirty="0"/>
              <a:t> :</a:t>
            </a:r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r>
              <a:rPr lang="fr-CA" dirty="0"/>
              <a:t> Élément avec un </a:t>
            </a:r>
            <a:r>
              <a:rPr lang="fr-CA" b="1" dirty="0">
                <a:solidFill>
                  <a:srgbClr val="FA4098"/>
                </a:solidFill>
              </a:rPr>
              <a:t>id</a:t>
            </a:r>
            <a:r>
              <a:rPr lang="fr-CA" dirty="0"/>
              <a:t> :</a:t>
            </a:r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r>
              <a:rPr lang="fr-CA" dirty="0"/>
              <a:t> Ci-dessus, on dit que « </a:t>
            </a:r>
            <a:r>
              <a:rPr lang="fr-CA"/>
              <a:t>L’</a:t>
            </a:r>
            <a:r>
              <a:rPr lang="fr-CA" b="1">
                <a:solidFill>
                  <a:srgbClr val="FA4098"/>
                </a:solidFill>
              </a:rPr>
              <a:t>id</a:t>
            </a:r>
            <a:r>
              <a:rPr lang="fr-CA" dirty="0"/>
              <a:t> de cet élément HTML est "</a:t>
            </a:r>
            <a:r>
              <a:rPr lang="fr-CA" b="1" dirty="0">
                <a:solidFill>
                  <a:srgbClr val="FA4098"/>
                </a:solidFill>
              </a:rPr>
              <a:t>gris</a:t>
            </a:r>
            <a:r>
              <a:rPr lang="fr-CA" dirty="0"/>
              <a:t>" »</a:t>
            </a:r>
          </a:p>
          <a:p>
            <a:pPr lvl="2"/>
            <a:endParaRPr lang="fr-CA" dirty="0"/>
          </a:p>
          <a:p>
            <a:pPr lvl="2"/>
            <a:r>
              <a:rPr lang="fr-CA" dirty="0"/>
              <a:t> Deux éléments HTML </a:t>
            </a:r>
            <a:r>
              <a:rPr lang="fr-CA" b="1" u="sng" dirty="0"/>
              <a:t>n’ont pas le droit</a:t>
            </a:r>
            <a:r>
              <a:rPr lang="fr-CA" dirty="0"/>
              <a:t> d’avoir le même </a:t>
            </a:r>
            <a:r>
              <a:rPr lang="fr-CA" b="1" dirty="0">
                <a:solidFill>
                  <a:srgbClr val="FA4098"/>
                </a:solidFill>
              </a:rPr>
              <a:t>id</a:t>
            </a:r>
            <a:r>
              <a:rPr lang="fr-CA" dirty="0"/>
              <a:t> !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marL="457200" lvl="1" indent="0">
              <a:buNone/>
            </a:pPr>
            <a:endParaRPr lang="fr-CA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AFC5F46-E057-4B7B-9237-8335B7B60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DOM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6707104-3AE0-4C87-90D9-AEC699A793DC}"/>
              </a:ext>
            </a:extLst>
          </p:cNvPr>
          <p:cNvSpPr txBox="1"/>
          <p:nvPr/>
        </p:nvSpPr>
        <p:spPr>
          <a:xfrm>
            <a:off x="3274800" y="2547863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CA" b="1" dirty="0">
                <a:solidFill>
                  <a:srgbClr val="739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fr-CA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Petit tapis rouge.&lt;/</a:t>
            </a:r>
            <a:r>
              <a:rPr lang="fr-CA" b="1" dirty="0">
                <a:solidFill>
                  <a:srgbClr val="739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fr-CA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E836D63-2DD6-447D-BEE5-4427008CBEE3}"/>
              </a:ext>
            </a:extLst>
          </p:cNvPr>
          <p:cNvSpPr txBox="1"/>
          <p:nvPr/>
        </p:nvSpPr>
        <p:spPr>
          <a:xfrm>
            <a:off x="3274800" y="412982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CA" b="1" dirty="0">
                <a:solidFill>
                  <a:srgbClr val="739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fr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id="</a:t>
            </a:r>
            <a:r>
              <a:rPr lang="fr-CA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gris</a:t>
            </a:r>
            <a:r>
              <a:rPr lang="fr-CA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 Petit tapis gris.&lt;/</a:t>
            </a:r>
            <a:r>
              <a:rPr lang="fr-CA" b="1" dirty="0">
                <a:solidFill>
                  <a:srgbClr val="739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fr-CA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28248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8B51E6A-6336-435F-8A42-930FEA437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Utiliser </a:t>
            </a:r>
            <a:r>
              <a:rPr lang="fr-CA" b="1" dirty="0">
                <a:solidFill>
                  <a:srgbClr val="FA4098"/>
                </a:solidFill>
              </a:rPr>
              <a:t>DOM</a:t>
            </a:r>
            <a:r>
              <a:rPr lang="fr-CA" dirty="0"/>
              <a:t> avec un élément HTML</a:t>
            </a:r>
          </a:p>
          <a:p>
            <a:pPr lvl="1"/>
            <a:r>
              <a:rPr lang="fr-CA" dirty="0"/>
              <a:t> Nous pouvons nous servir de l’</a:t>
            </a:r>
            <a:r>
              <a:rPr lang="fr-CA" b="1" dirty="0">
                <a:solidFill>
                  <a:srgbClr val="FA4098"/>
                </a:solidFill>
              </a:rPr>
              <a:t>id</a:t>
            </a:r>
            <a:r>
              <a:rPr lang="fr-CA" dirty="0"/>
              <a:t> d’un élément HTML afin de pouvoir le modifier dans le code JavaScript :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r>
              <a:rPr lang="fr-CA" dirty="0"/>
              <a:t> Pour utiliser le </a:t>
            </a:r>
            <a:r>
              <a:rPr lang="fr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 </a:t>
            </a:r>
            <a:r>
              <a:rPr lang="fr-CA" dirty="0"/>
              <a:t>(ex : le modifier, obtenir son contenu textuel, etc.), on utilise son </a:t>
            </a:r>
            <a:r>
              <a:rPr lang="fr-CA" b="1" dirty="0">
                <a:solidFill>
                  <a:srgbClr val="FA4098"/>
                </a:solidFill>
              </a:rPr>
              <a:t>id</a:t>
            </a:r>
            <a:r>
              <a:rPr lang="fr-CA" dirty="0"/>
              <a:t>, qui ici est "</a:t>
            </a:r>
            <a:r>
              <a:rPr lang="fr-CA" b="1" dirty="0">
                <a:solidFill>
                  <a:srgbClr val="FA4098"/>
                </a:solidFill>
              </a:rPr>
              <a:t>pikachu</a:t>
            </a:r>
            <a:r>
              <a:rPr lang="fr-CA" dirty="0"/>
              <a:t>". 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AFC5F46-E057-4B7B-9237-8335B7B60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DOM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6707104-3AE0-4C87-90D9-AEC699A793DC}"/>
              </a:ext>
            </a:extLst>
          </p:cNvPr>
          <p:cNvSpPr txBox="1"/>
          <p:nvPr/>
        </p:nvSpPr>
        <p:spPr>
          <a:xfrm>
            <a:off x="3274800" y="2547863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CA" b="1" dirty="0">
                <a:solidFill>
                  <a:srgbClr val="739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fr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id="</a:t>
            </a:r>
            <a:r>
              <a:rPr lang="fr-CA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pikachu</a:t>
            </a:r>
            <a:r>
              <a:rPr lang="fr-CA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 Pick a shoe &lt;/</a:t>
            </a:r>
            <a:r>
              <a:rPr lang="fr-CA" b="1" dirty="0">
                <a:solidFill>
                  <a:srgbClr val="739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fr-CA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7" name="Flèche : bas 6">
            <a:extLst>
              <a:ext uri="{FF2B5EF4-FFF2-40B4-BE49-F238E27FC236}">
                <a16:creationId xmlns:a16="http://schemas.microsoft.com/office/drawing/2014/main" id="{035A4036-DDA2-4123-9B50-AB0A6B2ED408}"/>
              </a:ext>
            </a:extLst>
          </p:cNvPr>
          <p:cNvSpPr/>
          <p:nvPr/>
        </p:nvSpPr>
        <p:spPr>
          <a:xfrm>
            <a:off x="4925568" y="2974848"/>
            <a:ext cx="274320" cy="316992"/>
          </a:xfrm>
          <a:prstGeom prst="downArrow">
            <a:avLst/>
          </a:prstGeom>
          <a:solidFill>
            <a:srgbClr val="739C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441F616-156C-4FF1-9CDF-39BE85F5D01F}"/>
              </a:ext>
            </a:extLst>
          </p:cNvPr>
          <p:cNvSpPr txBox="1"/>
          <p:nvPr/>
        </p:nvSpPr>
        <p:spPr>
          <a:xfrm>
            <a:off x="1127277" y="3337302"/>
            <a:ext cx="8866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latin typeface="Courier New" panose="02070309020205020404" pitchFamily="49" charset="0"/>
                <a:cs typeface="Courier New" panose="02070309020205020404" pitchFamily="49" charset="0"/>
              </a:rPr>
              <a:t>document.</a:t>
            </a:r>
            <a:r>
              <a:rPr lang="fr-CA" b="1">
                <a:latin typeface="Courier New" panose="02070309020205020404" pitchFamily="49" charset="0"/>
                <a:cs typeface="Courier New" panose="02070309020205020404" pitchFamily="49" charset="0"/>
              </a:rPr>
              <a:t>querySelector</a:t>
            </a:r>
            <a:r>
              <a:rPr lang="fr-CA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CA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#pikachu</a:t>
            </a:r>
            <a:r>
              <a:rPr lang="fr-CA" b="1" dirty="0">
                <a:latin typeface="Courier New" panose="02070309020205020404" pitchFamily="49" charset="0"/>
                <a:cs typeface="Courier New" panose="02070309020205020404" pitchFamily="49" charset="0"/>
              </a:rPr>
              <a:t>").textContent = "Pikachu";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63A5134-65EB-486B-9D60-EA0241D466F5}"/>
              </a:ext>
            </a:extLst>
          </p:cNvPr>
          <p:cNvSpPr txBox="1"/>
          <p:nvPr/>
        </p:nvSpPr>
        <p:spPr>
          <a:xfrm>
            <a:off x="275369" y="4033100"/>
            <a:ext cx="7197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739CD1"/>
                </a:solidFill>
              </a:rPr>
              <a:t>Ce bout de code veut dire « Pour l’élément </a:t>
            </a:r>
            <a:r>
              <a:rPr lang="fr-CA" b="1" dirty="0">
                <a:solidFill>
                  <a:srgbClr val="739CD1"/>
                </a:solidFill>
              </a:rPr>
              <a:t>dont l’id est </a:t>
            </a:r>
            <a:r>
              <a:rPr lang="fr-CA" b="1" dirty="0">
                <a:solidFill>
                  <a:srgbClr val="FA4098"/>
                </a:solidFill>
              </a:rPr>
              <a:t>pikachu</a:t>
            </a:r>
            <a:r>
              <a:rPr lang="fr-CA" b="1" dirty="0">
                <a:solidFill>
                  <a:srgbClr val="739CD1"/>
                </a:solidFill>
              </a:rPr>
              <a:t> </a:t>
            </a:r>
            <a:r>
              <a:rPr lang="fr-CA" dirty="0">
                <a:solidFill>
                  <a:srgbClr val="739CD1"/>
                </a:solidFill>
              </a:rPr>
              <a:t>», ... </a:t>
            </a:r>
          </a:p>
        </p:txBody>
      </p:sp>
      <p:sp>
        <p:nvSpPr>
          <p:cNvPr id="9" name="Accolade fermante 8">
            <a:extLst>
              <a:ext uri="{FF2B5EF4-FFF2-40B4-BE49-F238E27FC236}">
                <a16:creationId xmlns:a16="http://schemas.microsoft.com/office/drawing/2014/main" id="{1B7877D4-EE74-4B97-9EC6-6AF3AE46E4B9}"/>
              </a:ext>
            </a:extLst>
          </p:cNvPr>
          <p:cNvSpPr/>
          <p:nvPr/>
        </p:nvSpPr>
        <p:spPr>
          <a:xfrm rot="5400000">
            <a:off x="3380663" y="1468672"/>
            <a:ext cx="303727" cy="4693920"/>
          </a:xfrm>
          <a:prstGeom prst="rightBrace">
            <a:avLst>
              <a:gd name="adj1" fmla="val 96568"/>
              <a:gd name="adj2" fmla="val 50561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783149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8B51E6A-6336-435F-8A42-930FEA437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Utiliser </a:t>
            </a:r>
            <a:r>
              <a:rPr lang="fr-CA" b="1" dirty="0">
                <a:solidFill>
                  <a:srgbClr val="FA4098"/>
                </a:solidFill>
              </a:rPr>
              <a:t>DOM</a:t>
            </a:r>
            <a:r>
              <a:rPr lang="fr-CA" dirty="0"/>
              <a:t> avec un élément HTML</a:t>
            </a:r>
          </a:p>
          <a:p>
            <a:pPr lvl="1"/>
            <a:r>
              <a:rPr lang="fr-CA" dirty="0"/>
              <a:t> Notons que pour le moment, nous utilisons la </a:t>
            </a:r>
            <a:r>
              <a:rPr lang="fr-CA" b="1" dirty="0"/>
              <a:t>console</a:t>
            </a:r>
            <a:r>
              <a:rPr lang="fr-CA" dirty="0"/>
              <a:t> du navigateur Web pour écrire notre code </a:t>
            </a:r>
            <a:r>
              <a:rPr lang="fr-CA" b="1" dirty="0"/>
              <a:t>JavaScript</a:t>
            </a:r>
            <a:r>
              <a:rPr lang="fr-CA" dirty="0"/>
              <a:t>, alors tous les changements que nous faisons sont </a:t>
            </a:r>
            <a:r>
              <a:rPr lang="fr-CA" b="1" u="sng" dirty="0"/>
              <a:t>temporaires</a:t>
            </a:r>
            <a:r>
              <a:rPr lang="fr-CA" dirty="0"/>
              <a:t> !</a:t>
            </a:r>
          </a:p>
          <a:p>
            <a:pPr lvl="2"/>
            <a:r>
              <a:rPr lang="fr-CA" dirty="0"/>
              <a:t> </a:t>
            </a:r>
            <a:r>
              <a:rPr lang="fr-CA" b="1" dirty="0"/>
              <a:t>Réactualiser</a:t>
            </a:r>
            <a:r>
              <a:rPr lang="fr-CA" dirty="0"/>
              <a:t> 🔄 la page Web réinitialise les changements faits avec DOM dans la console.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AFC5F46-E057-4B7B-9237-8335B7B60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2354202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8B51E6A-6336-435F-8A42-930FEA437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Obtenir le </a:t>
            </a:r>
            <a:r>
              <a:rPr lang="fr-CA" b="1" dirty="0"/>
              <a:t>contenu textuel</a:t>
            </a:r>
          </a:p>
          <a:p>
            <a:pPr lvl="1"/>
            <a:r>
              <a:rPr lang="fr-CA" dirty="0"/>
              <a:t> 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</a:t>
            </a:r>
            <a:r>
              <a:rPr lang="fr-CA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querySelector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("#id").</a:t>
            </a:r>
            <a:r>
              <a:rPr lang="fr-CA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textContent</a:t>
            </a:r>
          </a:p>
          <a:p>
            <a:pPr lvl="2"/>
            <a:r>
              <a:rPr lang="fr-CA" dirty="0"/>
              <a:t> Par exemple ici, on veut le contenu textuel de l’élément avec l’</a:t>
            </a:r>
            <a:r>
              <a:rPr lang="fr-CA" b="1" dirty="0"/>
              <a:t>id</a:t>
            </a:r>
            <a:r>
              <a:rPr lang="fr-CA" dirty="0"/>
              <a:t> "</a:t>
            </a:r>
            <a:r>
              <a:rPr lang="fr-CA" dirty="0">
                <a:solidFill>
                  <a:srgbClr val="FA4098"/>
                </a:solidFill>
              </a:rPr>
              <a:t>titre</a:t>
            </a:r>
            <a:r>
              <a:rPr lang="fr-CA" dirty="0"/>
              <a:t>". </a:t>
            </a:r>
          </a:p>
          <a:p>
            <a:pPr lvl="3"/>
            <a:r>
              <a:rPr lang="fr-CA" dirty="0"/>
              <a:t>La console nous retourne « </a:t>
            </a:r>
            <a:r>
              <a:rPr lang="fr-CA" b="1" dirty="0"/>
              <a:t>Smudge </a:t>
            </a:r>
            <a:r>
              <a:rPr lang="fr-CA" dirty="0"/>
              <a:t>».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AFC5F46-E057-4B7B-9237-8335B7B60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DOM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17012986-5E8D-4C78-B996-22A1B3E79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04" y="4209689"/>
            <a:ext cx="5525271" cy="676369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5AFB0812-893B-4BED-9F25-432C52489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616" y="2487168"/>
            <a:ext cx="4995780" cy="4219576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</p:spTree>
    <p:extLst>
      <p:ext uri="{BB962C8B-B14F-4D97-AF65-F5344CB8AC3E}">
        <p14:creationId xmlns:p14="http://schemas.microsoft.com/office/powerpoint/2010/main" val="1173270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8B51E6A-6336-435F-8A42-930FEA437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</a:t>
            </a:r>
            <a:r>
              <a:rPr lang="fr-CA" b="1" dirty="0"/>
              <a:t>Modifier</a:t>
            </a:r>
            <a:r>
              <a:rPr lang="fr-CA" dirty="0"/>
              <a:t> le contenu textuel</a:t>
            </a:r>
          </a:p>
          <a:p>
            <a:pPr lvl="1"/>
            <a:r>
              <a:rPr lang="fr-CA" dirty="0"/>
              <a:t> </a:t>
            </a:r>
            <a:r>
              <a:rPr lang="fr-CA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</a:t>
            </a:r>
            <a:r>
              <a:rPr lang="fr-CA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querySelector</a:t>
            </a:r>
            <a:r>
              <a:rPr lang="fr-CA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("#id").</a:t>
            </a:r>
            <a:r>
              <a:rPr lang="fr-CA" sz="2000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textContent</a:t>
            </a:r>
            <a:r>
              <a:rPr lang="fr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"nouveau texte";</a:t>
            </a:r>
          </a:p>
          <a:p>
            <a:pPr lvl="2"/>
            <a:r>
              <a:rPr lang="fr-CA" dirty="0"/>
              <a:t> Ici, on veut changer le titre « </a:t>
            </a:r>
            <a:r>
              <a:rPr lang="fr-CA" b="1" dirty="0"/>
              <a:t>Smudge </a:t>
            </a:r>
            <a:r>
              <a:rPr lang="fr-CA" dirty="0"/>
              <a:t>» pour « </a:t>
            </a:r>
            <a:r>
              <a:rPr lang="fr-CA" b="1" dirty="0"/>
              <a:t>Chat consterné </a:t>
            </a:r>
            <a:r>
              <a:rPr lang="fr-CA" dirty="0"/>
              <a:t>». On doit utiliser l’id </a:t>
            </a:r>
            <a:r>
              <a:rPr lang="fr-CA" b="1" dirty="0">
                <a:solidFill>
                  <a:srgbClr val="FA4098"/>
                </a:solidFill>
              </a:rPr>
              <a:t>titre</a:t>
            </a:r>
            <a:r>
              <a:rPr lang="fr-CA" dirty="0"/>
              <a:t> pour le faire.</a:t>
            </a:r>
            <a:endParaRPr lang="fr-CA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AFC5F46-E057-4B7B-9237-8335B7B60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DOM</a:t>
            </a:r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8F971925-182C-42AB-92A0-22B8F3071A62}"/>
              </a:ext>
            </a:extLst>
          </p:cNvPr>
          <p:cNvSpPr/>
          <p:nvPr/>
        </p:nvSpPr>
        <p:spPr>
          <a:xfrm>
            <a:off x="9355981" y="4303606"/>
            <a:ext cx="371856" cy="505968"/>
          </a:xfrm>
          <a:prstGeom prst="downArrow">
            <a:avLst/>
          </a:prstGeom>
          <a:solidFill>
            <a:srgbClr val="739C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F583832-03C2-4AE5-AF59-39B37C67F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732" y="3240425"/>
            <a:ext cx="5525271" cy="67636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68D1B55-458C-46BB-88D7-704C5A3BF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2792" y="2416160"/>
            <a:ext cx="2684996" cy="182339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BAF262B-92D0-49E2-B893-026624478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2792" y="4727428"/>
            <a:ext cx="2684996" cy="1876099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21D15B09-0324-4EB3-BC4D-B077EA34B3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915" y="4321179"/>
            <a:ext cx="7013465" cy="2282348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</p:spTree>
    <p:extLst>
      <p:ext uri="{BB962C8B-B14F-4D97-AF65-F5344CB8AC3E}">
        <p14:creationId xmlns:p14="http://schemas.microsoft.com/office/powerpoint/2010/main" val="141233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8B51E6A-6336-435F-8A42-930FEA437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</a:t>
            </a:r>
            <a:r>
              <a:rPr lang="fr-CA" b="1" dirty="0"/>
              <a:t>Modifier</a:t>
            </a:r>
            <a:r>
              <a:rPr lang="fr-CA" dirty="0"/>
              <a:t> le contenu textuel</a:t>
            </a:r>
          </a:p>
          <a:p>
            <a:pPr lvl="1"/>
            <a:r>
              <a:rPr lang="fr-CA" dirty="0"/>
              <a:t> </a:t>
            </a:r>
            <a:r>
              <a:rPr lang="fr-CA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</a:t>
            </a:r>
            <a:r>
              <a:rPr lang="fr-CA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querySelector</a:t>
            </a:r>
            <a:r>
              <a:rPr lang="fr-CA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("#id").</a:t>
            </a:r>
            <a:r>
              <a:rPr lang="fr-CA" sz="2000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textContent</a:t>
            </a:r>
            <a:r>
              <a:rPr lang="fr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"nouveau texte";</a:t>
            </a:r>
          </a:p>
          <a:p>
            <a:pPr lvl="2"/>
            <a:r>
              <a:rPr lang="fr-CA" dirty="0"/>
              <a:t> Ici, on </a:t>
            </a:r>
            <a:r>
              <a:rPr lang="fr-CA"/>
              <a:t>veut remplace le texte </a:t>
            </a:r>
            <a:r>
              <a:rPr lang="fr-CA" dirty="0"/>
              <a:t>« </a:t>
            </a:r>
            <a:r>
              <a:rPr lang="fr-CA" b="1" dirty="0"/>
              <a:t>Smudge </a:t>
            </a:r>
            <a:r>
              <a:rPr lang="fr-CA"/>
              <a:t>» par </a:t>
            </a:r>
            <a:r>
              <a:rPr lang="fr-CA" dirty="0"/>
              <a:t>« </a:t>
            </a:r>
            <a:r>
              <a:rPr lang="fr-CA" b="1" dirty="0"/>
              <a:t>Chat consterné </a:t>
            </a:r>
            <a:r>
              <a:rPr lang="fr-CA" dirty="0"/>
              <a:t>». On doit utiliser </a:t>
            </a:r>
            <a:r>
              <a:rPr lang="fr-CA"/>
              <a:t>l’id </a:t>
            </a:r>
            <a:r>
              <a:rPr lang="fr-CA">
                <a:solidFill>
                  <a:srgbClr val="FA4098"/>
                </a:solidFill>
              </a:rPr>
              <a:t>#</a:t>
            </a:r>
            <a:r>
              <a:rPr lang="fr-CA" b="1">
                <a:solidFill>
                  <a:srgbClr val="FA4098"/>
                </a:solidFill>
              </a:rPr>
              <a:t>titre</a:t>
            </a:r>
            <a:r>
              <a:rPr lang="fr-CA"/>
              <a:t> </a:t>
            </a:r>
            <a:r>
              <a:rPr lang="fr-CA" dirty="0"/>
              <a:t>pour le faire.</a:t>
            </a:r>
            <a:endParaRPr lang="fr-CA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AFC5F46-E057-4B7B-9237-8335B7B60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DOM</a:t>
            </a:r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8F971925-182C-42AB-92A0-22B8F3071A62}"/>
              </a:ext>
            </a:extLst>
          </p:cNvPr>
          <p:cNvSpPr/>
          <p:nvPr/>
        </p:nvSpPr>
        <p:spPr>
          <a:xfrm>
            <a:off x="9355981" y="4303606"/>
            <a:ext cx="371856" cy="505968"/>
          </a:xfrm>
          <a:prstGeom prst="downArrow">
            <a:avLst/>
          </a:prstGeom>
          <a:solidFill>
            <a:srgbClr val="739C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F583832-03C2-4AE5-AF59-39B37C67F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732" y="3240425"/>
            <a:ext cx="5525271" cy="67636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68D1B55-458C-46BB-88D7-704C5A3BF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2792" y="2416160"/>
            <a:ext cx="2684996" cy="182339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BAF262B-92D0-49E2-B893-026624478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2792" y="4727428"/>
            <a:ext cx="2684996" cy="1876099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21D15B09-0324-4EB3-BC4D-B077EA34B3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915" y="4321179"/>
            <a:ext cx="7013465" cy="2282348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</p:spTree>
    <p:extLst>
      <p:ext uri="{BB962C8B-B14F-4D97-AF65-F5344CB8AC3E}">
        <p14:creationId xmlns:p14="http://schemas.microsoft.com/office/powerpoint/2010/main" val="827929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8B51E6A-6336-435F-8A42-930FEA437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</a:t>
            </a:r>
            <a:r>
              <a:rPr lang="fr-CA" b="1" dirty="0"/>
              <a:t>Modifier</a:t>
            </a:r>
            <a:r>
              <a:rPr lang="fr-CA" dirty="0"/>
              <a:t> le contenu textuel</a:t>
            </a:r>
          </a:p>
          <a:p>
            <a:pPr lvl="1"/>
            <a:r>
              <a:rPr lang="fr-CA" sz="2000" dirty="0"/>
              <a:t> 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</a:t>
            </a:r>
            <a:r>
              <a:rPr lang="fr-CA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querySelector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("#id").</a:t>
            </a:r>
            <a:r>
              <a:rPr lang="fr-CA" sz="1800" b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textContent</a:t>
            </a:r>
            <a:r>
              <a:rPr lang="fr-CA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 "texte supplémentaire";</a:t>
            </a:r>
            <a:endParaRPr lang="fr-CA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fr-CA" dirty="0"/>
              <a:t> Ici</a:t>
            </a:r>
            <a:r>
              <a:rPr lang="fr-CA"/>
              <a:t>, on remarque l’usage de </a:t>
            </a:r>
            <a:r>
              <a:rPr lang="fr-CA" b="1">
                <a:solidFill>
                  <a:srgbClr val="FA4098"/>
                </a:solidFill>
              </a:rPr>
              <a:t>+=</a:t>
            </a:r>
            <a:r>
              <a:rPr lang="fr-CA"/>
              <a:t> au lieu de </a:t>
            </a:r>
            <a:r>
              <a:rPr lang="fr-CA" b="1">
                <a:solidFill>
                  <a:srgbClr val="FA4098"/>
                </a:solidFill>
              </a:rPr>
              <a:t>=</a:t>
            </a:r>
            <a:r>
              <a:rPr lang="fr-CA"/>
              <a:t>. Cet opérateur va permettre, bien entendu, d’</a:t>
            </a:r>
            <a:r>
              <a:rPr lang="fr-CA" b="1" u="sng"/>
              <a:t>ajouter</a:t>
            </a:r>
            <a:r>
              <a:rPr lang="fr-CA"/>
              <a:t> du texte sans remplacer le texte déjà présent.</a:t>
            </a:r>
            <a:endParaRPr lang="fr-CA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AFC5F46-E057-4B7B-9237-8335B7B60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DOM</a:t>
            </a:r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8F971925-182C-42AB-92A0-22B8F3071A62}"/>
              </a:ext>
            </a:extLst>
          </p:cNvPr>
          <p:cNvSpPr/>
          <p:nvPr/>
        </p:nvSpPr>
        <p:spPr>
          <a:xfrm>
            <a:off x="9355981" y="4303606"/>
            <a:ext cx="371856" cy="505968"/>
          </a:xfrm>
          <a:prstGeom prst="downArrow">
            <a:avLst/>
          </a:prstGeom>
          <a:solidFill>
            <a:srgbClr val="739C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1AE6A906-FC3F-41C8-BC07-144B3E2A6379}"/>
              </a:ext>
            </a:extLst>
          </p:cNvPr>
          <p:cNvCxnSpPr/>
          <p:nvPr/>
        </p:nvCxnSpPr>
        <p:spPr>
          <a:xfrm flipH="1">
            <a:off x="7626096" y="1219200"/>
            <a:ext cx="566696" cy="463296"/>
          </a:xfrm>
          <a:prstGeom prst="straightConnector1">
            <a:avLst/>
          </a:prstGeom>
          <a:ln w="57150">
            <a:solidFill>
              <a:srgbClr val="739C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98E788DE-A144-45E7-9C3F-8DAE92E06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57" y="4396443"/>
            <a:ext cx="6619271" cy="1467910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F27265C-3889-486B-8C09-E206563C3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086" y="4941015"/>
            <a:ext cx="3105646" cy="1470684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831BBE9-72C2-4523-BC55-A0C883DC0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6883" y="2685835"/>
            <a:ext cx="3105646" cy="1486330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06E7FC3-F97D-46D9-AA5B-F3CF3FF518A9}"/>
              </a:ext>
            </a:extLst>
          </p:cNvPr>
          <p:cNvCxnSpPr>
            <a:cxnSpLocks/>
          </p:cNvCxnSpPr>
          <p:nvPr/>
        </p:nvCxnSpPr>
        <p:spPr>
          <a:xfrm flipH="1" flipV="1">
            <a:off x="5126736" y="5533811"/>
            <a:ext cx="316992" cy="661084"/>
          </a:xfrm>
          <a:prstGeom prst="straightConnector1">
            <a:avLst/>
          </a:prstGeom>
          <a:ln w="57150">
            <a:solidFill>
              <a:srgbClr val="739C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 19">
            <a:extLst>
              <a:ext uri="{FF2B5EF4-FFF2-40B4-BE49-F238E27FC236}">
                <a16:creationId xmlns:a16="http://schemas.microsoft.com/office/drawing/2014/main" id="{FB6A3E73-5BCD-43C0-A3B0-DEDDF2157E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0614" y="3143257"/>
            <a:ext cx="5249008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663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B7C9F40-FC41-479B-9703-FD2B2A1A8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/>
              <a:t> Chaînes de caractères</a:t>
            </a:r>
          </a:p>
          <a:p>
            <a:pPr lvl="1"/>
            <a:r>
              <a:rPr lang="fr-CA" dirty="0"/>
              <a:t> Affectation</a:t>
            </a:r>
          </a:p>
          <a:p>
            <a:pPr lvl="1"/>
            <a:r>
              <a:rPr lang="fr-CA" dirty="0"/>
              <a:t> Concaténation</a:t>
            </a:r>
          </a:p>
          <a:p>
            <a:r>
              <a:rPr lang="fr-CA" dirty="0">
                <a:solidFill>
                  <a:srgbClr val="739CD1"/>
                </a:solidFill>
              </a:rPr>
              <a:t> Introduction au DOM</a:t>
            </a:r>
          </a:p>
          <a:p>
            <a:pPr lvl="1"/>
            <a:r>
              <a:rPr lang="fr-CA" dirty="0">
                <a:solidFill>
                  <a:srgbClr val="739CD1"/>
                </a:solidFill>
              </a:rPr>
              <a:t> </a:t>
            </a:r>
            <a:r>
              <a:rPr lang="fr-CA">
                <a:solidFill>
                  <a:srgbClr val="739CD1"/>
                </a:solidFill>
              </a:rPr>
              <a:t>QuerySelector</a:t>
            </a:r>
            <a:endParaRPr lang="fr-CA" dirty="0">
              <a:solidFill>
                <a:srgbClr val="739CD1"/>
              </a:solidFill>
            </a:endParaRPr>
          </a:p>
          <a:p>
            <a:pPr lvl="1"/>
            <a:r>
              <a:rPr lang="fr-CA" dirty="0">
                <a:solidFill>
                  <a:srgbClr val="739CD1"/>
                </a:solidFill>
              </a:rPr>
              <a:t> textContent</a:t>
            </a:r>
          </a:p>
          <a:p>
            <a:r>
              <a:rPr lang="fr-CA" dirty="0">
                <a:solidFill>
                  <a:srgbClr val="797CDE"/>
                </a:solidFill>
              </a:rPr>
              <a:t> Visual Studio Code</a:t>
            </a:r>
          </a:p>
          <a:p>
            <a:pPr lvl="1"/>
            <a:r>
              <a:rPr lang="fr-CA" dirty="0">
                <a:solidFill>
                  <a:srgbClr val="797CDE"/>
                </a:solidFill>
              </a:rPr>
              <a:t> Structure d’un projet</a:t>
            </a:r>
          </a:p>
          <a:p>
            <a:pPr lvl="1"/>
            <a:r>
              <a:rPr lang="fr-CA" dirty="0">
                <a:solidFill>
                  <a:srgbClr val="797CDE"/>
                </a:solidFill>
              </a:rPr>
              <a:t> Ouvrir / travailler sur un projet</a:t>
            </a:r>
          </a:p>
          <a:p>
            <a:r>
              <a:rPr lang="fr-CA" dirty="0">
                <a:solidFill>
                  <a:srgbClr val="9073D1"/>
                </a:solidFill>
              </a:rPr>
              <a:t> Introduction aux fonctions</a:t>
            </a:r>
          </a:p>
          <a:p>
            <a:r>
              <a:rPr lang="fr-CA" dirty="0">
                <a:solidFill>
                  <a:srgbClr val="B177BF"/>
                </a:solidFill>
              </a:rPr>
              <a:t> Petits plus</a:t>
            </a:r>
          </a:p>
          <a:p>
            <a:pPr lvl="1"/>
            <a:r>
              <a:rPr lang="fr-CA" dirty="0">
                <a:solidFill>
                  <a:srgbClr val="B177BF"/>
                </a:solidFill>
              </a:rPr>
              <a:t> Commentaires en JavaScript</a:t>
            </a:r>
          </a:p>
          <a:p>
            <a:pPr lvl="1"/>
            <a:r>
              <a:rPr lang="fr-CA" dirty="0">
                <a:solidFill>
                  <a:srgbClr val="B177BF"/>
                </a:solidFill>
              </a:rPr>
              <a:t> console.log() et alert()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B95017CD-4398-4A31-BAF2-D2A5CB57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Menu du jour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C9E9406-E6B4-481A-8643-C2BD1E5DF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780" y="357829"/>
            <a:ext cx="372636" cy="37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051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DA8672CD-14CC-4E5C-90D1-9D8E011B0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</a:t>
            </a:r>
            <a:r>
              <a:rPr lang="fr-CA" b="1"/>
              <a:t>Modifier</a:t>
            </a:r>
            <a:r>
              <a:rPr lang="fr-CA"/>
              <a:t> le contenu textuel</a:t>
            </a:r>
          </a:p>
          <a:p>
            <a:pPr lvl="1"/>
            <a:r>
              <a:rPr lang="fr-CA"/>
              <a:t> Plutôt que d’</a:t>
            </a:r>
            <a:r>
              <a:rPr lang="fr-CA" b="1"/>
              <a:t>affecter</a:t>
            </a:r>
            <a:r>
              <a:rPr lang="fr-CA"/>
              <a:t> une </a:t>
            </a:r>
            <a:r>
              <a:rPr lang="fr-CA">
                <a:solidFill>
                  <a:srgbClr val="FA4098"/>
                </a:solidFill>
              </a:rPr>
              <a:t>chaîne de caractères</a:t>
            </a:r>
            <a:r>
              <a:rPr lang="fr-CA"/>
              <a:t> au </a:t>
            </a:r>
            <a:r>
              <a:rPr lang="fr-CA" b="1"/>
              <a:t>contenu textuel</a:t>
            </a:r>
            <a:r>
              <a:rPr lang="fr-CA"/>
              <a:t>, on peut également affecter n’importe quelle </a:t>
            </a:r>
            <a:r>
              <a:rPr lang="fr-CA" b="1"/>
              <a:t>variable</a:t>
            </a:r>
            <a:r>
              <a:rPr lang="fr-CA"/>
              <a:t> pour afficher sa valeur dans la page Web :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FF48EA7-E626-4B3E-9805-2C9D1926D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DOM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03FF02F-9ABD-4F06-BAA6-DDCD95BA4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230" y="3273624"/>
            <a:ext cx="5931786" cy="541146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3D64831-FB0E-4BC8-94BE-CB8F59F3B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066" y="2731087"/>
            <a:ext cx="3801005" cy="1590897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6097333-2C9B-4DC8-8441-F40529BA0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231" y="5536644"/>
            <a:ext cx="5931786" cy="503642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80E1022-5715-4075-B254-F7C3E12756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0066" y="4907279"/>
            <a:ext cx="3772426" cy="1762371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C355419-5F59-477D-8DEB-EBBC3A98D887}"/>
              </a:ext>
            </a:extLst>
          </p:cNvPr>
          <p:cNvSpPr txBox="1"/>
          <p:nvPr/>
        </p:nvSpPr>
        <p:spPr>
          <a:xfrm>
            <a:off x="1054230" y="5116537"/>
            <a:ext cx="5687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>
                <a:solidFill>
                  <a:srgbClr val="FA4098"/>
                </a:solidFill>
              </a:rPr>
              <a:t>Ça peut même être un nombre !</a:t>
            </a:r>
          </a:p>
        </p:txBody>
      </p:sp>
    </p:spTree>
    <p:extLst>
      <p:ext uri="{BB962C8B-B14F-4D97-AF65-F5344CB8AC3E}">
        <p14:creationId xmlns:p14="http://schemas.microsoft.com/office/powerpoint/2010/main" val="143442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8B51E6A-6336-435F-8A42-930FEA437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</a:t>
            </a:r>
            <a:r>
              <a:rPr lang="fr-CA" b="1" dirty="0"/>
              <a:t>Modifier</a:t>
            </a:r>
            <a:r>
              <a:rPr lang="fr-CA" dirty="0"/>
              <a:t> le contenu textuel</a:t>
            </a:r>
          </a:p>
          <a:p>
            <a:pPr lvl="1"/>
            <a:r>
              <a:rPr lang="fr-CA" dirty="0"/>
              <a:t> Tentons quelque chose d’un peu plus complexe.</a:t>
            </a:r>
          </a:p>
          <a:p>
            <a:pPr lvl="2"/>
            <a:endParaRPr lang="fr-CA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fr-CA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fr-CA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fr-CA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endParaRPr lang="fr-CA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endParaRPr lang="fr-CA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2" indent="-457200">
              <a:buFont typeface="+mj-lt"/>
              <a:buAutoNum type="arabicParenR"/>
            </a:pPr>
            <a:r>
              <a:rPr lang="fr-CA" dirty="0">
                <a:cs typeface="Courier New" panose="02070309020205020404" pitchFamily="49" charset="0"/>
              </a:rPr>
              <a:t>On va récupérer le nom du chat (« Smudge ») pour le mettre dans une variable :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AFC5F46-E057-4B7B-9237-8335B7B60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DOM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804D011-FF35-4D15-9775-DC492CFA7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824" y="1697859"/>
            <a:ext cx="2409670" cy="2023626"/>
          </a:xfrm>
          <a:prstGeom prst="rect">
            <a:avLst/>
          </a:prstGeom>
          <a:ln w="38100">
            <a:solidFill>
              <a:srgbClr val="739C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070D813-7907-4954-80C5-3D2E7ED24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079" y="2219066"/>
            <a:ext cx="5925377" cy="98121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DC5587B-4052-428F-AA5E-269131255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4837" y="4683370"/>
            <a:ext cx="7038725" cy="1444310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</p:spTree>
    <p:extLst>
      <p:ext uri="{BB962C8B-B14F-4D97-AF65-F5344CB8AC3E}">
        <p14:creationId xmlns:p14="http://schemas.microsoft.com/office/powerpoint/2010/main" val="1080983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8B51E6A-6336-435F-8A42-930FEA437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</a:t>
            </a:r>
            <a:r>
              <a:rPr lang="fr-CA" b="1" dirty="0"/>
              <a:t>Modifier</a:t>
            </a:r>
            <a:r>
              <a:rPr lang="fr-CA" dirty="0"/>
              <a:t> le contenu textuel</a:t>
            </a:r>
            <a:endParaRPr lang="fr-CA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2" indent="-457200">
              <a:buFont typeface="+mj-lt"/>
              <a:buAutoNum type="arabicParenR" startAt="2"/>
            </a:pPr>
            <a:endParaRPr lang="fr-CA" dirty="0">
              <a:cs typeface="Courier New" panose="02070309020205020404" pitchFamily="49" charset="0"/>
            </a:endParaRPr>
          </a:p>
          <a:p>
            <a:pPr marL="1371600" lvl="2" indent="-457200">
              <a:buFont typeface="+mj-lt"/>
              <a:buAutoNum type="arabicParenR" startAt="2"/>
            </a:pPr>
            <a:endParaRPr lang="fr-CA" dirty="0">
              <a:cs typeface="Courier New" panose="02070309020205020404" pitchFamily="49" charset="0"/>
            </a:endParaRPr>
          </a:p>
          <a:p>
            <a:pPr marL="1371600" lvl="2" indent="-457200">
              <a:buFont typeface="+mj-lt"/>
              <a:buAutoNum type="arabicParenR" startAt="2"/>
            </a:pPr>
            <a:endParaRPr lang="fr-CA" dirty="0">
              <a:cs typeface="Courier New" panose="02070309020205020404" pitchFamily="49" charset="0"/>
            </a:endParaRPr>
          </a:p>
          <a:p>
            <a:pPr marL="1371600" lvl="2" indent="-457200">
              <a:buFont typeface="+mj-lt"/>
              <a:buAutoNum type="arabicParenR" startAt="2"/>
            </a:pPr>
            <a:endParaRPr lang="fr-CA" dirty="0">
              <a:cs typeface="Courier New" panose="02070309020205020404" pitchFamily="49" charset="0"/>
            </a:endParaRPr>
          </a:p>
          <a:p>
            <a:pPr marL="1371600" lvl="2" indent="-457200">
              <a:buFont typeface="+mj-lt"/>
              <a:buAutoNum type="arabicParenR" startAt="2"/>
            </a:pPr>
            <a:endParaRPr lang="fr-CA" dirty="0">
              <a:cs typeface="Courier New" panose="02070309020205020404" pitchFamily="49" charset="0"/>
            </a:endParaRPr>
          </a:p>
          <a:p>
            <a:pPr marL="1371600" lvl="2" indent="-457200">
              <a:buFont typeface="+mj-lt"/>
              <a:buAutoNum type="arabicParenR" startAt="2"/>
            </a:pPr>
            <a:r>
              <a:rPr lang="fr-CA" dirty="0">
                <a:cs typeface="Courier New" panose="02070309020205020404" pitchFamily="49" charset="0"/>
              </a:rPr>
              <a:t>Nous allons récupérer le texte dans l’élément </a:t>
            </a:r>
            <a:r>
              <a:rPr lang="fr-CA" dirty="0">
                <a:solidFill>
                  <a:srgbClr val="FA4098"/>
                </a:solidFill>
                <a:cs typeface="Courier New" panose="02070309020205020404" pitchFamily="49" charset="0"/>
              </a:rPr>
              <a:t>#description </a:t>
            </a:r>
            <a:r>
              <a:rPr lang="fr-CA" dirty="0">
                <a:cs typeface="Courier New" panose="02070309020205020404" pitchFamily="49" charset="0"/>
              </a:rPr>
              <a:t>pour l’affecter à une variable également.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AFC5F46-E057-4B7B-9237-8335B7B60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DOM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804D011-FF35-4D15-9775-DC492CFA7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247" y="1054732"/>
            <a:ext cx="2409670" cy="2023626"/>
          </a:xfrm>
          <a:prstGeom prst="rect">
            <a:avLst/>
          </a:prstGeom>
          <a:ln w="38100">
            <a:solidFill>
              <a:srgbClr val="739C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070D813-7907-4954-80C5-3D2E7ED24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844" y="1877690"/>
            <a:ext cx="5925377" cy="98121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3980AAC-B4BF-4032-BF22-FF512CF0F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3694" y="4008625"/>
            <a:ext cx="7421011" cy="1457528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</p:spTree>
    <p:extLst>
      <p:ext uri="{BB962C8B-B14F-4D97-AF65-F5344CB8AC3E}">
        <p14:creationId xmlns:p14="http://schemas.microsoft.com/office/powerpoint/2010/main" val="1204514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8B51E6A-6336-435F-8A42-930FEA437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</a:t>
            </a:r>
            <a:r>
              <a:rPr lang="fr-CA" b="1" dirty="0"/>
              <a:t>Modifier</a:t>
            </a:r>
            <a:r>
              <a:rPr lang="fr-CA" dirty="0"/>
              <a:t> le contenu textuel</a:t>
            </a:r>
            <a:endParaRPr lang="fr-CA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2" indent="-457200">
              <a:buFont typeface="+mj-lt"/>
              <a:buAutoNum type="arabicParenR" startAt="2"/>
            </a:pPr>
            <a:endParaRPr lang="fr-CA" dirty="0">
              <a:cs typeface="Courier New" panose="02070309020205020404" pitchFamily="49" charset="0"/>
            </a:endParaRPr>
          </a:p>
          <a:p>
            <a:pPr marL="1371600" lvl="2" indent="-457200">
              <a:buFont typeface="+mj-lt"/>
              <a:buAutoNum type="arabicParenR" startAt="2"/>
            </a:pPr>
            <a:endParaRPr lang="fr-CA" dirty="0">
              <a:cs typeface="Courier New" panose="02070309020205020404" pitchFamily="49" charset="0"/>
            </a:endParaRPr>
          </a:p>
          <a:p>
            <a:pPr marL="1371600" lvl="2" indent="-457200">
              <a:buFont typeface="+mj-lt"/>
              <a:buAutoNum type="arabicParenR" startAt="2"/>
            </a:pPr>
            <a:endParaRPr lang="fr-CA" dirty="0">
              <a:cs typeface="Courier New" panose="02070309020205020404" pitchFamily="49" charset="0"/>
            </a:endParaRPr>
          </a:p>
          <a:p>
            <a:pPr marL="1371600" lvl="2" indent="-457200">
              <a:buFont typeface="+mj-lt"/>
              <a:buAutoNum type="arabicParenR" startAt="2"/>
            </a:pPr>
            <a:endParaRPr lang="fr-CA" dirty="0">
              <a:cs typeface="Courier New" panose="02070309020205020404" pitchFamily="49" charset="0"/>
            </a:endParaRPr>
          </a:p>
          <a:p>
            <a:pPr marL="1371600" lvl="2" indent="-457200">
              <a:buFont typeface="+mj-lt"/>
              <a:buAutoNum type="arabicParenR" startAt="2"/>
            </a:pPr>
            <a:endParaRPr lang="fr-CA" dirty="0">
              <a:cs typeface="Courier New" panose="02070309020205020404" pitchFamily="49" charset="0"/>
            </a:endParaRPr>
          </a:p>
          <a:p>
            <a:pPr marL="1371600" lvl="2" indent="-457200">
              <a:buFont typeface="+mj-lt"/>
              <a:buAutoNum type="arabicParenR" startAt="3"/>
            </a:pPr>
            <a:r>
              <a:rPr lang="fr-CA" dirty="0">
                <a:cs typeface="Courier New" panose="02070309020205020404" pitchFamily="49" charset="0"/>
              </a:rPr>
              <a:t>Finalement, nous allons modifier le texte de l’élément #description pour y inclure le nom du chat grâce à la </a:t>
            </a:r>
            <a:r>
              <a:rPr lang="fr-CA" dirty="0">
                <a:solidFill>
                  <a:srgbClr val="FA4098"/>
                </a:solidFill>
                <a:cs typeface="Courier New" panose="02070309020205020404" pitchFamily="49" charset="0"/>
              </a:rPr>
              <a:t>concaténation</a:t>
            </a:r>
            <a:r>
              <a:rPr lang="fr-CA" dirty="0">
                <a:cs typeface="Courier New" panose="02070309020205020404" pitchFamily="49" charset="0"/>
              </a:rPr>
              <a:t> </a:t>
            </a:r>
            <a:r>
              <a:rPr lang="en-CA" dirty="0">
                <a:cs typeface="Courier New" panose="02070309020205020404" pitchFamily="49" charset="0"/>
              </a:rPr>
              <a:t>🤗</a:t>
            </a:r>
            <a:endParaRPr lang="fr-CA" dirty="0">
              <a:cs typeface="Courier New" panose="02070309020205020404" pitchFamily="49" charset="0"/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AFC5F46-E057-4B7B-9237-8335B7B60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DOM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804D011-FF35-4D15-9775-DC492CFA7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247" y="1054732"/>
            <a:ext cx="2409670" cy="2023626"/>
          </a:xfrm>
          <a:prstGeom prst="rect">
            <a:avLst/>
          </a:prstGeom>
          <a:ln w="38100">
            <a:solidFill>
              <a:srgbClr val="739C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070D813-7907-4954-80C5-3D2E7ED24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844" y="1877690"/>
            <a:ext cx="5925377" cy="98121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AA04102-9BA4-449E-9E1C-AB69D994C9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5404" y="3999099"/>
            <a:ext cx="8897592" cy="800212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0A1D156-2FD4-45D2-B432-8F075F3195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73" y="5044093"/>
            <a:ext cx="3044453" cy="1552979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8C21721F-4CAF-4037-A251-665CDFABF1CA}"/>
              </a:ext>
            </a:extLst>
          </p:cNvPr>
          <p:cNvSpPr txBox="1"/>
          <p:nvPr/>
        </p:nvSpPr>
        <p:spPr>
          <a:xfrm>
            <a:off x="7790688" y="5150841"/>
            <a:ext cx="281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739CD1"/>
                </a:solidFill>
              </a:rPr>
              <a:t>Le texte dans la page a bel et bien changé.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3D66B6E6-3DDE-424B-BC95-EA344B128567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6217920" y="5474006"/>
            <a:ext cx="1572768" cy="1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594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8B51E6A-6336-435F-8A42-930FEA437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</a:t>
            </a:r>
            <a:r>
              <a:rPr lang="fr-CA" b="1" dirty="0"/>
              <a:t>Modifier</a:t>
            </a:r>
            <a:r>
              <a:rPr lang="fr-CA" dirty="0"/>
              <a:t> le contenu textuel</a:t>
            </a:r>
            <a:endParaRPr lang="fr-CA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2" indent="-457200">
              <a:buFont typeface="+mj-lt"/>
              <a:buAutoNum type="arabicParenR" startAt="2"/>
            </a:pPr>
            <a:endParaRPr lang="fr-CA" dirty="0">
              <a:cs typeface="Courier New" panose="02070309020205020404" pitchFamily="49" charset="0"/>
            </a:endParaRPr>
          </a:p>
          <a:p>
            <a:pPr marL="1371600" lvl="2" indent="-457200">
              <a:buFont typeface="+mj-lt"/>
              <a:buAutoNum type="arabicParenR" startAt="2"/>
            </a:pPr>
            <a:endParaRPr lang="fr-CA" dirty="0">
              <a:cs typeface="Courier New" panose="02070309020205020404" pitchFamily="49" charset="0"/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AFC5F46-E057-4B7B-9237-8335B7B60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DOM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070D813-7907-4954-80C5-3D2E7ED24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732" y="1772192"/>
            <a:ext cx="5925377" cy="98121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0A1D156-2FD4-45D2-B432-8F075F319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0222" y="5102347"/>
            <a:ext cx="3044453" cy="1552979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1845A89-07A2-4C6E-BFA3-C88062BED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0223" y="2934338"/>
            <a:ext cx="3044452" cy="1576315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873A264A-693F-4D68-8E44-CCB138122CD8}"/>
              </a:ext>
            </a:extLst>
          </p:cNvPr>
          <p:cNvSpPr/>
          <p:nvPr/>
        </p:nvSpPr>
        <p:spPr>
          <a:xfrm>
            <a:off x="9901553" y="4610015"/>
            <a:ext cx="621792" cy="392970"/>
          </a:xfrm>
          <a:prstGeom prst="downArrow">
            <a:avLst/>
          </a:prstGeom>
          <a:solidFill>
            <a:srgbClr val="739C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A397728F-4234-4FC0-AF35-8B5D8C99AA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087" y="3424476"/>
            <a:ext cx="7752532" cy="2857076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</p:spTree>
    <p:extLst>
      <p:ext uri="{BB962C8B-B14F-4D97-AF65-F5344CB8AC3E}">
        <p14:creationId xmlns:p14="http://schemas.microsoft.com/office/powerpoint/2010/main" val="4114817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D9D660D-4E78-4FB7-B956-02E0F3039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</a:t>
            </a:r>
            <a:r>
              <a:rPr lang="fr-CA" b="1" dirty="0">
                <a:solidFill>
                  <a:srgbClr val="73B3D1"/>
                </a:solidFill>
              </a:rPr>
              <a:t>Visual Studio Code </a:t>
            </a:r>
            <a:r>
              <a:rPr lang="fr-CA" dirty="0">
                <a:solidFill>
                  <a:srgbClr val="797CDE"/>
                </a:solidFill>
              </a:rPr>
              <a:t>et</a:t>
            </a:r>
            <a:r>
              <a:rPr lang="fr-CA" b="1" dirty="0">
                <a:solidFill>
                  <a:srgbClr val="73B3D1"/>
                </a:solidFill>
              </a:rPr>
              <a:t> </a:t>
            </a:r>
            <a:r>
              <a:rPr lang="fr-CA" b="1" dirty="0" err="1">
                <a:solidFill>
                  <a:srgbClr val="73B3D1"/>
                </a:solidFill>
              </a:rPr>
              <a:t>WebStorm</a:t>
            </a:r>
            <a:endParaRPr lang="fr-CA" b="1" dirty="0">
              <a:solidFill>
                <a:srgbClr val="73B3D1"/>
              </a:solidFill>
            </a:endParaRPr>
          </a:p>
          <a:p>
            <a:pPr lvl="1"/>
            <a:r>
              <a:rPr lang="fr-CA" dirty="0"/>
              <a:t> « Éditeurs de code » pour plein de langages, dont HTML / CSS / JavaScript</a:t>
            </a:r>
          </a:p>
          <a:p>
            <a:pPr lvl="2"/>
            <a:r>
              <a:rPr lang="fr-CA" dirty="0"/>
              <a:t> Outils qui nous aideront à créer des projets Web avec </a:t>
            </a:r>
            <a:r>
              <a:rPr lang="fr-CA" b="1" dirty="0"/>
              <a:t>JavaScript</a:t>
            </a:r>
          </a:p>
          <a:p>
            <a:pPr lvl="2"/>
            <a:endParaRPr lang="fr-CA" b="1" dirty="0"/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Visual Studio Code</a:t>
            </a:r>
            <a:r>
              <a:rPr lang="fr-CA" dirty="0"/>
              <a:t> est gratuit </a:t>
            </a:r>
            <a:r>
              <a:rPr lang="en-CA" dirty="0"/>
              <a:t>🤩</a:t>
            </a:r>
            <a:endParaRPr lang="fr-CA" dirty="0"/>
          </a:p>
          <a:p>
            <a:pPr lvl="2"/>
            <a:r>
              <a:rPr lang="fr-CA" dirty="0"/>
              <a:t> Il est déjà installé sur les ordinateurs du cégep</a:t>
            </a:r>
          </a:p>
          <a:p>
            <a:pPr lvl="2"/>
            <a:r>
              <a:rPr lang="fr-CA" dirty="0"/>
              <a:t> Vous pouvez l’installer à la maison sans problème : </a:t>
            </a:r>
            <a:r>
              <a:rPr lang="fr-CA" dirty="0">
                <a:hlinkClick r:id="rId2"/>
              </a:rPr>
              <a:t>Lien de téléchargement</a:t>
            </a:r>
            <a:endParaRPr lang="fr-CA" dirty="0"/>
          </a:p>
          <a:p>
            <a:pPr lvl="2"/>
            <a:endParaRPr lang="fr-CA" dirty="0"/>
          </a:p>
          <a:p>
            <a:pPr lvl="1"/>
            <a:r>
              <a:rPr lang="en-CA" dirty="0"/>
              <a:t> </a:t>
            </a:r>
            <a:r>
              <a:rPr lang="en-CA" dirty="0">
                <a:solidFill>
                  <a:srgbClr val="FA4098"/>
                </a:solidFill>
              </a:rPr>
              <a:t>WebStorm</a:t>
            </a:r>
            <a:r>
              <a:rPr lang="en-CA" dirty="0"/>
              <a:t> </a:t>
            </a:r>
            <a:r>
              <a:rPr lang="en-CA" dirty="0" err="1"/>
              <a:t>est</a:t>
            </a:r>
            <a:r>
              <a:rPr lang="en-CA" dirty="0"/>
              <a:t> </a:t>
            </a:r>
            <a:r>
              <a:rPr lang="en-CA" dirty="0" err="1"/>
              <a:t>payant</a:t>
            </a:r>
            <a:r>
              <a:rPr lang="en-CA" dirty="0"/>
              <a:t> 😳, </a:t>
            </a:r>
            <a:r>
              <a:rPr lang="en-CA" dirty="0" err="1"/>
              <a:t>mais</a:t>
            </a:r>
            <a:r>
              <a:rPr lang="en-CA" dirty="0"/>
              <a:t> il </a:t>
            </a:r>
            <a:r>
              <a:rPr lang="en-CA" dirty="0" err="1"/>
              <a:t>est</a:t>
            </a:r>
            <a:r>
              <a:rPr lang="en-CA" dirty="0"/>
              <a:t> disponible sur les </a:t>
            </a:r>
            <a:r>
              <a:rPr lang="en-CA" dirty="0" err="1"/>
              <a:t>ordinateurs</a:t>
            </a:r>
            <a:r>
              <a:rPr lang="en-CA" dirty="0"/>
              <a:t> du </a:t>
            </a:r>
            <a:r>
              <a:rPr lang="en-CA" dirty="0" err="1"/>
              <a:t>cégep</a:t>
            </a:r>
            <a:endParaRPr lang="en-CA" dirty="0"/>
          </a:p>
          <a:p>
            <a:pPr lvl="2"/>
            <a:r>
              <a:rPr lang="en-CA" dirty="0"/>
              <a:t> </a:t>
            </a:r>
            <a:r>
              <a:rPr lang="en-CA" dirty="0" err="1"/>
              <a:t>À</a:t>
            </a:r>
            <a:r>
              <a:rPr lang="en-CA" dirty="0"/>
              <a:t> la </a:t>
            </a:r>
            <a:r>
              <a:rPr lang="en-CA" dirty="0" err="1"/>
              <a:t>maison</a:t>
            </a:r>
            <a:r>
              <a:rPr lang="en-CA" dirty="0"/>
              <a:t>, il </a:t>
            </a:r>
            <a:r>
              <a:rPr lang="en-CA" dirty="0" err="1"/>
              <a:t>est</a:t>
            </a:r>
            <a:r>
              <a:rPr lang="en-CA" dirty="0"/>
              <a:t> </a:t>
            </a:r>
            <a:r>
              <a:rPr lang="en-CA" dirty="0" err="1"/>
              <a:t>préférable</a:t>
            </a:r>
            <a:r>
              <a:rPr lang="en-CA" dirty="0"/>
              <a:t> </a:t>
            </a:r>
            <a:r>
              <a:rPr lang="en-CA" dirty="0" err="1"/>
              <a:t>d’utiliser</a:t>
            </a:r>
            <a:r>
              <a:rPr lang="en-CA" dirty="0"/>
              <a:t> Visual Studio Code. </a:t>
            </a:r>
            <a:r>
              <a:rPr lang="en-CA" dirty="0" err="1"/>
              <a:t>En</a:t>
            </a:r>
            <a:r>
              <a:rPr lang="en-CA" dirty="0"/>
              <a:t> </a:t>
            </a:r>
            <a:r>
              <a:rPr lang="en-CA" dirty="0" err="1"/>
              <a:t>classe</a:t>
            </a:r>
            <a:r>
              <a:rPr lang="en-CA" dirty="0"/>
              <a:t>, nous </a:t>
            </a:r>
            <a:r>
              <a:rPr lang="en-CA" dirty="0" err="1"/>
              <a:t>utiliserons</a:t>
            </a:r>
            <a:r>
              <a:rPr lang="en-CA" dirty="0"/>
              <a:t> </a:t>
            </a:r>
            <a:r>
              <a:rPr lang="en-CA" dirty="0" err="1"/>
              <a:t>Webstorm</a:t>
            </a:r>
            <a:r>
              <a:rPr lang="en-CA" dirty="0"/>
              <a:t> et/</a:t>
            </a:r>
            <a:r>
              <a:rPr lang="en-CA" dirty="0" err="1"/>
              <a:t>ou</a:t>
            </a:r>
            <a:r>
              <a:rPr lang="en-CA" dirty="0"/>
              <a:t> Visual Studio Code.</a:t>
            </a:r>
            <a:endParaRPr lang="fr-CA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7365136-E933-4296-BE91-C6C71E34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Éditeurs de code</a:t>
            </a:r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0B97313-D6F8-4806-B5A9-363FB7975C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696" y="908304"/>
            <a:ext cx="795528" cy="79552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085B8A0-BF25-41D2-93A8-E14FF4885E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901" y="908304"/>
            <a:ext cx="795529" cy="79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654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D9D660D-4E78-4FB7-B956-02E0F3039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</a:t>
            </a:r>
            <a:r>
              <a:rPr lang="fr-CA" b="1" dirty="0"/>
              <a:t>Créer</a:t>
            </a:r>
            <a:r>
              <a:rPr lang="fr-CA" dirty="0"/>
              <a:t> un nouveau projet Web</a:t>
            </a:r>
          </a:p>
          <a:p>
            <a:pPr lvl="1"/>
            <a:r>
              <a:rPr lang="fr-CA" dirty="0"/>
              <a:t> Il faut respecter l’arborescence suivante pour le dossier de notre projet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7365136-E933-4296-BE91-C6C71E34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Projet Web</a:t>
            </a:r>
            <a:endParaRPr lang="fr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E18E194-DC5B-4B36-9F8B-7CAA4600D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911" y="2279904"/>
            <a:ext cx="662178" cy="66217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C4656BB-F663-45DD-BF38-3D3DCD5327C9}"/>
              </a:ext>
            </a:extLst>
          </p:cNvPr>
          <p:cNvSpPr txBox="1"/>
          <p:nvPr/>
        </p:nvSpPr>
        <p:spPr>
          <a:xfrm>
            <a:off x="4137368" y="2068496"/>
            <a:ext cx="4233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b="1" dirty="0">
                <a:solidFill>
                  <a:srgbClr val="797CDE"/>
                </a:solidFill>
              </a:rPr>
              <a:t>Nom</a:t>
            </a:r>
            <a:r>
              <a:rPr lang="fr-CA" sz="1400" b="1">
                <a:solidFill>
                  <a:srgbClr val="797CDE"/>
                </a:solidFill>
              </a:rPr>
              <a:t>_projet </a:t>
            </a:r>
            <a:r>
              <a:rPr lang="fr-CA" sz="1400">
                <a:solidFill>
                  <a:srgbClr val="797CDE"/>
                </a:solidFill>
              </a:rPr>
              <a:t>(Dossier principal)</a:t>
            </a:r>
            <a:endParaRPr lang="fr-CA" sz="1400" dirty="0">
              <a:solidFill>
                <a:srgbClr val="797CDE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3F70C2F-9F4A-4B65-930B-564B88A97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757" y="3557511"/>
            <a:ext cx="662178" cy="66217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6915368-B164-4D26-83BB-45C185C46475}"/>
              </a:ext>
            </a:extLst>
          </p:cNvPr>
          <p:cNvSpPr txBox="1"/>
          <p:nvPr/>
        </p:nvSpPr>
        <p:spPr>
          <a:xfrm>
            <a:off x="2239342" y="3403622"/>
            <a:ext cx="1207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b="1" dirty="0">
                <a:solidFill>
                  <a:srgbClr val="797CDE"/>
                </a:solidFill>
              </a:rPr>
              <a:t>css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BF234DF-781F-4DA6-8A54-F90DB3FAD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50" y="3557511"/>
            <a:ext cx="662178" cy="66217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81501EA-95EC-460B-9136-04A9E4FB74A1}"/>
              </a:ext>
            </a:extLst>
          </p:cNvPr>
          <p:cNvSpPr txBox="1"/>
          <p:nvPr/>
        </p:nvSpPr>
        <p:spPr>
          <a:xfrm>
            <a:off x="3173935" y="3403622"/>
            <a:ext cx="1207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b="1" dirty="0">
                <a:solidFill>
                  <a:srgbClr val="797CDE"/>
                </a:solidFill>
              </a:rPr>
              <a:t>js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8D20832-5525-495A-8A11-BE2759580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943" y="3575001"/>
            <a:ext cx="662178" cy="66217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76322915-7432-4242-AEBD-5030303007F3}"/>
              </a:ext>
            </a:extLst>
          </p:cNvPr>
          <p:cNvSpPr txBox="1"/>
          <p:nvPr/>
        </p:nvSpPr>
        <p:spPr>
          <a:xfrm>
            <a:off x="4108528" y="3421112"/>
            <a:ext cx="1207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b="1" dirty="0">
                <a:solidFill>
                  <a:srgbClr val="797CDE"/>
                </a:solidFill>
              </a:rPr>
              <a:t>images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2D6DF7D-05E0-44B3-BA6B-15DC17686F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994" y="3663768"/>
            <a:ext cx="525307" cy="525307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DBCA11A1-400D-4E9A-A948-7A93B3DBF86B}"/>
              </a:ext>
            </a:extLst>
          </p:cNvPr>
          <p:cNvSpPr txBox="1"/>
          <p:nvPr/>
        </p:nvSpPr>
        <p:spPr>
          <a:xfrm>
            <a:off x="6959553" y="3415015"/>
            <a:ext cx="1207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b="1" dirty="0">
                <a:solidFill>
                  <a:srgbClr val="797CDE"/>
                </a:solidFill>
              </a:rPr>
              <a:t>index.html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0B6F6F00-3BD5-49A9-8461-ED88D0A6D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348" y="3663767"/>
            <a:ext cx="525307" cy="52530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806E7D3A-E0F5-49FF-B56E-325A0BBCC9C7}"/>
              </a:ext>
            </a:extLst>
          </p:cNvPr>
          <p:cNvSpPr txBox="1"/>
          <p:nvPr/>
        </p:nvSpPr>
        <p:spPr>
          <a:xfrm>
            <a:off x="7933396" y="3415014"/>
            <a:ext cx="1207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b="1" dirty="0">
                <a:solidFill>
                  <a:srgbClr val="797CDE"/>
                </a:solidFill>
              </a:rPr>
              <a:t>apropos.html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FF26E83B-3C51-4D85-A882-0B3D4F433C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697" y="3663768"/>
            <a:ext cx="525307" cy="525307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851F8DA2-EFF6-429F-BBA7-E8F8E66F689C}"/>
              </a:ext>
            </a:extLst>
          </p:cNvPr>
          <p:cNvSpPr txBox="1"/>
          <p:nvPr/>
        </p:nvSpPr>
        <p:spPr>
          <a:xfrm>
            <a:off x="8869256" y="3415015"/>
            <a:ext cx="1207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b="1" dirty="0">
                <a:solidFill>
                  <a:srgbClr val="797CDE"/>
                </a:solidFill>
              </a:rPr>
              <a:t>admin.html</a:t>
            </a:r>
          </a:p>
        </p:txBody>
      </p:sp>
      <p:cxnSp>
        <p:nvCxnSpPr>
          <p:cNvPr id="21" name="Connecteur : en angle 20">
            <a:extLst>
              <a:ext uri="{FF2B5EF4-FFF2-40B4-BE49-F238E27FC236}">
                <a16:creationId xmlns:a16="http://schemas.microsoft.com/office/drawing/2014/main" id="{8459702A-59F5-4F88-B24A-49AD3FDA5584}"/>
              </a:ext>
            </a:extLst>
          </p:cNvPr>
          <p:cNvCxnSpPr>
            <a:cxnSpLocks/>
          </p:cNvCxnSpPr>
          <p:nvPr/>
        </p:nvCxnSpPr>
        <p:spPr>
          <a:xfrm rot="5400000">
            <a:off x="5164501" y="2483517"/>
            <a:ext cx="479030" cy="1383968"/>
          </a:xfrm>
          <a:prstGeom prst="bentConnector3">
            <a:avLst/>
          </a:prstGeom>
          <a:ln w="38100">
            <a:solidFill>
              <a:srgbClr val="797C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 : en angle 21">
            <a:extLst>
              <a:ext uri="{FF2B5EF4-FFF2-40B4-BE49-F238E27FC236}">
                <a16:creationId xmlns:a16="http://schemas.microsoft.com/office/drawing/2014/main" id="{4208E13D-D748-4DA2-915A-35BFB5D43312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rot="5400000">
            <a:off x="4705950" y="2013572"/>
            <a:ext cx="461540" cy="2318561"/>
          </a:xfrm>
          <a:prstGeom prst="bentConnector3">
            <a:avLst>
              <a:gd name="adj1" fmla="val 50000"/>
            </a:avLst>
          </a:prstGeom>
          <a:ln w="38100">
            <a:solidFill>
              <a:srgbClr val="797C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 : en angle 25">
            <a:extLst>
              <a:ext uri="{FF2B5EF4-FFF2-40B4-BE49-F238E27FC236}">
                <a16:creationId xmlns:a16="http://schemas.microsoft.com/office/drawing/2014/main" id="{A919E6D3-C37C-46CB-81A1-1F6787E9345B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>
            <a:off x="4238653" y="1546275"/>
            <a:ext cx="461540" cy="3253154"/>
          </a:xfrm>
          <a:prstGeom prst="bentConnector3">
            <a:avLst>
              <a:gd name="adj1" fmla="val 50000"/>
            </a:avLst>
          </a:prstGeom>
          <a:ln w="38100">
            <a:solidFill>
              <a:srgbClr val="797C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 : en angle 28">
            <a:extLst>
              <a:ext uri="{FF2B5EF4-FFF2-40B4-BE49-F238E27FC236}">
                <a16:creationId xmlns:a16="http://schemas.microsoft.com/office/drawing/2014/main" id="{951504FA-60FE-40B8-83F8-1C8FCBA4B4B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93062" y="2438923"/>
            <a:ext cx="472933" cy="1467057"/>
          </a:xfrm>
          <a:prstGeom prst="bentConnector3">
            <a:avLst>
              <a:gd name="adj1" fmla="val 50000"/>
            </a:avLst>
          </a:prstGeom>
          <a:ln w="38100">
            <a:solidFill>
              <a:srgbClr val="797C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 : en angle 31">
            <a:extLst>
              <a:ext uri="{FF2B5EF4-FFF2-40B4-BE49-F238E27FC236}">
                <a16:creationId xmlns:a16="http://schemas.microsoft.com/office/drawing/2014/main" id="{31022DA5-7D7B-4A68-9D0E-B0873649DB14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79984" y="1952002"/>
            <a:ext cx="472932" cy="2440900"/>
          </a:xfrm>
          <a:prstGeom prst="bentConnector3">
            <a:avLst>
              <a:gd name="adj1" fmla="val 50000"/>
            </a:avLst>
          </a:prstGeom>
          <a:ln w="38100">
            <a:solidFill>
              <a:srgbClr val="797C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 : en angle 34">
            <a:extLst>
              <a:ext uri="{FF2B5EF4-FFF2-40B4-BE49-F238E27FC236}">
                <a16:creationId xmlns:a16="http://schemas.microsoft.com/office/drawing/2014/main" id="{EBB2F261-8C7D-409A-A7A5-7991358D2891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47914" y="1484072"/>
            <a:ext cx="472933" cy="3376760"/>
          </a:xfrm>
          <a:prstGeom prst="bentConnector3">
            <a:avLst>
              <a:gd name="adj1" fmla="val 50000"/>
            </a:avLst>
          </a:prstGeom>
          <a:ln w="38100">
            <a:solidFill>
              <a:srgbClr val="797C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Image 37">
            <a:extLst>
              <a:ext uri="{FF2B5EF4-FFF2-40B4-BE49-F238E27FC236}">
                <a16:creationId xmlns:a16="http://schemas.microsoft.com/office/drawing/2014/main" id="{8F6393AE-9131-4163-8E3B-F76246084E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66" y="5071944"/>
            <a:ext cx="525307" cy="525307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4804A7CA-C1D2-4223-B01C-6436346B77AA}"/>
              </a:ext>
            </a:extLst>
          </p:cNvPr>
          <p:cNvSpPr txBox="1"/>
          <p:nvPr/>
        </p:nvSpPr>
        <p:spPr>
          <a:xfrm>
            <a:off x="601425" y="4823191"/>
            <a:ext cx="1207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b="1" dirty="0">
                <a:solidFill>
                  <a:srgbClr val="797CDE"/>
                </a:solidFill>
              </a:rPr>
              <a:t>styles.css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CF2B562E-9ABF-47BD-8DB5-445B107B85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280" y="5071944"/>
            <a:ext cx="525307" cy="525307"/>
          </a:xfrm>
          <a:prstGeom prst="rect">
            <a:avLst/>
          </a:prstGeom>
        </p:spPr>
      </p:pic>
      <p:sp>
        <p:nvSpPr>
          <p:cNvPr id="41" name="ZoneTexte 40">
            <a:extLst>
              <a:ext uri="{FF2B5EF4-FFF2-40B4-BE49-F238E27FC236}">
                <a16:creationId xmlns:a16="http://schemas.microsoft.com/office/drawing/2014/main" id="{A02B697D-DEAF-42B8-8061-AA47E422B464}"/>
              </a:ext>
            </a:extLst>
          </p:cNvPr>
          <p:cNvSpPr txBox="1"/>
          <p:nvPr/>
        </p:nvSpPr>
        <p:spPr>
          <a:xfrm>
            <a:off x="1552839" y="4823191"/>
            <a:ext cx="1207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b="1" dirty="0">
                <a:solidFill>
                  <a:srgbClr val="797CDE"/>
                </a:solidFill>
              </a:rPr>
              <a:t>admin.css</a:t>
            </a:r>
          </a:p>
        </p:txBody>
      </p:sp>
      <p:pic>
        <p:nvPicPr>
          <p:cNvPr id="42" name="Image 41">
            <a:extLst>
              <a:ext uri="{FF2B5EF4-FFF2-40B4-BE49-F238E27FC236}">
                <a16:creationId xmlns:a16="http://schemas.microsoft.com/office/drawing/2014/main" id="{432F4480-AAA7-4AB2-BA57-64D22D36A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954" y="5071944"/>
            <a:ext cx="525307" cy="525307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56CBE831-81EF-4763-B4C2-487D70DAED58}"/>
              </a:ext>
            </a:extLst>
          </p:cNvPr>
          <p:cNvSpPr txBox="1"/>
          <p:nvPr/>
        </p:nvSpPr>
        <p:spPr>
          <a:xfrm>
            <a:off x="2854513" y="4823191"/>
            <a:ext cx="1207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b="1" dirty="0">
                <a:solidFill>
                  <a:srgbClr val="797CDE"/>
                </a:solidFill>
              </a:rPr>
              <a:t>scripts.js</a:t>
            </a:r>
          </a:p>
        </p:txBody>
      </p:sp>
      <p:pic>
        <p:nvPicPr>
          <p:cNvPr id="44" name="Image 43">
            <a:extLst>
              <a:ext uri="{FF2B5EF4-FFF2-40B4-BE49-F238E27FC236}">
                <a16:creationId xmlns:a16="http://schemas.microsoft.com/office/drawing/2014/main" id="{6AA52CAC-A1CB-4331-B0C9-C9597DC8B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368" y="5071944"/>
            <a:ext cx="525307" cy="525307"/>
          </a:xfrm>
          <a:prstGeom prst="rect">
            <a:avLst/>
          </a:prstGeom>
        </p:spPr>
      </p:pic>
      <p:sp>
        <p:nvSpPr>
          <p:cNvPr id="45" name="ZoneTexte 44">
            <a:extLst>
              <a:ext uri="{FF2B5EF4-FFF2-40B4-BE49-F238E27FC236}">
                <a16:creationId xmlns:a16="http://schemas.microsoft.com/office/drawing/2014/main" id="{475F5771-F665-4F59-8A8B-7442FA4E1F5E}"/>
              </a:ext>
            </a:extLst>
          </p:cNvPr>
          <p:cNvSpPr txBox="1"/>
          <p:nvPr/>
        </p:nvSpPr>
        <p:spPr>
          <a:xfrm>
            <a:off x="3805927" y="4823191"/>
            <a:ext cx="1207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b="1" dirty="0">
                <a:solidFill>
                  <a:srgbClr val="797CDE"/>
                </a:solidFill>
              </a:rPr>
              <a:t>widget.js</a:t>
            </a:r>
          </a:p>
        </p:txBody>
      </p:sp>
      <p:pic>
        <p:nvPicPr>
          <p:cNvPr id="46" name="Image 45">
            <a:extLst>
              <a:ext uri="{FF2B5EF4-FFF2-40B4-BE49-F238E27FC236}">
                <a16:creationId xmlns:a16="http://schemas.microsoft.com/office/drawing/2014/main" id="{97708E30-3125-4C5D-8DA4-A27752DB83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480" y="5043698"/>
            <a:ext cx="525307" cy="525307"/>
          </a:xfrm>
          <a:prstGeom prst="rect">
            <a:avLst/>
          </a:prstGeom>
        </p:spPr>
      </p:pic>
      <p:sp>
        <p:nvSpPr>
          <p:cNvPr id="47" name="ZoneTexte 46">
            <a:extLst>
              <a:ext uri="{FF2B5EF4-FFF2-40B4-BE49-F238E27FC236}">
                <a16:creationId xmlns:a16="http://schemas.microsoft.com/office/drawing/2014/main" id="{9538DE04-2FB0-4937-A55E-22DF965D0E99}"/>
              </a:ext>
            </a:extLst>
          </p:cNvPr>
          <p:cNvSpPr txBox="1"/>
          <p:nvPr/>
        </p:nvSpPr>
        <p:spPr>
          <a:xfrm>
            <a:off x="5149039" y="4794945"/>
            <a:ext cx="1207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b="1" dirty="0">
                <a:solidFill>
                  <a:srgbClr val="797CDE"/>
                </a:solidFill>
              </a:rPr>
              <a:t>cat.png</a:t>
            </a:r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5502A266-9E3A-47DB-9D5B-352C8F61A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441" y="5055437"/>
            <a:ext cx="525307" cy="525307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2C0359A4-8D5A-4721-85E0-A859598EB163}"/>
              </a:ext>
            </a:extLst>
          </p:cNvPr>
          <p:cNvSpPr txBox="1"/>
          <p:nvPr/>
        </p:nvSpPr>
        <p:spPr>
          <a:xfrm>
            <a:off x="6096000" y="4806684"/>
            <a:ext cx="1207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b="1" dirty="0">
                <a:solidFill>
                  <a:srgbClr val="797CDE"/>
                </a:solidFill>
              </a:rPr>
              <a:t>dog.jpeg</a:t>
            </a:r>
          </a:p>
        </p:txBody>
      </p:sp>
      <p:cxnSp>
        <p:nvCxnSpPr>
          <p:cNvPr id="50" name="Connecteur : en angle 49">
            <a:extLst>
              <a:ext uri="{FF2B5EF4-FFF2-40B4-BE49-F238E27FC236}">
                <a16:creationId xmlns:a16="http://schemas.microsoft.com/office/drawing/2014/main" id="{F4A79F08-E0A0-43FC-A2A9-6414E9911D3B}"/>
              </a:ext>
            </a:extLst>
          </p:cNvPr>
          <p:cNvCxnSpPr>
            <a:cxnSpLocks/>
            <a:stCxn id="6" idx="2"/>
            <a:endCxn id="41" idx="0"/>
          </p:cNvCxnSpPr>
          <p:nvPr/>
        </p:nvCxnSpPr>
        <p:spPr>
          <a:xfrm rot="5400000">
            <a:off x="2197844" y="4178189"/>
            <a:ext cx="603502" cy="686503"/>
          </a:xfrm>
          <a:prstGeom prst="bentConnector3">
            <a:avLst>
              <a:gd name="adj1" fmla="val 50000"/>
            </a:avLst>
          </a:prstGeom>
          <a:ln w="38100">
            <a:solidFill>
              <a:srgbClr val="797C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 : en angle 52">
            <a:extLst>
              <a:ext uri="{FF2B5EF4-FFF2-40B4-BE49-F238E27FC236}">
                <a16:creationId xmlns:a16="http://schemas.microsoft.com/office/drawing/2014/main" id="{720EE825-6668-4D43-805E-8FD0949CAC58}"/>
              </a:ext>
            </a:extLst>
          </p:cNvPr>
          <p:cNvCxnSpPr>
            <a:cxnSpLocks/>
            <a:stCxn id="6" idx="2"/>
            <a:endCxn id="39" idx="0"/>
          </p:cNvCxnSpPr>
          <p:nvPr/>
        </p:nvCxnSpPr>
        <p:spPr>
          <a:xfrm rot="5400000">
            <a:off x="1722137" y="3702482"/>
            <a:ext cx="603502" cy="1637917"/>
          </a:xfrm>
          <a:prstGeom prst="bentConnector3">
            <a:avLst>
              <a:gd name="adj1" fmla="val 50000"/>
            </a:avLst>
          </a:prstGeom>
          <a:ln w="38100">
            <a:solidFill>
              <a:srgbClr val="797C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 : en angle 55">
            <a:extLst>
              <a:ext uri="{FF2B5EF4-FFF2-40B4-BE49-F238E27FC236}">
                <a16:creationId xmlns:a16="http://schemas.microsoft.com/office/drawing/2014/main" id="{A407ADAB-5809-4203-9788-089951D142A5}"/>
              </a:ext>
            </a:extLst>
          </p:cNvPr>
          <p:cNvCxnSpPr>
            <a:cxnSpLocks/>
            <a:stCxn id="8" idx="2"/>
            <a:endCxn id="43" idx="0"/>
          </p:cNvCxnSpPr>
          <p:nvPr/>
        </p:nvCxnSpPr>
        <p:spPr>
          <a:xfrm rot="5400000">
            <a:off x="3315977" y="4361729"/>
            <a:ext cx="603502" cy="319422"/>
          </a:xfrm>
          <a:prstGeom prst="bentConnector3">
            <a:avLst>
              <a:gd name="adj1" fmla="val 50000"/>
            </a:avLst>
          </a:prstGeom>
          <a:ln w="38100">
            <a:solidFill>
              <a:srgbClr val="797C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 : en angle 58">
            <a:extLst>
              <a:ext uri="{FF2B5EF4-FFF2-40B4-BE49-F238E27FC236}">
                <a16:creationId xmlns:a16="http://schemas.microsoft.com/office/drawing/2014/main" id="{815D4FE6-8DAD-452D-8657-59E0C36D4AA8}"/>
              </a:ext>
            </a:extLst>
          </p:cNvPr>
          <p:cNvCxnSpPr>
            <a:cxnSpLocks/>
            <a:stCxn id="8" idx="2"/>
            <a:endCxn id="45" idx="0"/>
          </p:cNvCxnSpPr>
          <p:nvPr/>
        </p:nvCxnSpPr>
        <p:spPr>
          <a:xfrm rot="16200000" flipH="1">
            <a:off x="3791684" y="4205444"/>
            <a:ext cx="603502" cy="631992"/>
          </a:xfrm>
          <a:prstGeom prst="bentConnector3">
            <a:avLst>
              <a:gd name="adj1" fmla="val 50000"/>
            </a:avLst>
          </a:prstGeom>
          <a:ln w="38100">
            <a:solidFill>
              <a:srgbClr val="797C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 : en angle 61">
            <a:extLst>
              <a:ext uri="{FF2B5EF4-FFF2-40B4-BE49-F238E27FC236}">
                <a16:creationId xmlns:a16="http://schemas.microsoft.com/office/drawing/2014/main" id="{D276284E-641D-449C-AF00-4615B050C64C}"/>
              </a:ext>
            </a:extLst>
          </p:cNvPr>
          <p:cNvCxnSpPr>
            <a:cxnSpLocks/>
            <a:stCxn id="12" idx="2"/>
            <a:endCxn id="47" idx="0"/>
          </p:cNvCxnSpPr>
          <p:nvPr/>
        </p:nvCxnSpPr>
        <p:spPr>
          <a:xfrm rot="16200000" flipH="1">
            <a:off x="4953404" y="3995806"/>
            <a:ext cx="557766" cy="1040511"/>
          </a:xfrm>
          <a:prstGeom prst="bentConnector3">
            <a:avLst>
              <a:gd name="adj1" fmla="val 50000"/>
            </a:avLst>
          </a:prstGeom>
          <a:ln w="38100">
            <a:solidFill>
              <a:srgbClr val="797C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 : en angle 64">
            <a:extLst>
              <a:ext uri="{FF2B5EF4-FFF2-40B4-BE49-F238E27FC236}">
                <a16:creationId xmlns:a16="http://schemas.microsoft.com/office/drawing/2014/main" id="{CF29D3F0-B2CA-46A3-A11E-A03082EAA405}"/>
              </a:ext>
            </a:extLst>
          </p:cNvPr>
          <p:cNvCxnSpPr>
            <a:cxnSpLocks/>
            <a:stCxn id="12" idx="2"/>
            <a:endCxn id="49" idx="0"/>
          </p:cNvCxnSpPr>
          <p:nvPr/>
        </p:nvCxnSpPr>
        <p:spPr>
          <a:xfrm rot="16200000" flipH="1">
            <a:off x="5421016" y="3528195"/>
            <a:ext cx="569505" cy="1987472"/>
          </a:xfrm>
          <a:prstGeom prst="bentConnector3">
            <a:avLst>
              <a:gd name="adj1" fmla="val 50000"/>
            </a:avLst>
          </a:prstGeom>
          <a:ln w="38100">
            <a:solidFill>
              <a:srgbClr val="797C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67">
            <a:extLst>
              <a:ext uri="{FF2B5EF4-FFF2-40B4-BE49-F238E27FC236}">
                <a16:creationId xmlns:a16="http://schemas.microsoft.com/office/drawing/2014/main" id="{326FC5F3-7A7F-4D0C-A49A-EFE5FFD33E09}"/>
              </a:ext>
            </a:extLst>
          </p:cNvPr>
          <p:cNvSpPr txBox="1"/>
          <p:nvPr/>
        </p:nvSpPr>
        <p:spPr>
          <a:xfrm>
            <a:off x="616310" y="5900125"/>
            <a:ext cx="2352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73B3D1"/>
                </a:solidFill>
              </a:rPr>
              <a:t>Le dossier css contient des </a:t>
            </a:r>
            <a:r>
              <a:rPr lang="fr-CA" sz="1600" b="1" dirty="0">
                <a:solidFill>
                  <a:srgbClr val="73B3D1"/>
                </a:solidFill>
              </a:rPr>
              <a:t>feuilles de styles </a:t>
            </a:r>
            <a:r>
              <a:rPr lang="fr-CA" sz="1600" dirty="0">
                <a:solidFill>
                  <a:srgbClr val="73B3D1"/>
                </a:solidFill>
              </a:rPr>
              <a:t>CSS.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9EC84085-77A6-4B44-9E06-CA785303C9E9}"/>
              </a:ext>
            </a:extLst>
          </p:cNvPr>
          <p:cNvSpPr txBox="1"/>
          <p:nvPr/>
        </p:nvSpPr>
        <p:spPr>
          <a:xfrm>
            <a:off x="2963094" y="5890273"/>
            <a:ext cx="2352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73B3D1"/>
                </a:solidFill>
              </a:rPr>
              <a:t>Le dossier js contient des </a:t>
            </a:r>
            <a:r>
              <a:rPr lang="fr-CA" sz="1600" b="1" dirty="0">
                <a:solidFill>
                  <a:srgbClr val="73B3D1"/>
                </a:solidFill>
              </a:rPr>
              <a:t>fichiers</a:t>
            </a:r>
            <a:r>
              <a:rPr lang="fr-CA" sz="1600" dirty="0">
                <a:solidFill>
                  <a:srgbClr val="73B3D1"/>
                </a:solidFill>
              </a:rPr>
              <a:t> JavaScript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C340331B-C35E-498C-B2E5-786AFA9991BA}"/>
              </a:ext>
            </a:extLst>
          </p:cNvPr>
          <p:cNvSpPr txBox="1"/>
          <p:nvPr/>
        </p:nvSpPr>
        <p:spPr>
          <a:xfrm>
            <a:off x="5381361" y="5900994"/>
            <a:ext cx="2352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73B3D1"/>
                </a:solidFill>
              </a:rPr>
              <a:t>Le dossier images contient des ... </a:t>
            </a:r>
            <a:r>
              <a:rPr lang="fr-CA" sz="1600" b="1" dirty="0">
                <a:solidFill>
                  <a:srgbClr val="73B3D1"/>
                </a:solidFill>
              </a:rPr>
              <a:t>images</a:t>
            </a:r>
            <a:r>
              <a:rPr lang="fr-CA" sz="1600" dirty="0">
                <a:solidFill>
                  <a:srgbClr val="73B3D1"/>
                </a:solidFill>
              </a:rPr>
              <a:t>.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66692859-8FFC-4EBE-A71F-90C569881631}"/>
              </a:ext>
            </a:extLst>
          </p:cNvPr>
          <p:cNvSpPr txBox="1"/>
          <p:nvPr/>
        </p:nvSpPr>
        <p:spPr>
          <a:xfrm>
            <a:off x="7398750" y="4599817"/>
            <a:ext cx="27446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73B3D1"/>
                </a:solidFill>
              </a:rPr>
              <a:t>Dans le dossier </a:t>
            </a:r>
            <a:r>
              <a:rPr lang="fr-CA" sz="1600" b="1" dirty="0">
                <a:solidFill>
                  <a:srgbClr val="73B3D1"/>
                </a:solidFill>
              </a:rPr>
              <a:t>racine</a:t>
            </a:r>
            <a:r>
              <a:rPr lang="fr-CA" sz="1600" dirty="0">
                <a:solidFill>
                  <a:srgbClr val="73B3D1"/>
                </a:solidFill>
              </a:rPr>
              <a:t> du projet, on glisse les </a:t>
            </a:r>
            <a:r>
              <a:rPr lang="fr-CA" sz="1600" b="1" dirty="0">
                <a:solidFill>
                  <a:srgbClr val="73B3D1"/>
                </a:solidFill>
              </a:rPr>
              <a:t>pages Web</a:t>
            </a:r>
            <a:r>
              <a:rPr lang="fr-CA" sz="1600" dirty="0">
                <a:solidFill>
                  <a:srgbClr val="73B3D1"/>
                </a:solidFill>
              </a:rPr>
              <a:t>. </a:t>
            </a:r>
            <a:r>
              <a:rPr lang="fr-CA" sz="1400" dirty="0">
                <a:solidFill>
                  <a:srgbClr val="73B3D1"/>
                </a:solidFill>
              </a:rPr>
              <a:t>(On pourrait également classer les pages Web dans des sous-dossiers plus spécifiques si le projet est plus grand)</a:t>
            </a:r>
            <a:endParaRPr lang="fr-CA" sz="1600" dirty="0">
              <a:solidFill>
                <a:srgbClr val="73B3D1"/>
              </a:solidFill>
            </a:endParaRPr>
          </a:p>
        </p:txBody>
      </p:sp>
      <p:sp>
        <p:nvSpPr>
          <p:cNvPr id="72" name="Accolade ouvrante 71">
            <a:extLst>
              <a:ext uri="{FF2B5EF4-FFF2-40B4-BE49-F238E27FC236}">
                <a16:creationId xmlns:a16="http://schemas.microsoft.com/office/drawing/2014/main" id="{57F2DF4F-6C62-4700-A471-733EA8A96C8E}"/>
              </a:ext>
            </a:extLst>
          </p:cNvPr>
          <p:cNvSpPr/>
          <p:nvPr/>
        </p:nvSpPr>
        <p:spPr>
          <a:xfrm rot="5400000">
            <a:off x="1510928" y="4900937"/>
            <a:ext cx="257725" cy="1740651"/>
          </a:xfrm>
          <a:prstGeom prst="leftBrace">
            <a:avLst>
              <a:gd name="adj1" fmla="val 69351"/>
              <a:gd name="adj2" fmla="val 50000"/>
            </a:avLst>
          </a:prstGeom>
          <a:ln w="28575">
            <a:solidFill>
              <a:srgbClr val="73B3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73" name="Accolade ouvrante 72">
            <a:extLst>
              <a:ext uri="{FF2B5EF4-FFF2-40B4-BE49-F238E27FC236}">
                <a16:creationId xmlns:a16="http://schemas.microsoft.com/office/drawing/2014/main" id="{D3668C3B-54B6-4C84-BFAD-F5F54A92CF67}"/>
              </a:ext>
            </a:extLst>
          </p:cNvPr>
          <p:cNvSpPr/>
          <p:nvPr/>
        </p:nvSpPr>
        <p:spPr>
          <a:xfrm rot="5400000">
            <a:off x="3825238" y="4907549"/>
            <a:ext cx="257725" cy="1740651"/>
          </a:xfrm>
          <a:prstGeom prst="leftBrace">
            <a:avLst>
              <a:gd name="adj1" fmla="val 69351"/>
              <a:gd name="adj2" fmla="val 50000"/>
            </a:avLst>
          </a:prstGeom>
          <a:ln w="28575">
            <a:solidFill>
              <a:srgbClr val="73B3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74" name="Accolade ouvrante 73">
            <a:extLst>
              <a:ext uri="{FF2B5EF4-FFF2-40B4-BE49-F238E27FC236}">
                <a16:creationId xmlns:a16="http://schemas.microsoft.com/office/drawing/2014/main" id="{3090169B-7AD0-4A0B-B6FB-CE1B133B3B6D}"/>
              </a:ext>
            </a:extLst>
          </p:cNvPr>
          <p:cNvSpPr/>
          <p:nvPr/>
        </p:nvSpPr>
        <p:spPr>
          <a:xfrm rot="5400000">
            <a:off x="6122824" y="4922166"/>
            <a:ext cx="257725" cy="1740651"/>
          </a:xfrm>
          <a:prstGeom prst="leftBrace">
            <a:avLst>
              <a:gd name="adj1" fmla="val 69351"/>
              <a:gd name="adj2" fmla="val 50000"/>
            </a:avLst>
          </a:prstGeom>
          <a:ln w="28575">
            <a:solidFill>
              <a:srgbClr val="73B3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75" name="Accolade ouvrante 74">
            <a:extLst>
              <a:ext uri="{FF2B5EF4-FFF2-40B4-BE49-F238E27FC236}">
                <a16:creationId xmlns:a16="http://schemas.microsoft.com/office/drawing/2014/main" id="{48B954F1-92A3-4CA8-874E-96BDADEF8DA9}"/>
              </a:ext>
            </a:extLst>
          </p:cNvPr>
          <p:cNvSpPr/>
          <p:nvPr/>
        </p:nvSpPr>
        <p:spPr>
          <a:xfrm rot="5400000">
            <a:off x="8369138" y="3284047"/>
            <a:ext cx="257725" cy="2284784"/>
          </a:xfrm>
          <a:prstGeom prst="leftBrace">
            <a:avLst>
              <a:gd name="adj1" fmla="val 69351"/>
              <a:gd name="adj2" fmla="val 50000"/>
            </a:avLst>
          </a:prstGeom>
          <a:ln w="28575">
            <a:solidFill>
              <a:srgbClr val="73B3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253740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D9D660D-4E78-4FB7-B956-02E0F3039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</a:t>
            </a:r>
            <a:r>
              <a:rPr lang="fr-CA" b="1" dirty="0"/>
              <a:t>Ouvrir</a:t>
            </a:r>
            <a:r>
              <a:rPr lang="fr-CA" dirty="0"/>
              <a:t> </a:t>
            </a:r>
            <a:r>
              <a:rPr lang="fr-CA"/>
              <a:t>un projet avec VS Code</a:t>
            </a:r>
            <a:endParaRPr lang="fr-CA" dirty="0"/>
          </a:p>
          <a:p>
            <a:pPr lvl="1"/>
            <a:r>
              <a:rPr lang="fr-CA" dirty="0"/>
              <a:t> Une fois le répertoire du projet créé, on peut ouvrir le dossier avec Visual Studio Code.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7365136-E933-4296-BE91-C6C71E34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Visual Studio Code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2279049-97CA-4C93-94EC-F38689801346}"/>
              </a:ext>
            </a:extLst>
          </p:cNvPr>
          <p:cNvSpPr/>
          <p:nvPr/>
        </p:nvSpPr>
        <p:spPr>
          <a:xfrm>
            <a:off x="3886768" y="4447424"/>
            <a:ext cx="377952" cy="377952"/>
          </a:xfrm>
          <a:prstGeom prst="ellipse">
            <a:avLst/>
          </a:prstGeom>
          <a:solidFill>
            <a:srgbClr val="797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CAFE4AF-4183-4F9D-B63C-6AFA42AAE70D}"/>
              </a:ext>
            </a:extLst>
          </p:cNvPr>
          <p:cNvSpPr txBox="1"/>
          <p:nvPr/>
        </p:nvSpPr>
        <p:spPr>
          <a:xfrm>
            <a:off x="8035016" y="5387824"/>
            <a:ext cx="3675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797CDE"/>
                </a:solidFill>
              </a:rPr>
              <a:t>On a facilement accès à tous les dossiers / fichiers du projet dans </a:t>
            </a:r>
            <a:r>
              <a:rPr lang="fr-CA" b="1" dirty="0">
                <a:solidFill>
                  <a:srgbClr val="797CDE"/>
                </a:solidFill>
              </a:rPr>
              <a:t>Visual Studio Code </a:t>
            </a:r>
            <a:r>
              <a:rPr lang="fr-CA" dirty="0">
                <a:solidFill>
                  <a:srgbClr val="797CDE"/>
                </a:solidFill>
              </a:rPr>
              <a:t>et on peut éditer le code.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84F1044-1F79-4565-BAB6-FF8F55C0A4D9}"/>
              </a:ext>
            </a:extLst>
          </p:cNvPr>
          <p:cNvSpPr txBox="1"/>
          <p:nvPr/>
        </p:nvSpPr>
        <p:spPr>
          <a:xfrm>
            <a:off x="3239022" y="4831857"/>
            <a:ext cx="3771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797CDE"/>
                </a:solidFill>
              </a:rPr>
              <a:t>Sélectionner le dossier racine du projet et appuyer sur Sélectionner un dossier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781439F-F284-451D-9038-7FBB64163CDD}"/>
              </a:ext>
            </a:extLst>
          </p:cNvPr>
          <p:cNvSpPr/>
          <p:nvPr/>
        </p:nvSpPr>
        <p:spPr>
          <a:xfrm>
            <a:off x="8344099" y="4976636"/>
            <a:ext cx="377952" cy="377952"/>
          </a:xfrm>
          <a:prstGeom prst="ellipse">
            <a:avLst/>
          </a:prstGeom>
          <a:solidFill>
            <a:srgbClr val="797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400" b="1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826FC34-49ED-4640-ACFF-4C42F90F5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47" y="2520126"/>
            <a:ext cx="3376328" cy="1653162"/>
          </a:xfrm>
          <a:prstGeom prst="rect">
            <a:avLst/>
          </a:prstGeom>
          <a:ln w="28575">
            <a:solidFill>
              <a:srgbClr val="797CDE"/>
            </a:solidFill>
          </a:ln>
        </p:spPr>
      </p:pic>
      <p:sp>
        <p:nvSpPr>
          <p:cNvPr id="14" name="Ellipse 13">
            <a:extLst>
              <a:ext uri="{FF2B5EF4-FFF2-40B4-BE49-F238E27FC236}">
                <a16:creationId xmlns:a16="http://schemas.microsoft.com/office/drawing/2014/main" id="{DD23A62A-A4CC-40A6-805E-2683E53BD33E}"/>
              </a:ext>
            </a:extLst>
          </p:cNvPr>
          <p:cNvSpPr/>
          <p:nvPr/>
        </p:nvSpPr>
        <p:spPr>
          <a:xfrm>
            <a:off x="437517" y="4727701"/>
            <a:ext cx="377952" cy="377952"/>
          </a:xfrm>
          <a:prstGeom prst="ellipse">
            <a:avLst/>
          </a:prstGeom>
          <a:solidFill>
            <a:srgbClr val="797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7ACEEDF-5067-4AD8-9F53-4EE55DA2A378}"/>
              </a:ext>
            </a:extLst>
          </p:cNvPr>
          <p:cNvSpPr txBox="1"/>
          <p:nvPr/>
        </p:nvSpPr>
        <p:spPr>
          <a:xfrm>
            <a:off x="795092" y="4727701"/>
            <a:ext cx="2252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797CDE"/>
                </a:solidFill>
              </a:rPr>
              <a:t>Fichier → Ouvrir le dossier...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22F17A5B-55DB-419E-B70B-5FDA0925E2AF}"/>
              </a:ext>
            </a:extLst>
          </p:cNvPr>
          <p:cNvCxnSpPr>
            <a:cxnSpLocks/>
          </p:cNvCxnSpPr>
          <p:nvPr/>
        </p:nvCxnSpPr>
        <p:spPr>
          <a:xfrm flipV="1">
            <a:off x="663890" y="4154605"/>
            <a:ext cx="314082" cy="608184"/>
          </a:xfrm>
          <a:prstGeom prst="straightConnector1">
            <a:avLst/>
          </a:prstGeom>
          <a:ln w="57150">
            <a:solidFill>
              <a:srgbClr val="797C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F5288F67-553F-43BA-A550-BD81D6AD2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610" y="2442464"/>
            <a:ext cx="4072711" cy="1808486"/>
          </a:xfrm>
          <a:prstGeom prst="rect">
            <a:avLst/>
          </a:prstGeom>
          <a:ln w="28575">
            <a:solidFill>
              <a:srgbClr val="797CDE"/>
            </a:solidFill>
          </a:ln>
        </p:spPr>
      </p:pic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BC36F35C-902E-47CF-B82F-E72740067CB8}"/>
              </a:ext>
            </a:extLst>
          </p:cNvPr>
          <p:cNvCxnSpPr>
            <a:cxnSpLocks/>
          </p:cNvCxnSpPr>
          <p:nvPr/>
        </p:nvCxnSpPr>
        <p:spPr>
          <a:xfrm flipV="1">
            <a:off x="4116185" y="2883408"/>
            <a:ext cx="551470" cy="1613018"/>
          </a:xfrm>
          <a:prstGeom prst="straightConnector1">
            <a:avLst/>
          </a:prstGeom>
          <a:ln w="57150">
            <a:solidFill>
              <a:srgbClr val="797C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968466CE-87E7-4E5E-8580-9CC283636EF1}"/>
              </a:ext>
            </a:extLst>
          </p:cNvPr>
          <p:cNvCxnSpPr>
            <a:cxnSpLocks/>
            <a:stCxn id="16" idx="6"/>
          </p:cNvCxnSpPr>
          <p:nvPr/>
        </p:nvCxnSpPr>
        <p:spPr>
          <a:xfrm flipV="1">
            <a:off x="4264720" y="4041914"/>
            <a:ext cx="1758128" cy="594486"/>
          </a:xfrm>
          <a:prstGeom prst="straightConnector1">
            <a:avLst/>
          </a:prstGeom>
          <a:ln w="57150">
            <a:solidFill>
              <a:srgbClr val="797C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 26">
            <a:extLst>
              <a:ext uri="{FF2B5EF4-FFF2-40B4-BE49-F238E27FC236}">
                <a16:creationId xmlns:a16="http://schemas.microsoft.com/office/drawing/2014/main" id="{A9BE882A-DAFF-4B3F-8512-A3BF53E2F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9141" y="2445512"/>
            <a:ext cx="2422393" cy="2312578"/>
          </a:xfrm>
          <a:prstGeom prst="rect">
            <a:avLst/>
          </a:prstGeom>
          <a:ln w="28575">
            <a:solidFill>
              <a:srgbClr val="797CDE"/>
            </a:solidFill>
          </a:ln>
        </p:spPr>
      </p:pic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AD81BA2A-5380-4107-9DC7-E9417897072E}"/>
              </a:ext>
            </a:extLst>
          </p:cNvPr>
          <p:cNvCxnSpPr>
            <a:cxnSpLocks/>
            <a:stCxn id="15" idx="7"/>
          </p:cNvCxnSpPr>
          <p:nvPr/>
        </p:nvCxnSpPr>
        <p:spPr>
          <a:xfrm flipV="1">
            <a:off x="8666701" y="4250950"/>
            <a:ext cx="830867" cy="781036"/>
          </a:xfrm>
          <a:prstGeom prst="straightConnector1">
            <a:avLst/>
          </a:prstGeom>
          <a:ln w="57150">
            <a:solidFill>
              <a:srgbClr val="797C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4655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D9D660D-4E78-4FB7-B956-02E0F3039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4476"/>
            <a:ext cx="10512000" cy="5026393"/>
          </a:xfrm>
        </p:spPr>
        <p:txBody>
          <a:bodyPr/>
          <a:lstStyle/>
          <a:p>
            <a:r>
              <a:rPr lang="fr-CA" dirty="0"/>
              <a:t> </a:t>
            </a:r>
            <a:r>
              <a:rPr lang="fr-CA" b="1" dirty="0"/>
              <a:t>Ouvrir</a:t>
            </a:r>
            <a:r>
              <a:rPr lang="fr-CA" dirty="0"/>
              <a:t> </a:t>
            </a:r>
            <a:r>
              <a:rPr lang="fr-CA"/>
              <a:t>un projet avec WebStorm</a:t>
            </a:r>
            <a:endParaRPr lang="fr-CA" dirty="0"/>
          </a:p>
          <a:p>
            <a:pPr lvl="1"/>
            <a:r>
              <a:rPr lang="fr-CA"/>
              <a:t> Une fois le répertoire du projet créé, on peut ouvrir le dossier avec WebStorm.</a:t>
            </a:r>
            <a:endParaRPr lang="fr-CA" b="1" dirty="0">
              <a:solidFill>
                <a:srgbClr val="FA4098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7365136-E933-4296-BE91-C6C71E34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Webstorm</a:t>
            </a:r>
            <a:endParaRPr lang="fr-CA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CAFE4AF-4183-4F9D-B63C-6AFA42AAE70D}"/>
              </a:ext>
            </a:extLst>
          </p:cNvPr>
          <p:cNvSpPr txBox="1"/>
          <p:nvPr/>
        </p:nvSpPr>
        <p:spPr>
          <a:xfrm>
            <a:off x="1936984" y="5299842"/>
            <a:ext cx="3675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797CDE"/>
                </a:solidFill>
              </a:rPr>
              <a:t>On a facilement accès à tous les dossiers / fichiers du projet </a:t>
            </a:r>
            <a:r>
              <a:rPr lang="fr-CA">
                <a:solidFill>
                  <a:srgbClr val="797CDE"/>
                </a:solidFill>
              </a:rPr>
              <a:t>dans </a:t>
            </a:r>
            <a:r>
              <a:rPr lang="fr-CA" b="1">
                <a:solidFill>
                  <a:srgbClr val="797CDE"/>
                </a:solidFill>
              </a:rPr>
              <a:t>WebStorm </a:t>
            </a:r>
            <a:r>
              <a:rPr lang="fr-CA">
                <a:solidFill>
                  <a:srgbClr val="797CDE"/>
                </a:solidFill>
              </a:rPr>
              <a:t>et </a:t>
            </a:r>
            <a:r>
              <a:rPr lang="fr-CA" dirty="0">
                <a:solidFill>
                  <a:srgbClr val="797CDE"/>
                </a:solidFill>
              </a:rPr>
              <a:t>on peut éditer le code.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84F1044-1F79-4565-BAB6-FF8F55C0A4D9}"/>
              </a:ext>
            </a:extLst>
          </p:cNvPr>
          <p:cNvSpPr txBox="1"/>
          <p:nvPr/>
        </p:nvSpPr>
        <p:spPr>
          <a:xfrm>
            <a:off x="7106673" y="2606623"/>
            <a:ext cx="1936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797CDE"/>
                </a:solidFill>
              </a:rPr>
              <a:t>Trouvez le dossier de votre projet, sélectionnez-le et appuyez sur OK.</a:t>
            </a:r>
            <a:endParaRPr lang="fr-CA" dirty="0">
              <a:solidFill>
                <a:srgbClr val="797CDE"/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7ACEEDF-5067-4AD8-9F53-4EE55DA2A378}"/>
              </a:ext>
            </a:extLst>
          </p:cNvPr>
          <p:cNvSpPr txBox="1"/>
          <p:nvPr/>
        </p:nvSpPr>
        <p:spPr>
          <a:xfrm>
            <a:off x="285961" y="3610234"/>
            <a:ext cx="3715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797CDE"/>
                </a:solidFill>
              </a:rPr>
              <a:t>Une fois WebStorm ouvert, appuyez sur Ouvrir / Open</a:t>
            </a:r>
            <a:endParaRPr lang="fr-CA" dirty="0">
              <a:solidFill>
                <a:srgbClr val="797CDE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6B80582-9D02-43D0-8F64-E33ECD6CB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27" y="2641430"/>
            <a:ext cx="5712873" cy="690886"/>
          </a:xfrm>
          <a:prstGeom prst="rect">
            <a:avLst/>
          </a:prstGeom>
          <a:ln w="28575">
            <a:solidFill>
              <a:srgbClr val="797CDE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D6D2B05-C7AC-494F-9D28-9F578872C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4653" y="2195571"/>
            <a:ext cx="3017070" cy="3439807"/>
          </a:xfrm>
          <a:prstGeom prst="rect">
            <a:avLst/>
          </a:prstGeom>
          <a:ln w="28575">
            <a:solidFill>
              <a:srgbClr val="797CDE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D422732-9F7C-4159-B261-ABF7C3B40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1037" y="4534485"/>
            <a:ext cx="2414625" cy="2201786"/>
          </a:xfrm>
          <a:prstGeom prst="rect">
            <a:avLst/>
          </a:prstGeom>
          <a:ln w="28575">
            <a:solidFill>
              <a:srgbClr val="797CDE"/>
            </a:solidFill>
          </a:ln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22F17A5B-55DB-419E-B70B-5FDA0925E2AF}"/>
              </a:ext>
            </a:extLst>
          </p:cNvPr>
          <p:cNvCxnSpPr>
            <a:cxnSpLocks/>
          </p:cNvCxnSpPr>
          <p:nvPr/>
        </p:nvCxnSpPr>
        <p:spPr>
          <a:xfrm>
            <a:off x="4282083" y="2720697"/>
            <a:ext cx="525132" cy="292321"/>
          </a:xfrm>
          <a:prstGeom prst="straightConnector1">
            <a:avLst/>
          </a:prstGeom>
          <a:ln w="57150">
            <a:solidFill>
              <a:srgbClr val="797C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06C9B86B-866C-4225-B7EC-27C8564D11BD}"/>
              </a:ext>
            </a:extLst>
          </p:cNvPr>
          <p:cNvCxnSpPr>
            <a:cxnSpLocks/>
          </p:cNvCxnSpPr>
          <p:nvPr/>
        </p:nvCxnSpPr>
        <p:spPr>
          <a:xfrm>
            <a:off x="10264400" y="5306796"/>
            <a:ext cx="577576" cy="183211"/>
          </a:xfrm>
          <a:prstGeom prst="straightConnector1">
            <a:avLst/>
          </a:prstGeom>
          <a:ln w="57150">
            <a:solidFill>
              <a:srgbClr val="797C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D18B8B3E-0313-4E56-BC6E-2683A8BA6463}"/>
              </a:ext>
            </a:extLst>
          </p:cNvPr>
          <p:cNvCxnSpPr>
            <a:cxnSpLocks/>
          </p:cNvCxnSpPr>
          <p:nvPr/>
        </p:nvCxnSpPr>
        <p:spPr>
          <a:xfrm flipH="1">
            <a:off x="7106673" y="5588104"/>
            <a:ext cx="553183" cy="346806"/>
          </a:xfrm>
          <a:prstGeom prst="straightConnector1">
            <a:avLst/>
          </a:prstGeom>
          <a:ln w="57150">
            <a:solidFill>
              <a:srgbClr val="797C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50F010F8-6589-4946-A0B9-1C2E30294977}"/>
              </a:ext>
            </a:extLst>
          </p:cNvPr>
          <p:cNvCxnSpPr>
            <a:cxnSpLocks/>
          </p:cNvCxnSpPr>
          <p:nvPr/>
        </p:nvCxnSpPr>
        <p:spPr>
          <a:xfrm flipH="1">
            <a:off x="10411464" y="4028951"/>
            <a:ext cx="329688" cy="422748"/>
          </a:xfrm>
          <a:prstGeom prst="straightConnector1">
            <a:avLst/>
          </a:prstGeom>
          <a:ln w="57150">
            <a:solidFill>
              <a:srgbClr val="797C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DD23A62A-A4CC-40A6-805E-2683E53BD33E}"/>
              </a:ext>
            </a:extLst>
          </p:cNvPr>
          <p:cNvSpPr/>
          <p:nvPr/>
        </p:nvSpPr>
        <p:spPr>
          <a:xfrm>
            <a:off x="169994" y="3175311"/>
            <a:ext cx="377952" cy="377952"/>
          </a:xfrm>
          <a:prstGeom prst="ellipse">
            <a:avLst/>
          </a:prstGeom>
          <a:solidFill>
            <a:srgbClr val="797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2279049-97CA-4C93-94EC-F38689801346}"/>
              </a:ext>
            </a:extLst>
          </p:cNvPr>
          <p:cNvSpPr/>
          <p:nvPr/>
        </p:nvSpPr>
        <p:spPr>
          <a:xfrm>
            <a:off x="8855092" y="2006595"/>
            <a:ext cx="377952" cy="377952"/>
          </a:xfrm>
          <a:prstGeom prst="ellipse">
            <a:avLst/>
          </a:prstGeom>
          <a:solidFill>
            <a:srgbClr val="797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781439F-F284-451D-9038-7FBB64163CDD}"/>
              </a:ext>
            </a:extLst>
          </p:cNvPr>
          <p:cNvSpPr/>
          <p:nvPr/>
        </p:nvSpPr>
        <p:spPr>
          <a:xfrm>
            <a:off x="5471797" y="4320806"/>
            <a:ext cx="377952" cy="377952"/>
          </a:xfrm>
          <a:prstGeom prst="ellipse">
            <a:avLst/>
          </a:prstGeom>
          <a:solidFill>
            <a:srgbClr val="797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400" b="1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49" name="Image 48">
            <a:extLst>
              <a:ext uri="{FF2B5EF4-FFF2-40B4-BE49-F238E27FC236}">
                <a16:creationId xmlns:a16="http://schemas.microsoft.com/office/drawing/2014/main" id="{2BD846D8-37A0-415D-AF88-2BBC8DCE28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8272" y="3366793"/>
            <a:ext cx="2392801" cy="646331"/>
          </a:xfrm>
          <a:prstGeom prst="rect">
            <a:avLst/>
          </a:prstGeom>
          <a:ln w="28575">
            <a:solidFill>
              <a:srgbClr val="797CDE"/>
            </a:solidFill>
          </a:ln>
        </p:spPr>
      </p:pic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E14A567A-34DD-497D-8F66-45579751E223}"/>
              </a:ext>
            </a:extLst>
          </p:cNvPr>
          <p:cNvCxnSpPr>
            <a:cxnSpLocks/>
          </p:cNvCxnSpPr>
          <p:nvPr/>
        </p:nvCxnSpPr>
        <p:spPr>
          <a:xfrm flipH="1">
            <a:off x="4956585" y="3689958"/>
            <a:ext cx="448824" cy="203810"/>
          </a:xfrm>
          <a:prstGeom prst="straightConnector1">
            <a:avLst/>
          </a:prstGeom>
          <a:ln w="57150">
            <a:solidFill>
              <a:srgbClr val="797C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9533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D9D660D-4E78-4FB7-B956-02E0F3039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Introduction aux </a:t>
            </a:r>
            <a:r>
              <a:rPr lang="fr-CA" b="1" dirty="0">
                <a:solidFill>
                  <a:srgbClr val="FA4098"/>
                </a:solidFill>
              </a:rPr>
              <a:t>fonctions</a:t>
            </a:r>
            <a:endParaRPr lang="fr-CA" dirty="0"/>
          </a:p>
          <a:p>
            <a:pPr lvl="1"/>
            <a:r>
              <a:rPr lang="fr-CA" dirty="0"/>
              <a:t> Qu’est-ce qu’une </a:t>
            </a:r>
            <a:r>
              <a:rPr lang="fr-CA" b="1" dirty="0">
                <a:solidFill>
                  <a:srgbClr val="73B3D1"/>
                </a:solidFill>
              </a:rPr>
              <a:t>fonction</a:t>
            </a:r>
            <a:r>
              <a:rPr lang="fr-CA" dirty="0"/>
              <a:t>, grossièrement?</a:t>
            </a:r>
          </a:p>
          <a:p>
            <a:pPr lvl="1"/>
            <a:r>
              <a:rPr lang="fr-CA" dirty="0"/>
              <a:t> Où déclarer une fonction?</a:t>
            </a:r>
          </a:p>
          <a:p>
            <a:pPr lvl="1"/>
            <a:r>
              <a:rPr lang="fr-CA" dirty="0"/>
              <a:t> Créer une fonction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7365136-E933-4296-BE91-C6C71E34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Intro aux fonctions</a:t>
            </a:r>
          </a:p>
        </p:txBody>
      </p:sp>
    </p:spTree>
    <p:extLst>
      <p:ext uri="{BB962C8B-B14F-4D97-AF65-F5344CB8AC3E}">
        <p14:creationId xmlns:p14="http://schemas.microsoft.com/office/powerpoint/2010/main" val="4107956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87CDB20-6127-41F4-818B-8D764C071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</a:t>
            </a:r>
            <a:r>
              <a:rPr lang="fr-CA" b="1" dirty="0">
                <a:solidFill>
                  <a:srgbClr val="73B3D1"/>
                </a:solidFill>
              </a:rPr>
              <a:t>Chaînes de caractères</a:t>
            </a:r>
          </a:p>
          <a:p>
            <a:pPr lvl="1"/>
            <a:r>
              <a:rPr lang="fr-CA" sz="2000" dirty="0"/>
              <a:t> Jusqu’ici, nous avons affecté des </a:t>
            </a:r>
            <a:r>
              <a:rPr lang="fr-CA" sz="2000" b="1" dirty="0"/>
              <a:t>nombres entiers</a:t>
            </a:r>
            <a:r>
              <a:rPr lang="fr-CA" sz="2000" dirty="0"/>
              <a:t> et des </a:t>
            </a:r>
            <a:r>
              <a:rPr lang="fr-CA" sz="2000" b="1" dirty="0"/>
              <a:t>nombres à virgule</a:t>
            </a:r>
            <a:r>
              <a:rPr lang="fr-CA" sz="2000" dirty="0"/>
              <a:t> à nos variables :</a:t>
            </a:r>
          </a:p>
          <a:p>
            <a:pPr lvl="1"/>
            <a:endParaRPr lang="fr-CA" sz="2000" dirty="0"/>
          </a:p>
          <a:p>
            <a:pPr marL="457200" lvl="1" indent="0">
              <a:buNone/>
            </a:pPr>
            <a:endParaRPr lang="fr-CA" sz="2000" dirty="0"/>
          </a:p>
          <a:p>
            <a:pPr marL="457200" lvl="1" indent="0">
              <a:buNone/>
            </a:pPr>
            <a:endParaRPr lang="fr-CA" sz="2000" dirty="0"/>
          </a:p>
          <a:p>
            <a:pPr lvl="1"/>
            <a:r>
              <a:rPr lang="fr-CA" sz="2000" dirty="0"/>
              <a:t> On peut également affecter des « </a:t>
            </a:r>
            <a:r>
              <a:rPr lang="fr-CA" sz="2000" b="1" dirty="0">
                <a:solidFill>
                  <a:srgbClr val="FA4098"/>
                </a:solidFill>
              </a:rPr>
              <a:t>chaînes de caractères</a:t>
            </a:r>
            <a:r>
              <a:rPr lang="fr-CA" sz="2000" dirty="0">
                <a:solidFill>
                  <a:srgbClr val="FA4098"/>
                </a:solidFill>
              </a:rPr>
              <a:t> </a:t>
            </a:r>
            <a:r>
              <a:rPr lang="fr-CA" sz="2000" dirty="0"/>
              <a:t>» à des variables :</a:t>
            </a:r>
          </a:p>
          <a:p>
            <a:pPr lvl="2"/>
            <a:endParaRPr lang="fr-CA" sz="1800" b="1" dirty="0"/>
          </a:p>
          <a:p>
            <a:pPr lvl="2"/>
            <a:endParaRPr lang="fr-CA" sz="1800" b="1" dirty="0"/>
          </a:p>
          <a:p>
            <a:pPr marL="914400" lvl="2" indent="0">
              <a:buNone/>
            </a:pPr>
            <a:endParaRPr lang="fr-CA" sz="1800" dirty="0"/>
          </a:p>
          <a:p>
            <a:pPr lvl="1"/>
            <a:endParaRPr lang="fr-CA" sz="2000" dirty="0"/>
          </a:p>
          <a:p>
            <a:pPr lvl="1"/>
            <a:r>
              <a:rPr lang="fr-CA" sz="2000" dirty="0"/>
              <a:t> Les </a:t>
            </a:r>
            <a:r>
              <a:rPr lang="fr-CA" sz="2000" b="1" dirty="0"/>
              <a:t>chaînes de caractères </a:t>
            </a:r>
            <a:r>
              <a:rPr lang="fr-CA" sz="2000" dirty="0"/>
              <a:t>sont TOUJOURS encadrées par des </a:t>
            </a:r>
            <a:r>
              <a:rPr lang="fr-CA" sz="2000" b="1" dirty="0">
                <a:solidFill>
                  <a:srgbClr val="FA4098"/>
                </a:solidFill>
              </a:rPr>
              <a:t>guillemets</a:t>
            </a:r>
            <a:r>
              <a:rPr lang="fr-CA" sz="2000" dirty="0"/>
              <a:t> doubles (</a:t>
            </a:r>
            <a:r>
              <a:rPr lang="fr-CA" sz="2000" b="1" dirty="0">
                <a:solidFill>
                  <a:srgbClr val="FA4098"/>
                </a:solidFill>
              </a:rPr>
              <a:t>"</a:t>
            </a:r>
            <a:r>
              <a:rPr lang="fr-CA" sz="2000" dirty="0"/>
              <a:t> ... </a:t>
            </a:r>
            <a:r>
              <a:rPr lang="fr-CA" sz="2000" b="1" dirty="0">
                <a:solidFill>
                  <a:srgbClr val="FA4098"/>
                </a:solidFill>
              </a:rPr>
              <a:t>"</a:t>
            </a:r>
            <a:r>
              <a:rPr lang="fr-CA" sz="2000" dirty="0"/>
              <a:t>) ou simples. (</a:t>
            </a:r>
            <a:r>
              <a:rPr lang="fr-CA" sz="2000" b="1" dirty="0">
                <a:solidFill>
                  <a:srgbClr val="FA4098"/>
                </a:solidFill>
              </a:rPr>
              <a:t>'</a:t>
            </a:r>
            <a:r>
              <a:rPr lang="fr-CA" sz="2000" dirty="0"/>
              <a:t> .. </a:t>
            </a:r>
            <a:r>
              <a:rPr lang="fr-CA" sz="2000" b="1" dirty="0">
                <a:solidFill>
                  <a:srgbClr val="FA4098"/>
                </a:solidFill>
              </a:rPr>
              <a:t>'</a:t>
            </a:r>
            <a:r>
              <a:rPr lang="fr-CA" sz="2000" dirty="0"/>
              <a:t>) Cela permet de les différencier des </a:t>
            </a:r>
            <a:r>
              <a:rPr lang="fr-CA" sz="2000" b="1" dirty="0"/>
              <a:t>noms de variables</a:t>
            </a:r>
            <a:r>
              <a:rPr lang="fr-CA" sz="2000" dirty="0"/>
              <a:t> ou des </a:t>
            </a:r>
            <a:r>
              <a:rPr lang="fr-CA" sz="2000" b="1" dirty="0"/>
              <a:t>nombres</a:t>
            </a:r>
            <a:r>
              <a:rPr lang="fr-CA" sz="2000" dirty="0"/>
              <a:t>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24A5FB3-76C9-44FD-8BB3-BD3F3359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Introduction à Javascript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4D9AFC3-1CEB-4C34-BF20-60B91F1EC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933" y="2146504"/>
            <a:ext cx="3078364" cy="587828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0F1C06D8-9995-4B85-87AA-B9E4E2CC3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933" y="3514344"/>
            <a:ext cx="5876428" cy="848505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FAE274D6-6C41-4AD9-9700-F7FC4C693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5933" y="5395624"/>
            <a:ext cx="5126888" cy="1104547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9B2B71AC-A2C7-4E50-BF60-B31EEAA6315C}"/>
              </a:ext>
            </a:extLst>
          </p:cNvPr>
          <p:cNvSpPr txBox="1"/>
          <p:nvPr/>
        </p:nvSpPr>
        <p:spPr>
          <a:xfrm>
            <a:off x="6937132" y="5648859"/>
            <a:ext cx="3566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FA4098"/>
                </a:solidFill>
              </a:rPr>
              <a:t>Si on oublie les guillemets "...", ça ne marche pas ! </a:t>
            </a:r>
            <a:r>
              <a:rPr lang="en-CA" dirty="0">
                <a:solidFill>
                  <a:srgbClr val="FA4098"/>
                </a:solidFill>
              </a:rPr>
              <a:t>😣</a:t>
            </a:r>
            <a:endParaRPr lang="fr-CA" dirty="0">
              <a:solidFill>
                <a:srgbClr val="FA4098"/>
              </a:solidFill>
            </a:endParaRP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7BAF084-091B-40B3-AD2D-0F7452C83C93}"/>
              </a:ext>
            </a:extLst>
          </p:cNvPr>
          <p:cNvCxnSpPr>
            <a:cxnSpLocks/>
          </p:cNvCxnSpPr>
          <p:nvPr/>
        </p:nvCxnSpPr>
        <p:spPr>
          <a:xfrm flipH="1">
            <a:off x="4517136" y="5535168"/>
            <a:ext cx="603504" cy="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A0C560FB-4D91-4D68-B72C-01E7C6722C95}"/>
              </a:ext>
            </a:extLst>
          </p:cNvPr>
          <p:cNvSpPr txBox="1"/>
          <p:nvPr/>
        </p:nvSpPr>
        <p:spPr>
          <a:xfrm>
            <a:off x="5059797" y="5381299"/>
            <a:ext cx="798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🚫</a:t>
            </a:r>
            <a:endParaRPr lang="fr-CA" sz="1600" dirty="0"/>
          </a:p>
        </p:txBody>
      </p:sp>
    </p:spTree>
    <p:extLst>
      <p:ext uri="{BB962C8B-B14F-4D97-AF65-F5344CB8AC3E}">
        <p14:creationId xmlns:p14="http://schemas.microsoft.com/office/powerpoint/2010/main" val="3870355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D9D660D-4E78-4FB7-B956-02E0F3039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572"/>
            <a:ext cx="10671048" cy="5427012"/>
          </a:xfrm>
        </p:spPr>
        <p:txBody>
          <a:bodyPr/>
          <a:lstStyle/>
          <a:p>
            <a:r>
              <a:rPr lang="fr-CA" dirty="0"/>
              <a:t> Qu’est-ce qu’une </a:t>
            </a:r>
            <a:r>
              <a:rPr lang="fr-CA" b="1" dirty="0">
                <a:solidFill>
                  <a:srgbClr val="73B3D1"/>
                </a:solidFill>
              </a:rPr>
              <a:t>fonction</a:t>
            </a:r>
            <a:r>
              <a:rPr lang="fr-CA" dirty="0"/>
              <a:t>, grossièrement? 🤔</a:t>
            </a:r>
          </a:p>
          <a:p>
            <a:pPr lvl="1"/>
            <a:r>
              <a:rPr lang="fr-CA" dirty="0"/>
              <a:t> Exemple</a:t>
            </a:r>
          </a:p>
          <a:p>
            <a:pPr lvl="2"/>
            <a:r>
              <a:rPr lang="fr-CA" dirty="0"/>
              <a:t>Lorsqu’on écrit « </a:t>
            </a:r>
            <a:r>
              <a:rPr lang="fr-CA" dirty="0">
                <a:solidFill>
                  <a:srgbClr val="FA4098"/>
                </a:solidFill>
              </a:rPr>
              <a:t>changerTexte() </a:t>
            </a:r>
            <a:r>
              <a:rPr lang="fr-CA" dirty="0"/>
              <a:t>» dans la console, le texte du titre change ! </a:t>
            </a:r>
            <a:r>
              <a:rPr lang="en-CA" dirty="0"/>
              <a:t>😱</a:t>
            </a:r>
          </a:p>
          <a:p>
            <a:pPr lvl="2"/>
            <a:endParaRPr lang="en-CA" dirty="0"/>
          </a:p>
          <a:p>
            <a:pPr lvl="2"/>
            <a:endParaRPr lang="en-CA" dirty="0"/>
          </a:p>
          <a:p>
            <a:pPr lvl="2"/>
            <a:endParaRPr lang="en-CA" dirty="0"/>
          </a:p>
          <a:p>
            <a:pPr lvl="2"/>
            <a:endParaRPr lang="en-CA" dirty="0"/>
          </a:p>
          <a:p>
            <a:pPr lvl="2"/>
            <a:endParaRPr lang="en-CA" dirty="0"/>
          </a:p>
          <a:p>
            <a:pPr lvl="2"/>
            <a:endParaRPr lang="en-CA" dirty="0"/>
          </a:p>
          <a:p>
            <a:pPr lvl="2"/>
            <a:endParaRPr lang="en-CA" dirty="0"/>
          </a:p>
          <a:p>
            <a:pPr lvl="2"/>
            <a:endParaRPr lang="en-CA" dirty="0"/>
          </a:p>
          <a:p>
            <a:pPr lvl="2"/>
            <a:endParaRPr lang="en-CA" dirty="0"/>
          </a:p>
          <a:p>
            <a:pPr lvl="2"/>
            <a:endParaRPr lang="en-CA" dirty="0"/>
          </a:p>
          <a:p>
            <a:pPr lvl="2"/>
            <a:endParaRPr lang="fr-CA" dirty="0"/>
          </a:p>
          <a:p>
            <a:pPr lvl="2"/>
            <a:r>
              <a:rPr lang="fr-CA" dirty="0"/>
              <a:t> Comment c’est possible? Nous n’avons même pas utilisé </a:t>
            </a:r>
            <a:r>
              <a:rPr lang="fr-CA" dirty="0">
                <a:solidFill>
                  <a:srgbClr val="FA4098"/>
                </a:solidFill>
              </a:rPr>
              <a:t>.querySelector</a:t>
            </a:r>
            <a:r>
              <a:rPr lang="fr-CA" dirty="0"/>
              <a:t> ou </a:t>
            </a:r>
            <a:r>
              <a:rPr lang="fr-CA" dirty="0">
                <a:solidFill>
                  <a:srgbClr val="FA4098"/>
                </a:solidFill>
              </a:rPr>
              <a:t>.textContent</a:t>
            </a:r>
            <a:r>
              <a:rPr lang="fr-CA" dirty="0"/>
              <a:t> !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7365136-E933-4296-BE91-C6C71E34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Intro aux fonctions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B74E3008-FF9F-4A08-9186-CCD41FEAB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473" y="3932715"/>
            <a:ext cx="3024068" cy="1646694"/>
          </a:xfrm>
          <a:prstGeom prst="rect">
            <a:avLst/>
          </a:prstGeom>
          <a:ln w="28575">
            <a:solidFill>
              <a:srgbClr val="797CDE"/>
            </a:solidFill>
          </a:ln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1954C3DF-54B2-4241-A8D8-7AF8E8526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463" y="2440821"/>
            <a:ext cx="2503809" cy="1213384"/>
          </a:xfrm>
          <a:prstGeom prst="rect">
            <a:avLst/>
          </a:prstGeom>
          <a:ln w="28575">
            <a:solidFill>
              <a:srgbClr val="797CDE"/>
            </a:solidFill>
          </a:ln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9291056B-C38F-4292-9F18-2AE9EB957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9835" y="3927498"/>
            <a:ext cx="3024068" cy="1657128"/>
          </a:xfrm>
          <a:prstGeom prst="rect">
            <a:avLst/>
          </a:prstGeom>
          <a:ln w="28575">
            <a:solidFill>
              <a:srgbClr val="797CDE"/>
            </a:solidFill>
          </a:ln>
        </p:spPr>
      </p:pic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E46382E4-57D9-4962-B0C9-65D9EC3A48F3}"/>
              </a:ext>
            </a:extLst>
          </p:cNvPr>
          <p:cNvSpPr/>
          <p:nvPr/>
        </p:nvSpPr>
        <p:spPr>
          <a:xfrm>
            <a:off x="5748528" y="4425696"/>
            <a:ext cx="993648" cy="755904"/>
          </a:xfrm>
          <a:prstGeom prst="rightArrow">
            <a:avLst/>
          </a:prstGeom>
          <a:solidFill>
            <a:srgbClr val="797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320BB0BA-B546-426F-BD5F-794E9947D122}"/>
              </a:ext>
            </a:extLst>
          </p:cNvPr>
          <p:cNvCxnSpPr/>
          <p:nvPr/>
        </p:nvCxnSpPr>
        <p:spPr>
          <a:xfrm flipH="1">
            <a:off x="6455664" y="3060192"/>
            <a:ext cx="424171" cy="225552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2165BF1A-A336-4DA3-A577-30AEAB41BE76}"/>
              </a:ext>
            </a:extLst>
          </p:cNvPr>
          <p:cNvCxnSpPr/>
          <p:nvPr/>
        </p:nvCxnSpPr>
        <p:spPr>
          <a:xfrm flipH="1">
            <a:off x="7778496" y="3870960"/>
            <a:ext cx="424171" cy="225552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4583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D9D660D-4E78-4FB7-B956-02E0F3039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Qu’est-ce qu’une </a:t>
            </a:r>
            <a:r>
              <a:rPr lang="fr-CA" b="1" dirty="0">
                <a:solidFill>
                  <a:srgbClr val="73B3D1"/>
                </a:solidFill>
              </a:rPr>
              <a:t>fonction</a:t>
            </a:r>
            <a:r>
              <a:rPr lang="fr-CA" dirty="0"/>
              <a:t>, grossièrement? 🤔</a:t>
            </a:r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Déclarer</a:t>
            </a:r>
            <a:r>
              <a:rPr lang="fr-CA" dirty="0"/>
              <a:t> une fonction</a:t>
            </a:r>
          </a:p>
          <a:p>
            <a:pPr lvl="2"/>
            <a:r>
              <a:rPr lang="fr-CA" dirty="0"/>
              <a:t> Ici, on a une </a:t>
            </a:r>
            <a:r>
              <a:rPr lang="fr-CA" b="1" dirty="0"/>
              <a:t>fonction</a:t>
            </a:r>
            <a:r>
              <a:rPr lang="fr-CA" dirty="0"/>
              <a:t> nommée «</a:t>
            </a:r>
            <a:r>
              <a:rPr lang="fr-CA" b="1" dirty="0">
                <a:solidFill>
                  <a:srgbClr val="73B3D1"/>
                </a:solidFill>
              </a:rPr>
              <a:t> changerTexte </a:t>
            </a:r>
            <a:r>
              <a:rPr lang="fr-CA" dirty="0"/>
              <a:t>» qui contient un morceau de code qui modifie le </a:t>
            </a:r>
            <a:r>
              <a:rPr lang="fr-CA" b="1" dirty="0"/>
              <a:t>contenu textuel </a:t>
            </a:r>
            <a:r>
              <a:rPr lang="fr-CA" dirty="0"/>
              <a:t>de l’élément avec l’id </a:t>
            </a:r>
            <a:r>
              <a:rPr lang="fr-CA" b="1" dirty="0">
                <a:solidFill>
                  <a:srgbClr val="73B3D1"/>
                </a:solidFill>
              </a:rPr>
              <a:t>titre</a:t>
            </a:r>
            <a:r>
              <a:rPr lang="fr-CA" dirty="0"/>
              <a:t>.</a:t>
            </a:r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r>
              <a:rPr lang="fr-CA" dirty="0"/>
              <a:t> Le fait de « </a:t>
            </a:r>
            <a:r>
              <a:rPr lang="fr-CA" dirty="0">
                <a:solidFill>
                  <a:srgbClr val="FA4098"/>
                </a:solidFill>
              </a:rPr>
              <a:t>déclarer</a:t>
            </a:r>
            <a:r>
              <a:rPr lang="fr-CA" dirty="0"/>
              <a:t> » cette fonction va nous permettre de « </a:t>
            </a:r>
            <a:r>
              <a:rPr lang="fr-CA" b="1" u="sng" dirty="0">
                <a:solidFill>
                  <a:srgbClr val="FA4098"/>
                </a:solidFill>
              </a:rPr>
              <a:t>l’appeler</a:t>
            </a:r>
            <a:r>
              <a:rPr lang="fr-CA" dirty="0"/>
              <a:t> » dans la console comme on l’a vu dans la diapositive précédente.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7365136-E933-4296-BE91-C6C71E34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Intro aux fonctions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EEFAE01-7F47-4AD7-8A80-0E4DB1D15532}"/>
              </a:ext>
            </a:extLst>
          </p:cNvPr>
          <p:cNvSpPr txBox="1"/>
          <p:nvPr/>
        </p:nvSpPr>
        <p:spPr>
          <a:xfrm>
            <a:off x="1776005" y="2735828"/>
            <a:ext cx="2371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9073D1"/>
                </a:solidFill>
              </a:rPr>
              <a:t>Ce mot-clé sert à </a:t>
            </a:r>
            <a:r>
              <a:rPr lang="fr-CA" sz="1400" b="1" dirty="0">
                <a:solidFill>
                  <a:srgbClr val="73B3D1"/>
                </a:solidFill>
              </a:rPr>
              <a:t>déclarer</a:t>
            </a:r>
            <a:r>
              <a:rPr lang="fr-CA" sz="1400" dirty="0">
                <a:solidFill>
                  <a:srgbClr val="9073D1"/>
                </a:solidFill>
              </a:rPr>
              <a:t> une fonction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B8DAFCF-077E-437B-8A45-57242A1FB836}"/>
              </a:ext>
            </a:extLst>
          </p:cNvPr>
          <p:cNvSpPr txBox="1"/>
          <p:nvPr/>
        </p:nvSpPr>
        <p:spPr>
          <a:xfrm>
            <a:off x="4266220" y="2738504"/>
            <a:ext cx="3149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9073D1"/>
                </a:solidFill>
              </a:rPr>
              <a:t>Ceci est le </a:t>
            </a:r>
            <a:r>
              <a:rPr lang="fr-CA" sz="1400" b="1" dirty="0">
                <a:solidFill>
                  <a:srgbClr val="73B3D1"/>
                </a:solidFill>
              </a:rPr>
              <a:t>nom</a:t>
            </a:r>
            <a:r>
              <a:rPr lang="fr-CA" sz="1400" dirty="0">
                <a:solidFill>
                  <a:srgbClr val="9073D1"/>
                </a:solidFill>
              </a:rPr>
              <a:t> de la fonction. C’est ce qui l’identifie.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76FFA2E6-6E34-4ED8-A600-C612BDF306AC}"/>
              </a:ext>
            </a:extLst>
          </p:cNvPr>
          <p:cNvSpPr txBox="1"/>
          <p:nvPr/>
        </p:nvSpPr>
        <p:spPr>
          <a:xfrm>
            <a:off x="7468348" y="2731133"/>
            <a:ext cx="3685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9073D1"/>
                </a:solidFill>
              </a:rPr>
              <a:t>Le morceau de code réutilisable est situé entre des </a:t>
            </a:r>
            <a:r>
              <a:rPr lang="fr-CA" sz="1400" b="1" dirty="0">
                <a:solidFill>
                  <a:srgbClr val="73B3D1"/>
                </a:solidFill>
              </a:rPr>
              <a:t>accolades</a:t>
            </a:r>
            <a:r>
              <a:rPr lang="fr-CA" sz="1400" dirty="0">
                <a:solidFill>
                  <a:srgbClr val="9073D1"/>
                </a:solidFill>
              </a:rPr>
              <a:t> { ... }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767CD88-D68E-4483-AE22-FE33B2DD8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498" y="3632166"/>
            <a:ext cx="8278380" cy="1047896"/>
          </a:xfrm>
          <a:prstGeom prst="rect">
            <a:avLst/>
          </a:prstGeom>
          <a:ln w="28575">
            <a:solidFill>
              <a:srgbClr val="797CDE"/>
            </a:solidFill>
          </a:ln>
        </p:spPr>
      </p:pic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9EE329C7-1875-4D40-879F-4AFEC0DBB2C1}"/>
              </a:ext>
            </a:extLst>
          </p:cNvPr>
          <p:cNvCxnSpPr>
            <a:cxnSpLocks/>
          </p:cNvCxnSpPr>
          <p:nvPr/>
        </p:nvCxnSpPr>
        <p:spPr>
          <a:xfrm>
            <a:off x="2676144" y="3154715"/>
            <a:ext cx="143257" cy="567525"/>
          </a:xfrm>
          <a:prstGeom prst="straightConnector1">
            <a:avLst/>
          </a:prstGeom>
          <a:ln w="57150">
            <a:solidFill>
              <a:srgbClr val="9073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1A5CA0A0-EB98-45D2-9605-79C50F698BA3}"/>
              </a:ext>
            </a:extLst>
          </p:cNvPr>
          <p:cNvCxnSpPr>
            <a:cxnSpLocks/>
          </p:cNvCxnSpPr>
          <p:nvPr/>
        </p:nvCxnSpPr>
        <p:spPr>
          <a:xfrm flipH="1">
            <a:off x="4266221" y="3254353"/>
            <a:ext cx="476467" cy="467887"/>
          </a:xfrm>
          <a:prstGeom prst="straightConnector1">
            <a:avLst/>
          </a:prstGeom>
          <a:ln w="57150">
            <a:solidFill>
              <a:srgbClr val="9073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3179EE9-56EE-4642-BBFD-114FBA860FEC}"/>
              </a:ext>
            </a:extLst>
          </p:cNvPr>
          <p:cNvCxnSpPr>
            <a:cxnSpLocks/>
          </p:cNvCxnSpPr>
          <p:nvPr/>
        </p:nvCxnSpPr>
        <p:spPr>
          <a:xfrm flipH="1">
            <a:off x="5483736" y="3291235"/>
            <a:ext cx="2667755" cy="610205"/>
          </a:xfrm>
          <a:prstGeom prst="straightConnector1">
            <a:avLst/>
          </a:prstGeom>
          <a:ln w="57150">
            <a:solidFill>
              <a:srgbClr val="9073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D129D1BA-B94B-40D9-A829-B0BAD83F0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1711" y="5435411"/>
            <a:ext cx="2503809" cy="1213384"/>
          </a:xfrm>
          <a:prstGeom prst="rect">
            <a:avLst/>
          </a:prstGeom>
          <a:ln w="28575">
            <a:solidFill>
              <a:srgbClr val="797CDE"/>
            </a:solidFill>
          </a:ln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5819092-2AE1-4097-9A3E-E5ECE141A801}"/>
              </a:ext>
            </a:extLst>
          </p:cNvPr>
          <p:cNvCxnSpPr/>
          <p:nvPr/>
        </p:nvCxnSpPr>
        <p:spPr>
          <a:xfrm flipH="1">
            <a:off x="8820912" y="6054782"/>
            <a:ext cx="424171" cy="225552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8276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D9D660D-4E78-4FB7-B956-02E0F3039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Où </a:t>
            </a:r>
            <a:r>
              <a:rPr lang="fr-CA" b="1" dirty="0"/>
              <a:t>déclarer la fonction </a:t>
            </a:r>
            <a:r>
              <a:rPr lang="fr-CA" dirty="0"/>
              <a:t>?</a:t>
            </a:r>
          </a:p>
          <a:p>
            <a:pPr lvl="1"/>
            <a:r>
              <a:rPr lang="fr-CA" dirty="0"/>
              <a:t> Où faut-il écrire le morceau de code qui sert à déclarer la fonction ?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2"/>
            <a:r>
              <a:rPr lang="fr-CA" dirty="0"/>
              <a:t> Si on déclare la fonction dans la </a:t>
            </a:r>
            <a:r>
              <a:rPr lang="fr-CA" b="1" dirty="0"/>
              <a:t>console</a:t>
            </a:r>
            <a:r>
              <a:rPr lang="fr-CA" dirty="0"/>
              <a:t> du navigateur... la fonction n’existera plus quand nous réactualiserons la page. </a:t>
            </a:r>
            <a:r>
              <a:rPr lang="fr-CA" sz="2000" dirty="0"/>
              <a:t>😢 Pas très pratique.</a:t>
            </a:r>
          </a:p>
          <a:p>
            <a:pPr lvl="2"/>
            <a:endParaRPr lang="fr-CA" dirty="0"/>
          </a:p>
        </p:txBody>
      </p:sp>
      <p:sp>
        <p:nvSpPr>
          <p:cNvPr id="9" name="Titre 2">
            <a:extLst>
              <a:ext uri="{FF2B5EF4-FFF2-40B4-BE49-F238E27FC236}">
                <a16:creationId xmlns:a16="http://schemas.microsoft.com/office/drawing/2014/main" id="{2D0E330E-A85A-4A99-BF7A-3A4CCDD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Intro aux fonctions</a:t>
            </a:r>
          </a:p>
        </p:txBody>
      </p:sp>
      <p:sp>
        <p:nvSpPr>
          <p:cNvPr id="10" name="Interdiction 9">
            <a:extLst>
              <a:ext uri="{FF2B5EF4-FFF2-40B4-BE49-F238E27FC236}">
                <a16:creationId xmlns:a16="http://schemas.microsoft.com/office/drawing/2014/main" id="{29B0F7BD-2C56-402E-B998-F24A338564E5}"/>
              </a:ext>
            </a:extLst>
          </p:cNvPr>
          <p:cNvSpPr/>
          <p:nvPr/>
        </p:nvSpPr>
        <p:spPr>
          <a:xfrm>
            <a:off x="1790858" y="4681178"/>
            <a:ext cx="635464" cy="635464"/>
          </a:xfrm>
          <a:prstGeom prst="noSmoking">
            <a:avLst/>
          </a:prstGeom>
          <a:solidFill>
            <a:srgbClr val="FA48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5533FC6-A264-476E-9239-29196125A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533" y="2126454"/>
            <a:ext cx="6662934" cy="843409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DE74A8C-5D43-4184-9567-CF8D3C56C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686" y="3945745"/>
            <a:ext cx="6883027" cy="2106330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</p:spTree>
    <p:extLst>
      <p:ext uri="{BB962C8B-B14F-4D97-AF65-F5344CB8AC3E}">
        <p14:creationId xmlns:p14="http://schemas.microsoft.com/office/powerpoint/2010/main" val="777600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D9D660D-4E78-4FB7-B956-02E0F3039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Où </a:t>
            </a:r>
            <a:r>
              <a:rPr lang="fr-CA" b="1" dirty="0"/>
              <a:t>déclarer la fonction </a:t>
            </a:r>
            <a:r>
              <a:rPr lang="fr-CA" dirty="0"/>
              <a:t>?</a:t>
            </a:r>
          </a:p>
          <a:p>
            <a:pPr lvl="1"/>
            <a:r>
              <a:rPr lang="fr-CA" dirty="0"/>
              <a:t> La fonction doit être déclarée dans un fichier avec l’extension </a:t>
            </a:r>
            <a:r>
              <a:rPr lang="fr-CA" b="1" dirty="0">
                <a:solidFill>
                  <a:srgbClr val="73B3D1"/>
                </a:solidFill>
              </a:rPr>
              <a:t>.js</a:t>
            </a:r>
            <a:r>
              <a:rPr lang="fr-CA" dirty="0"/>
              <a:t>, dans le dossier </a:t>
            </a:r>
            <a:r>
              <a:rPr lang="fr-CA" b="1" dirty="0">
                <a:solidFill>
                  <a:srgbClr val="73B3D1"/>
                </a:solidFill>
              </a:rPr>
              <a:t>js</a:t>
            </a:r>
            <a:r>
              <a:rPr lang="fr-CA" dirty="0"/>
              <a:t> de notre </a:t>
            </a:r>
            <a:r>
              <a:rPr lang="fr-CA" b="1" dirty="0"/>
              <a:t>projet Web</a:t>
            </a:r>
            <a:r>
              <a:rPr lang="fr-CA" dirty="0"/>
              <a:t>.</a:t>
            </a:r>
          </a:p>
          <a:p>
            <a:pPr lvl="1"/>
            <a:endParaRPr lang="fr-CA" dirty="0"/>
          </a:p>
        </p:txBody>
      </p:sp>
      <p:sp>
        <p:nvSpPr>
          <p:cNvPr id="40" name="Titre 2">
            <a:extLst>
              <a:ext uri="{FF2B5EF4-FFF2-40B4-BE49-F238E27FC236}">
                <a16:creationId xmlns:a16="http://schemas.microsoft.com/office/drawing/2014/main" id="{1F2E5F8C-C6F9-4F10-9817-B25E7A7E2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Intro aux fonctions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17D9718B-4609-47C6-84E1-77D82C7A0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774" y="2956560"/>
            <a:ext cx="662178" cy="66217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178BD5CE-7758-47E0-9D02-343BA1038834}"/>
              </a:ext>
            </a:extLst>
          </p:cNvPr>
          <p:cNvSpPr txBox="1"/>
          <p:nvPr/>
        </p:nvSpPr>
        <p:spPr>
          <a:xfrm>
            <a:off x="2502359" y="2802671"/>
            <a:ext cx="1207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b="1" dirty="0">
                <a:solidFill>
                  <a:srgbClr val="9073D1"/>
                </a:solidFill>
              </a:rPr>
              <a:t>Nom_projet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768B6B21-526E-4626-9863-D7CCF7895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76" y="4234167"/>
            <a:ext cx="662178" cy="662178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84B45299-209C-46F0-925B-C65039E835C8}"/>
              </a:ext>
            </a:extLst>
          </p:cNvPr>
          <p:cNvSpPr txBox="1"/>
          <p:nvPr/>
        </p:nvSpPr>
        <p:spPr>
          <a:xfrm>
            <a:off x="78261" y="4080278"/>
            <a:ext cx="1207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b="1" dirty="0">
                <a:solidFill>
                  <a:srgbClr val="9073D1"/>
                </a:solidFill>
              </a:rPr>
              <a:t>css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C75D8252-9881-44E7-B7F4-523B7CDE3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269" y="4234167"/>
            <a:ext cx="662178" cy="662178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A845DAC1-A8DB-4035-908F-A65B55E3B01A}"/>
              </a:ext>
            </a:extLst>
          </p:cNvPr>
          <p:cNvSpPr txBox="1"/>
          <p:nvPr/>
        </p:nvSpPr>
        <p:spPr>
          <a:xfrm>
            <a:off x="1012854" y="4080278"/>
            <a:ext cx="1207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b="1" dirty="0">
                <a:solidFill>
                  <a:srgbClr val="9073D1"/>
                </a:solidFill>
              </a:rPr>
              <a:t>js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2321D1AE-1435-4689-9E83-6891E192B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862" y="4251657"/>
            <a:ext cx="662178" cy="662178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052FB71C-A1D0-4719-8852-37725EC22D14}"/>
              </a:ext>
            </a:extLst>
          </p:cNvPr>
          <p:cNvSpPr txBox="1"/>
          <p:nvPr/>
        </p:nvSpPr>
        <p:spPr>
          <a:xfrm>
            <a:off x="1947447" y="4097768"/>
            <a:ext cx="1207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b="1" dirty="0">
                <a:solidFill>
                  <a:srgbClr val="9073D1"/>
                </a:solidFill>
              </a:rPr>
              <a:t>images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1C16DA1D-EF4A-4D0E-B5B6-91D881D5D5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849" y="4340424"/>
            <a:ext cx="525307" cy="525307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AEBE190-10F0-4CF3-AB01-ABBE0949F9EF}"/>
              </a:ext>
            </a:extLst>
          </p:cNvPr>
          <p:cNvSpPr txBox="1"/>
          <p:nvPr/>
        </p:nvSpPr>
        <p:spPr>
          <a:xfrm>
            <a:off x="3481736" y="4091671"/>
            <a:ext cx="1207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b="1" dirty="0">
                <a:solidFill>
                  <a:srgbClr val="9073D1"/>
                </a:solidFill>
              </a:rPr>
              <a:t>index.html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0F285423-05A5-40F0-8B7B-ACABEDF534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203" y="4340423"/>
            <a:ext cx="525307" cy="525307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3C2FA4A3-6A32-4F4E-A1E3-3157A341F676}"/>
              </a:ext>
            </a:extLst>
          </p:cNvPr>
          <p:cNvSpPr txBox="1"/>
          <p:nvPr/>
        </p:nvSpPr>
        <p:spPr>
          <a:xfrm>
            <a:off x="4455579" y="4091670"/>
            <a:ext cx="1207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b="1" dirty="0">
                <a:solidFill>
                  <a:srgbClr val="9073D1"/>
                </a:solidFill>
              </a:rPr>
              <a:t>apropos.html</a:t>
            </a:r>
          </a:p>
        </p:txBody>
      </p:sp>
      <p:cxnSp>
        <p:nvCxnSpPr>
          <p:cNvPr id="26" name="Connecteur : en angle 25">
            <a:extLst>
              <a:ext uri="{FF2B5EF4-FFF2-40B4-BE49-F238E27FC236}">
                <a16:creationId xmlns:a16="http://schemas.microsoft.com/office/drawing/2014/main" id="{C38DC1EC-7D13-47C0-B9D8-B7A774459F05}"/>
              </a:ext>
            </a:extLst>
          </p:cNvPr>
          <p:cNvCxnSpPr>
            <a:stCxn id="12" idx="2"/>
            <a:endCxn id="19" idx="0"/>
          </p:cNvCxnSpPr>
          <p:nvPr/>
        </p:nvCxnSpPr>
        <p:spPr>
          <a:xfrm rot="5400000">
            <a:off x="2588892" y="3580797"/>
            <a:ext cx="479030" cy="554912"/>
          </a:xfrm>
          <a:prstGeom prst="bentConnector3">
            <a:avLst/>
          </a:prstGeom>
          <a:ln w="38100">
            <a:solidFill>
              <a:srgbClr val="9073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85E57858-6819-45E0-9CC2-6BE66C23C196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 rot="5400000">
            <a:off x="2130341" y="3104756"/>
            <a:ext cx="461540" cy="1489505"/>
          </a:xfrm>
          <a:prstGeom prst="bentConnector3">
            <a:avLst>
              <a:gd name="adj1" fmla="val 50000"/>
            </a:avLst>
          </a:prstGeom>
          <a:ln w="38100">
            <a:solidFill>
              <a:srgbClr val="9073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BBE929E6-7B9E-4A7A-BD64-394245A3D960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rot="5400000">
            <a:off x="1663044" y="2637459"/>
            <a:ext cx="461540" cy="2424098"/>
          </a:xfrm>
          <a:prstGeom prst="bentConnector3">
            <a:avLst>
              <a:gd name="adj1" fmla="val 50000"/>
            </a:avLst>
          </a:prstGeom>
          <a:ln w="38100">
            <a:solidFill>
              <a:srgbClr val="9073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 : en angle 28">
            <a:extLst>
              <a:ext uri="{FF2B5EF4-FFF2-40B4-BE49-F238E27FC236}">
                <a16:creationId xmlns:a16="http://schemas.microsoft.com/office/drawing/2014/main" id="{5AD840B3-0896-4F8B-80AB-08AA5BDC3896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 rot="16200000" flipH="1">
            <a:off x="3359085" y="3365515"/>
            <a:ext cx="472933" cy="979377"/>
          </a:xfrm>
          <a:prstGeom prst="bentConnector3">
            <a:avLst>
              <a:gd name="adj1" fmla="val 50000"/>
            </a:avLst>
          </a:prstGeom>
          <a:ln w="38100">
            <a:solidFill>
              <a:srgbClr val="9073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FC42DE8A-3AE0-4CB4-A5CD-DD51F3839C4E}"/>
              </a:ext>
            </a:extLst>
          </p:cNvPr>
          <p:cNvCxnSpPr>
            <a:cxnSpLocks/>
            <a:stCxn id="12" idx="2"/>
            <a:endCxn id="23" idx="0"/>
          </p:cNvCxnSpPr>
          <p:nvPr/>
        </p:nvCxnSpPr>
        <p:spPr>
          <a:xfrm rot="16200000" flipH="1">
            <a:off x="3846007" y="2878594"/>
            <a:ext cx="472932" cy="1953220"/>
          </a:xfrm>
          <a:prstGeom prst="bentConnector3">
            <a:avLst>
              <a:gd name="adj1" fmla="val 50000"/>
            </a:avLst>
          </a:prstGeom>
          <a:ln w="38100">
            <a:solidFill>
              <a:srgbClr val="9073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Image 35">
            <a:extLst>
              <a:ext uri="{FF2B5EF4-FFF2-40B4-BE49-F238E27FC236}">
                <a16:creationId xmlns:a16="http://schemas.microsoft.com/office/drawing/2014/main" id="{E3069D24-74AE-453A-839D-B896414B91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2" y="5744590"/>
            <a:ext cx="525307" cy="525307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8C921A66-43B2-47B0-8951-1F51387EF27E}"/>
              </a:ext>
            </a:extLst>
          </p:cNvPr>
          <p:cNvSpPr txBox="1"/>
          <p:nvPr/>
        </p:nvSpPr>
        <p:spPr>
          <a:xfrm>
            <a:off x="693432" y="5499847"/>
            <a:ext cx="1207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b="1" dirty="0">
                <a:solidFill>
                  <a:srgbClr val="9073D1"/>
                </a:solidFill>
              </a:rPr>
              <a:t>script.js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07C1C23A-5A8D-4F21-A6A4-E66C2B909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287" y="5748600"/>
            <a:ext cx="525307" cy="525307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3FBC99F5-1A67-4FB4-BA36-222010F9AA88}"/>
              </a:ext>
            </a:extLst>
          </p:cNvPr>
          <p:cNvSpPr txBox="1"/>
          <p:nvPr/>
        </p:nvSpPr>
        <p:spPr>
          <a:xfrm>
            <a:off x="1644846" y="5499847"/>
            <a:ext cx="1207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b="1" dirty="0">
                <a:solidFill>
                  <a:srgbClr val="9073D1"/>
                </a:solidFill>
              </a:rPr>
              <a:t>widget.js</a:t>
            </a:r>
          </a:p>
        </p:txBody>
      </p: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0311F53B-7D9B-4483-9215-28F7790BA290}"/>
              </a:ext>
            </a:extLst>
          </p:cNvPr>
          <p:cNvCxnSpPr>
            <a:cxnSpLocks/>
            <a:stCxn id="16" idx="2"/>
            <a:endCxn id="37" idx="0"/>
          </p:cNvCxnSpPr>
          <p:nvPr/>
        </p:nvCxnSpPr>
        <p:spPr>
          <a:xfrm rot="5400000">
            <a:off x="1154896" y="5038385"/>
            <a:ext cx="603502" cy="319422"/>
          </a:xfrm>
          <a:prstGeom prst="bentConnector3">
            <a:avLst>
              <a:gd name="adj1" fmla="val 50000"/>
            </a:avLst>
          </a:prstGeom>
          <a:ln w="38100">
            <a:solidFill>
              <a:srgbClr val="9073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 : en angle 46">
            <a:extLst>
              <a:ext uri="{FF2B5EF4-FFF2-40B4-BE49-F238E27FC236}">
                <a16:creationId xmlns:a16="http://schemas.microsoft.com/office/drawing/2014/main" id="{0DFA7D3C-5A77-414C-9055-2ABCC4E28D5E}"/>
              </a:ext>
            </a:extLst>
          </p:cNvPr>
          <p:cNvCxnSpPr>
            <a:cxnSpLocks/>
            <a:stCxn id="16" idx="2"/>
            <a:endCxn id="39" idx="0"/>
          </p:cNvCxnSpPr>
          <p:nvPr/>
        </p:nvCxnSpPr>
        <p:spPr>
          <a:xfrm rot="16200000" flipH="1">
            <a:off x="1630603" y="4882100"/>
            <a:ext cx="603502" cy="631992"/>
          </a:xfrm>
          <a:prstGeom prst="bentConnector3">
            <a:avLst>
              <a:gd name="adj1" fmla="val 50000"/>
            </a:avLst>
          </a:prstGeom>
          <a:ln w="38100">
            <a:solidFill>
              <a:srgbClr val="9073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D440E40B-6199-4E97-B440-90385508196D}"/>
              </a:ext>
            </a:extLst>
          </p:cNvPr>
          <p:cNvSpPr txBox="1"/>
          <p:nvPr/>
        </p:nvSpPr>
        <p:spPr>
          <a:xfrm>
            <a:off x="3059015" y="5670523"/>
            <a:ext cx="5991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9073D1"/>
                </a:solidFill>
              </a:rPr>
              <a:t>Par exemple, les fichiers </a:t>
            </a:r>
            <a:r>
              <a:rPr lang="fr-CA" b="1" dirty="0">
                <a:solidFill>
                  <a:srgbClr val="73B3D1"/>
                </a:solidFill>
              </a:rPr>
              <a:t>script.js </a:t>
            </a:r>
            <a:r>
              <a:rPr lang="fr-CA" dirty="0">
                <a:solidFill>
                  <a:srgbClr val="9073D1"/>
                </a:solidFill>
              </a:rPr>
              <a:t>et </a:t>
            </a:r>
            <a:r>
              <a:rPr lang="fr-CA" b="1" dirty="0">
                <a:solidFill>
                  <a:srgbClr val="73B3D1"/>
                </a:solidFill>
              </a:rPr>
              <a:t>widget.js </a:t>
            </a:r>
            <a:r>
              <a:rPr lang="fr-CA" dirty="0">
                <a:solidFill>
                  <a:srgbClr val="9073D1"/>
                </a:solidFill>
              </a:rPr>
              <a:t>pourraient contenir des </a:t>
            </a:r>
            <a:r>
              <a:rPr lang="fr-CA" b="1" dirty="0">
                <a:solidFill>
                  <a:srgbClr val="9073D1"/>
                </a:solidFill>
              </a:rPr>
              <a:t>déclarations de fonction </a:t>
            </a:r>
            <a:r>
              <a:rPr lang="fr-CA" dirty="0">
                <a:solidFill>
                  <a:srgbClr val="9073D1"/>
                </a:solidFill>
              </a:rPr>
              <a:t>en JavaScript !</a:t>
            </a:r>
          </a:p>
        </p:txBody>
      </p:sp>
      <p:sp>
        <p:nvSpPr>
          <p:cNvPr id="65" name="Flèche : droite 64">
            <a:extLst>
              <a:ext uri="{FF2B5EF4-FFF2-40B4-BE49-F238E27FC236}">
                <a16:creationId xmlns:a16="http://schemas.microsoft.com/office/drawing/2014/main" id="{93AE889D-1FEE-4494-9B51-7E688836D0AA}"/>
              </a:ext>
            </a:extLst>
          </p:cNvPr>
          <p:cNvSpPr/>
          <p:nvPr/>
        </p:nvSpPr>
        <p:spPr>
          <a:xfrm rot="10800000">
            <a:off x="2702796" y="5744590"/>
            <a:ext cx="316992" cy="524256"/>
          </a:xfrm>
          <a:prstGeom prst="rightArrow">
            <a:avLst/>
          </a:prstGeom>
          <a:solidFill>
            <a:srgbClr val="907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37938A01-0282-458E-AD0A-8F51FF158FD1}"/>
              </a:ext>
            </a:extLst>
          </p:cNvPr>
          <p:cNvSpPr txBox="1"/>
          <p:nvPr/>
        </p:nvSpPr>
        <p:spPr>
          <a:xfrm>
            <a:off x="5963558" y="4192606"/>
            <a:ext cx="605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9073D1"/>
                </a:solidFill>
              </a:rPr>
              <a:t>Ceci est un aperçu du fichier </a:t>
            </a:r>
            <a:r>
              <a:rPr lang="fr-CA" b="1" dirty="0">
                <a:solidFill>
                  <a:srgbClr val="9073D1"/>
                </a:solidFill>
              </a:rPr>
              <a:t>script.js</a:t>
            </a:r>
            <a:r>
              <a:rPr lang="fr-CA" dirty="0">
                <a:solidFill>
                  <a:srgbClr val="9073D1"/>
                </a:solidFill>
              </a:rPr>
              <a:t>, qui contient une déclaration de fonction.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3CDCD78-4E56-4305-BD62-8C0B8ACA5F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2280" y="2758179"/>
            <a:ext cx="6040453" cy="1341642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</p:spTree>
    <p:extLst>
      <p:ext uri="{BB962C8B-B14F-4D97-AF65-F5344CB8AC3E}">
        <p14:creationId xmlns:p14="http://schemas.microsoft.com/office/powerpoint/2010/main" val="42082599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D9D660D-4E78-4FB7-B956-02E0F3039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Où </a:t>
            </a:r>
            <a:r>
              <a:rPr lang="fr-CA" b="1" dirty="0"/>
              <a:t>déclarer la fonction </a:t>
            </a:r>
            <a:r>
              <a:rPr lang="fr-CA" dirty="0"/>
              <a:t>?</a:t>
            </a:r>
          </a:p>
          <a:p>
            <a:pPr lvl="1"/>
            <a:r>
              <a:rPr lang="fr-CA" dirty="0"/>
              <a:t> De plus, il faut ajouter une ligne de code HTML dans la page Web où l’on souhaite pouvoir utiliser cette fonction :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r>
              <a:rPr lang="fr-CA" dirty="0"/>
              <a:t> La portion « </a:t>
            </a:r>
            <a:r>
              <a:rPr lang="fr-CA" b="1" dirty="0">
                <a:solidFill>
                  <a:srgbClr val="73B3D1"/>
                </a:solidFill>
              </a:rPr>
              <a:t>script.js </a:t>
            </a:r>
            <a:r>
              <a:rPr lang="fr-CA" dirty="0"/>
              <a:t>» correspond au nom du fichier qui contient la / les déclaration(s) de fonction.</a:t>
            </a:r>
          </a:p>
          <a:p>
            <a:pPr lvl="1"/>
            <a:endParaRPr lang="fr-CA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7365136-E933-4296-BE91-C6C71E34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Intro aux fonctions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D460D73-35C9-48AF-891C-106D57405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381" y="2447938"/>
            <a:ext cx="5177080" cy="2050407"/>
          </a:xfrm>
          <a:prstGeom prst="rect">
            <a:avLst/>
          </a:prstGeom>
          <a:ln w="38100">
            <a:solidFill>
              <a:srgbClr val="9073D1"/>
            </a:solidFill>
          </a:ln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B145B07F-BAC2-435F-94F2-116C2819C9DF}"/>
              </a:ext>
            </a:extLst>
          </p:cNvPr>
          <p:cNvCxnSpPr>
            <a:cxnSpLocks/>
          </p:cNvCxnSpPr>
          <p:nvPr/>
        </p:nvCxnSpPr>
        <p:spPr>
          <a:xfrm>
            <a:off x="2640868" y="4225402"/>
            <a:ext cx="1980896" cy="0"/>
          </a:xfrm>
          <a:prstGeom prst="straightConnector1">
            <a:avLst/>
          </a:prstGeom>
          <a:ln w="57150">
            <a:solidFill>
              <a:srgbClr val="9073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0995A68B-DF9C-4363-AD03-0F4BDAE91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519" y="3626666"/>
            <a:ext cx="525307" cy="525307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2B332DAE-9558-4C12-B2C4-308569DB19F7}"/>
              </a:ext>
            </a:extLst>
          </p:cNvPr>
          <p:cNvSpPr txBox="1"/>
          <p:nvPr/>
        </p:nvSpPr>
        <p:spPr>
          <a:xfrm>
            <a:off x="8491976" y="4045425"/>
            <a:ext cx="1207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b="1" dirty="0">
                <a:solidFill>
                  <a:srgbClr val="9073D1"/>
                </a:solidFill>
              </a:rPr>
              <a:t>script.js</a:t>
            </a:r>
          </a:p>
        </p:txBody>
      </p:sp>
    </p:spTree>
    <p:extLst>
      <p:ext uri="{BB962C8B-B14F-4D97-AF65-F5344CB8AC3E}">
        <p14:creationId xmlns:p14="http://schemas.microsoft.com/office/powerpoint/2010/main" val="7338871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B1ABC95F-058F-447B-94FC-365F82734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Fonctions préexistantes</a:t>
            </a:r>
          </a:p>
          <a:p>
            <a:pPr lvl="1"/>
            <a:r>
              <a:rPr lang="fr-CA" dirty="0"/>
              <a:t> Certaines </a:t>
            </a:r>
            <a:r>
              <a:rPr lang="fr-CA" b="1" dirty="0"/>
              <a:t>fonctions </a:t>
            </a:r>
            <a:r>
              <a:rPr lang="fr-CA" dirty="0"/>
              <a:t>existent déjà par défaut en JavaScript. Nous n’avons donc pas besoin de les </a:t>
            </a:r>
            <a:r>
              <a:rPr lang="fr-CA" b="1" dirty="0"/>
              <a:t>déclarer</a:t>
            </a:r>
            <a:r>
              <a:rPr lang="fr-CA" dirty="0"/>
              <a:t> nous-mêmes et on peut les utiliser n’importe quand.</a:t>
            </a:r>
          </a:p>
          <a:p>
            <a:pPr lvl="1"/>
            <a:r>
              <a:rPr lang="fr-CA" dirty="0"/>
              <a:t> Quelques exemples</a:t>
            </a:r>
          </a:p>
          <a:p>
            <a:pPr lvl="2"/>
            <a:r>
              <a:rPr lang="fr-CA" dirty="0"/>
              <a:t> </a:t>
            </a:r>
            <a:r>
              <a:rPr lang="fr-CA" dirty="0">
                <a:solidFill>
                  <a:srgbClr val="73B3D1"/>
                </a:solidFill>
              </a:rPr>
              <a:t>document.querySelector()</a:t>
            </a:r>
          </a:p>
          <a:p>
            <a:pPr lvl="2"/>
            <a:r>
              <a:rPr lang="fr-CA" dirty="0"/>
              <a:t> </a:t>
            </a:r>
            <a:r>
              <a:rPr lang="fr-CA" dirty="0">
                <a:solidFill>
                  <a:srgbClr val="73B3D1"/>
                </a:solidFill>
              </a:rPr>
              <a:t>alert()</a:t>
            </a:r>
          </a:p>
          <a:p>
            <a:pPr lvl="2"/>
            <a:r>
              <a:rPr lang="fr-CA" dirty="0"/>
              <a:t> </a:t>
            </a:r>
            <a:r>
              <a:rPr lang="fr-CA" dirty="0">
                <a:solidFill>
                  <a:srgbClr val="73B3D1"/>
                </a:solidFill>
              </a:rPr>
              <a:t>console.log()</a:t>
            </a:r>
          </a:p>
          <a:p>
            <a:pPr lvl="2"/>
            <a:endParaRPr lang="fr-CA" dirty="0"/>
          </a:p>
          <a:p>
            <a:pPr lvl="1"/>
            <a:r>
              <a:rPr lang="fr-CA" dirty="0"/>
              <a:t> On connait déjà </a:t>
            </a:r>
            <a:r>
              <a:rPr lang="fr-CA" dirty="0">
                <a:solidFill>
                  <a:srgbClr val="73B3D1"/>
                </a:solidFill>
              </a:rPr>
              <a:t>querySelector()</a:t>
            </a:r>
            <a:r>
              <a:rPr lang="fr-CA" dirty="0"/>
              <a:t>. Dans les prochaines diapositives, nous abordons </a:t>
            </a:r>
            <a:r>
              <a:rPr lang="fr-CA" dirty="0">
                <a:solidFill>
                  <a:srgbClr val="73B3D1"/>
                </a:solidFill>
              </a:rPr>
              <a:t>alert()</a:t>
            </a:r>
            <a:r>
              <a:rPr lang="fr-CA" dirty="0"/>
              <a:t> et </a:t>
            </a:r>
            <a:r>
              <a:rPr lang="fr-CA" dirty="0">
                <a:solidFill>
                  <a:srgbClr val="73B3D1"/>
                </a:solidFill>
              </a:rPr>
              <a:t>console.log()</a:t>
            </a:r>
            <a:r>
              <a:rPr lang="fr-CA" dirty="0"/>
              <a:t>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C2330FD-77E7-4DDF-A4EC-785E3A56C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console.log() et alert()</a:t>
            </a:r>
          </a:p>
        </p:txBody>
      </p:sp>
    </p:spTree>
    <p:extLst>
      <p:ext uri="{BB962C8B-B14F-4D97-AF65-F5344CB8AC3E}">
        <p14:creationId xmlns:p14="http://schemas.microsoft.com/office/powerpoint/2010/main" val="15767141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B1ABC95F-058F-447B-94FC-365F82734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6668"/>
            <a:ext cx="10512000" cy="5026393"/>
          </a:xfrm>
        </p:spPr>
        <p:txBody>
          <a:bodyPr/>
          <a:lstStyle/>
          <a:p>
            <a:r>
              <a:rPr lang="fr-CA" dirty="0"/>
              <a:t> alert()</a:t>
            </a:r>
          </a:p>
          <a:p>
            <a:pPr lvl="1"/>
            <a:r>
              <a:rPr lang="fr-CA" dirty="0"/>
              <a:t> La fonction </a:t>
            </a:r>
            <a:r>
              <a:rPr lang="fr-CA" b="1" dirty="0">
                <a:solidFill>
                  <a:srgbClr val="73B3D1"/>
                </a:solidFill>
              </a:rPr>
              <a:t>alert() </a:t>
            </a:r>
            <a:r>
              <a:rPr lang="fr-CA" dirty="0"/>
              <a:t>permet de créer un « pop-up » dans la page avec le message de notre choix.</a:t>
            </a:r>
          </a:p>
          <a:p>
            <a:pPr lvl="2"/>
            <a:r>
              <a:rPr lang="fr-CA" dirty="0"/>
              <a:t> Il suffit d’inclure une </a:t>
            </a:r>
            <a:r>
              <a:rPr lang="fr-CA" b="1" dirty="0">
                <a:solidFill>
                  <a:srgbClr val="73B3D1"/>
                </a:solidFill>
              </a:rPr>
              <a:t>chaîne de caractères</a:t>
            </a:r>
            <a:r>
              <a:rPr lang="fr-CA" dirty="0"/>
              <a:t> à l’intérieur des </a:t>
            </a:r>
            <a:r>
              <a:rPr lang="fr-CA" b="1" dirty="0"/>
              <a:t>parenthèses</a:t>
            </a:r>
            <a:r>
              <a:rPr lang="fr-CA" dirty="0"/>
              <a:t>.</a:t>
            </a:r>
          </a:p>
          <a:p>
            <a:pPr lvl="2"/>
            <a:r>
              <a:rPr lang="fr-CA" dirty="0"/>
              <a:t> Exemple :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C2330FD-77E7-4DDF-A4EC-785E3A56C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console.log() et alert()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B819184-A6B0-488F-AEDF-0ED6F11A4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48" y="3669863"/>
            <a:ext cx="4829849" cy="1514686"/>
          </a:xfrm>
          <a:prstGeom prst="rect">
            <a:avLst/>
          </a:prstGeom>
          <a:ln w="28575">
            <a:solidFill>
              <a:srgbClr val="B177BF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053F936-5D5B-4A77-9545-44BCC572C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448" y="3055005"/>
            <a:ext cx="5909723" cy="2744401"/>
          </a:xfrm>
          <a:prstGeom prst="rect">
            <a:avLst/>
          </a:prstGeom>
          <a:ln w="28575">
            <a:solidFill>
              <a:srgbClr val="B177BF"/>
            </a:solidFill>
          </a:ln>
        </p:spPr>
      </p:pic>
    </p:spTree>
    <p:extLst>
      <p:ext uri="{BB962C8B-B14F-4D97-AF65-F5344CB8AC3E}">
        <p14:creationId xmlns:p14="http://schemas.microsoft.com/office/powerpoint/2010/main" val="16453084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B1ABC95F-058F-447B-94FC-365F82734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console.log()</a:t>
            </a:r>
          </a:p>
          <a:p>
            <a:pPr lvl="1"/>
            <a:r>
              <a:rPr lang="fr-CA" dirty="0"/>
              <a:t> La fonction </a:t>
            </a:r>
            <a:r>
              <a:rPr lang="fr-CA" b="1" dirty="0">
                <a:solidFill>
                  <a:srgbClr val="73B3D1"/>
                </a:solidFill>
              </a:rPr>
              <a:t>console.log() </a:t>
            </a:r>
            <a:r>
              <a:rPr lang="fr-CA" dirty="0"/>
              <a:t>permet simplement d’afficher du texte dans la console du navigateur.</a:t>
            </a:r>
          </a:p>
          <a:p>
            <a:pPr lvl="2"/>
            <a:r>
              <a:rPr lang="fr-CA" dirty="0"/>
              <a:t> Il suffit d’inclure une </a:t>
            </a:r>
            <a:r>
              <a:rPr lang="fr-CA" b="1" dirty="0">
                <a:solidFill>
                  <a:srgbClr val="73B3D1"/>
                </a:solidFill>
              </a:rPr>
              <a:t>chaîne de caractères</a:t>
            </a:r>
            <a:r>
              <a:rPr lang="fr-CA" dirty="0"/>
              <a:t> ou une variable de notre choix à l’intérieur des </a:t>
            </a:r>
            <a:r>
              <a:rPr lang="fr-CA" b="1" dirty="0"/>
              <a:t>parenthèses</a:t>
            </a:r>
            <a:r>
              <a:rPr lang="fr-CA" dirty="0"/>
              <a:t>.</a:t>
            </a:r>
          </a:p>
          <a:p>
            <a:pPr lvl="2"/>
            <a:r>
              <a:rPr lang="fr-CA" dirty="0"/>
              <a:t> Exemple :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C2330FD-77E7-4DDF-A4EC-785E3A56C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console.log() et alert()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1DCF1B7-3C65-4F65-8D5A-04D390EA0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037" y="3765092"/>
            <a:ext cx="4334480" cy="2010056"/>
          </a:xfrm>
          <a:prstGeom prst="rect">
            <a:avLst/>
          </a:prstGeom>
          <a:ln w="28575">
            <a:solidFill>
              <a:srgbClr val="B177BF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400EDD5-1811-45AB-A7A4-CD2131FC5A4A}"/>
              </a:ext>
            </a:extLst>
          </p:cNvPr>
          <p:cNvSpPr txBox="1"/>
          <p:nvPr/>
        </p:nvSpPr>
        <p:spPr>
          <a:xfrm>
            <a:off x="6820354" y="5279136"/>
            <a:ext cx="399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B177BF"/>
                </a:solidFill>
              </a:rPr>
              <a:t>La fonction </a:t>
            </a:r>
            <a:r>
              <a:rPr lang="fr-CA" b="1" dirty="0">
                <a:solidFill>
                  <a:srgbClr val="73B3D1"/>
                </a:solidFill>
              </a:rPr>
              <a:t>console.log() </a:t>
            </a:r>
            <a:r>
              <a:rPr lang="fr-CA" dirty="0">
                <a:solidFill>
                  <a:srgbClr val="B177BF"/>
                </a:solidFill>
              </a:rPr>
              <a:t>a fait apparaître ce message dans la </a:t>
            </a:r>
            <a:r>
              <a:rPr lang="fr-CA" b="1" dirty="0">
                <a:solidFill>
                  <a:srgbClr val="B177BF"/>
                </a:solidFill>
              </a:rPr>
              <a:t>console</a:t>
            </a:r>
            <a:r>
              <a:rPr lang="fr-CA" dirty="0">
                <a:solidFill>
                  <a:srgbClr val="B177BF"/>
                </a:solidFill>
              </a:rPr>
              <a:t>.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8500F6F1-BED4-4923-8547-95B8D996F68D}"/>
              </a:ext>
            </a:extLst>
          </p:cNvPr>
          <p:cNvCxnSpPr>
            <a:cxnSpLocks/>
          </p:cNvCxnSpPr>
          <p:nvPr/>
        </p:nvCxnSpPr>
        <p:spPr>
          <a:xfrm flipH="1">
            <a:off x="3511296" y="5602301"/>
            <a:ext cx="3212592" cy="0"/>
          </a:xfrm>
          <a:prstGeom prst="straightConnector1">
            <a:avLst/>
          </a:prstGeom>
          <a:ln w="38100">
            <a:solidFill>
              <a:srgbClr val="73B3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0590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4C559EB1-725E-44A8-9538-42ED69D2B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A" b="1" dirty="0"/>
              <a:t> </a:t>
            </a:r>
            <a:r>
              <a:rPr lang="fr-CA" b="1" dirty="0">
                <a:solidFill>
                  <a:srgbClr val="73B3D1"/>
                </a:solidFill>
              </a:rPr>
              <a:t>Commentaires</a:t>
            </a:r>
            <a:r>
              <a:rPr lang="fr-CA" dirty="0"/>
              <a:t> en JavaScript</a:t>
            </a:r>
          </a:p>
          <a:p>
            <a:pPr lvl="1"/>
            <a:endParaRPr lang="fr-CA" dirty="0"/>
          </a:p>
          <a:p>
            <a:pPr lvl="1"/>
            <a:r>
              <a:rPr lang="fr-CA" dirty="0"/>
              <a:t> Commentaires </a:t>
            </a:r>
            <a:r>
              <a:rPr lang="fr-CA" b="1" dirty="0">
                <a:solidFill>
                  <a:srgbClr val="73B3D1"/>
                </a:solidFill>
              </a:rPr>
              <a:t>mono-ligne</a:t>
            </a:r>
            <a:r>
              <a:rPr lang="fr-CA" dirty="0"/>
              <a:t> (Avec 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//...</a:t>
            </a:r>
            <a:r>
              <a:rPr lang="fr-CA" dirty="0"/>
              <a:t>)</a:t>
            </a:r>
          </a:p>
          <a:p>
            <a:pPr lvl="2"/>
            <a:r>
              <a:rPr lang="fr-CA" dirty="0"/>
              <a:t> Tout ce qui est à droite des </a:t>
            </a:r>
            <a:r>
              <a:rPr lang="fr-CA" dirty="0">
                <a:solidFill>
                  <a:schemeClr val="tx1"/>
                </a:solidFill>
              </a:rPr>
              <a:t>//</a:t>
            </a:r>
            <a:r>
              <a:rPr lang="fr-CA" dirty="0"/>
              <a:t> est un commentaire.</a:t>
            </a:r>
          </a:p>
          <a:p>
            <a:pPr marL="914400" lvl="2" indent="0">
              <a:buNone/>
            </a:pPr>
            <a:endParaRPr lang="fr-CA" dirty="0"/>
          </a:p>
          <a:p>
            <a:pPr marL="914400" lvl="2" indent="0">
              <a:buNone/>
            </a:pPr>
            <a:endParaRPr lang="fr-CA" dirty="0"/>
          </a:p>
          <a:p>
            <a:pPr marL="914400" lvl="2" indent="0">
              <a:buNone/>
            </a:pPr>
            <a:endParaRPr lang="fr-CA" dirty="0"/>
          </a:p>
          <a:p>
            <a:pPr marL="914400" lvl="2" indent="0">
              <a:buNone/>
            </a:pPr>
            <a:endParaRPr lang="fr-CA" dirty="0"/>
          </a:p>
          <a:p>
            <a:pPr lvl="1"/>
            <a:r>
              <a:rPr lang="fr-CA" dirty="0"/>
              <a:t> Commentaires </a:t>
            </a:r>
            <a:r>
              <a:rPr lang="fr-CA" b="1" dirty="0">
                <a:solidFill>
                  <a:srgbClr val="73B3D1"/>
                </a:solidFill>
              </a:rPr>
              <a:t>multiligne</a:t>
            </a:r>
            <a:r>
              <a:rPr lang="fr-CA" dirty="0"/>
              <a:t> (Avec 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... */</a:t>
            </a:r>
            <a:r>
              <a:rPr lang="fr-CA" dirty="0"/>
              <a:t>)</a:t>
            </a:r>
          </a:p>
          <a:p>
            <a:pPr lvl="2"/>
            <a:r>
              <a:rPr lang="fr-CA" dirty="0"/>
              <a:t> Le commentaire débute à </a:t>
            </a:r>
            <a:r>
              <a:rPr lang="fr-CA" b="1" dirty="0">
                <a:solidFill>
                  <a:schemeClr val="tx1"/>
                </a:solidFill>
              </a:rPr>
              <a:t>/*</a:t>
            </a:r>
            <a:r>
              <a:rPr lang="fr-CA" dirty="0"/>
              <a:t> et se termine à </a:t>
            </a:r>
            <a:r>
              <a:rPr lang="fr-CA" b="1" dirty="0">
                <a:solidFill>
                  <a:schemeClr val="tx1"/>
                </a:solidFill>
              </a:rPr>
              <a:t>*/</a:t>
            </a:r>
          </a:p>
          <a:p>
            <a:pPr marL="914400" lvl="2" indent="0">
              <a:buNone/>
            </a:pPr>
            <a:endParaRPr lang="fr-CA" b="1" dirty="0">
              <a:solidFill>
                <a:schemeClr val="tx1"/>
              </a:solidFill>
            </a:endParaRPr>
          </a:p>
          <a:p>
            <a:pPr lvl="2"/>
            <a:endParaRPr lang="fr-CA" b="1" dirty="0">
              <a:solidFill>
                <a:schemeClr val="tx1"/>
              </a:solidFill>
            </a:endParaRPr>
          </a:p>
          <a:p>
            <a:pPr lvl="2"/>
            <a:endParaRPr lang="fr-CA" b="1" dirty="0">
              <a:solidFill>
                <a:schemeClr val="tx1"/>
              </a:solidFill>
            </a:endParaRPr>
          </a:p>
          <a:p>
            <a:pPr lvl="2"/>
            <a:endParaRPr lang="fr-CA" b="1" dirty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</a:pPr>
            <a:r>
              <a:rPr lang="fr-CA" dirty="0"/>
              <a:t> Les commentaires permettent de faire des annotations dans le code. </a:t>
            </a:r>
            <a:r>
              <a:rPr lang="fr-CA" b="1" u="sng" dirty="0"/>
              <a:t>Ils sont ignorés lorsque l’application est exécutée</a:t>
            </a:r>
            <a:r>
              <a:rPr lang="fr-CA" dirty="0"/>
              <a:t>.</a:t>
            </a:r>
          </a:p>
          <a:p>
            <a:pPr lvl="2"/>
            <a:r>
              <a:rPr lang="fr-CA" dirty="0"/>
              <a:t> Ça sert à laisser des notes / descriptions dans le code pour se retrouver !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D99C4BC5-AE1E-4643-9F3D-C487502B3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Commentaires en JavaScript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6ACBD49-02A8-4505-865F-A9894772E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7586" y="1320840"/>
            <a:ext cx="4544549" cy="1204476"/>
          </a:xfrm>
          <a:prstGeom prst="rect">
            <a:avLst/>
          </a:prstGeom>
          <a:ln w="38100">
            <a:solidFill>
              <a:srgbClr val="B177BF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180336D-6ABD-4CF1-BF25-7D14841FF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586" y="2892333"/>
            <a:ext cx="4525006" cy="1705213"/>
          </a:xfrm>
          <a:prstGeom prst="rect">
            <a:avLst/>
          </a:prstGeom>
          <a:ln w="38100">
            <a:solidFill>
              <a:srgbClr val="B177BF"/>
            </a:solidFill>
          </a:ln>
        </p:spPr>
      </p:pic>
    </p:spTree>
    <p:extLst>
      <p:ext uri="{BB962C8B-B14F-4D97-AF65-F5344CB8AC3E}">
        <p14:creationId xmlns:p14="http://schemas.microsoft.com/office/powerpoint/2010/main" val="42891686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766BE5C-20A6-4A56-BF0E-600D23B44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572"/>
            <a:ext cx="6989064" cy="5026393"/>
          </a:xfrm>
        </p:spPr>
        <p:txBody>
          <a:bodyPr/>
          <a:lstStyle/>
          <a:p>
            <a:r>
              <a:rPr lang="fr-CA" dirty="0"/>
              <a:t> Créer une fonction</a:t>
            </a:r>
          </a:p>
          <a:p>
            <a:pPr lvl="1"/>
            <a:r>
              <a:rPr lang="fr-CA" dirty="0"/>
              <a:t> Exemple : J’aimerais coder une fonction qui fait les choses suivantes :</a:t>
            </a:r>
          </a:p>
          <a:p>
            <a:pPr marL="1371600" lvl="2" indent="-457200">
              <a:buFont typeface="+mj-lt"/>
              <a:buAutoNum type="arabicParenR"/>
            </a:pPr>
            <a:r>
              <a:rPr lang="fr-CA" dirty="0"/>
              <a:t> Remplace le texte « </a:t>
            </a:r>
            <a:r>
              <a:rPr lang="fr-CA" dirty="0">
                <a:solidFill>
                  <a:schemeClr val="tx1"/>
                </a:solidFill>
              </a:rPr>
              <a:t>est le meilleur chat. </a:t>
            </a:r>
            <a:r>
              <a:rPr lang="fr-CA" dirty="0"/>
              <a:t>» par « </a:t>
            </a:r>
            <a:r>
              <a:rPr lang="fr-CA" dirty="0">
                <a:solidFill>
                  <a:schemeClr val="tx1"/>
                </a:solidFill>
              </a:rPr>
              <a:t>veut manger sa salade en paix. </a:t>
            </a:r>
            <a:r>
              <a:rPr lang="fr-CA" dirty="0"/>
              <a:t>» dans la page.</a:t>
            </a:r>
          </a:p>
          <a:p>
            <a:pPr marL="1371600" lvl="2" indent="-457200">
              <a:buFont typeface="+mj-lt"/>
              <a:buAutoNum type="arabicParenR"/>
            </a:pPr>
            <a:r>
              <a:rPr lang="fr-CA" dirty="0"/>
              <a:t> Fait un </a:t>
            </a:r>
            <a:r>
              <a:rPr lang="fr-CA" b="1" dirty="0"/>
              <a:t>pop-up</a:t>
            </a:r>
            <a:r>
              <a:rPr lang="fr-CA" dirty="0"/>
              <a:t> avec le message « </a:t>
            </a:r>
            <a:r>
              <a:rPr lang="fr-CA" dirty="0">
                <a:solidFill>
                  <a:schemeClr val="tx1"/>
                </a:solidFill>
              </a:rPr>
              <a:t>Texte changé ! </a:t>
            </a:r>
            <a:r>
              <a:rPr lang="fr-CA" dirty="0"/>
              <a:t>».</a:t>
            </a:r>
          </a:p>
          <a:p>
            <a:pPr marL="1371600" lvl="2" indent="-457200">
              <a:buFont typeface="+mj-lt"/>
              <a:buAutoNum type="arabicParenR"/>
            </a:pPr>
            <a:r>
              <a:rPr lang="fr-CA" dirty="0"/>
              <a:t> Affiche le message « </a:t>
            </a:r>
            <a:r>
              <a:rPr lang="fr-CA" dirty="0">
                <a:solidFill>
                  <a:schemeClr val="tx1"/>
                </a:solidFill>
              </a:rPr>
              <a:t>Fonction terminée. </a:t>
            </a:r>
            <a:r>
              <a:rPr lang="fr-CA" dirty="0"/>
              <a:t>» dans la </a:t>
            </a:r>
            <a:r>
              <a:rPr lang="fr-CA" b="1" dirty="0"/>
              <a:t>console</a:t>
            </a:r>
            <a:r>
              <a:rPr lang="fr-CA" dirty="0"/>
              <a:t>.</a:t>
            </a:r>
          </a:p>
          <a:p>
            <a:pPr marL="1371600" lvl="2" indent="-457200">
              <a:buFont typeface="+mj-lt"/>
              <a:buAutoNum type="arabicParenR"/>
            </a:pPr>
            <a:endParaRPr lang="fr-CA" dirty="0"/>
          </a:p>
          <a:p>
            <a:pPr lvl="1"/>
            <a:r>
              <a:rPr lang="fr-CA" dirty="0"/>
              <a:t> Nous allons construire notre fonction étape par étape dans les prochaines diapositives.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2668B4F-8D6C-49A7-A85E-3A815E202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Intro aux fonctions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262F67C-928A-4129-BFB0-E6202A031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8264" y="1021149"/>
            <a:ext cx="3829584" cy="1743318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B0DE27D-D6A5-4ADA-B51B-74B8FBE38D2A}"/>
              </a:ext>
            </a:extLst>
          </p:cNvPr>
          <p:cNvCxnSpPr/>
          <p:nvPr/>
        </p:nvCxnSpPr>
        <p:spPr>
          <a:xfrm flipH="1">
            <a:off x="9406128" y="1414272"/>
            <a:ext cx="493776" cy="243840"/>
          </a:xfrm>
          <a:prstGeom prst="straightConnector1">
            <a:avLst/>
          </a:prstGeom>
          <a:ln w="38100">
            <a:solidFill>
              <a:srgbClr val="73B3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020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87CDB20-6127-41F4-818B-8D764C071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000" y="1150572"/>
            <a:ext cx="10512000" cy="5026393"/>
          </a:xfrm>
        </p:spPr>
        <p:txBody>
          <a:bodyPr/>
          <a:lstStyle/>
          <a:p>
            <a:r>
              <a:rPr lang="fr-CA" dirty="0"/>
              <a:t> </a:t>
            </a:r>
            <a:r>
              <a:rPr lang="fr-CA" b="1" dirty="0">
                <a:solidFill>
                  <a:srgbClr val="73B3D1"/>
                </a:solidFill>
              </a:rPr>
              <a:t>Chaînes de caractères</a:t>
            </a:r>
          </a:p>
          <a:p>
            <a:pPr lvl="1"/>
            <a:r>
              <a:rPr lang="fr-CA" dirty="0"/>
              <a:t> Les deux variables ci-dessous contiennent des valeurs </a:t>
            </a:r>
            <a:r>
              <a:rPr lang="fr-CA" b="1" dirty="0"/>
              <a:t>complètement différentes</a:t>
            </a:r>
            <a:r>
              <a:rPr lang="fr-CA" dirty="0"/>
              <a:t> ! Même si </a:t>
            </a:r>
            <a:r>
              <a:rPr lang="fr-CA" dirty="0">
                <a:solidFill>
                  <a:srgbClr val="FA4098"/>
                </a:solidFill>
              </a:rPr>
              <a:t>55</a:t>
            </a:r>
            <a:r>
              <a:rPr lang="fr-CA" dirty="0"/>
              <a:t> et </a:t>
            </a:r>
            <a:r>
              <a:rPr lang="fr-CA" dirty="0">
                <a:solidFill>
                  <a:srgbClr val="FA4098"/>
                </a:solidFill>
              </a:rPr>
              <a:t>"55"</a:t>
            </a:r>
            <a:r>
              <a:rPr lang="fr-CA" dirty="0"/>
              <a:t> semblent identiques, </a:t>
            </a:r>
            <a:r>
              <a:rPr lang="fr-CA" dirty="0">
                <a:solidFill>
                  <a:srgbClr val="FA4098"/>
                </a:solidFill>
              </a:rPr>
              <a:t>55</a:t>
            </a:r>
            <a:r>
              <a:rPr lang="fr-CA" dirty="0"/>
              <a:t> est un </a:t>
            </a:r>
            <a:r>
              <a:rPr lang="fr-CA" u="sng" dirty="0">
                <a:solidFill>
                  <a:srgbClr val="FA4098"/>
                </a:solidFill>
              </a:rPr>
              <a:t>nombre</a:t>
            </a:r>
            <a:r>
              <a:rPr lang="fr-CA" dirty="0"/>
              <a:t> et </a:t>
            </a:r>
            <a:r>
              <a:rPr lang="fr-CA" dirty="0">
                <a:solidFill>
                  <a:srgbClr val="FA4098"/>
                </a:solidFill>
              </a:rPr>
              <a:t>"55" </a:t>
            </a:r>
            <a:r>
              <a:rPr lang="fr-CA" dirty="0"/>
              <a:t>est une </a:t>
            </a:r>
            <a:r>
              <a:rPr lang="fr-CA" u="sng" dirty="0">
                <a:solidFill>
                  <a:srgbClr val="FA4098"/>
                </a:solidFill>
              </a:rPr>
              <a:t>chaîne de caractères</a:t>
            </a:r>
            <a:r>
              <a:rPr lang="fr-CA" dirty="0"/>
              <a:t> composées du caractère "5" deux fois.</a:t>
            </a:r>
          </a:p>
          <a:p>
            <a:pPr lvl="1"/>
            <a:endParaRPr lang="fr-CA" sz="2000" dirty="0"/>
          </a:p>
          <a:p>
            <a:pPr lvl="1"/>
            <a:endParaRPr lang="fr-CA" sz="2000" dirty="0"/>
          </a:p>
          <a:p>
            <a:pPr marL="457200" lvl="1" indent="0">
              <a:buNone/>
            </a:pPr>
            <a:endParaRPr lang="fr-CA" sz="2000" dirty="0"/>
          </a:p>
          <a:p>
            <a:pPr lvl="1"/>
            <a:r>
              <a:rPr lang="fr-CA" dirty="0"/>
              <a:t> Qu’est-ce que ça change ?</a:t>
            </a:r>
          </a:p>
          <a:p>
            <a:pPr lvl="2"/>
            <a:r>
              <a:rPr lang="fr-CA" dirty="0"/>
              <a:t> Si on tente de faire des opérations mathématiques avec la variable </a:t>
            </a:r>
            <a:r>
              <a:rPr lang="fr-CA" dirty="0">
                <a:solidFill>
                  <a:srgbClr val="FA4098"/>
                </a:solidFill>
              </a:rPr>
              <a:t>pasUnNombre</a:t>
            </a:r>
            <a:r>
              <a:rPr lang="fr-CA" dirty="0"/>
              <a:t>, on pourrait avoir des petites surprises ...</a:t>
            </a:r>
          </a:p>
          <a:p>
            <a:pPr lvl="1"/>
            <a:endParaRPr lang="fr-CA" sz="2000" dirty="0"/>
          </a:p>
          <a:p>
            <a:pPr marL="457200" lvl="1" indent="0">
              <a:buNone/>
            </a:pPr>
            <a:endParaRPr lang="fr-CA" sz="2000" dirty="0"/>
          </a:p>
          <a:p>
            <a:pPr marL="457200" lvl="1" indent="0">
              <a:buNone/>
            </a:pPr>
            <a:endParaRPr lang="fr-CA" sz="2000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24A5FB3-76C9-44FD-8BB3-BD3F3359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Introduction à Javascript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77DC8BA-3131-44C7-92F8-C9C048494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339" y="2783865"/>
            <a:ext cx="3915321" cy="733527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A5B93E8-078C-4DBC-873C-2B6A58958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997" y="4807344"/>
            <a:ext cx="2896004" cy="857370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48D645E-27E4-4A20-AE10-FB03BAE98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4016" y="5647212"/>
            <a:ext cx="2014165" cy="111450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F222A913-D6FA-46BB-AF9A-6F0EDC838D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9786" y="5805839"/>
            <a:ext cx="3772426" cy="895475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</p:spTree>
    <p:extLst>
      <p:ext uri="{BB962C8B-B14F-4D97-AF65-F5344CB8AC3E}">
        <p14:creationId xmlns:p14="http://schemas.microsoft.com/office/powerpoint/2010/main" val="3853557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766BE5C-20A6-4A56-BF0E-600D23B44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Créer une fonction</a:t>
            </a:r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1</a:t>
            </a:r>
            <a:r>
              <a:rPr lang="fr-CA" dirty="0"/>
              <a:t> : Trouver le fichier </a:t>
            </a:r>
            <a:r>
              <a:rPr lang="fr-CA" dirty="0">
                <a:solidFill>
                  <a:srgbClr val="73B3D1"/>
                </a:solidFill>
              </a:rPr>
              <a:t>scripts.js </a:t>
            </a:r>
            <a:r>
              <a:rPr lang="fr-CA" dirty="0"/>
              <a:t>dans notre projet Web. (Ou le créer s’il n’existe pas)</a:t>
            </a:r>
          </a:p>
          <a:p>
            <a:pPr lvl="2"/>
            <a:r>
              <a:rPr lang="fr-CA" dirty="0"/>
              <a:t> Ce fichier doit être situé dans le dossier « </a:t>
            </a:r>
            <a:r>
              <a:rPr lang="fr-CA" b="1" dirty="0"/>
              <a:t>js</a:t>
            </a:r>
            <a:r>
              <a:rPr lang="fr-CA" dirty="0"/>
              <a:t> » de notre projet Web.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2668B4F-8D6C-49A7-A85E-3A815E202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Intro aux fonctions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235F952-3397-4BD7-A94A-A0711F9F8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004" y="3168900"/>
            <a:ext cx="2372056" cy="2191056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E95BEC70-8565-4884-AA36-B915049D3B8A}"/>
              </a:ext>
            </a:extLst>
          </p:cNvPr>
          <p:cNvCxnSpPr>
            <a:cxnSpLocks/>
          </p:cNvCxnSpPr>
          <p:nvPr/>
        </p:nvCxnSpPr>
        <p:spPr>
          <a:xfrm flipH="1">
            <a:off x="3724656" y="4264428"/>
            <a:ext cx="338684" cy="533124"/>
          </a:xfrm>
          <a:prstGeom prst="straightConnector1">
            <a:avLst/>
          </a:prstGeom>
          <a:ln w="57150">
            <a:solidFill>
              <a:srgbClr val="73B3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C86EF7CD-B903-437E-9740-0313AF2F3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4224" y="3011715"/>
            <a:ext cx="4696480" cy="2505425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006A23C-DAC0-491E-92C0-780C0903F942}"/>
              </a:ext>
            </a:extLst>
          </p:cNvPr>
          <p:cNvCxnSpPr>
            <a:cxnSpLocks/>
          </p:cNvCxnSpPr>
          <p:nvPr/>
        </p:nvCxnSpPr>
        <p:spPr>
          <a:xfrm flipH="1" flipV="1">
            <a:off x="6425184" y="4169664"/>
            <a:ext cx="694944" cy="554736"/>
          </a:xfrm>
          <a:prstGeom prst="straightConnector1">
            <a:avLst/>
          </a:prstGeom>
          <a:ln w="57150">
            <a:solidFill>
              <a:srgbClr val="73B3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59176367-4792-456A-9C47-FAE573DF3DE3}"/>
              </a:ext>
            </a:extLst>
          </p:cNvPr>
          <p:cNvSpPr txBox="1"/>
          <p:nvPr/>
        </p:nvSpPr>
        <p:spPr>
          <a:xfrm>
            <a:off x="6688592" y="4775175"/>
            <a:ext cx="318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9073D1"/>
                </a:solidFill>
              </a:rPr>
              <a:t>La fonction sera déclarée ici !</a:t>
            </a:r>
          </a:p>
        </p:txBody>
      </p:sp>
    </p:spTree>
    <p:extLst>
      <p:ext uri="{BB962C8B-B14F-4D97-AF65-F5344CB8AC3E}">
        <p14:creationId xmlns:p14="http://schemas.microsoft.com/office/powerpoint/2010/main" val="10189956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766BE5C-20A6-4A56-BF0E-600D23B44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Créer une fonction</a:t>
            </a:r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2</a:t>
            </a:r>
            <a:r>
              <a:rPr lang="fr-CA" dirty="0"/>
              <a:t> : Nommer la fonction et préparer sa structure</a:t>
            </a:r>
          </a:p>
          <a:p>
            <a:pPr lvl="2"/>
            <a:r>
              <a:rPr lang="fr-CA" dirty="0"/>
              <a:t> Ici, la fonction a été nommée </a:t>
            </a:r>
            <a:r>
              <a:rPr lang="fr-CA" dirty="0">
                <a:solidFill>
                  <a:srgbClr val="FA4098"/>
                </a:solidFill>
              </a:rPr>
              <a:t>texteSalade</a:t>
            </a:r>
            <a:r>
              <a:rPr lang="fr-CA" dirty="0"/>
              <a:t>. Pour l’instant, la fonction ne fait absolument rien. Il nous reste à ajouter des instructions à l’intérieur. 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2668B4F-8D6C-49A7-A85E-3A815E202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Intro aux fonctions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12FBEB-31C9-4C71-9A1A-4D1982262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181" y="2787592"/>
            <a:ext cx="7171611" cy="2141470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</p:spTree>
    <p:extLst>
      <p:ext uri="{BB962C8B-B14F-4D97-AF65-F5344CB8AC3E}">
        <p14:creationId xmlns:p14="http://schemas.microsoft.com/office/powerpoint/2010/main" val="11040474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766BE5C-20A6-4A56-BF0E-600D23B44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Créer une fonction</a:t>
            </a:r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3</a:t>
            </a:r>
            <a:r>
              <a:rPr lang="fr-CA" dirty="0"/>
              <a:t> : Rédiger le code de la fonction</a:t>
            </a:r>
          </a:p>
          <a:p>
            <a:pPr lvl="2"/>
            <a:r>
              <a:rPr lang="fr-CA" dirty="0"/>
              <a:t> Nous souhaitions que la fonction fasse trois choses :</a:t>
            </a:r>
          </a:p>
          <a:p>
            <a:pPr marL="1828800" lvl="3" indent="-457200">
              <a:buFont typeface="+mj-lt"/>
              <a:buAutoNum type="arabicParenR"/>
            </a:pPr>
            <a:r>
              <a:rPr lang="fr-CA" dirty="0"/>
              <a:t> Remplacer le texte « </a:t>
            </a:r>
            <a:r>
              <a:rPr lang="fr-CA" dirty="0">
                <a:solidFill>
                  <a:schemeClr val="tx1"/>
                </a:solidFill>
              </a:rPr>
              <a:t>est le meilleur chat. </a:t>
            </a:r>
            <a:r>
              <a:rPr lang="fr-CA" dirty="0"/>
              <a:t>» par « </a:t>
            </a:r>
            <a:r>
              <a:rPr lang="fr-CA" dirty="0">
                <a:solidFill>
                  <a:schemeClr val="tx1"/>
                </a:solidFill>
              </a:rPr>
              <a:t>veut manger sa salade en paix. </a:t>
            </a:r>
            <a:r>
              <a:rPr lang="fr-CA" dirty="0"/>
              <a:t>» dans la page.</a:t>
            </a:r>
          </a:p>
          <a:p>
            <a:pPr marL="1828800" lvl="3" indent="-457200">
              <a:buFont typeface="+mj-lt"/>
              <a:buAutoNum type="arabicParenR"/>
            </a:pPr>
            <a:r>
              <a:rPr lang="fr-CA" dirty="0"/>
              <a:t> Faire un </a:t>
            </a:r>
            <a:r>
              <a:rPr lang="fr-CA" b="1" dirty="0"/>
              <a:t>pop-up</a:t>
            </a:r>
            <a:r>
              <a:rPr lang="fr-CA" dirty="0"/>
              <a:t> avec le message « </a:t>
            </a:r>
            <a:r>
              <a:rPr lang="fr-CA" dirty="0">
                <a:solidFill>
                  <a:schemeClr val="tx1"/>
                </a:solidFill>
              </a:rPr>
              <a:t>Texte changé ! </a:t>
            </a:r>
            <a:r>
              <a:rPr lang="fr-CA" dirty="0"/>
              <a:t>».</a:t>
            </a:r>
          </a:p>
          <a:p>
            <a:pPr marL="1828800" lvl="3" indent="-457200">
              <a:buFont typeface="+mj-lt"/>
              <a:buAutoNum type="arabicParenR"/>
            </a:pPr>
            <a:r>
              <a:rPr lang="fr-CA" dirty="0"/>
              <a:t> Afficher le message « </a:t>
            </a:r>
            <a:r>
              <a:rPr lang="fr-CA" dirty="0">
                <a:solidFill>
                  <a:schemeClr val="tx1"/>
                </a:solidFill>
              </a:rPr>
              <a:t>Fonction terminée. </a:t>
            </a:r>
            <a:r>
              <a:rPr lang="fr-CA" dirty="0"/>
              <a:t>» dans la </a:t>
            </a:r>
            <a:r>
              <a:rPr lang="fr-CA" b="1" dirty="0"/>
              <a:t>console</a:t>
            </a:r>
            <a:r>
              <a:rPr lang="fr-CA" dirty="0"/>
              <a:t>.</a:t>
            </a:r>
          </a:p>
          <a:p>
            <a:pPr lvl="2"/>
            <a:endParaRPr lang="fr-CA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2668B4F-8D6C-49A7-A85E-3A815E202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Intro aux fonctions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9AA59B5-D9AA-4647-B482-A4A8F8432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782" y="3917251"/>
            <a:ext cx="3743741" cy="239217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6F4327A-964C-4F9C-B3C0-B349ED6EC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351" y="4790967"/>
            <a:ext cx="8957697" cy="1806105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91EA3D4-D2C7-4E00-9302-44546BD352F7}"/>
              </a:ext>
            </a:extLst>
          </p:cNvPr>
          <p:cNvSpPr txBox="1"/>
          <p:nvPr/>
        </p:nvSpPr>
        <p:spPr>
          <a:xfrm>
            <a:off x="5785104" y="3721942"/>
            <a:ext cx="5974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9073D1"/>
                </a:solidFill>
              </a:rPr>
              <a:t>On jette un coup d’œil au code HTML pour trouver l’</a:t>
            </a:r>
            <a:r>
              <a:rPr lang="fr-CA" sz="1600" dirty="0">
                <a:solidFill>
                  <a:srgbClr val="FA4098"/>
                </a:solidFill>
              </a:rPr>
              <a:t>id</a:t>
            </a:r>
            <a:r>
              <a:rPr lang="fr-CA" sz="1600" dirty="0">
                <a:solidFill>
                  <a:srgbClr val="9073D1"/>
                </a:solidFill>
              </a:rPr>
              <a:t> de l’élément dont on souhaite changer le texte.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8C795A8-8A49-4942-9543-135DF8A9D881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5303520" y="4014329"/>
            <a:ext cx="481584" cy="1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0782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766BE5C-20A6-4A56-BF0E-600D23B44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Créer une fonction</a:t>
            </a:r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4</a:t>
            </a:r>
            <a:r>
              <a:rPr lang="fr-CA" dirty="0"/>
              <a:t> : S’assurer que la page Web avec laquelle on souhaite utiliser notre fonction est reliée à notre fichier JavaScript :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2668B4F-8D6C-49A7-A85E-3A815E202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Intro aux fonctions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2030E75-9BD6-49AD-AF05-83F1BF4D8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341" y="2535936"/>
            <a:ext cx="8073718" cy="3074004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6EA04DB5-16F7-4FE1-89F0-67E6F942D0A0}"/>
              </a:ext>
            </a:extLst>
          </p:cNvPr>
          <p:cNvCxnSpPr/>
          <p:nvPr/>
        </p:nvCxnSpPr>
        <p:spPr>
          <a:xfrm flipH="1" flipV="1">
            <a:off x="5327904" y="5414820"/>
            <a:ext cx="1816608" cy="585216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DBAAB23A-E16D-48A5-A09B-8644756E9D56}"/>
              </a:ext>
            </a:extLst>
          </p:cNvPr>
          <p:cNvSpPr txBox="1"/>
          <p:nvPr/>
        </p:nvSpPr>
        <p:spPr>
          <a:xfrm>
            <a:off x="7144512" y="5839968"/>
            <a:ext cx="1633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😊👌</a:t>
            </a:r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32333666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766BE5C-20A6-4A56-BF0E-600D23B44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Créer une fonction</a:t>
            </a:r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5</a:t>
            </a:r>
            <a:r>
              <a:rPr lang="fr-CA" dirty="0"/>
              <a:t> : </a:t>
            </a:r>
            <a:r>
              <a:rPr lang="fr-CA" u="sng" dirty="0"/>
              <a:t>Tester</a:t>
            </a:r>
            <a:r>
              <a:rPr lang="fr-CA" dirty="0"/>
              <a:t> la fonction ! Il est possible qu’on ait fait des erreurs. Il faut s’assurer qu’elle fonctionne tel que prévu.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2668B4F-8D6C-49A7-A85E-3A815E202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Intro aux fonctions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617BB2-F7A1-4EF4-8387-9C881A0DF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03" y="2468427"/>
            <a:ext cx="3440125" cy="1381197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B8F4552-41EB-47F7-B682-972193A1D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457" y="3642432"/>
            <a:ext cx="4305901" cy="1514686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E069E04-D2F9-43D0-A99F-7311A5497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3599" y="5295341"/>
            <a:ext cx="2905759" cy="1467481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6E17638-DDDE-46FC-B2A9-3AE1D2B323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0247" y="2418207"/>
            <a:ext cx="3839111" cy="1086002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0FC4673E-DDDB-4237-AB76-302D54797CBE}"/>
              </a:ext>
            </a:extLst>
          </p:cNvPr>
          <p:cNvSpPr txBox="1"/>
          <p:nvPr/>
        </p:nvSpPr>
        <p:spPr>
          <a:xfrm>
            <a:off x="8741663" y="2638042"/>
            <a:ext cx="2967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FA4098"/>
                </a:solidFill>
              </a:rPr>
              <a:t>1) </a:t>
            </a:r>
            <a:r>
              <a:rPr lang="fr-CA" dirty="0">
                <a:solidFill>
                  <a:srgbClr val="9073D1"/>
                </a:solidFill>
              </a:rPr>
              <a:t>Le texte de la page a bien été modifié.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6099B3F-6EEC-4FB9-B998-FDEA55D6F07E}"/>
              </a:ext>
            </a:extLst>
          </p:cNvPr>
          <p:cNvSpPr txBox="1"/>
          <p:nvPr/>
        </p:nvSpPr>
        <p:spPr>
          <a:xfrm>
            <a:off x="8741663" y="4076609"/>
            <a:ext cx="2967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FA4098"/>
                </a:solidFill>
              </a:rPr>
              <a:t>2)</a:t>
            </a:r>
            <a:r>
              <a:rPr lang="fr-CA" dirty="0">
                <a:solidFill>
                  <a:srgbClr val="9073D1"/>
                </a:solidFill>
              </a:rPr>
              <a:t> On a un pop-up avec le texte souhaité.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46F6230-33E8-4C04-83A6-BC28F37059EE}"/>
              </a:ext>
            </a:extLst>
          </p:cNvPr>
          <p:cNvSpPr txBox="1"/>
          <p:nvPr/>
        </p:nvSpPr>
        <p:spPr>
          <a:xfrm>
            <a:off x="8741663" y="5707428"/>
            <a:ext cx="2967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FA4098"/>
                </a:solidFill>
              </a:rPr>
              <a:t>3)</a:t>
            </a:r>
            <a:r>
              <a:rPr lang="fr-CA" dirty="0">
                <a:solidFill>
                  <a:srgbClr val="9073D1"/>
                </a:solidFill>
              </a:rPr>
              <a:t> Un message s’affiche dans la console, comme prévu.</a:t>
            </a:r>
          </a:p>
        </p:txBody>
      </p:sp>
    </p:spTree>
    <p:extLst>
      <p:ext uri="{BB962C8B-B14F-4D97-AF65-F5344CB8AC3E}">
        <p14:creationId xmlns:p14="http://schemas.microsoft.com/office/powerpoint/2010/main" val="2499216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87CDB20-6127-41F4-818B-8D764C071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</a:t>
            </a:r>
            <a:r>
              <a:rPr lang="fr-CA" b="1" dirty="0">
                <a:solidFill>
                  <a:srgbClr val="73B3D1"/>
                </a:solidFill>
              </a:rPr>
              <a:t>Concaténation</a:t>
            </a:r>
          </a:p>
          <a:p>
            <a:pPr lvl="1"/>
            <a:r>
              <a:rPr lang="fr-CA" dirty="0"/>
              <a:t> L’opérateur </a:t>
            </a:r>
            <a:r>
              <a:rPr lang="fr-CA" b="1" dirty="0">
                <a:solidFill>
                  <a:srgbClr val="FA4098"/>
                </a:solidFill>
              </a:rPr>
              <a:t>+</a:t>
            </a:r>
            <a:r>
              <a:rPr lang="fr-CA" dirty="0"/>
              <a:t> fonctionne différemment dès qu’une donnée de type </a:t>
            </a:r>
            <a:r>
              <a:rPr lang="fr-CA" b="1" dirty="0"/>
              <a:t>chaîne de caractères</a:t>
            </a:r>
            <a:r>
              <a:rPr lang="fr-CA" dirty="0"/>
              <a:t> fait partie de l’équation</a:t>
            </a:r>
          </a:p>
          <a:p>
            <a:endParaRPr lang="fr-CA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24A5FB3-76C9-44FD-8BB3-BD3F3359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Introduction à Javascript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8E06C6E-5199-4FD4-8540-1C3149985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124" y="2622102"/>
            <a:ext cx="1657581" cy="914528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3DCA9AC-CE9F-4DC4-B740-EDA557256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144" y="2622102"/>
            <a:ext cx="2372056" cy="914528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DA2315B-2217-487D-8D42-9F6E25ADA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7497" y="2622102"/>
            <a:ext cx="1750386" cy="914528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62464B17-B207-4F75-A87C-3EF44371C7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4839" y="2636392"/>
            <a:ext cx="2676899" cy="885949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89FB90C9-A1AA-44EE-89BA-BA6F83E8E1D2}"/>
              </a:ext>
            </a:extLst>
          </p:cNvPr>
          <p:cNvCxnSpPr/>
          <p:nvPr/>
        </p:nvCxnSpPr>
        <p:spPr>
          <a:xfrm>
            <a:off x="3243072" y="2487168"/>
            <a:ext cx="0" cy="3968496"/>
          </a:xfrm>
          <a:prstGeom prst="line">
            <a:avLst/>
          </a:prstGeom>
          <a:ln w="28575">
            <a:solidFill>
              <a:srgbClr val="73B3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90D6A0AE-C605-4C11-AD6A-A4B1D9E68B14}"/>
              </a:ext>
            </a:extLst>
          </p:cNvPr>
          <p:cNvCxnSpPr/>
          <p:nvPr/>
        </p:nvCxnSpPr>
        <p:spPr>
          <a:xfrm>
            <a:off x="8406384" y="2487168"/>
            <a:ext cx="0" cy="3968496"/>
          </a:xfrm>
          <a:prstGeom prst="line">
            <a:avLst/>
          </a:prstGeom>
          <a:ln w="28575">
            <a:solidFill>
              <a:srgbClr val="73B3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4009283F-9325-4A91-B0B6-571FC5FDD4F4}"/>
              </a:ext>
            </a:extLst>
          </p:cNvPr>
          <p:cNvSpPr txBox="1"/>
          <p:nvPr/>
        </p:nvSpPr>
        <p:spPr>
          <a:xfrm>
            <a:off x="504142" y="3755427"/>
            <a:ext cx="2657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73B3D1"/>
                </a:solidFill>
              </a:rPr>
              <a:t>Si on additionne deux </a:t>
            </a:r>
            <a:r>
              <a:rPr lang="fr-CA" dirty="0">
                <a:solidFill>
                  <a:srgbClr val="FA4098"/>
                </a:solidFill>
              </a:rPr>
              <a:t>nombres</a:t>
            </a:r>
            <a:r>
              <a:rPr lang="fr-CA" dirty="0">
                <a:solidFill>
                  <a:srgbClr val="73B3D1"/>
                </a:solidFill>
              </a:rPr>
              <a:t>, une opération mathématique est faite.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5F5D7C9-5295-4A76-9951-22435EF4D261}"/>
              </a:ext>
            </a:extLst>
          </p:cNvPr>
          <p:cNvSpPr txBox="1"/>
          <p:nvPr/>
        </p:nvSpPr>
        <p:spPr>
          <a:xfrm>
            <a:off x="3531272" y="3755427"/>
            <a:ext cx="47119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73B3D1"/>
                </a:solidFill>
              </a:rPr>
              <a:t>Si on additionne un </a:t>
            </a:r>
            <a:r>
              <a:rPr lang="fr-CA" dirty="0">
                <a:solidFill>
                  <a:srgbClr val="FA4098"/>
                </a:solidFill>
              </a:rPr>
              <a:t>nombre </a:t>
            </a:r>
            <a:r>
              <a:rPr lang="fr-CA" dirty="0">
                <a:solidFill>
                  <a:srgbClr val="73B3D1"/>
                </a:solidFill>
              </a:rPr>
              <a:t>avec une </a:t>
            </a:r>
            <a:r>
              <a:rPr lang="fr-CA" dirty="0">
                <a:solidFill>
                  <a:srgbClr val="FA4098"/>
                </a:solidFill>
              </a:rPr>
              <a:t>chaîne de caractères</a:t>
            </a:r>
            <a:r>
              <a:rPr lang="fr-CA" dirty="0">
                <a:solidFill>
                  <a:srgbClr val="73B3D1"/>
                </a:solidFill>
              </a:rPr>
              <a:t>, les deux valeurs sont tout simplement </a:t>
            </a:r>
            <a:r>
              <a:rPr lang="fr-CA" u="sng" dirty="0">
                <a:solidFill>
                  <a:srgbClr val="FA4098"/>
                </a:solidFill>
              </a:rPr>
              <a:t>concaténées</a:t>
            </a:r>
            <a:r>
              <a:rPr lang="fr-CA" dirty="0">
                <a:solidFill>
                  <a:srgbClr val="73B3D1"/>
                </a:solidFill>
              </a:rPr>
              <a:t> l’une à la suite de l’autre pour former une nouvelle </a:t>
            </a:r>
            <a:r>
              <a:rPr lang="fr-CA" b="1" dirty="0">
                <a:solidFill>
                  <a:srgbClr val="73B3D1"/>
                </a:solidFill>
              </a:rPr>
              <a:t>chaîne de caractères</a:t>
            </a:r>
            <a:r>
              <a:rPr lang="fr-CA" dirty="0">
                <a:solidFill>
                  <a:srgbClr val="73B3D1"/>
                </a:solidFill>
              </a:rPr>
              <a:t>.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C07E444-C732-4272-AD05-C16241547874}"/>
              </a:ext>
            </a:extLst>
          </p:cNvPr>
          <p:cNvSpPr txBox="1"/>
          <p:nvPr/>
        </p:nvSpPr>
        <p:spPr>
          <a:xfrm>
            <a:off x="8569554" y="3755427"/>
            <a:ext cx="3376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73B3D1"/>
                </a:solidFill>
              </a:rPr>
              <a:t>Bien entendu, si on additionne deux </a:t>
            </a:r>
            <a:r>
              <a:rPr lang="fr-CA" dirty="0">
                <a:solidFill>
                  <a:srgbClr val="FA4098"/>
                </a:solidFill>
              </a:rPr>
              <a:t>chaînes de caractères</a:t>
            </a:r>
            <a:r>
              <a:rPr lang="fr-CA" dirty="0">
                <a:solidFill>
                  <a:srgbClr val="73B3D1"/>
                </a:solidFill>
              </a:rPr>
              <a:t>, elles sont </a:t>
            </a:r>
            <a:r>
              <a:rPr lang="fr-CA" u="sng" dirty="0">
                <a:solidFill>
                  <a:srgbClr val="FA4098"/>
                </a:solidFill>
              </a:rPr>
              <a:t>concaténées</a:t>
            </a:r>
            <a:r>
              <a:rPr lang="fr-CA" dirty="0">
                <a:solidFill>
                  <a:srgbClr val="73B3D1"/>
                </a:solidFill>
              </a:rPr>
              <a:t> également.</a:t>
            </a:r>
          </a:p>
        </p:txBody>
      </p:sp>
    </p:spTree>
    <p:extLst>
      <p:ext uri="{BB962C8B-B14F-4D97-AF65-F5344CB8AC3E}">
        <p14:creationId xmlns:p14="http://schemas.microsoft.com/office/powerpoint/2010/main" val="3196833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87CDB20-6127-41F4-818B-8D764C071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</a:t>
            </a:r>
            <a:r>
              <a:rPr lang="fr-CA" b="1" dirty="0">
                <a:solidFill>
                  <a:srgbClr val="73B3D1"/>
                </a:solidFill>
              </a:rPr>
              <a:t>Concaténation avancée</a:t>
            </a:r>
          </a:p>
          <a:p>
            <a:pPr lvl="1"/>
            <a:r>
              <a:rPr lang="fr-CA" dirty="0"/>
              <a:t> On peut former des phrases en concaténant des chaînes de caractères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2"/>
            <a:r>
              <a:rPr lang="fr-CA" dirty="0"/>
              <a:t> Hmmm... j’aurais préféré qu’il y ait une </a:t>
            </a:r>
            <a:r>
              <a:rPr lang="fr-CA" dirty="0">
                <a:solidFill>
                  <a:srgbClr val="FA4098"/>
                </a:solidFill>
              </a:rPr>
              <a:t>espace</a:t>
            </a:r>
            <a:r>
              <a:rPr lang="fr-CA" dirty="0"/>
              <a:t> entre </a:t>
            </a:r>
            <a:r>
              <a:rPr lang="fr-CA" dirty="0">
                <a:solidFill>
                  <a:schemeClr val="tx1"/>
                </a:solidFill>
              </a:rPr>
              <a:t>"Salut"</a:t>
            </a:r>
            <a:r>
              <a:rPr lang="fr-CA" dirty="0"/>
              <a:t> et </a:t>
            </a:r>
            <a:r>
              <a:rPr lang="fr-CA" dirty="0">
                <a:solidFill>
                  <a:schemeClr val="tx1"/>
                </a:solidFill>
              </a:rPr>
              <a:t>"Simone"</a:t>
            </a:r>
            <a:r>
              <a:rPr lang="fr-CA" dirty="0"/>
              <a:t> ...</a:t>
            </a:r>
          </a:p>
          <a:p>
            <a:pPr lvl="1"/>
            <a:endParaRPr lang="fr-CA" dirty="0"/>
          </a:p>
          <a:p>
            <a:endParaRPr lang="fr-CA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24A5FB3-76C9-44FD-8BB3-BD3F3359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Introduction à Javascript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D9FBD1C-2798-420C-A0B9-33C3D45C4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022" y="2124875"/>
            <a:ext cx="3787522" cy="2026501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A0E65A87-C0AA-4A3E-A988-B24F7A783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022" y="4842215"/>
            <a:ext cx="3673965" cy="744723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89C73993-E92D-4821-8727-EF90BC5215E9}"/>
              </a:ext>
            </a:extLst>
          </p:cNvPr>
          <p:cNvSpPr txBox="1"/>
          <p:nvPr/>
        </p:nvSpPr>
        <p:spPr>
          <a:xfrm>
            <a:off x="5626608" y="4891410"/>
            <a:ext cx="5577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73B3D1"/>
                </a:solidFill>
              </a:rPr>
              <a:t>La valeur </a:t>
            </a:r>
            <a:r>
              <a:rPr lang="fr-CA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fr-CA" dirty="0">
                <a:solidFill>
                  <a:srgbClr val="73B3D1"/>
                </a:solidFill>
              </a:rPr>
              <a:t> contient un seul caractère : une </a:t>
            </a:r>
            <a:r>
              <a:rPr lang="fr-CA" dirty="0">
                <a:solidFill>
                  <a:srgbClr val="FA4098"/>
                </a:solidFill>
              </a:rPr>
              <a:t>espace</a:t>
            </a:r>
            <a:r>
              <a:rPr lang="fr-CA" dirty="0">
                <a:solidFill>
                  <a:srgbClr val="73B3D1"/>
                </a:solidFill>
              </a:rPr>
              <a:t> ! On a donc </a:t>
            </a:r>
            <a:r>
              <a:rPr lang="fr-CA" dirty="0">
                <a:solidFill>
                  <a:srgbClr val="FA4098"/>
                </a:solidFill>
              </a:rPr>
              <a:t>concaténé</a:t>
            </a:r>
            <a:r>
              <a:rPr lang="fr-CA" dirty="0">
                <a:solidFill>
                  <a:srgbClr val="73B3D1"/>
                </a:solidFill>
              </a:rPr>
              <a:t> une espace entre les 2 autres mots.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78B812E1-D36C-4977-9FE0-FDEDB3D0F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6022" y="5861989"/>
            <a:ext cx="2983514" cy="747910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0DC56695-1A11-4061-BBF5-7389CCB01A9E}"/>
              </a:ext>
            </a:extLst>
          </p:cNvPr>
          <p:cNvSpPr txBox="1"/>
          <p:nvPr/>
        </p:nvSpPr>
        <p:spPr>
          <a:xfrm>
            <a:off x="4903754" y="5912778"/>
            <a:ext cx="5577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73B3D1"/>
                </a:solidFill>
              </a:rPr>
              <a:t>On peut également utiliser les variables déclarées plus haut et concaténer une espace </a:t>
            </a:r>
            <a:r>
              <a:rPr lang="fr-CA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fr-CA" dirty="0">
                <a:solidFill>
                  <a:srgbClr val="73B3D1"/>
                </a:solidFill>
              </a:rPr>
              <a:t> entre les deux.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C553585-2728-4F27-9652-3F76F709B102}"/>
              </a:ext>
            </a:extLst>
          </p:cNvPr>
          <p:cNvCxnSpPr/>
          <p:nvPr/>
        </p:nvCxnSpPr>
        <p:spPr>
          <a:xfrm>
            <a:off x="1335024" y="5724144"/>
            <a:ext cx="10186416" cy="0"/>
          </a:xfrm>
          <a:prstGeom prst="line">
            <a:avLst/>
          </a:prstGeom>
          <a:ln w="19050">
            <a:solidFill>
              <a:srgbClr val="73B3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079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87CDB20-6127-41F4-818B-8D764C071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</a:t>
            </a:r>
            <a:r>
              <a:rPr lang="fr-CA" b="1" dirty="0">
                <a:solidFill>
                  <a:srgbClr val="73B3D1"/>
                </a:solidFill>
              </a:rPr>
              <a:t>Concaténation avancée</a:t>
            </a:r>
          </a:p>
          <a:p>
            <a:pPr lvl="1"/>
            <a:r>
              <a:rPr lang="fr-CA" dirty="0"/>
              <a:t> On peut former des phrases en concaténant des chaînes de caractères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2"/>
            <a:r>
              <a:rPr lang="fr-CA" dirty="0"/>
              <a:t> Remarquez l’</a:t>
            </a:r>
            <a:r>
              <a:rPr lang="fr-CA" u="sng" dirty="0"/>
              <a:t>espace</a:t>
            </a:r>
            <a:r>
              <a:rPr lang="fr-CA" dirty="0"/>
              <a:t> à la fin de </a:t>
            </a:r>
            <a:r>
              <a:rPr lang="fr-CA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"Salut "</a:t>
            </a:r>
            <a:r>
              <a:rPr lang="fr-CA" dirty="0"/>
              <a:t> ! Sinon le message aurait contenu </a:t>
            </a:r>
            <a:r>
              <a:rPr lang="fr-CA" dirty="0">
                <a:solidFill>
                  <a:srgbClr val="FA4098"/>
                </a:solidFill>
              </a:rPr>
              <a:t>SalutSimone</a:t>
            </a:r>
            <a:r>
              <a:rPr lang="fr-CA" dirty="0"/>
              <a:t> au lieu de </a:t>
            </a:r>
            <a:r>
              <a:rPr lang="fr-CA" dirty="0">
                <a:solidFill>
                  <a:srgbClr val="FA4098"/>
                </a:solidFill>
              </a:rPr>
              <a:t>Salut Simone</a:t>
            </a:r>
            <a:r>
              <a:rPr lang="fr-CA" dirty="0"/>
              <a:t>.</a:t>
            </a:r>
          </a:p>
          <a:p>
            <a:endParaRPr lang="fr-CA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24A5FB3-76C9-44FD-8BB3-BD3F3359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Introduction à Javascript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A245229-D14B-4EAF-BC39-54B74B29A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459" y="2155902"/>
            <a:ext cx="5631081" cy="2355138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</p:spTree>
    <p:extLst>
      <p:ext uri="{BB962C8B-B14F-4D97-AF65-F5344CB8AC3E}">
        <p14:creationId xmlns:p14="http://schemas.microsoft.com/office/powerpoint/2010/main" val="3620924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87CDB20-6127-41F4-818B-8D764C071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572"/>
            <a:ext cx="10512000" cy="5414820"/>
          </a:xfrm>
        </p:spPr>
        <p:txBody>
          <a:bodyPr>
            <a:normAutofit/>
          </a:bodyPr>
          <a:lstStyle/>
          <a:p>
            <a:r>
              <a:rPr lang="fr-CA" dirty="0"/>
              <a:t> </a:t>
            </a:r>
            <a:r>
              <a:rPr lang="fr-CA" b="1" dirty="0">
                <a:solidFill>
                  <a:srgbClr val="73B3D1"/>
                </a:solidFill>
              </a:rPr>
              <a:t>Concaténation avancée</a:t>
            </a:r>
          </a:p>
          <a:p>
            <a:pPr lvl="1"/>
            <a:r>
              <a:rPr lang="fr-CA" dirty="0"/>
              <a:t> Exemple de phrase encore plus complexe impliquant un calcul !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r>
              <a:rPr lang="fr-CA" dirty="0"/>
              <a:t> Les </a:t>
            </a:r>
            <a:r>
              <a:rPr lang="fr-CA" dirty="0">
                <a:solidFill>
                  <a:srgbClr val="FA4098"/>
                </a:solidFill>
              </a:rPr>
              <a:t>parenthèses</a:t>
            </a:r>
            <a:r>
              <a:rPr lang="fr-CA" dirty="0"/>
              <a:t> nous aident à garantir qu’on va effectuer le calcul entre </a:t>
            </a:r>
            <a:r>
              <a:rPr lang="fr-CA" dirty="0">
                <a:solidFill>
                  <a:srgbClr val="FA4098"/>
                </a:solidFill>
              </a:rPr>
              <a:t>prixChat</a:t>
            </a:r>
            <a:r>
              <a:rPr lang="fr-CA" dirty="0"/>
              <a:t> et </a:t>
            </a:r>
            <a:r>
              <a:rPr lang="fr-CA" dirty="0">
                <a:solidFill>
                  <a:srgbClr val="FA4098"/>
                </a:solidFill>
              </a:rPr>
              <a:t>nbChats</a:t>
            </a:r>
            <a:r>
              <a:rPr lang="fr-CA" dirty="0"/>
              <a:t> au lieu de concaténer les deux nombres.</a:t>
            </a:r>
          </a:p>
          <a:p>
            <a:pPr lvl="2"/>
            <a:r>
              <a:rPr lang="fr-CA" dirty="0"/>
              <a:t> Dans ce cas-ci, ce n’était pas obligatoire car le </a:t>
            </a:r>
            <a:r>
              <a:rPr lang="fr-CA" dirty="0">
                <a:solidFill>
                  <a:srgbClr val="FA4098"/>
                </a:solidFill>
              </a:rPr>
              <a:t>*</a:t>
            </a:r>
            <a:r>
              <a:rPr lang="fr-CA" dirty="0"/>
              <a:t> a la priorité sur les </a:t>
            </a:r>
            <a:r>
              <a:rPr lang="fr-CA" dirty="0">
                <a:solidFill>
                  <a:srgbClr val="FA4098"/>
                </a:solidFill>
              </a:rPr>
              <a:t>+</a:t>
            </a:r>
            <a:r>
              <a:rPr lang="fr-CA" dirty="0"/>
              <a:t>.</a:t>
            </a:r>
          </a:p>
          <a:p>
            <a:endParaRPr lang="fr-CA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24A5FB3-76C9-44FD-8BB3-BD3F3359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Introduction à Javascript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7BBE2AA-E14A-482F-BB61-006FB9D45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92" y="2161225"/>
            <a:ext cx="10796016" cy="1899758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590F639-0C33-41A0-AC21-0F9B46CABC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11" y="4363593"/>
            <a:ext cx="117538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387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87CDB20-6127-41F4-818B-8D764C071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</a:t>
            </a:r>
            <a:r>
              <a:rPr lang="fr-CA" b="1" dirty="0">
                <a:solidFill>
                  <a:srgbClr val="73B3D1"/>
                </a:solidFill>
              </a:rPr>
              <a:t>Concaténation avancée</a:t>
            </a:r>
          </a:p>
          <a:p>
            <a:pPr lvl="1"/>
            <a:r>
              <a:rPr lang="fr-CA" dirty="0"/>
              <a:t> Opérateur </a:t>
            </a:r>
            <a:r>
              <a:rPr lang="fr-CA" dirty="0">
                <a:solidFill>
                  <a:srgbClr val="FA4098"/>
                </a:solidFill>
              </a:rPr>
              <a:t>+=</a:t>
            </a:r>
          </a:p>
          <a:p>
            <a:pPr lvl="2"/>
            <a:r>
              <a:rPr lang="fr-CA" dirty="0"/>
              <a:t> Avec des </a:t>
            </a:r>
            <a:r>
              <a:rPr lang="fr-CA" dirty="0">
                <a:solidFill>
                  <a:srgbClr val="FA4098"/>
                </a:solidFill>
              </a:rPr>
              <a:t>nombres</a:t>
            </a:r>
            <a:r>
              <a:rPr lang="fr-CA" dirty="0"/>
              <a:t> : On </a:t>
            </a:r>
            <a:r>
              <a:rPr lang="fr-CA" u="sng" dirty="0"/>
              <a:t>augmente la valeur</a:t>
            </a:r>
            <a:r>
              <a:rPr lang="fr-CA" dirty="0"/>
              <a:t> d’une variable.</a:t>
            </a:r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marL="914400" lvl="2" indent="0">
              <a:buNone/>
            </a:pPr>
            <a:endParaRPr lang="fr-CA" dirty="0"/>
          </a:p>
          <a:p>
            <a:pPr marL="914400" lvl="2" indent="0">
              <a:buNone/>
            </a:pPr>
            <a:endParaRPr lang="fr-CA" dirty="0"/>
          </a:p>
          <a:p>
            <a:pPr lvl="2"/>
            <a:r>
              <a:rPr lang="fr-CA" dirty="0"/>
              <a:t> Avec des </a:t>
            </a:r>
            <a:r>
              <a:rPr lang="fr-CA" dirty="0">
                <a:solidFill>
                  <a:srgbClr val="FA4098"/>
                </a:solidFill>
              </a:rPr>
              <a:t>chaînes de caractères </a:t>
            </a:r>
            <a:r>
              <a:rPr lang="fr-CA" dirty="0"/>
              <a:t>: On </a:t>
            </a:r>
            <a:r>
              <a:rPr lang="fr-CA" u="sng" dirty="0"/>
              <a:t>ajoute du texte</a:t>
            </a:r>
            <a:r>
              <a:rPr lang="fr-CA" dirty="0"/>
              <a:t> à la fin de la chaîne.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24A5FB3-76C9-44FD-8BB3-BD3F3359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Introduction à Javascript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4228E39-C318-48F5-8D45-4A5B0D5CB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020" y="2555111"/>
            <a:ext cx="1671148" cy="1312462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847B7E4-46CD-40C8-8EB7-F510A3350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991" y="2555114"/>
            <a:ext cx="1865909" cy="1312462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7ADEAB8-6301-45BC-A808-E1072A06F698}"/>
              </a:ext>
            </a:extLst>
          </p:cNvPr>
          <p:cNvSpPr txBox="1"/>
          <p:nvPr/>
        </p:nvSpPr>
        <p:spPr>
          <a:xfrm>
            <a:off x="508859" y="3017437"/>
            <a:ext cx="3185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73B3D1"/>
                </a:solidFill>
              </a:rPr>
              <a:t>On augmente </a:t>
            </a:r>
            <a:r>
              <a:rPr lang="fr-CA" dirty="0">
                <a:solidFill>
                  <a:srgbClr val="FA4098"/>
                </a:solidFill>
              </a:rPr>
              <a:t>x</a:t>
            </a:r>
            <a:r>
              <a:rPr lang="fr-CA" dirty="0">
                <a:solidFill>
                  <a:srgbClr val="73B3D1"/>
                </a:solidFill>
              </a:rPr>
              <a:t> de </a:t>
            </a:r>
            <a:r>
              <a:rPr lang="fr-CA" dirty="0">
                <a:solidFill>
                  <a:srgbClr val="FA4098"/>
                </a:solidFill>
              </a:rPr>
              <a:t>3</a:t>
            </a:r>
            <a:r>
              <a:rPr lang="fr-CA" dirty="0">
                <a:solidFill>
                  <a:srgbClr val="73B3D1"/>
                </a:solidFill>
              </a:rPr>
              <a:t>, </a:t>
            </a:r>
            <a:r>
              <a:rPr lang="fr-CA" dirty="0">
                <a:solidFill>
                  <a:srgbClr val="FA4098"/>
                </a:solidFill>
              </a:rPr>
              <a:t>x</a:t>
            </a:r>
            <a:r>
              <a:rPr lang="fr-CA" dirty="0">
                <a:solidFill>
                  <a:srgbClr val="73B3D1"/>
                </a:solidFill>
              </a:rPr>
              <a:t> contient maintenant </a:t>
            </a:r>
            <a:r>
              <a:rPr lang="fr-CA" dirty="0">
                <a:solidFill>
                  <a:srgbClr val="FA4098"/>
                </a:solidFill>
              </a:rPr>
              <a:t>7</a:t>
            </a:r>
            <a:r>
              <a:rPr lang="fr-CA" dirty="0">
                <a:solidFill>
                  <a:srgbClr val="73B3D1"/>
                </a:solidFill>
              </a:rPr>
              <a:t>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31195F9-4C57-4512-A735-A9C8E5F9518E}"/>
              </a:ext>
            </a:extLst>
          </p:cNvPr>
          <p:cNvSpPr txBox="1"/>
          <p:nvPr/>
        </p:nvSpPr>
        <p:spPr>
          <a:xfrm>
            <a:off x="8611245" y="2888176"/>
            <a:ext cx="3384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73B3D1"/>
                </a:solidFill>
              </a:rPr>
              <a:t>On augmente </a:t>
            </a:r>
            <a:r>
              <a:rPr lang="fr-CA" dirty="0">
                <a:solidFill>
                  <a:srgbClr val="FA4098"/>
                </a:solidFill>
              </a:rPr>
              <a:t>y</a:t>
            </a:r>
            <a:r>
              <a:rPr lang="fr-CA" dirty="0">
                <a:solidFill>
                  <a:srgbClr val="73B3D1"/>
                </a:solidFill>
              </a:rPr>
              <a:t> de </a:t>
            </a:r>
            <a:r>
              <a:rPr lang="fr-CA" dirty="0">
                <a:solidFill>
                  <a:srgbClr val="FA4098"/>
                </a:solidFill>
              </a:rPr>
              <a:t>3 * 2</a:t>
            </a:r>
            <a:r>
              <a:rPr lang="fr-CA" dirty="0">
                <a:solidFill>
                  <a:srgbClr val="73B3D1"/>
                </a:solidFill>
              </a:rPr>
              <a:t> (donc 6), </a:t>
            </a:r>
            <a:r>
              <a:rPr lang="fr-CA" dirty="0">
                <a:solidFill>
                  <a:srgbClr val="FA4098"/>
                </a:solidFill>
              </a:rPr>
              <a:t>y</a:t>
            </a:r>
            <a:r>
              <a:rPr lang="fr-CA" dirty="0">
                <a:solidFill>
                  <a:srgbClr val="73B3D1"/>
                </a:solidFill>
              </a:rPr>
              <a:t> contient maintenant </a:t>
            </a:r>
            <a:r>
              <a:rPr lang="fr-CA" dirty="0">
                <a:solidFill>
                  <a:srgbClr val="FA4098"/>
                </a:solidFill>
              </a:rPr>
              <a:t>13</a:t>
            </a:r>
            <a:r>
              <a:rPr lang="fr-CA" dirty="0">
                <a:solidFill>
                  <a:srgbClr val="73B3D1"/>
                </a:solidFill>
              </a:rPr>
              <a:t>.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C027E8EB-FD2C-455D-AE94-66ED10A28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9145" y="4958042"/>
            <a:ext cx="2534004" cy="1552792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059C3D9-1029-42F2-83A8-99D480EA78A2}"/>
              </a:ext>
            </a:extLst>
          </p:cNvPr>
          <p:cNvCxnSpPr/>
          <p:nvPr/>
        </p:nvCxnSpPr>
        <p:spPr>
          <a:xfrm>
            <a:off x="585216" y="4181856"/>
            <a:ext cx="10887456" cy="0"/>
          </a:xfrm>
          <a:prstGeom prst="line">
            <a:avLst/>
          </a:prstGeom>
          <a:ln w="19050">
            <a:solidFill>
              <a:srgbClr val="73B3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33ABAEB1-E1D6-46E0-A20B-66C6FFDA50A8}"/>
              </a:ext>
            </a:extLst>
          </p:cNvPr>
          <p:cNvSpPr txBox="1"/>
          <p:nvPr/>
        </p:nvSpPr>
        <p:spPr>
          <a:xfrm>
            <a:off x="6028944" y="5411272"/>
            <a:ext cx="5585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73B3D1"/>
                </a:solidFill>
              </a:rPr>
              <a:t>On ajoute les caractères </a:t>
            </a:r>
            <a:r>
              <a:rPr lang="fr-CA" dirty="0">
                <a:solidFill>
                  <a:srgbClr val="FA4098"/>
                </a:solidFill>
              </a:rPr>
              <a:t>"che"</a:t>
            </a:r>
            <a:r>
              <a:rPr lang="fr-CA" dirty="0">
                <a:solidFill>
                  <a:srgbClr val="73B3D1"/>
                </a:solidFill>
              </a:rPr>
              <a:t> à la fin de la chaîne </a:t>
            </a:r>
            <a:r>
              <a:rPr lang="fr-CA" dirty="0">
                <a:solidFill>
                  <a:srgbClr val="FA4098"/>
                </a:solidFill>
              </a:rPr>
              <a:t>"ni"</a:t>
            </a:r>
            <a:r>
              <a:rPr lang="fr-CA" dirty="0">
                <a:solidFill>
                  <a:srgbClr val="73B3D1"/>
                </a:solidFill>
              </a:rPr>
              <a:t>.</a:t>
            </a:r>
          </a:p>
          <a:p>
            <a:r>
              <a:rPr lang="fr-CA" dirty="0">
                <a:solidFill>
                  <a:srgbClr val="73B3D1"/>
                </a:solidFill>
              </a:rPr>
              <a:t>La variable </a:t>
            </a:r>
            <a:r>
              <a:rPr lang="fr-CA" dirty="0">
                <a:solidFill>
                  <a:srgbClr val="FA4098"/>
                </a:solidFill>
              </a:rPr>
              <a:t>mot</a:t>
            </a:r>
            <a:r>
              <a:rPr lang="fr-CA" dirty="0">
                <a:solidFill>
                  <a:srgbClr val="73B3D1"/>
                </a:solidFill>
              </a:rPr>
              <a:t> contient maintenant </a:t>
            </a:r>
            <a:r>
              <a:rPr lang="fr-CA" dirty="0">
                <a:solidFill>
                  <a:srgbClr val="FA4098"/>
                </a:solidFill>
              </a:rPr>
              <a:t>"niche"</a:t>
            </a:r>
            <a:r>
              <a:rPr lang="fr-CA" dirty="0">
                <a:solidFill>
                  <a:srgbClr val="73B3D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35670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E8CCA7FB9EAE4D9797B5C1381037FC" ma:contentTypeVersion="9" ma:contentTypeDescription="Create a new document." ma:contentTypeScope="" ma:versionID="020e06b287671e86e91b3e1b12ab4816">
  <xsd:schema xmlns:xsd="http://www.w3.org/2001/XMLSchema" xmlns:xs="http://www.w3.org/2001/XMLSchema" xmlns:p="http://schemas.microsoft.com/office/2006/metadata/properties" xmlns:ns2="83ab252c-4429-4d3c-b354-a26bac7f17c4" targetNamespace="http://schemas.microsoft.com/office/2006/metadata/properties" ma:root="true" ma:fieldsID="a7531f0ded98428dc5aa0cd72d251711" ns2:_="">
    <xsd:import namespace="83ab252c-4429-4d3c-b354-a26bac7f17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ab252c-4429-4d3c-b354-a26bac7f17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203B3C-EA2D-4A26-A9CA-1660D6D942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ab252c-4429-4d3c-b354-a26bac7f17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B1CC439-0CDD-4066-A763-A939C0D70C2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D5261FE-0663-40A9-9E31-2EC0725B20B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11548</TotalTime>
  <Words>2672</Words>
  <Application>Microsoft Macintosh PowerPoint</Application>
  <PresentationFormat>Grand écran</PresentationFormat>
  <Paragraphs>396</Paragraphs>
  <Slides>44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Light</vt:lpstr>
      <vt:lpstr>Courier New</vt:lpstr>
      <vt:lpstr>Symbol</vt:lpstr>
      <vt:lpstr>Wingdings</vt:lpstr>
      <vt:lpstr>Thème Office</vt:lpstr>
      <vt:lpstr>Semaine 2</vt:lpstr>
      <vt:lpstr>Menu du jour</vt:lpstr>
      <vt:lpstr>Introduction à Javascript</vt:lpstr>
      <vt:lpstr>Introduction à Javascript</vt:lpstr>
      <vt:lpstr>Introduction à Javascript</vt:lpstr>
      <vt:lpstr>Introduction à Javascript</vt:lpstr>
      <vt:lpstr>Introduction à Javascript</vt:lpstr>
      <vt:lpstr>Introduction à Javascript</vt:lpstr>
      <vt:lpstr>Introduction à Javascript</vt:lpstr>
      <vt:lpstr>Introduction à Javascript</vt:lpstr>
      <vt:lpstr>Ouvrir une page Web</vt:lpstr>
      <vt:lpstr>DOM</vt:lpstr>
      <vt:lpstr>DOM</vt:lpstr>
      <vt:lpstr>DOM</vt:lpstr>
      <vt:lpstr>DOM</vt:lpstr>
      <vt:lpstr>DOM</vt:lpstr>
      <vt:lpstr>DOM</vt:lpstr>
      <vt:lpstr>DOM</vt:lpstr>
      <vt:lpstr>DOM</vt:lpstr>
      <vt:lpstr>DOM</vt:lpstr>
      <vt:lpstr>DOM</vt:lpstr>
      <vt:lpstr>DOM</vt:lpstr>
      <vt:lpstr>DOM</vt:lpstr>
      <vt:lpstr>DOM</vt:lpstr>
      <vt:lpstr>Éditeurs de code</vt:lpstr>
      <vt:lpstr>Projet Web</vt:lpstr>
      <vt:lpstr>Visual Studio Code</vt:lpstr>
      <vt:lpstr>Webstorm</vt:lpstr>
      <vt:lpstr>Intro aux fonctions</vt:lpstr>
      <vt:lpstr>Intro aux fonctions</vt:lpstr>
      <vt:lpstr>Intro aux fonctions</vt:lpstr>
      <vt:lpstr>Intro aux fonctions</vt:lpstr>
      <vt:lpstr>Intro aux fonctions</vt:lpstr>
      <vt:lpstr>Intro aux fonctions</vt:lpstr>
      <vt:lpstr>console.log() et alert()</vt:lpstr>
      <vt:lpstr>console.log() et alert()</vt:lpstr>
      <vt:lpstr>console.log() et alert()</vt:lpstr>
      <vt:lpstr>Commentaires en JavaScript</vt:lpstr>
      <vt:lpstr>Intro aux fonctions</vt:lpstr>
      <vt:lpstr>Intro aux fonctions</vt:lpstr>
      <vt:lpstr>Intro aux fonctions</vt:lpstr>
      <vt:lpstr>Intro aux fonctions</vt:lpstr>
      <vt:lpstr>Intro aux fonctions</vt:lpstr>
      <vt:lpstr>Intro aux fonctions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</dc:creator>
  <cp:lastModifiedBy>Dupont Mathieu</cp:lastModifiedBy>
  <cp:revision>2441</cp:revision>
  <dcterms:created xsi:type="dcterms:W3CDTF">2021-06-05T18:50:42Z</dcterms:created>
  <dcterms:modified xsi:type="dcterms:W3CDTF">2022-09-01T00:28:48Z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0x01010062E8CCA7FB9EAE4D9797B5C1381037FC</vt:lpwstr>
  </property>
</Properties>
</file>