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10" r:id="rId6"/>
    <p:sldId id="260" r:id="rId7"/>
    <p:sldId id="261" r:id="rId8"/>
    <p:sldId id="262" r:id="rId9"/>
    <p:sldId id="264" r:id="rId10"/>
    <p:sldId id="263" r:id="rId11"/>
    <p:sldId id="319" r:id="rId12"/>
    <p:sldId id="320" r:id="rId13"/>
    <p:sldId id="313" r:id="rId14"/>
    <p:sldId id="314" r:id="rId15"/>
    <p:sldId id="315" r:id="rId16"/>
    <p:sldId id="317" r:id="rId17"/>
    <p:sldId id="321" r:id="rId18"/>
    <p:sldId id="295" r:id="rId19"/>
    <p:sldId id="304" r:id="rId20"/>
    <p:sldId id="306" r:id="rId21"/>
    <p:sldId id="305" r:id="rId22"/>
    <p:sldId id="307" r:id="rId23"/>
    <p:sldId id="281" r:id="rId24"/>
    <p:sldId id="282" r:id="rId25"/>
    <p:sldId id="284" r:id="rId26"/>
    <p:sldId id="285" r:id="rId27"/>
    <p:sldId id="308" r:id="rId28"/>
    <p:sldId id="318" r:id="rId29"/>
    <p:sldId id="286" r:id="rId30"/>
    <p:sldId id="280" r:id="rId31"/>
    <p:sldId id="322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098"/>
    <a:srgbClr val="739CD1"/>
    <a:srgbClr val="B177BF"/>
    <a:srgbClr val="9073D1"/>
    <a:srgbClr val="7385D1"/>
    <a:srgbClr val="73B3D1"/>
    <a:srgbClr val="BF779D"/>
    <a:srgbClr val="797CDE"/>
    <a:srgbClr val="FA4840"/>
    <a:srgbClr val="F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2971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B3D1"/>
                </a:solidFill>
              </a:rPr>
              <a:t>Intro. à la programmation - Aut. 2022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2022-09-10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coolors.co/fe0313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Semaine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Variables globales, événements, DOM (styles), this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041E84D-3B82-4010-A5B0-230F029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62" y="3804485"/>
            <a:ext cx="7012358" cy="22549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084863-AA3B-4382-8EBE-7A88FF4E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2947979"/>
          </a:xfrm>
        </p:spPr>
        <p:txBody>
          <a:bodyPr/>
          <a:lstStyle/>
          <a:p>
            <a:r>
              <a:rPr lang="fr-CA"/>
              <a:t> Nous avons déjà vu comment déclarer une variable</a:t>
            </a:r>
          </a:p>
          <a:p>
            <a:pPr lvl="1"/>
            <a:r>
              <a:rPr lang="fr-CA"/>
              <a:t> Ex : 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4;</a:t>
            </a:r>
            <a:endParaRPr lang="fr-CA"/>
          </a:p>
          <a:p>
            <a:r>
              <a:rPr lang="fr-CA" sz="2400"/>
              <a:t> Toutefois, l’</a:t>
            </a:r>
            <a:r>
              <a:rPr lang="fr-CA" sz="2400" b="1"/>
              <a:t>emplacement</a:t>
            </a:r>
            <a:r>
              <a:rPr lang="fr-CA" sz="2400"/>
              <a:t> dans le code (dans le fichier </a:t>
            </a:r>
            <a:r>
              <a:rPr lang="fr-CA" sz="2400">
                <a:solidFill>
                  <a:srgbClr val="FA4098"/>
                </a:solidFill>
              </a:rPr>
              <a:t>scripts.js</a:t>
            </a:r>
            <a:r>
              <a:rPr lang="fr-CA" sz="2400"/>
              <a:t>, par exemple) où cette variable est </a:t>
            </a:r>
            <a:r>
              <a:rPr lang="fr-CA" sz="2400" b="1"/>
              <a:t>déclarée</a:t>
            </a:r>
            <a:r>
              <a:rPr lang="fr-CA" sz="2400"/>
              <a:t> est important.</a:t>
            </a:r>
          </a:p>
          <a:p>
            <a:pPr lvl="1"/>
            <a:r>
              <a:rPr lang="fr-CA" sz="1800"/>
              <a:t>La variable </a:t>
            </a:r>
            <a:r>
              <a:rPr lang="fr-CA" sz="1800" u="sng"/>
              <a:t>n’existe qu’à l’intérieur de la fonction où elle est déclarée</a:t>
            </a:r>
            <a:r>
              <a:rPr lang="fr-CA" sz="1800"/>
              <a:t>. On ne peut pas l’utiliser ailleurs.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3A6C8A1-9045-4057-9417-33541BC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Variables locales et globales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139D04-DE3F-44D3-89C5-4C994B462E87}"/>
              </a:ext>
            </a:extLst>
          </p:cNvPr>
          <p:cNvSpPr txBox="1"/>
          <p:nvPr/>
        </p:nvSpPr>
        <p:spPr>
          <a:xfrm>
            <a:off x="44398" y="3804485"/>
            <a:ext cx="217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La variable </a:t>
            </a:r>
            <a:r>
              <a:rPr lang="fr-CA">
                <a:solidFill>
                  <a:srgbClr val="FA4098"/>
                </a:solidFill>
              </a:rPr>
              <a:t>texte</a:t>
            </a:r>
            <a:r>
              <a:rPr lang="fr-CA">
                <a:solidFill>
                  <a:srgbClr val="739CD1"/>
                </a:solidFill>
              </a:rPr>
              <a:t> est déclarée dans la fonction </a:t>
            </a:r>
            <a:r>
              <a:rPr lang="fr-CA">
                <a:cs typeface="Courier New" panose="02070309020205020404" pitchFamily="49" charset="0"/>
              </a:rPr>
              <a:t>titre1()</a:t>
            </a:r>
            <a:endParaRPr lang="fr-CA">
              <a:solidFill>
                <a:srgbClr val="B177BF"/>
              </a:solidFill>
            </a:endParaRPr>
          </a:p>
          <a:p>
            <a:endParaRPr lang="fr-CA">
              <a:solidFill>
                <a:srgbClr val="B177BF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EA7EBE-AE81-424F-B6D0-5D31FE454A29}"/>
              </a:ext>
            </a:extLst>
          </p:cNvPr>
          <p:cNvCxnSpPr>
            <a:cxnSpLocks/>
          </p:cNvCxnSpPr>
          <p:nvPr/>
        </p:nvCxnSpPr>
        <p:spPr>
          <a:xfrm flipV="1">
            <a:off x="1735023" y="4443984"/>
            <a:ext cx="874065" cy="67056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505352-EC72-46CA-A21A-64B2D2927AC5}"/>
              </a:ext>
            </a:extLst>
          </p:cNvPr>
          <p:cNvCxnSpPr>
            <a:cxnSpLocks/>
          </p:cNvCxnSpPr>
          <p:nvPr/>
        </p:nvCxnSpPr>
        <p:spPr>
          <a:xfrm flipH="1">
            <a:off x="8997696" y="4383025"/>
            <a:ext cx="987552" cy="128015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E74590A-2D51-496E-8BEE-CC87785E216D}"/>
              </a:ext>
            </a:extLst>
          </p:cNvPr>
          <p:cNvSpPr txBox="1"/>
          <p:nvPr/>
        </p:nvSpPr>
        <p:spPr>
          <a:xfrm>
            <a:off x="4212336" y="6203191"/>
            <a:ext cx="64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On </a:t>
            </a:r>
            <a:r>
              <a:rPr lang="fr-CA" u="sng">
                <a:solidFill>
                  <a:srgbClr val="739CD1"/>
                </a:solidFill>
              </a:rPr>
              <a:t>ne peut pas</a:t>
            </a:r>
            <a:r>
              <a:rPr lang="fr-CA">
                <a:solidFill>
                  <a:srgbClr val="739CD1"/>
                </a:solidFill>
              </a:rPr>
              <a:t> réutiliser la variable </a:t>
            </a:r>
            <a:r>
              <a:rPr lang="fr-CA">
                <a:solidFill>
                  <a:srgbClr val="FA4098"/>
                </a:solidFill>
              </a:rPr>
              <a:t>texte</a:t>
            </a:r>
            <a:r>
              <a:rPr lang="fr-CA">
                <a:solidFill>
                  <a:srgbClr val="739CD1"/>
                </a:solidFill>
              </a:rPr>
              <a:t> ici, puisqu’on n’est pas dans la fonction </a:t>
            </a:r>
            <a:r>
              <a:rPr lang="fr-CA">
                <a:cs typeface="Courier New" panose="02070309020205020404" pitchFamily="49" charset="0"/>
              </a:rPr>
              <a:t>titre1()</a:t>
            </a:r>
            <a:r>
              <a:rPr lang="fr-CA">
                <a:solidFill>
                  <a:srgbClr val="739CD1"/>
                </a:solidFill>
              </a:rPr>
              <a:t>. Cela provoque une erreur.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FD2D8-9CCA-41C9-8E71-513C552D8E05}"/>
              </a:ext>
            </a:extLst>
          </p:cNvPr>
          <p:cNvSpPr/>
          <p:nvPr/>
        </p:nvSpPr>
        <p:spPr>
          <a:xfrm>
            <a:off x="3346703" y="4139185"/>
            <a:ext cx="633599" cy="243840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0E8A6C-1CB4-4162-B349-2E05C9705166}"/>
              </a:ext>
            </a:extLst>
          </p:cNvPr>
          <p:cNvSpPr/>
          <p:nvPr/>
        </p:nvSpPr>
        <p:spPr>
          <a:xfrm>
            <a:off x="8119871" y="4401312"/>
            <a:ext cx="719329" cy="270263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BAB51-DA9B-4742-B53D-B5B25E473109}"/>
              </a:ext>
            </a:extLst>
          </p:cNvPr>
          <p:cNvSpPr/>
          <p:nvPr/>
        </p:nvSpPr>
        <p:spPr>
          <a:xfrm>
            <a:off x="8577726" y="5506254"/>
            <a:ext cx="719329" cy="270263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6C15F90-0D57-43D4-9750-10AA297179F2}"/>
              </a:ext>
            </a:extLst>
          </p:cNvPr>
          <p:cNvCxnSpPr>
            <a:cxnSpLocks/>
          </p:cNvCxnSpPr>
          <p:nvPr/>
        </p:nvCxnSpPr>
        <p:spPr>
          <a:xfrm flipV="1">
            <a:off x="7919358" y="5839844"/>
            <a:ext cx="658368" cy="450755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19C3F36-8550-4A39-BC46-498250D4BBEE}"/>
              </a:ext>
            </a:extLst>
          </p:cNvPr>
          <p:cNvSpPr txBox="1"/>
          <p:nvPr/>
        </p:nvSpPr>
        <p:spPr>
          <a:xfrm>
            <a:off x="9491085" y="3775385"/>
            <a:ext cx="2559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On peut utiliser </a:t>
            </a:r>
            <a:r>
              <a:rPr lang="fr-CA">
                <a:solidFill>
                  <a:srgbClr val="FA4098"/>
                </a:solidFill>
              </a:rPr>
              <a:t>texte</a:t>
            </a:r>
            <a:r>
              <a:rPr lang="fr-CA">
                <a:solidFill>
                  <a:srgbClr val="739CD1"/>
                </a:solidFill>
              </a:rPr>
              <a:t> ici sans problème.</a:t>
            </a:r>
          </a:p>
        </p:txBody>
      </p:sp>
    </p:spTree>
    <p:extLst>
      <p:ext uri="{BB962C8B-B14F-4D97-AF65-F5344CB8AC3E}">
        <p14:creationId xmlns:p14="http://schemas.microsoft.com/office/powerpoint/2010/main" val="412383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084863-AA3B-4382-8EBE-7A88FF4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Variables </a:t>
            </a:r>
            <a:r>
              <a:rPr lang="fr-CA" b="1"/>
              <a:t>locales</a:t>
            </a:r>
          </a:p>
          <a:p>
            <a:pPr lvl="1"/>
            <a:r>
              <a:rPr lang="fr-CA"/>
              <a:t> Dans cette situation, </a:t>
            </a:r>
            <a:r>
              <a:rPr lang="fr-CA">
                <a:solidFill>
                  <a:srgbClr val="FA4098"/>
                </a:solidFill>
              </a:rPr>
              <a:t>texte</a:t>
            </a:r>
            <a:r>
              <a:rPr lang="fr-CA"/>
              <a:t> est une variable </a:t>
            </a:r>
            <a:r>
              <a:rPr lang="fr-CA">
                <a:solidFill>
                  <a:srgbClr val="FA4098"/>
                </a:solidFill>
              </a:rPr>
              <a:t>locale</a:t>
            </a:r>
            <a:r>
              <a:rPr lang="fr-CA"/>
              <a:t>. Elle ne peut être utilisée que « localement », c’est-à-dire seulement à l’intérieur de la </a:t>
            </a:r>
            <a:r>
              <a:rPr lang="fr-CA" b="1"/>
              <a:t>fonction</a:t>
            </a:r>
            <a:r>
              <a:rPr lang="fr-CA"/>
              <a:t> ou du « </a:t>
            </a:r>
            <a:r>
              <a:rPr lang="fr-CA" b="1"/>
              <a:t>bloc</a:t>
            </a:r>
            <a:r>
              <a:rPr lang="fr-CA"/>
              <a:t> » de code où elle est déclarée.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3A6C8A1-9045-4057-9417-33541BC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Variables locales et globales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D4095F3-CB50-4CB1-AA69-DDAB413F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21" y="3176597"/>
            <a:ext cx="7012358" cy="225492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54326-5621-4DC7-B404-F28938E13E6A}"/>
              </a:ext>
            </a:extLst>
          </p:cNvPr>
          <p:cNvSpPr/>
          <p:nvPr/>
        </p:nvSpPr>
        <p:spPr>
          <a:xfrm>
            <a:off x="3559962" y="3511297"/>
            <a:ext cx="633599" cy="243840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EAF530-D5A4-41E1-BC59-8EA65CD1D8EB}"/>
              </a:ext>
            </a:extLst>
          </p:cNvPr>
          <p:cNvSpPr/>
          <p:nvPr/>
        </p:nvSpPr>
        <p:spPr>
          <a:xfrm>
            <a:off x="8333130" y="3773424"/>
            <a:ext cx="719329" cy="270263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DF66B8-0D70-4EA7-BB06-1948F87C56AB}"/>
              </a:ext>
            </a:extLst>
          </p:cNvPr>
          <p:cNvSpPr/>
          <p:nvPr/>
        </p:nvSpPr>
        <p:spPr>
          <a:xfrm>
            <a:off x="8790985" y="4878366"/>
            <a:ext cx="719329" cy="270263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A03715-C0E1-4895-90C6-5DE68E88DEC3}"/>
              </a:ext>
            </a:extLst>
          </p:cNvPr>
          <p:cNvSpPr txBox="1"/>
          <p:nvPr/>
        </p:nvSpPr>
        <p:spPr>
          <a:xfrm>
            <a:off x="9652677" y="4782664"/>
            <a:ext cx="174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🚫💩</a:t>
            </a:r>
            <a:endParaRPr lang="fr-CA" sz="2400"/>
          </a:p>
        </p:txBody>
      </p:sp>
    </p:spTree>
    <p:extLst>
      <p:ext uri="{BB962C8B-B14F-4D97-AF65-F5344CB8AC3E}">
        <p14:creationId xmlns:p14="http://schemas.microsoft.com/office/powerpoint/2010/main" val="7465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45F26AED-CCF4-4566-B944-99170698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278" y="3828537"/>
            <a:ext cx="6425798" cy="239404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084863-AA3B-4382-8EBE-7A88FF4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Variables </a:t>
            </a:r>
            <a:r>
              <a:rPr lang="fr-CA" b="1"/>
              <a:t>globales</a:t>
            </a:r>
          </a:p>
          <a:p>
            <a:pPr lvl="1"/>
            <a:r>
              <a:rPr lang="fr-CA"/>
              <a:t> Une variable dite « </a:t>
            </a:r>
            <a:r>
              <a:rPr lang="fr-CA">
                <a:solidFill>
                  <a:srgbClr val="FA4098"/>
                </a:solidFill>
              </a:rPr>
              <a:t>globale </a:t>
            </a:r>
            <a:r>
              <a:rPr lang="fr-CA"/>
              <a:t>» peut être utilisée </a:t>
            </a:r>
            <a:r>
              <a:rPr lang="fr-CA" u="sng"/>
              <a:t>n’importe où</a:t>
            </a:r>
            <a:r>
              <a:rPr lang="fr-CA"/>
              <a:t> dans le code.</a:t>
            </a:r>
          </a:p>
          <a:p>
            <a:pPr lvl="1"/>
            <a:endParaRPr lang="fr-CA"/>
          </a:p>
          <a:p>
            <a:pPr lvl="1"/>
            <a:r>
              <a:rPr lang="fr-CA"/>
              <a:t>Les variables </a:t>
            </a:r>
            <a:r>
              <a:rPr lang="fr-CA">
                <a:solidFill>
                  <a:srgbClr val="FA4098"/>
                </a:solidFill>
              </a:rPr>
              <a:t>globales</a:t>
            </a:r>
            <a:r>
              <a:rPr lang="fr-CA"/>
              <a:t> doivent être déclarées en dehors de toute fonction, dans n’importe quel fichier JavaScript du projet Web.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3A6C8A1-9045-4057-9417-33541BC8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Variables locales et globales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C76AD6-12BB-49BA-BB4E-15722DE2C2C3}"/>
              </a:ext>
            </a:extLst>
          </p:cNvPr>
          <p:cNvSpPr txBox="1"/>
          <p:nvPr/>
        </p:nvSpPr>
        <p:spPr>
          <a:xfrm>
            <a:off x="51900" y="3828537"/>
            <a:ext cx="4444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sz="2000">
                <a:solidFill>
                  <a:srgbClr val="739CD1"/>
                </a:solidFill>
              </a:rPr>
              <a:t>Ici, la variable </a:t>
            </a:r>
            <a:r>
              <a:rPr lang="fr-CA" sz="2000">
                <a:solidFill>
                  <a:srgbClr val="FA4098"/>
                </a:solidFill>
              </a:rPr>
              <a:t>gTexte</a:t>
            </a:r>
            <a:r>
              <a:rPr lang="fr-CA" sz="2000">
                <a:solidFill>
                  <a:srgbClr val="739CD1"/>
                </a:solidFill>
              </a:rPr>
              <a:t> est déclarée en dehors de toute fonction, au début du code.</a:t>
            </a:r>
          </a:p>
          <a:p>
            <a:pPr marL="285750" indent="-285750">
              <a:buFont typeface="Symbol" panose="05050102010706020507" pitchFamily="18" charset="2"/>
              <a:buChar char="¨"/>
            </a:pPr>
            <a:endParaRPr lang="fr-CA" sz="2000">
              <a:solidFill>
                <a:srgbClr val="739CD1"/>
              </a:solidFill>
            </a:endParaRPr>
          </a:p>
          <a:p>
            <a:endParaRPr lang="fr-CA" sz="2000">
              <a:solidFill>
                <a:srgbClr val="739CD1"/>
              </a:solidFill>
            </a:endParaRPr>
          </a:p>
          <a:p>
            <a:pPr marL="285750" indent="-285750">
              <a:buFont typeface="Symbol" panose="05050102010706020507" pitchFamily="18" charset="2"/>
              <a:buChar char="¨"/>
            </a:pPr>
            <a:r>
              <a:rPr lang="fr-CA" sz="2000">
                <a:solidFill>
                  <a:srgbClr val="739CD1"/>
                </a:solidFill>
              </a:rPr>
              <a:t>Elle est donc utilisable n’importe où dans les </a:t>
            </a:r>
            <a:r>
              <a:rPr lang="fr-CA" sz="2000" b="1">
                <a:solidFill>
                  <a:srgbClr val="739CD1"/>
                </a:solidFill>
              </a:rPr>
              <a:t>fonctions</a:t>
            </a:r>
            <a:r>
              <a:rPr lang="fr-CA" sz="2000">
                <a:solidFill>
                  <a:srgbClr val="739CD1"/>
                </a:solidFill>
              </a:rPr>
              <a:t> qui suivent.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2E64B0F-B02F-4C61-8D83-4A2050648A3F}"/>
              </a:ext>
            </a:extLst>
          </p:cNvPr>
          <p:cNvCxnSpPr>
            <a:cxnSpLocks/>
          </p:cNvCxnSpPr>
          <p:nvPr/>
        </p:nvCxnSpPr>
        <p:spPr>
          <a:xfrm flipV="1">
            <a:off x="4353533" y="4809744"/>
            <a:ext cx="1632739" cy="802483"/>
          </a:xfrm>
          <a:prstGeom prst="bentConnector3">
            <a:avLst>
              <a:gd name="adj1" fmla="val 50000"/>
            </a:avLst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F64D6E7-F570-4D30-AD7E-F04C57A494E0}"/>
              </a:ext>
            </a:extLst>
          </p:cNvPr>
          <p:cNvCxnSpPr>
            <a:cxnSpLocks/>
          </p:cNvCxnSpPr>
          <p:nvPr/>
        </p:nvCxnSpPr>
        <p:spPr>
          <a:xfrm>
            <a:off x="4353533" y="5612227"/>
            <a:ext cx="1632739" cy="294797"/>
          </a:xfrm>
          <a:prstGeom prst="bentConnector3">
            <a:avLst>
              <a:gd name="adj1" fmla="val 50000"/>
            </a:avLst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B5F7EDB-D2FC-40CD-BB05-A9966E9F0F95}"/>
              </a:ext>
            </a:extLst>
          </p:cNvPr>
          <p:cNvCxnSpPr>
            <a:cxnSpLocks/>
          </p:cNvCxnSpPr>
          <p:nvPr/>
        </p:nvCxnSpPr>
        <p:spPr>
          <a:xfrm>
            <a:off x="4309872" y="4115173"/>
            <a:ext cx="1403069" cy="0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4C5D0-F7B4-48A6-ABB1-DB7C7ED711C2}"/>
              </a:ext>
            </a:extLst>
          </p:cNvPr>
          <p:cNvSpPr/>
          <p:nvPr/>
        </p:nvSpPr>
        <p:spPr>
          <a:xfrm>
            <a:off x="6094200" y="3944809"/>
            <a:ext cx="700135" cy="279767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6F91F-F46E-405E-93A0-8F1BCA545386}"/>
              </a:ext>
            </a:extLst>
          </p:cNvPr>
          <p:cNvSpPr/>
          <p:nvPr/>
        </p:nvSpPr>
        <p:spPr>
          <a:xfrm>
            <a:off x="10710672" y="4702361"/>
            <a:ext cx="835151" cy="294796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975EF3-5E63-40F1-9AA8-9F4E793D6FD5}"/>
              </a:ext>
            </a:extLst>
          </p:cNvPr>
          <p:cNvSpPr/>
          <p:nvPr/>
        </p:nvSpPr>
        <p:spPr>
          <a:xfrm>
            <a:off x="11125201" y="5651543"/>
            <a:ext cx="792396" cy="355756"/>
          </a:xfrm>
          <a:prstGeom prst="rect">
            <a:avLst/>
          </a:prstGeom>
          <a:noFill/>
          <a:ln w="1905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88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E4B8745-FAB7-46C3-BAD0-FFED030E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98" y="3148231"/>
            <a:ext cx="7697188" cy="339183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E6681A1-8574-45DD-AD09-A07ABC17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Convention de nommage</a:t>
            </a:r>
          </a:p>
          <a:p>
            <a:pPr lvl="1"/>
            <a:r>
              <a:rPr lang="fr-CA"/>
              <a:t> Pour dissiper le doute </a:t>
            </a:r>
            <a:r>
              <a:rPr lang="en-CA"/>
              <a:t>🕵️‍♂️</a:t>
            </a:r>
            <a:r>
              <a:rPr lang="fr-CA"/>
              <a:t>, nous ajouterons toujours un </a:t>
            </a:r>
            <a:r>
              <a:rPr lang="fr-CA">
                <a:solidFill>
                  <a:srgbClr val="FA4098"/>
                </a:solidFill>
              </a:rPr>
              <a:t>g</a:t>
            </a:r>
            <a:r>
              <a:rPr lang="fr-CA"/>
              <a:t> devant le nom d’une variable globale.</a:t>
            </a:r>
          </a:p>
          <a:p>
            <a:pPr lvl="2"/>
            <a:r>
              <a:rPr lang="fr-CA"/>
              <a:t> De plus, nous déclararons toujours les variables globales </a:t>
            </a:r>
            <a:r>
              <a:rPr lang="fr-CA" u="sng"/>
              <a:t>tout en haut</a:t>
            </a:r>
            <a:r>
              <a:rPr lang="fr-CA"/>
              <a:t> du fichier .js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089BE1-E0B0-4E6C-981B-F9212F4D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Variables locales et globales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C798F-FA6A-405F-BC56-EE364FB2DA46}"/>
              </a:ext>
            </a:extLst>
          </p:cNvPr>
          <p:cNvSpPr/>
          <p:nvPr/>
        </p:nvSpPr>
        <p:spPr>
          <a:xfrm>
            <a:off x="2859024" y="3681984"/>
            <a:ext cx="688848" cy="140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24376722-CC5A-45E1-82C9-E91EDB65F027}"/>
              </a:ext>
            </a:extLst>
          </p:cNvPr>
          <p:cNvSpPr/>
          <p:nvPr/>
        </p:nvSpPr>
        <p:spPr>
          <a:xfrm flipH="1">
            <a:off x="3206656" y="3930707"/>
            <a:ext cx="302622" cy="978187"/>
          </a:xfrm>
          <a:prstGeom prst="rightBrace">
            <a:avLst>
              <a:gd name="adj1" fmla="val 34770"/>
              <a:gd name="adj2" fmla="val 50000"/>
            </a:avLst>
          </a:prstGeom>
          <a:ln w="28575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B6E4D-85B6-4A1F-9B44-77CE9EBFF224}"/>
              </a:ext>
            </a:extLst>
          </p:cNvPr>
          <p:cNvSpPr txBox="1"/>
          <p:nvPr/>
        </p:nvSpPr>
        <p:spPr>
          <a:xfrm>
            <a:off x="1996439" y="4096634"/>
            <a:ext cx="11908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Variables globales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302E7F-E457-4D89-98A8-222BAC41131E}"/>
              </a:ext>
            </a:extLst>
          </p:cNvPr>
          <p:cNvSpPr txBox="1"/>
          <p:nvPr/>
        </p:nvSpPr>
        <p:spPr>
          <a:xfrm>
            <a:off x="657381" y="5288329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9CD1"/>
                </a:solidFill>
              </a:rPr>
              <a:t>Variable locale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9EA1E2-1DCF-42D3-840C-BC6BB13B906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48437" y="5472995"/>
            <a:ext cx="1616427" cy="0"/>
          </a:xfrm>
          <a:prstGeom prst="straightConnector1">
            <a:avLst/>
          </a:prstGeom>
          <a:ln w="38100">
            <a:solidFill>
              <a:srgbClr val="739C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8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69D58-1A66-433E-9B66-80CE9378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 Constantes</a:t>
            </a:r>
          </a:p>
          <a:p>
            <a:pPr lvl="1"/>
            <a:r>
              <a:rPr lang="fr-CA" dirty="0"/>
              <a:t> Globales ou locales</a:t>
            </a:r>
          </a:p>
          <a:p>
            <a:pPr lvl="2"/>
            <a:r>
              <a:rPr lang="fr-CA" dirty="0"/>
              <a:t> Tout comme les variables déclarées avec «</a:t>
            </a:r>
            <a:r>
              <a:rPr lang="fr-CA" b="1" dirty="0">
                <a:solidFill>
                  <a:srgbClr val="FA4098"/>
                </a:solidFill>
              </a:rPr>
              <a:t> let </a:t>
            </a:r>
            <a:r>
              <a:rPr lang="fr-CA" dirty="0"/>
              <a:t>», une variable </a:t>
            </a:r>
            <a:r>
              <a:rPr lang="fr-CA" b="1" dirty="0"/>
              <a:t>constante</a:t>
            </a:r>
            <a:r>
              <a:rPr lang="fr-CA" dirty="0"/>
              <a:t> peut être </a:t>
            </a:r>
            <a:r>
              <a:rPr lang="fr-CA" b="1" dirty="0"/>
              <a:t>globale</a:t>
            </a:r>
            <a:r>
              <a:rPr lang="fr-CA" dirty="0"/>
              <a:t> ou </a:t>
            </a:r>
            <a:r>
              <a:rPr lang="fr-CA" b="1" dirty="0"/>
              <a:t>locale</a:t>
            </a:r>
            <a:r>
              <a:rPr lang="fr-CA" dirty="0"/>
              <a:t>, selon l’endroit où on l’a déclarée.</a:t>
            </a:r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endParaRPr lang="fr-CA" dirty="0"/>
          </a:p>
          <a:p>
            <a:pPr lvl="2"/>
            <a:r>
              <a:rPr lang="fr-CA" dirty="0"/>
              <a:t> </a:t>
            </a:r>
            <a:r>
              <a:rPr lang="fr-CA" b="1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gUSD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_TO_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</a:t>
            </a:r>
            <a:r>
              <a:rPr lang="fr-CA" dirty="0"/>
              <a:t> : Déclarée hors fonction, donc </a:t>
            </a:r>
            <a:r>
              <a:rPr lang="fr-CA" b="1" dirty="0"/>
              <a:t>globale</a:t>
            </a:r>
            <a:r>
              <a:rPr lang="fr-CA" dirty="0"/>
              <a:t>. Peut être utilisée n’importe où dans le code.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fr-CA"/>
              <a:t> </a:t>
            </a:r>
            <a:r>
              <a:rPr lang="fr-CA" dirty="0"/>
              <a:t>: Déclarée dans une fonction, donc </a:t>
            </a:r>
            <a:r>
              <a:rPr lang="fr-CA" b="1" dirty="0"/>
              <a:t>locale</a:t>
            </a:r>
            <a:r>
              <a:rPr lang="fr-CA" dirty="0"/>
              <a:t>. Peut seulement être utilisée dans la fonction où elle a été déclarée.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À éviter </a:t>
            </a:r>
            <a:r>
              <a:rPr lang="fr-CA" dirty="0"/>
              <a:t>: en général on veut que nos constantes soient </a:t>
            </a:r>
            <a:r>
              <a:rPr lang="fr-CA"/>
              <a:t>globales. </a:t>
            </a:r>
            <a:r>
              <a:rPr lang="en-CA"/>
              <a:t>❗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Variables locales et globales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C92E28-6FA9-43B1-BE28-38E0BD58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32" y="2672533"/>
            <a:ext cx="3326736" cy="161905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99074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Écouteurs d’événements</a:t>
            </a:r>
            <a:endParaRPr lang="fr-CA" b="1">
              <a:solidFill>
                <a:srgbClr val="FA4098"/>
              </a:solidFill>
            </a:endParaRPr>
          </a:p>
          <a:p>
            <a:pPr lvl="1"/>
            <a:r>
              <a:rPr lang="fr-CA"/>
              <a:t> Les écouteurs d’événements, permettent, entre autres, d’</a:t>
            </a:r>
            <a:r>
              <a:rPr lang="fr-CA" b="1"/>
              <a:t>appeler</a:t>
            </a:r>
            <a:r>
              <a:rPr lang="fr-CA"/>
              <a:t> </a:t>
            </a:r>
            <a:r>
              <a:rPr lang="fr-CA" b="1"/>
              <a:t>des fonctions </a:t>
            </a:r>
            <a:r>
              <a:rPr lang="fr-CA"/>
              <a:t>suite à la détection d’un </a:t>
            </a:r>
            <a:r>
              <a:rPr lang="fr-CA" b="1">
                <a:solidFill>
                  <a:srgbClr val="FA4098"/>
                </a:solidFill>
              </a:rPr>
              <a:t>déclencheur</a:t>
            </a:r>
            <a:r>
              <a:rPr lang="fr-CA"/>
              <a:t>.</a:t>
            </a:r>
          </a:p>
          <a:p>
            <a:pPr lvl="2"/>
            <a:r>
              <a:rPr lang="fr-CA"/>
              <a:t> Exemples simples :</a:t>
            </a:r>
          </a:p>
          <a:p>
            <a:pPr lvl="3"/>
            <a:r>
              <a:rPr lang="fr-CA"/>
              <a:t> En </a:t>
            </a:r>
            <a:r>
              <a:rPr lang="fr-CA" b="1">
                <a:solidFill>
                  <a:srgbClr val="FA4098"/>
                </a:solidFill>
              </a:rPr>
              <a:t>cliquant</a:t>
            </a:r>
            <a:r>
              <a:rPr lang="fr-CA"/>
              <a:t> sur un </a:t>
            </a:r>
            <a:r>
              <a:rPr lang="fr-CA" b="1"/>
              <a:t>élément</a:t>
            </a:r>
            <a:r>
              <a:rPr lang="fr-CA"/>
              <a:t>... son </a:t>
            </a:r>
            <a:r>
              <a:rPr lang="fr-CA" b="1"/>
              <a:t>texte</a:t>
            </a:r>
            <a:r>
              <a:rPr lang="fr-CA"/>
              <a:t> change !</a:t>
            </a:r>
          </a:p>
          <a:p>
            <a:pPr lvl="3"/>
            <a:endParaRPr lang="fr-CA"/>
          </a:p>
          <a:p>
            <a:pPr lvl="3"/>
            <a:endParaRPr lang="fr-CA"/>
          </a:p>
          <a:p>
            <a:pPr lvl="3"/>
            <a:endParaRPr lang="fr-CA"/>
          </a:p>
          <a:p>
            <a:pPr lvl="3"/>
            <a:endParaRPr lang="fr-CA"/>
          </a:p>
          <a:p>
            <a:pPr lvl="3"/>
            <a:r>
              <a:rPr lang="fr-CA"/>
              <a:t> En </a:t>
            </a:r>
            <a:r>
              <a:rPr lang="fr-CA" b="1">
                <a:solidFill>
                  <a:srgbClr val="FA4098"/>
                </a:solidFill>
              </a:rPr>
              <a:t>cliquant</a:t>
            </a:r>
            <a:r>
              <a:rPr lang="fr-CA"/>
              <a:t> sur un </a:t>
            </a:r>
            <a:r>
              <a:rPr lang="fr-CA" b="1"/>
              <a:t>élément</a:t>
            </a:r>
            <a:r>
              <a:rPr lang="fr-CA"/>
              <a:t>... une </a:t>
            </a:r>
            <a:r>
              <a:rPr lang="fr-CA" b="1"/>
              <a:t>alerte</a:t>
            </a:r>
            <a:r>
              <a:rPr lang="fr-CA"/>
              <a:t> apparait dans la page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Écouteurs d’événements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4F48D7B-0586-4079-9DB3-305C25B53835}"/>
              </a:ext>
            </a:extLst>
          </p:cNvPr>
          <p:cNvSpPr/>
          <p:nvPr/>
        </p:nvSpPr>
        <p:spPr>
          <a:xfrm>
            <a:off x="5853281" y="3287348"/>
            <a:ext cx="720927" cy="40963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93582B-411B-42B1-A161-9DBCCED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905" y="3139690"/>
            <a:ext cx="2762636" cy="704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E9A2C5-2AD2-466C-9850-981BC5E4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33" y="3182558"/>
            <a:ext cx="2591162" cy="6192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B0E4599-826D-4A2D-82FF-BBB7192D9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327" y="4762755"/>
            <a:ext cx="2314898" cy="628738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7EA2093-F4C3-4890-882D-16A2F6CD3C70}"/>
              </a:ext>
            </a:extLst>
          </p:cNvPr>
          <p:cNvSpPr/>
          <p:nvPr/>
        </p:nvSpPr>
        <p:spPr>
          <a:xfrm>
            <a:off x="5853281" y="4872308"/>
            <a:ext cx="720927" cy="40963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FFCB0E9-D813-4731-A330-FA1E3F440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933" y="4668328"/>
            <a:ext cx="4243098" cy="14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Écouteurs d’événements</a:t>
            </a:r>
            <a:endParaRPr lang="fr-CA" b="1">
              <a:solidFill>
                <a:srgbClr val="FA4098"/>
              </a:solidFill>
            </a:endParaRPr>
          </a:p>
          <a:p>
            <a:pPr lvl="1"/>
            <a:r>
              <a:rPr lang="fr-CA"/>
              <a:t> Les écouteurs d’événements, permettent, entre autres, d’</a:t>
            </a:r>
            <a:r>
              <a:rPr lang="fr-CA" b="1"/>
              <a:t>appeler</a:t>
            </a:r>
            <a:r>
              <a:rPr lang="fr-CA"/>
              <a:t> </a:t>
            </a:r>
            <a:r>
              <a:rPr lang="fr-CA" b="1"/>
              <a:t>des fonctions </a:t>
            </a:r>
            <a:r>
              <a:rPr lang="fr-CA"/>
              <a:t>suite à la détection d’un </a:t>
            </a:r>
            <a:r>
              <a:rPr lang="fr-CA" b="1"/>
              <a:t>déclencheur</a:t>
            </a:r>
            <a:r>
              <a:rPr lang="fr-CA"/>
              <a:t>.</a:t>
            </a:r>
          </a:p>
          <a:p>
            <a:pPr lvl="1"/>
            <a:r>
              <a:rPr lang="fr-CA"/>
              <a:t> Voici 3 </a:t>
            </a:r>
            <a:r>
              <a:rPr lang="fr-CA" b="1"/>
              <a:t>déclencheurs</a:t>
            </a:r>
            <a:r>
              <a:rPr lang="fr-CA"/>
              <a:t> :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click</a:t>
            </a:r>
            <a:r>
              <a:rPr lang="fr-CA"/>
              <a:t> : Appelle une fonction lorsque l’élément HTML </a:t>
            </a:r>
            <a:r>
              <a:rPr lang="fr-CA" b="1">
                <a:solidFill>
                  <a:srgbClr val="FA4098"/>
                </a:solidFill>
              </a:rPr>
              <a:t>est cliqué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mouseover</a:t>
            </a:r>
            <a:r>
              <a:rPr lang="fr-CA"/>
              <a:t> : Appelle une fonction lorsque l’élément </a:t>
            </a:r>
            <a:r>
              <a:rPr lang="fr-CA" b="1">
                <a:solidFill>
                  <a:srgbClr val="FA4098"/>
                </a:solidFill>
              </a:rPr>
              <a:t>est survolé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mouseout</a:t>
            </a:r>
            <a:r>
              <a:rPr lang="fr-CA"/>
              <a:t> : Appelle une fonction lorsque l’élément </a:t>
            </a:r>
            <a:r>
              <a:rPr lang="fr-CA" b="1">
                <a:solidFill>
                  <a:srgbClr val="FA4098"/>
                </a:solidFill>
              </a:rPr>
              <a:t>n’est </a:t>
            </a:r>
            <a:r>
              <a:rPr lang="fr-CA" b="1" u="sng">
                <a:solidFill>
                  <a:srgbClr val="FA4098"/>
                </a:solidFill>
              </a:rPr>
              <a:t>plus</a:t>
            </a:r>
            <a:r>
              <a:rPr lang="fr-CA" b="1">
                <a:solidFill>
                  <a:srgbClr val="FA4098"/>
                </a:solidFill>
              </a:rPr>
              <a:t> survolé</a:t>
            </a:r>
            <a:r>
              <a:rPr lang="fr-CA"/>
              <a:t>. (La souris le quitte)</a:t>
            </a:r>
          </a:p>
          <a:p>
            <a:pPr marL="457200" lvl="1" indent="0">
              <a:buNone/>
            </a:pPr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Écouteurs d’événements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76FF93-E49B-4361-B68F-56FC89615056}"/>
              </a:ext>
            </a:extLst>
          </p:cNvPr>
          <p:cNvSpPr/>
          <p:nvPr/>
        </p:nvSpPr>
        <p:spPr>
          <a:xfrm>
            <a:off x="4568952" y="5033745"/>
            <a:ext cx="3621024" cy="680221"/>
          </a:xfrm>
          <a:prstGeom prst="roundRect">
            <a:avLst/>
          </a:prstGeom>
          <a:noFill/>
          <a:ln w="38100"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FA4098"/>
                </a:solidFill>
              </a:rPr>
              <a:t>Événement</a:t>
            </a:r>
            <a:endParaRPr lang="fr-CA">
              <a:solidFill>
                <a:srgbClr val="FA4098"/>
              </a:solidFill>
            </a:endParaRPr>
          </a:p>
          <a:p>
            <a:pPr algn="ctr"/>
            <a:r>
              <a:rPr lang="fr-CA">
                <a:solidFill>
                  <a:srgbClr val="FA4098"/>
                </a:solidFill>
              </a:rPr>
              <a:t>Déclencheur + Fonction à appeler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C187FE2-D2F0-43FF-B96C-9020CC8D486B}"/>
              </a:ext>
            </a:extLst>
          </p:cNvPr>
          <p:cNvSpPr/>
          <p:nvPr/>
        </p:nvSpPr>
        <p:spPr>
          <a:xfrm>
            <a:off x="5166360" y="4110008"/>
            <a:ext cx="2188464" cy="54254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38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>
                <a:solidFill>
                  <a:srgbClr val="7385D1"/>
                </a:solidFill>
              </a:rPr>
              <a:t>Élément HTML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55C8FF-0822-4DFC-ABA4-E941F669CC07}"/>
              </a:ext>
            </a:extLst>
          </p:cNvPr>
          <p:cNvSpPr txBox="1"/>
          <p:nvPr/>
        </p:nvSpPr>
        <p:spPr>
          <a:xfrm>
            <a:off x="4504944" y="5976093"/>
            <a:ext cx="175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85D1"/>
                </a:solidFill>
              </a:rPr>
              <a:t>click</a:t>
            </a:r>
            <a:r>
              <a:rPr lang="fr-CA" sz="1400">
                <a:solidFill>
                  <a:srgbClr val="7385D1"/>
                </a:solidFill>
              </a:rPr>
              <a:t>, </a:t>
            </a:r>
            <a:r>
              <a:rPr lang="fr-CA" sz="1400" b="1">
                <a:solidFill>
                  <a:srgbClr val="7385D1"/>
                </a:solidFill>
              </a:rPr>
              <a:t>mouseover</a:t>
            </a:r>
            <a:r>
              <a:rPr lang="fr-CA" sz="1400">
                <a:solidFill>
                  <a:srgbClr val="7385D1"/>
                </a:solidFill>
              </a:rPr>
              <a:t> ou </a:t>
            </a:r>
            <a:r>
              <a:rPr lang="fr-CA" sz="1400" b="1">
                <a:solidFill>
                  <a:srgbClr val="7385D1"/>
                </a:solidFill>
              </a:rPr>
              <a:t>mouseout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9F6379-A12C-4207-8900-C31B17A70BE1}"/>
              </a:ext>
            </a:extLst>
          </p:cNvPr>
          <p:cNvSpPr txBox="1"/>
          <p:nvPr/>
        </p:nvSpPr>
        <p:spPr>
          <a:xfrm>
            <a:off x="6347460" y="5976951"/>
            <a:ext cx="175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385D1"/>
                </a:solidFill>
              </a:rPr>
              <a:t>Fonction</a:t>
            </a:r>
            <a:r>
              <a:rPr lang="fr-CA" sz="1400">
                <a:solidFill>
                  <a:srgbClr val="7385D1"/>
                </a:solidFill>
              </a:rPr>
              <a:t> de notre choix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3DB271E-D1C1-48EA-BE31-50DA78886836}"/>
              </a:ext>
            </a:extLst>
          </p:cNvPr>
          <p:cNvSpPr/>
          <p:nvPr/>
        </p:nvSpPr>
        <p:spPr>
          <a:xfrm rot="16200000">
            <a:off x="6998424" y="4975234"/>
            <a:ext cx="208981" cy="1814460"/>
          </a:xfrm>
          <a:prstGeom prst="leftBrace">
            <a:avLst>
              <a:gd name="adj1" fmla="val 46712"/>
              <a:gd name="adj2" fmla="val 50000"/>
            </a:avLst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9F15ABC7-175B-4976-A352-5C4CE7BAD29B}"/>
              </a:ext>
            </a:extLst>
          </p:cNvPr>
          <p:cNvSpPr/>
          <p:nvPr/>
        </p:nvSpPr>
        <p:spPr>
          <a:xfrm rot="16200000">
            <a:off x="5312569" y="5256004"/>
            <a:ext cx="208981" cy="1239010"/>
          </a:xfrm>
          <a:prstGeom prst="leftBrace">
            <a:avLst>
              <a:gd name="adj1" fmla="val 46712"/>
              <a:gd name="adj2" fmla="val 50000"/>
            </a:avLst>
          </a:prstGeom>
          <a:ln w="12700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A9CC7C3-B591-4B61-9DFA-52E771FA408E}"/>
              </a:ext>
            </a:extLst>
          </p:cNvPr>
          <p:cNvSpPr/>
          <p:nvPr/>
        </p:nvSpPr>
        <p:spPr>
          <a:xfrm rot="16200000">
            <a:off x="6098156" y="4451642"/>
            <a:ext cx="335280" cy="801106"/>
          </a:xfrm>
          <a:prstGeom prst="rightArrow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43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67620F6-3012-49C4-B0BA-183969C3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Écouteurs d’événements</a:t>
            </a:r>
            <a:endParaRPr lang="fr-CA" b="1">
              <a:solidFill>
                <a:srgbClr val="FA4098"/>
              </a:solidFill>
            </a:endParaRPr>
          </a:p>
          <a:p>
            <a:pPr lvl="1"/>
            <a:r>
              <a:rPr lang="fr-CA"/>
              <a:t> Comment ajouter un écouteur d’événement</a:t>
            </a:r>
          </a:p>
          <a:p>
            <a:pPr lvl="2"/>
            <a:r>
              <a:rPr lang="fr-CA"/>
              <a:t> Syntaxe :</a:t>
            </a:r>
          </a:p>
          <a:p>
            <a:pPr marL="914400" lvl="2" indent="0">
              <a:buNone/>
            </a:pP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#id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").addEventListener("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CA" sz="18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nom_fonction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fr-CA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CA" sz="1800">
                <a:cs typeface="Courier New" panose="02070309020205020404" pitchFamily="49" charset="0"/>
              </a:rPr>
              <a:t> Exemple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0C6796C-E12B-4638-A9E8-0524A5A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Écouteurs d’événements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933FCBE2-FBAB-43A2-AE18-D67636CDF877}"/>
              </a:ext>
            </a:extLst>
          </p:cNvPr>
          <p:cNvSpPr/>
          <p:nvPr/>
        </p:nvSpPr>
        <p:spPr>
          <a:xfrm rot="5400000">
            <a:off x="3695700" y="853440"/>
            <a:ext cx="205740" cy="3838956"/>
          </a:xfrm>
          <a:prstGeom prst="rightBrace">
            <a:avLst>
              <a:gd name="adj1" fmla="val 124860"/>
              <a:gd name="adj2" fmla="val 50000"/>
            </a:avLst>
          </a:prstGeom>
          <a:ln w="28575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7385D1"/>
              </a:solidFill>
            </a:endParaRP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DB2CD75C-8EA7-43D7-8F99-1A26C9483EC8}"/>
              </a:ext>
            </a:extLst>
          </p:cNvPr>
          <p:cNvSpPr/>
          <p:nvPr/>
        </p:nvSpPr>
        <p:spPr>
          <a:xfrm rot="5400000">
            <a:off x="8386572" y="204216"/>
            <a:ext cx="205740" cy="5137404"/>
          </a:xfrm>
          <a:prstGeom prst="rightBrace">
            <a:avLst>
              <a:gd name="adj1" fmla="val 124860"/>
              <a:gd name="adj2" fmla="val 50000"/>
            </a:avLst>
          </a:prstGeom>
          <a:ln w="28575">
            <a:solidFill>
              <a:srgbClr val="7385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7385D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388E28-6A00-4CED-8923-721EA72E763A}"/>
              </a:ext>
            </a:extLst>
          </p:cNvPr>
          <p:cNvSpPr txBox="1"/>
          <p:nvPr/>
        </p:nvSpPr>
        <p:spPr>
          <a:xfrm>
            <a:off x="2272819" y="3059668"/>
            <a:ext cx="34452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Élément associé à l’événement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792229-C729-4D4D-8DA8-858F07599E13}"/>
              </a:ext>
            </a:extLst>
          </p:cNvPr>
          <p:cNvSpPr txBox="1"/>
          <p:nvPr/>
        </p:nvSpPr>
        <p:spPr>
          <a:xfrm>
            <a:off x="7320307" y="3059668"/>
            <a:ext cx="34452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385D1"/>
                </a:solidFill>
              </a:rPr>
              <a:t>Déclencheur et fonction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3E4D2F-3426-45DB-BA36-D6C28137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4546"/>
            <a:ext cx="10611043" cy="65687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218E5BE-B848-4C02-807B-DFB6EF685DC8}"/>
              </a:ext>
            </a:extLst>
          </p:cNvPr>
          <p:cNvSpPr txBox="1"/>
          <p:nvPr/>
        </p:nvSpPr>
        <p:spPr>
          <a:xfrm>
            <a:off x="7320307" y="5366860"/>
            <a:ext cx="244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FA4098"/>
                </a:solidFill>
              </a:rPr>
              <a:t>Type d’événement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4CDAF5-EECD-4D40-B90B-86EA6F33A3E2}"/>
              </a:ext>
            </a:extLst>
          </p:cNvPr>
          <p:cNvSpPr txBox="1"/>
          <p:nvPr/>
        </p:nvSpPr>
        <p:spPr>
          <a:xfrm>
            <a:off x="3557275" y="5372812"/>
            <a:ext cx="271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FA4098"/>
                </a:solidFill>
              </a:rPr>
              <a:t>Id de l’élément interactif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BF9BFD-DEF7-4F58-859A-695491F59F1B}"/>
              </a:ext>
            </a:extLst>
          </p:cNvPr>
          <p:cNvSpPr txBox="1"/>
          <p:nvPr/>
        </p:nvSpPr>
        <p:spPr>
          <a:xfrm>
            <a:off x="9233550" y="5360620"/>
            <a:ext cx="271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FA4098"/>
                </a:solidFill>
              </a:rPr>
              <a:t>Fonction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417376C-E31C-4AD4-B730-53A307554A8B}"/>
              </a:ext>
            </a:extLst>
          </p:cNvPr>
          <p:cNvCxnSpPr>
            <a:cxnSpLocks/>
          </p:cNvCxnSpPr>
          <p:nvPr/>
        </p:nvCxnSpPr>
        <p:spPr>
          <a:xfrm flipV="1">
            <a:off x="4852416" y="4931895"/>
            <a:ext cx="0" cy="48945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FE6B862-D6E9-445D-8E68-EE290226D69F}"/>
              </a:ext>
            </a:extLst>
          </p:cNvPr>
          <p:cNvCxnSpPr>
            <a:cxnSpLocks/>
          </p:cNvCxnSpPr>
          <p:nvPr/>
        </p:nvCxnSpPr>
        <p:spPr>
          <a:xfrm flipV="1">
            <a:off x="8555241" y="4931894"/>
            <a:ext cx="0" cy="48945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6BF158-C272-4F89-BBF8-53BC9416A35A}"/>
              </a:ext>
            </a:extLst>
          </p:cNvPr>
          <p:cNvCxnSpPr>
            <a:cxnSpLocks/>
          </p:cNvCxnSpPr>
          <p:nvPr/>
        </p:nvCxnSpPr>
        <p:spPr>
          <a:xfrm flipV="1">
            <a:off x="10591305" y="4931893"/>
            <a:ext cx="0" cy="48945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8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FE4CAD3-A8D1-4215-B25B-80F13FBC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Écouteurs d’événements</a:t>
            </a:r>
            <a:endParaRPr lang="fr-CA" b="1">
              <a:solidFill>
                <a:srgbClr val="FA4098"/>
              </a:solidFill>
            </a:endParaRPr>
          </a:p>
          <a:p>
            <a:pPr lvl="1"/>
            <a:r>
              <a:rPr lang="fr-CA"/>
              <a:t> Exemple complet</a:t>
            </a:r>
          </a:p>
          <a:p>
            <a:pPr lvl="2"/>
            <a:r>
              <a:rPr lang="fr-CA"/>
              <a:t> On a un </a:t>
            </a:r>
            <a:r>
              <a:rPr lang="fr-CA" b="1"/>
              <a:t>élément</a:t>
            </a:r>
            <a:r>
              <a:rPr lang="fr-CA"/>
              <a:t> avec l’id 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"bouton1"</a:t>
            </a:r>
            <a:r>
              <a:rPr lang="fr-CA"/>
              <a:t>. Il est associé à un </a:t>
            </a:r>
            <a:r>
              <a:rPr lang="fr-CA" b="1"/>
              <a:t>événement</a:t>
            </a:r>
            <a:r>
              <a:rPr lang="fr-CA"/>
              <a:t> de type « </a:t>
            </a:r>
            <a:r>
              <a:rPr lang="fr-CA" b="1">
                <a:solidFill>
                  <a:srgbClr val="FA4098"/>
                </a:solidFill>
              </a:rPr>
              <a:t>click </a:t>
            </a:r>
            <a:r>
              <a:rPr lang="fr-CA"/>
              <a:t>» qui exécute la fonction « </a:t>
            </a:r>
            <a:r>
              <a:rPr lang="fr-CA" b="1">
                <a:solidFill>
                  <a:srgbClr val="FA4098"/>
                </a:solidFill>
              </a:rPr>
              <a:t>changerTexte()</a:t>
            </a:r>
            <a:r>
              <a:rPr lang="fr-CA"/>
              <a:t> » lorsque déclenché.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D4DB2D4-B92F-4076-B9DE-3D65861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Écouteurs d’événements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6BBABFF-EF37-4F64-809C-5087FF14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57" y="3619247"/>
            <a:ext cx="8112085" cy="50217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198036D-71F9-498E-B77C-7E3C8C66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60" y="4541530"/>
            <a:ext cx="8590477" cy="896598"/>
          </a:xfrm>
          <a:prstGeom prst="rect">
            <a:avLst/>
          </a:prstGeom>
          <a:ln w="28575">
            <a:noFill/>
          </a:ln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7A00D2D-F8A4-4DB8-91CC-8B0D2099B0A0}"/>
              </a:ext>
            </a:extLst>
          </p:cNvPr>
          <p:cNvSpPr/>
          <p:nvPr/>
        </p:nvSpPr>
        <p:spPr>
          <a:xfrm>
            <a:off x="5595931" y="6065816"/>
            <a:ext cx="720927" cy="409632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ECC4DCD-CFE7-4810-A880-FA154F957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555" y="5918158"/>
            <a:ext cx="2762636" cy="7049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581CDE2-92E9-4944-8FD9-F9C002F98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83" y="5961026"/>
            <a:ext cx="2591162" cy="61921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F3521A9-2FD6-4540-BAEA-0D9BF63E6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311" y="2849211"/>
            <a:ext cx="7011378" cy="323895"/>
          </a:xfrm>
          <a:prstGeom prst="rect">
            <a:avLst/>
          </a:prstGeom>
        </p:spPr>
      </p:pic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ACAD6D1B-FFA6-4092-BC3C-34A71E410072}"/>
              </a:ext>
            </a:extLst>
          </p:cNvPr>
          <p:cNvCxnSpPr>
            <a:cxnSpLocks/>
          </p:cNvCxnSpPr>
          <p:nvPr/>
        </p:nvCxnSpPr>
        <p:spPr>
          <a:xfrm rot="5400000">
            <a:off x="6046933" y="1477980"/>
            <a:ext cx="576673" cy="5641847"/>
          </a:xfrm>
          <a:prstGeom prst="bentConnector3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6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67620F6-3012-49C4-B0BA-183969C3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>
                <a:solidFill>
                  <a:srgbClr val="FA4098"/>
                </a:solidFill>
              </a:rPr>
              <a:t>Écouteurs d’événements</a:t>
            </a:r>
          </a:p>
          <a:p>
            <a:pPr lvl="1"/>
            <a:r>
              <a:rPr lang="fr-CA"/>
              <a:t> Où ajouter les événements</a:t>
            </a:r>
          </a:p>
          <a:p>
            <a:pPr lvl="2"/>
            <a:r>
              <a:rPr lang="fr-CA"/>
              <a:t> Dans le cadre du cours, nous placerons toujours les </a:t>
            </a:r>
            <a:r>
              <a:rPr lang="fr-CA" b="1"/>
              <a:t>déclarations d’écouteurs d’événements </a:t>
            </a:r>
            <a:r>
              <a:rPr lang="fr-CA"/>
              <a:t>dans une fonction nommée </a:t>
            </a:r>
            <a:r>
              <a:rPr lang="fr-CA" b="1">
                <a:solidFill>
                  <a:srgbClr val="FA4098"/>
                </a:solidFill>
              </a:rPr>
              <a:t>init()</a:t>
            </a:r>
            <a:r>
              <a:rPr lang="fr-CA"/>
              <a:t>, qui sera automatiquement appelée lorsqu’un projet Web est chargé dans le </a:t>
            </a:r>
            <a:r>
              <a:rPr lang="fr-CA" b="1"/>
              <a:t>navigateur</a:t>
            </a:r>
            <a:r>
              <a:rPr lang="fr-CA"/>
              <a:t>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Par exemple, ci-dessus, on peut voir que 2 </a:t>
            </a:r>
            <a:r>
              <a:rPr lang="fr-CA" b="1"/>
              <a:t>écouteurs d’événements </a:t>
            </a:r>
            <a:r>
              <a:rPr lang="fr-CA"/>
              <a:t>sont déclarés.</a:t>
            </a:r>
          </a:p>
          <a:p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0C6796C-E12B-4638-A9E8-0524A5A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Écouteurs d’événements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AD7343-9813-49B0-AAEE-C8FFE9CE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6844"/>
            <a:ext cx="10259857" cy="196242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6357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Révision</a:t>
            </a:r>
          </a:p>
          <a:p>
            <a:r>
              <a:rPr lang="fr-CA">
                <a:solidFill>
                  <a:srgbClr val="739CD1"/>
                </a:solidFill>
              </a:rPr>
              <a:t> Variables globales / locales et constantes</a:t>
            </a:r>
            <a:endParaRPr lang="fr-CA" dirty="0">
              <a:solidFill>
                <a:srgbClr val="739CD1"/>
              </a:solidFill>
            </a:endParaRPr>
          </a:p>
          <a:p>
            <a:r>
              <a:rPr lang="fr-CA">
                <a:solidFill>
                  <a:srgbClr val="7385D1"/>
                </a:solidFill>
              </a:rPr>
              <a:t> Événements</a:t>
            </a:r>
          </a:p>
          <a:p>
            <a:r>
              <a:rPr lang="fr-CA">
                <a:solidFill>
                  <a:srgbClr val="9073D1"/>
                </a:solidFill>
              </a:rPr>
              <a:t> DOM (styles)</a:t>
            </a:r>
          </a:p>
          <a:p>
            <a:r>
              <a:rPr lang="fr-CA">
                <a:solidFill>
                  <a:srgbClr val="B177BF"/>
                </a:solidFill>
              </a:rPr>
              <a:t> this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9E9406-E6B4-481A-8643-C2BD1E5D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80" y="357829"/>
            <a:ext cx="372636" cy="3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Changer un </a:t>
            </a:r>
            <a:r>
              <a:rPr lang="fr-CA" b="1" dirty="0">
                <a:solidFill>
                  <a:srgbClr val="FA4098"/>
                </a:solidFill>
              </a:rPr>
              <a:t>style</a:t>
            </a:r>
            <a:r>
              <a:rPr lang="fr-CA" dirty="0">
                <a:solidFill>
                  <a:srgbClr val="FA4098"/>
                </a:solidFill>
              </a:rPr>
              <a:t> </a:t>
            </a:r>
            <a:r>
              <a:rPr lang="fr-CA" dirty="0"/>
              <a:t>avec DOM</a:t>
            </a:r>
            <a:endParaRPr lang="fr-CA" b="1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Changer un style correspond à modifier le </a:t>
            </a:r>
            <a:r>
              <a:rPr lang="fr-CA" b="1" dirty="0"/>
              <a:t>CSS</a:t>
            </a:r>
            <a:r>
              <a:rPr lang="fr-CA" dirty="0"/>
              <a:t> d’un élément </a:t>
            </a:r>
            <a:r>
              <a:rPr lang="fr-CA" b="1" dirty="0"/>
              <a:t>HTML</a:t>
            </a:r>
            <a:r>
              <a:rPr lang="fr-CA" dirty="0"/>
              <a:t>. Pour cela, on utilise la syntaxe </a:t>
            </a: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("id").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</a:p>
          <a:p>
            <a:pPr lvl="1"/>
            <a:r>
              <a:rPr lang="fr-CA" dirty="0"/>
              <a:t> Nous allons voir comment changer...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couleur du texte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couleur de fond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couleur de la bordure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largeur de la bordure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largeur</a:t>
            </a:r>
            <a:r>
              <a:rPr lang="fr-CA" dirty="0"/>
              <a:t> / la </a:t>
            </a:r>
            <a:r>
              <a:rPr lang="fr-CA" b="1" dirty="0"/>
              <a:t>hauteur</a:t>
            </a:r>
            <a:r>
              <a:rPr lang="fr-CA" dirty="0"/>
              <a:t> de l’</a:t>
            </a:r>
            <a:r>
              <a:rPr lang="fr-CA" b="1" dirty="0"/>
              <a:t>élément</a:t>
            </a:r>
          </a:p>
          <a:p>
            <a:pPr lvl="2"/>
            <a:r>
              <a:rPr lang="fr-CA" b="1" dirty="0"/>
              <a:t> </a:t>
            </a:r>
            <a:r>
              <a:rPr lang="fr-CA" dirty="0"/>
              <a:t>L’</a:t>
            </a:r>
            <a:r>
              <a:rPr lang="fr-CA" b="1" dirty="0"/>
              <a:t>opacité</a:t>
            </a:r>
            <a:r>
              <a:rPr lang="fr-CA" dirty="0"/>
              <a:t> d’un </a:t>
            </a:r>
            <a:r>
              <a:rPr lang="fr-CA" b="1" dirty="0"/>
              <a:t>élément</a:t>
            </a:r>
          </a:p>
          <a:p>
            <a:pPr lvl="2"/>
            <a:r>
              <a:rPr lang="fr-CA" dirty="0"/>
              <a:t> La </a:t>
            </a:r>
            <a:r>
              <a:rPr lang="fr-CA" b="1" dirty="0"/>
              <a:t>visibilité</a:t>
            </a:r>
            <a:r>
              <a:rPr lang="fr-CA" dirty="0"/>
              <a:t> d’un </a:t>
            </a:r>
            <a:r>
              <a:rPr lang="fr-CA" b="1" dirty="0"/>
              <a:t>élément</a:t>
            </a:r>
          </a:p>
          <a:p>
            <a:pPr lvl="2"/>
            <a:r>
              <a:rPr lang="fr-CA" b="1" dirty="0"/>
              <a:t> </a:t>
            </a:r>
            <a:r>
              <a:rPr lang="fr-CA" dirty="0"/>
              <a:t>L’</a:t>
            </a:r>
            <a:r>
              <a:rPr lang="fr-CA" b="1" dirty="0"/>
              <a:t>espacement </a:t>
            </a:r>
            <a:r>
              <a:rPr lang="fr-CA" dirty="0"/>
              <a:t>depuis la gauche / le haut d’un</a:t>
            </a:r>
            <a:r>
              <a:rPr lang="fr-CA" b="1" dirty="0"/>
              <a:t> élément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99865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Changer la couleur du texte</a:t>
            </a:r>
          </a:p>
          <a:p>
            <a:pPr lvl="1"/>
            <a:r>
              <a:rPr lang="fr-CA" dirty="0"/>
              <a:t> Syntaxe : </a:t>
            </a:r>
            <a:r>
              <a:rPr lang="fr-CA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C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6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nom_de_la_couleur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 sz="1600"/>
          </a:p>
          <a:p>
            <a:r>
              <a:rPr lang="fr-CA"/>
              <a:t> Changer </a:t>
            </a:r>
            <a:r>
              <a:rPr lang="fr-CA" dirty="0"/>
              <a:t>la couleur de fond</a:t>
            </a:r>
          </a:p>
          <a:p>
            <a:pPr lvl="1"/>
            <a:r>
              <a:rPr lang="fr-CA" dirty="0"/>
              <a:t> Syntaxe : </a:t>
            </a:r>
            <a:r>
              <a:rPr lang="fr-CA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</a:t>
            </a:r>
            <a:r>
              <a:rPr lang="fr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4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nom_de_la_couleur</a:t>
            </a:r>
            <a:r>
              <a:rPr lang="fr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01D3592-37DB-4B67-9DFA-795BF1A90D11}"/>
              </a:ext>
            </a:extLst>
          </p:cNvPr>
          <p:cNvSpPr/>
          <p:nvPr/>
        </p:nvSpPr>
        <p:spPr>
          <a:xfrm>
            <a:off x="9006218" y="2630729"/>
            <a:ext cx="701040" cy="603504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A01188-1DAE-43DC-A982-F32E3E55E7D9}"/>
              </a:ext>
            </a:extLst>
          </p:cNvPr>
          <p:cNvSpPr/>
          <p:nvPr/>
        </p:nvSpPr>
        <p:spPr>
          <a:xfrm>
            <a:off x="8906256" y="5527539"/>
            <a:ext cx="701040" cy="603504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7575F6-B5E0-46CC-B86B-20895DC5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65" y="2099281"/>
            <a:ext cx="1624239" cy="15623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F89CA15-D345-408F-93BD-FFAC44EC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0" y="2590887"/>
            <a:ext cx="3291176" cy="29507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8CD811E-229B-4106-BCD6-150A75CA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572" y="2093462"/>
            <a:ext cx="1624238" cy="15906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60FDF54-2B28-43BC-87B1-99FC4B12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520" y="5386114"/>
            <a:ext cx="3291176" cy="29507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3291D1E-0DB0-45E8-AEC8-8E0E30F6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59" y="5048132"/>
            <a:ext cx="1624239" cy="156231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C2E1293-5B62-405C-B97D-FF12B1869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572" y="5015538"/>
            <a:ext cx="1652016" cy="16275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9C684B-6EF8-4AFE-96F3-37FA7B84B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64" y="5768668"/>
            <a:ext cx="6588888" cy="2984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668569-C9B4-4D90-8E77-D9E1C233E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33" y="2884001"/>
            <a:ext cx="6277851" cy="342948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EE63161-61DF-4D58-95EC-9FE7523250C7}"/>
              </a:ext>
            </a:extLst>
          </p:cNvPr>
          <p:cNvCxnSpPr/>
          <p:nvPr/>
        </p:nvCxnSpPr>
        <p:spPr>
          <a:xfrm>
            <a:off x="176784" y="3803904"/>
            <a:ext cx="11838432" cy="0"/>
          </a:xfrm>
          <a:prstGeom prst="line">
            <a:avLst/>
          </a:prstGeom>
          <a:ln w="28575">
            <a:solidFill>
              <a:srgbClr val="9073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2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Changer la couleur de la bordure</a:t>
            </a:r>
          </a:p>
          <a:p>
            <a:pPr lvl="1"/>
            <a:r>
              <a:rPr lang="fr-CA" dirty="0"/>
              <a:t> </a:t>
            </a:r>
            <a:r>
              <a:rPr lang="fr-CA" sz="18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8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borderColor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nouvelle_couleur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fr-CA" dirty="0"/>
              <a:t> Changer la largeur de la bordure</a:t>
            </a:r>
          </a:p>
          <a:p>
            <a:pPr lvl="1"/>
            <a:r>
              <a:rPr lang="fr-CA" dirty="0"/>
              <a:t> </a:t>
            </a:r>
            <a:r>
              <a:rPr lang="fr-CA" sz="18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.querySelector("#id").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8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taille_en_pixels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9794050-829E-42E1-8B0B-6A218A2241D5}"/>
              </a:ext>
            </a:extLst>
          </p:cNvPr>
          <p:cNvSpPr/>
          <p:nvPr/>
        </p:nvSpPr>
        <p:spPr>
          <a:xfrm>
            <a:off x="8590855" y="4504944"/>
            <a:ext cx="701040" cy="603504"/>
          </a:xfrm>
          <a:prstGeom prst="right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30820A-2A09-4F4F-8D86-E037246B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" y="3132406"/>
            <a:ext cx="5658187" cy="9073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448C557-EA44-412D-A534-93557EF6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09" y="4085233"/>
            <a:ext cx="2294347" cy="1538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30319E1-1292-42A5-B06A-1166EC6F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882" y="4131886"/>
            <a:ext cx="2197736" cy="1445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3B08EA-73DD-4CEE-9198-1F8EE53E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05" y="4609334"/>
            <a:ext cx="5712939" cy="4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8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51E6A-6336-435F-8A42-930FEA4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 Changer la largeur / hauteur d’un élément</a:t>
            </a:r>
          </a:p>
          <a:p>
            <a:pPr lvl="1"/>
            <a:r>
              <a:rPr lang="fr-CA" dirty="0"/>
              <a:t> </a:t>
            </a:r>
            <a:r>
              <a:rPr lang="fr-CA" sz="18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.querySelector("#id").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8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largeur_en_pixels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r>
              <a:rPr lang="fr-CA" dirty="0"/>
              <a:t> </a:t>
            </a:r>
            <a:r>
              <a:rPr lang="fr-CA" sz="18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.querySelector("#id").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18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hauteur_en_pixels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endParaRPr lang="fr-CA"/>
          </a:p>
          <a:p>
            <a:r>
              <a:rPr lang="fr-CA"/>
              <a:t> </a:t>
            </a:r>
            <a:r>
              <a:rPr lang="fr-CA" dirty="0"/>
              <a:t>Changer la visibilité d’un élément</a:t>
            </a:r>
          </a:p>
          <a:p>
            <a:pPr lvl="1"/>
            <a:r>
              <a:rPr lang="fr-CA" dirty="0"/>
              <a:t> </a:t>
            </a:r>
            <a:r>
              <a:rPr lang="fr-CA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.querySelector("#id").</a:t>
            </a:r>
            <a:r>
              <a:rPr lang="fr-CA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sz="2000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fr-CA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lvl="2"/>
            <a:r>
              <a:rPr lang="fr-CA" dirty="0"/>
              <a:t> Permet de masquer l’élément : Il deviendra </a:t>
            </a:r>
            <a:r>
              <a:rPr lang="fr-CA"/>
              <a:t>invisible.</a:t>
            </a:r>
          </a:p>
          <a:p>
            <a:pPr lvl="2"/>
            <a:r>
              <a:rPr lang="fr-CA"/>
              <a:t> Alternativement, les valeurs "</a:t>
            </a:r>
            <a:r>
              <a:rPr lang="fr-CA" b="1"/>
              <a:t>block</a:t>
            </a:r>
            <a:r>
              <a:rPr lang="fr-CA"/>
              <a:t>", "</a:t>
            </a:r>
            <a:r>
              <a:rPr lang="fr-CA" b="1"/>
              <a:t>inline</a:t>
            </a:r>
            <a:r>
              <a:rPr lang="fr-CA"/>
              <a:t>" et "</a:t>
            </a:r>
            <a:r>
              <a:rPr lang="fr-CA" b="1"/>
              <a:t>inline-block</a:t>
            </a:r>
            <a:r>
              <a:rPr lang="fr-CA"/>
              <a:t>" rendront l’élément visible.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AFC5F46-E057-4B7B-9237-8335B7B6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D4BD26A-F90B-4212-9C55-9112B9691001}"/>
              </a:ext>
            </a:extLst>
          </p:cNvPr>
          <p:cNvSpPr/>
          <p:nvPr/>
        </p:nvSpPr>
        <p:spPr>
          <a:xfrm>
            <a:off x="7949967" y="3039847"/>
            <a:ext cx="701040" cy="603504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09AE5A-3498-420C-AACF-451E4DF7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03" y="2443025"/>
            <a:ext cx="1767133" cy="17528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5EEC3E-E7CC-47D6-B588-D3564340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252" y="2443025"/>
            <a:ext cx="2189445" cy="197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AF7AC9-75D2-4313-8FBC-2E1AC10E1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" y="3161706"/>
            <a:ext cx="5617152" cy="5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F528336-6306-406D-B910-8419213D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Changer l’opacité d’un élément</a:t>
            </a:r>
          </a:p>
          <a:p>
            <a:pPr lvl="1"/>
            <a:r>
              <a:rPr lang="fr-CA"/>
              <a:t>  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document.querySelector("#id").style.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"0.5";</a:t>
            </a:r>
            <a:endParaRPr lang="fr-CA" sz="2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CA"/>
              <a:t> Valeur de </a:t>
            </a:r>
            <a:r>
              <a:rPr lang="fr-CA" b="1">
                <a:solidFill>
                  <a:srgbClr val="FA4098"/>
                </a:solidFill>
              </a:rPr>
              <a:t>0</a:t>
            </a:r>
            <a:r>
              <a:rPr lang="fr-CA"/>
              <a:t> à </a:t>
            </a:r>
            <a:r>
              <a:rPr lang="fr-CA" b="1">
                <a:solidFill>
                  <a:srgbClr val="FA4098"/>
                </a:solidFill>
              </a:rPr>
              <a:t>1</a:t>
            </a:r>
            <a:r>
              <a:rPr lang="fr-CA"/>
              <a:t>.</a:t>
            </a:r>
          </a:p>
          <a:p>
            <a:pPr lvl="2"/>
            <a:r>
              <a:rPr lang="fr-CA"/>
              <a:t> </a:t>
            </a:r>
            <a:r>
              <a:rPr lang="fr-CA" b="1">
                <a:solidFill>
                  <a:srgbClr val="FA4098"/>
                </a:solidFill>
              </a:rPr>
              <a:t>0</a:t>
            </a:r>
            <a:r>
              <a:rPr lang="fr-CA"/>
              <a:t> -&gt; totalement transparent </a:t>
            </a:r>
          </a:p>
          <a:p>
            <a:pPr lvl="2"/>
            <a:r>
              <a:rPr lang="fr-CA" b="1">
                <a:solidFill>
                  <a:srgbClr val="B177BF"/>
                </a:solidFill>
              </a:rPr>
              <a:t> </a:t>
            </a:r>
            <a:r>
              <a:rPr lang="fr-CA" b="1">
                <a:solidFill>
                  <a:srgbClr val="FA4098"/>
                </a:solidFill>
              </a:rPr>
              <a:t>1</a:t>
            </a:r>
            <a:r>
              <a:rPr lang="fr-CA"/>
              <a:t> -&gt; totalement opaque.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94C516-5E47-4079-AB17-A43AA3F9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0AA2E3-E225-41D3-8CEB-4B954598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97" y="3473283"/>
            <a:ext cx="1465680" cy="164821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33F4BE9-71A8-4F0B-A121-CB2586F5A7CD}"/>
              </a:ext>
            </a:extLst>
          </p:cNvPr>
          <p:cNvSpPr/>
          <p:nvPr/>
        </p:nvSpPr>
        <p:spPr>
          <a:xfrm>
            <a:off x="8549345" y="4082263"/>
            <a:ext cx="701040" cy="603504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EC899-0DD0-49BB-AF1B-2311149F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453" y="3473283"/>
            <a:ext cx="1450220" cy="16482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7B76F6-CA9B-4BC1-96B0-017057F6D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27" y="4193760"/>
            <a:ext cx="6340494" cy="3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2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F528336-6306-406D-B910-8419213D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Changer l’espacement à gauche / en haut d’un élément</a:t>
            </a:r>
          </a:p>
          <a:p>
            <a:pPr lvl="1"/>
            <a:r>
              <a:rPr lang="fr-CA"/>
              <a:t>  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document.querySelector("#id").style.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"taille_en_pixels";</a:t>
            </a:r>
          </a:p>
          <a:p>
            <a:pPr lvl="1"/>
            <a:r>
              <a:rPr lang="fr-CA" sz="2000"/>
              <a:t>  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document.querySelector("#id").style.</a:t>
            </a:r>
            <a:r>
              <a:rPr lang="fr-CA" sz="2000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"taille_en_pixels";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94C516-5E47-4079-AB17-A43AA3F9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744CF3-53D3-4B70-BA4E-A25B2745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79" y="3980760"/>
            <a:ext cx="1797396" cy="2418315"/>
          </a:xfrm>
          <a:prstGeom prst="rect">
            <a:avLst/>
          </a:prstGeom>
          <a:ln w="28575"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245DA7-3F77-4931-942F-C370660D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984" y="2985396"/>
            <a:ext cx="6525536" cy="5715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1E6617C-0246-4545-8FAA-9DB8C9E8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66" y="3980760"/>
            <a:ext cx="2815363" cy="278074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398EE26-2088-4F5F-BBFA-DE6241326AE4}"/>
              </a:ext>
            </a:extLst>
          </p:cNvPr>
          <p:cNvSpPr txBox="1"/>
          <p:nvPr/>
        </p:nvSpPr>
        <p:spPr>
          <a:xfrm>
            <a:off x="8131512" y="4632470"/>
            <a:ext cx="262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9073D1"/>
                </a:solidFill>
              </a:rPr>
              <a:t>On peut voir que l’image s’est éloignée de la gauche de 200 pixels et du haut de 50 pixels.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9A37D15-8B39-4C08-81B6-EF0731EB9E17}"/>
              </a:ext>
            </a:extLst>
          </p:cNvPr>
          <p:cNvCxnSpPr>
            <a:cxnSpLocks/>
          </p:cNvCxnSpPr>
          <p:nvPr/>
        </p:nvCxnSpPr>
        <p:spPr>
          <a:xfrm>
            <a:off x="4785360" y="5815584"/>
            <a:ext cx="1103376" cy="0"/>
          </a:xfrm>
          <a:prstGeom prst="straightConnector1">
            <a:avLst/>
          </a:prstGeom>
          <a:ln w="76200">
            <a:solidFill>
              <a:srgbClr val="FA409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44B73D6-6BAD-41EE-A7EA-B75553A10BFD}"/>
              </a:ext>
            </a:extLst>
          </p:cNvPr>
          <p:cNvCxnSpPr>
            <a:cxnSpLocks/>
          </p:cNvCxnSpPr>
          <p:nvPr/>
        </p:nvCxnSpPr>
        <p:spPr>
          <a:xfrm>
            <a:off x="6669024" y="4675632"/>
            <a:ext cx="0" cy="341376"/>
          </a:xfrm>
          <a:prstGeom prst="straightConnector1">
            <a:avLst/>
          </a:prstGeom>
          <a:ln w="38100">
            <a:solidFill>
              <a:srgbClr val="FA409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39218AE-E0DC-4486-8F36-FA9E8E43E4BE}"/>
              </a:ext>
            </a:extLst>
          </p:cNvPr>
          <p:cNvSpPr txBox="1"/>
          <p:nvPr/>
        </p:nvSpPr>
        <p:spPr>
          <a:xfrm>
            <a:off x="4888562" y="5870531"/>
            <a:ext cx="7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+200px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029FB7-D026-4DC1-9139-E05455126CD0}"/>
              </a:ext>
            </a:extLst>
          </p:cNvPr>
          <p:cNvSpPr txBox="1"/>
          <p:nvPr/>
        </p:nvSpPr>
        <p:spPr>
          <a:xfrm>
            <a:off x="6669024" y="4632470"/>
            <a:ext cx="71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FA4098"/>
                </a:solidFill>
              </a:rPr>
              <a:t>+50px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462515C-7E25-46B2-8E09-9791390CE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172" y="2561612"/>
            <a:ext cx="5627749" cy="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03BAAD-C4D2-4BC0-B677-D5D88871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Plus de </a:t>
            </a:r>
            <a:r>
              <a:rPr lang="fr-CA" b="1" dirty="0">
                <a:solidFill>
                  <a:srgbClr val="73B3D1"/>
                </a:solidFill>
              </a:rPr>
              <a:t>c</a:t>
            </a:r>
            <a:r>
              <a:rPr lang="fr-CA" b="1" dirty="0">
                <a:solidFill>
                  <a:srgbClr val="739CD1"/>
                </a:solidFill>
              </a:rPr>
              <a:t>o</a:t>
            </a:r>
            <a:r>
              <a:rPr lang="fr-CA" b="1" dirty="0">
                <a:solidFill>
                  <a:srgbClr val="7385D1"/>
                </a:solidFill>
              </a:rPr>
              <a:t>u</a:t>
            </a:r>
            <a:r>
              <a:rPr lang="fr-CA" b="1" dirty="0">
                <a:solidFill>
                  <a:srgbClr val="9073D1"/>
                </a:solidFill>
              </a:rPr>
              <a:t>l</a:t>
            </a:r>
            <a:r>
              <a:rPr lang="fr-CA" b="1" dirty="0">
                <a:solidFill>
                  <a:srgbClr val="B177BF"/>
                </a:solidFill>
              </a:rPr>
              <a:t>e</a:t>
            </a:r>
            <a:r>
              <a:rPr lang="fr-CA" b="1" dirty="0">
                <a:solidFill>
                  <a:srgbClr val="BF779D"/>
                </a:solidFill>
              </a:rPr>
              <a:t>u</a:t>
            </a:r>
            <a:r>
              <a:rPr lang="fr-CA" b="1" dirty="0">
                <a:solidFill>
                  <a:srgbClr val="FA4098"/>
                </a:solidFill>
              </a:rPr>
              <a:t>r</a:t>
            </a:r>
            <a:r>
              <a:rPr lang="fr-CA" b="1" dirty="0">
                <a:solidFill>
                  <a:srgbClr val="FA4840"/>
                </a:solidFill>
              </a:rPr>
              <a:t>s</a:t>
            </a:r>
            <a:r>
              <a:rPr lang="fr-CA" dirty="0"/>
              <a:t> s’il vous plait </a:t>
            </a:r>
            <a:r>
              <a:rPr lang="en-CA" dirty="0"/>
              <a:t>🎨</a:t>
            </a:r>
            <a:endParaRPr lang="fr-CA" dirty="0"/>
          </a:p>
          <a:p>
            <a:pPr lvl="1"/>
            <a:r>
              <a:rPr lang="fr-CA" dirty="0"/>
              <a:t> Les navigateurs Web connaissent 140 couleurs en lettres comme ceci :</a:t>
            </a:r>
          </a:p>
          <a:p>
            <a:pPr marL="914400" lvl="2" indent="0">
              <a:buNone/>
            </a:pPr>
            <a:r>
              <a:rPr lang="fr-CA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querySelector("#id")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CA" dirty="0"/>
          </a:p>
          <a:p>
            <a:pPr lvl="1"/>
            <a:r>
              <a:rPr lang="fr-CA" dirty="0"/>
              <a:t> C’est plutôt limité. Afin de pouvoir utiliser des couleurs personnalisées, on doit utiliser les couleurs « hexadécimales » :</a:t>
            </a:r>
          </a:p>
          <a:p>
            <a:pPr marL="914400" lvl="2" indent="0">
              <a:buNone/>
            </a:pPr>
            <a:r>
              <a:rPr lang="fr-CA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querySelector("#id")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</a:t>
            </a:r>
            <a:r>
              <a:rPr lang="fr-CA" b="1" dirty="0" err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#DC143C</a:t>
            </a:r>
            <a:r>
              <a:rPr lang="fr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CA" dirty="0"/>
          </a:p>
          <a:p>
            <a:pPr lvl="2"/>
            <a:r>
              <a:rPr lang="fr-CA" dirty="0">
                <a:hlinkClick r:id="rId2"/>
              </a:rPr>
              <a:t>https://coolors.co/fe0313</a:t>
            </a:r>
            <a:r>
              <a:rPr lang="fr-CA" dirty="0"/>
              <a:t> Exemple de </a:t>
            </a:r>
            <a:r>
              <a:rPr lang="fr-CA" b="1" dirty="0"/>
              <a:t>roue chromatique</a:t>
            </a:r>
            <a:r>
              <a:rPr lang="fr-CA" dirty="0"/>
              <a:t> qui nous permet d’obtenir le code </a:t>
            </a:r>
            <a:r>
              <a:rPr lang="fr-CA" b="1" dirty="0"/>
              <a:t>hexadécimal</a:t>
            </a:r>
            <a:r>
              <a:rPr lang="fr-CA" dirty="0"/>
              <a:t> d’une couleur de notre choix.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BBB8203-1AE8-4270-A2AB-7D02E836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EE81E4-917A-47A9-9734-75C5C3571C45}"/>
              </a:ext>
            </a:extLst>
          </p:cNvPr>
          <p:cNvCxnSpPr>
            <a:cxnSpLocks/>
          </p:cNvCxnSpPr>
          <p:nvPr/>
        </p:nvCxnSpPr>
        <p:spPr>
          <a:xfrm flipH="1">
            <a:off x="9487305" y="2005584"/>
            <a:ext cx="508205" cy="18047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986B695-7CC3-4E24-B64B-4A72FF130C3D}"/>
              </a:ext>
            </a:extLst>
          </p:cNvPr>
          <p:cNvCxnSpPr>
            <a:cxnSpLocks/>
          </p:cNvCxnSpPr>
          <p:nvPr/>
        </p:nvCxnSpPr>
        <p:spPr>
          <a:xfrm flipH="1">
            <a:off x="10131552" y="3017520"/>
            <a:ext cx="508205" cy="180475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407632B-E63A-4402-A55A-EA07E931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32" y="4154732"/>
            <a:ext cx="3084396" cy="262072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24705B9-0F81-45EA-A963-CAC4E132C621}"/>
              </a:ext>
            </a:extLst>
          </p:cNvPr>
          <p:cNvCxnSpPr>
            <a:cxnSpLocks/>
          </p:cNvCxnSpPr>
          <p:nvPr/>
        </p:nvCxnSpPr>
        <p:spPr>
          <a:xfrm>
            <a:off x="3767328" y="4441579"/>
            <a:ext cx="768746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E0D3A2E-28DF-4BBE-A70C-BDFC7332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On peut également glisser ces </a:t>
            </a:r>
            <a:r>
              <a:rPr lang="fr-CA"/>
              <a:t>instructions (qui </a:t>
            </a:r>
            <a:r>
              <a:rPr lang="fr-CA" dirty="0"/>
              <a:t>se servent du </a:t>
            </a:r>
            <a:r>
              <a:rPr lang="fr-CA" b="1" dirty="0"/>
              <a:t>DOM</a:t>
            </a:r>
            <a:r>
              <a:rPr lang="fr-CA" dirty="0"/>
              <a:t>) dans des </a:t>
            </a:r>
            <a:r>
              <a:rPr lang="fr-CA" b="1" dirty="0">
                <a:solidFill>
                  <a:srgbClr val="FA4098"/>
                </a:solidFill>
              </a:rPr>
              <a:t>fonctions</a:t>
            </a:r>
            <a:r>
              <a:rPr lang="fr-CA" dirty="0"/>
              <a:t>. (Plutôt que d’écrire ces instructions en entier dans la </a:t>
            </a:r>
            <a:r>
              <a:rPr lang="fr-CA" b="1" dirty="0"/>
              <a:t>console</a:t>
            </a:r>
            <a:r>
              <a:rPr lang="fr-CA" dirty="0"/>
              <a:t>)</a:t>
            </a:r>
          </a:p>
          <a:p>
            <a:pPr lvl="1"/>
            <a:r>
              <a:rPr lang="fr-CA"/>
              <a:t> Exemple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Bien entendu, on pourra appeler cette </a:t>
            </a:r>
            <a:r>
              <a:rPr lang="fr-CA">
                <a:solidFill>
                  <a:srgbClr val="FA4098"/>
                </a:solidFill>
              </a:rPr>
              <a:t>fonction</a:t>
            </a:r>
            <a:r>
              <a:rPr lang="fr-CA"/>
              <a:t> dans la </a:t>
            </a:r>
            <a:r>
              <a:rPr lang="fr-CA" b="1"/>
              <a:t>console</a:t>
            </a:r>
            <a:r>
              <a:rPr lang="fr-CA"/>
              <a:t> ou avec un </a:t>
            </a:r>
            <a:r>
              <a:rPr lang="fr-CA" b="1"/>
              <a:t>événement</a:t>
            </a:r>
            <a:r>
              <a:rPr lang="fr-CA"/>
              <a:t> par la suite pour l’utiliser !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25503D-C10D-41E8-88E7-52F34C2C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4A7DCF-3261-47DF-88C7-B423B53A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04" y="5195814"/>
            <a:ext cx="3086531" cy="1190791"/>
          </a:xfrm>
          <a:prstGeom prst="rect">
            <a:avLst/>
          </a:prstGeom>
          <a:solidFill>
            <a:srgbClr val="9073D1"/>
          </a:solidFill>
          <a:ln w="38100">
            <a:solidFill>
              <a:srgbClr val="9073D1"/>
            </a:solidFill>
          </a:ln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EBCDA23-9497-413D-84AD-D56FA29F9DF8}"/>
              </a:ext>
            </a:extLst>
          </p:cNvPr>
          <p:cNvSpPr/>
          <p:nvPr/>
        </p:nvSpPr>
        <p:spPr>
          <a:xfrm>
            <a:off x="8139697" y="5529941"/>
            <a:ext cx="701040" cy="603504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36463E-7E7B-438F-A993-9F9009BD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68" y="2933842"/>
            <a:ext cx="7983064" cy="11145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8C3AF5-2224-4A4C-BC31-52EC54B5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748" y="5023611"/>
            <a:ext cx="4092238" cy="17816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4310BD-750D-43C0-9442-C0FF294AB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82" y="5595717"/>
            <a:ext cx="2181529" cy="49536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62A04B-2719-4D04-8E7B-9B900F88D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8046" y="5600548"/>
            <a:ext cx="211484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EAD1957-4178-4E56-A2A1-61B0FF19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Jusqu’à maintenant, nous avons vu trois modifications que l’on peut faire à un élément HTML :</a:t>
            </a:r>
          </a:p>
          <a:p>
            <a:pPr lvl="1"/>
            <a:r>
              <a:rPr lang="fr-CA"/>
              <a:t> Modifier / accéder à son contenu textuel</a:t>
            </a:r>
          </a:p>
          <a:p>
            <a:pPr lvl="1"/>
            <a:r>
              <a:rPr lang="fr-CA"/>
              <a:t> Modifer un style</a:t>
            </a:r>
          </a:p>
          <a:p>
            <a:pPr lvl="1"/>
            <a:r>
              <a:rPr lang="fr-CA"/>
              <a:t> Lui ajouter un écouteur d’événements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149139-169E-44DB-93EE-7D3E9F30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DOM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5FB0E2-FA1E-4938-ABDD-89D30DBC3ABC}"/>
              </a:ext>
            </a:extLst>
          </p:cNvPr>
          <p:cNvSpPr txBox="1"/>
          <p:nvPr/>
        </p:nvSpPr>
        <p:spPr>
          <a:xfrm>
            <a:off x="962636" y="3921340"/>
            <a:ext cx="1051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document.querySelector(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"#bouton"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).addEventListener(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maFonction);</a:t>
            </a:r>
          </a:p>
          <a:p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document.querySelector(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"#bouton"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).textContent =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"Texte"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document.querySelector(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"#bouton"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).style.propriété =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>
                <a:solidFill>
                  <a:srgbClr val="A31515"/>
                </a:solidFill>
                <a:latin typeface="Consolas" panose="020B0609020204030204" pitchFamily="49" charset="0"/>
              </a:rPr>
              <a:t>valeur de style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87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Mot-clé </a:t>
            </a:r>
            <a:r>
              <a:rPr lang="fr-CA" b="1">
                <a:solidFill>
                  <a:srgbClr val="73B3D1"/>
                </a:solidFill>
              </a:rPr>
              <a:t>this</a:t>
            </a:r>
          </a:p>
          <a:p>
            <a:pPr lvl="1"/>
            <a:r>
              <a:rPr lang="fr-CA"/>
              <a:t> Un aspect de la </a:t>
            </a:r>
            <a:r>
              <a:rPr lang="fr-CA" b="1">
                <a:solidFill>
                  <a:srgbClr val="73B3D1"/>
                </a:solidFill>
              </a:rPr>
              <a:t>fonction texteBleu() </a:t>
            </a:r>
            <a:r>
              <a:rPr lang="fr-CA"/>
              <a:t>est embêtant : cette fonction ne marche que pour l’élément avec l’id « </a:t>
            </a:r>
            <a:r>
              <a:rPr lang="fr-CA" b="1">
                <a:solidFill>
                  <a:srgbClr val="73B3D1"/>
                </a:solidFill>
              </a:rPr>
              <a:t>bouton1</a:t>
            </a:r>
            <a:r>
              <a:rPr lang="fr-CA"/>
              <a:t> »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2"/>
            <a:r>
              <a:rPr lang="fr-CA"/>
              <a:t> On ne peut pas utiliser la fonction pour un autre élément.</a:t>
            </a:r>
          </a:p>
          <a:p>
            <a:pPr lvl="3"/>
            <a:r>
              <a:rPr lang="fr-CA"/>
              <a:t> Une solution pourrait être de créer une fonction pour chaque élément dont le fond peut changer de couleur... mais cela implique de la </a:t>
            </a:r>
            <a:r>
              <a:rPr lang="fr-CA" b="1"/>
              <a:t>répétition inutile de code </a:t>
            </a:r>
            <a:r>
              <a:rPr lang="fr-CA"/>
              <a:t>!</a:t>
            </a:r>
            <a:r>
              <a:rPr lang="fr-CA" sz="1800"/>
              <a:t> 😢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Mot-clé this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E36ADB-349D-4EB2-B10C-E6E2D590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78" y="2469965"/>
            <a:ext cx="6882443" cy="89807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9BC606-77D9-454B-9CBB-2521970B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13" y="4596037"/>
            <a:ext cx="6982571" cy="2048779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77DB201-0AA2-4E1F-9A2E-5D03EA6C32FA}"/>
              </a:ext>
            </a:extLst>
          </p:cNvPr>
          <p:cNvCxnSpPr>
            <a:cxnSpLocks/>
          </p:cNvCxnSpPr>
          <p:nvPr/>
        </p:nvCxnSpPr>
        <p:spPr>
          <a:xfrm flipH="1" flipV="1">
            <a:off x="6547104" y="5224272"/>
            <a:ext cx="353568" cy="28651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BE3D9FF-1E2A-45A6-AF49-44EBB11BD31C}"/>
              </a:ext>
            </a:extLst>
          </p:cNvPr>
          <p:cNvCxnSpPr>
            <a:cxnSpLocks/>
          </p:cNvCxnSpPr>
          <p:nvPr/>
        </p:nvCxnSpPr>
        <p:spPr>
          <a:xfrm flipH="1" flipV="1">
            <a:off x="6614160" y="6273984"/>
            <a:ext cx="353568" cy="286512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2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Semaine 1 :</a:t>
            </a:r>
          </a:p>
          <a:p>
            <a:pPr lvl="1"/>
            <a:r>
              <a:rPr lang="fr-CA"/>
              <a:t> Opérateurs mathématiques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CA">
                <a:cs typeface="Courier New" panose="02070309020205020404" pitchFamily="49" charset="0"/>
              </a:rPr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CA"/>
              <a:t> Opérateurs d’affectation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fr-CA"/>
              <a:t>,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fr-CA">
              <a:cs typeface="Courier New" panose="02070309020205020404" pitchFamily="49" charset="0"/>
            </a:endParaRPr>
          </a:p>
          <a:p>
            <a:pPr lvl="1"/>
            <a:r>
              <a:rPr lang="fr-CA"/>
              <a:t> Déclarer une variable : </a:t>
            </a:r>
            <a:r>
              <a:rPr lang="fr-CA" b="1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3;</a:t>
            </a:r>
          </a:p>
          <a:p>
            <a:pPr lvl="1"/>
            <a:endParaRPr lang="fr-CA" b="1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b="1">
              <a:solidFill>
                <a:srgbClr val="FA409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Révision</a:t>
            </a:r>
          </a:p>
        </p:txBody>
      </p:sp>
    </p:spTree>
    <p:extLst>
      <p:ext uri="{BB962C8B-B14F-4D97-AF65-F5344CB8AC3E}">
        <p14:creationId xmlns:p14="http://schemas.microsoft.com/office/powerpoint/2010/main" val="2014503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Mot-clé </a:t>
            </a:r>
            <a:r>
              <a:rPr lang="fr-CA" b="1">
                <a:solidFill>
                  <a:srgbClr val="73B3D1"/>
                </a:solidFill>
              </a:rPr>
              <a:t>this</a:t>
            </a:r>
          </a:p>
          <a:p>
            <a:pPr lvl="1"/>
            <a:r>
              <a:rPr lang="fr-CA"/>
              <a:t> C’est ici que le mot-clé « </a:t>
            </a:r>
            <a:r>
              <a:rPr lang="fr-CA" b="1">
                <a:solidFill>
                  <a:srgbClr val="73B3D1"/>
                </a:solidFill>
              </a:rPr>
              <a:t>this</a:t>
            </a:r>
            <a:r>
              <a:rPr lang="fr-CA"/>
              <a:t> » est pratique.</a:t>
            </a:r>
          </a:p>
          <a:p>
            <a:pPr lvl="2"/>
            <a:r>
              <a:rPr lang="fr-CA"/>
              <a:t> Si on remplace </a:t>
            </a:r>
            <a:r>
              <a:rPr lang="fr-CA" b="1">
                <a:solidFill>
                  <a:schemeClr val="tx1"/>
                </a:solidFill>
              </a:rPr>
              <a:t>document.querySelector("#id")</a:t>
            </a:r>
            <a:r>
              <a:rPr lang="fr-CA"/>
              <a:t> dans la fonction </a:t>
            </a:r>
            <a:r>
              <a:rPr lang="fr-CA" b="1">
                <a:solidFill>
                  <a:srgbClr val="73B3D1"/>
                </a:solidFill>
              </a:rPr>
              <a:t>texteBleu()</a:t>
            </a:r>
            <a:r>
              <a:rPr lang="fr-CA"/>
              <a:t> par </a:t>
            </a:r>
            <a:r>
              <a:rPr lang="fr-CA" b="1">
                <a:solidFill>
                  <a:srgbClr val="FA4098"/>
                </a:solidFill>
              </a:rPr>
              <a:t>this</a:t>
            </a:r>
            <a:r>
              <a:rPr lang="fr-CA"/>
              <a:t>, c’est automatiquement </a:t>
            </a:r>
            <a:r>
              <a:rPr lang="fr-CA" b="1"/>
              <a:t>l’élément HTML qui appelle la fonction </a:t>
            </a:r>
            <a:r>
              <a:rPr lang="fr-CA"/>
              <a:t>(suite au déclenchement d’un événement) qui sera affecté par la </a:t>
            </a:r>
            <a:r>
              <a:rPr lang="fr-CA" b="1"/>
              <a:t>fonction</a:t>
            </a:r>
            <a:r>
              <a:rPr lang="fr-CA"/>
              <a:t>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Donc présentement, cette fonction marchera pour tous les éléments pour lesquels nous avons configuré un </a:t>
            </a:r>
            <a:r>
              <a:rPr lang="fr-CA" b="1"/>
              <a:t>événement</a:t>
            </a:r>
            <a:r>
              <a:rPr lang="fr-CA"/>
              <a:t> qui appelle la fonction « </a:t>
            </a:r>
            <a:r>
              <a:rPr lang="fr-CA" b="1">
                <a:solidFill>
                  <a:srgbClr val="73B3D1"/>
                </a:solidFill>
              </a:rPr>
              <a:t>texteBleu() </a:t>
            </a:r>
            <a:r>
              <a:rPr lang="fr-CA"/>
              <a:t>».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Mot-clé this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61D1D6-2A1D-4A62-8393-C27D690F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92" y="3116004"/>
            <a:ext cx="4058216" cy="1095528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</p:spTree>
    <p:extLst>
      <p:ext uri="{BB962C8B-B14F-4D97-AF65-F5344CB8AC3E}">
        <p14:creationId xmlns:p14="http://schemas.microsoft.com/office/powerpoint/2010/main" val="1165232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D9D660D-4E78-4FB7-B956-02E0F303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572"/>
            <a:ext cx="10512000" cy="5707428"/>
          </a:xfrm>
        </p:spPr>
        <p:txBody>
          <a:bodyPr>
            <a:normAutofit/>
          </a:bodyPr>
          <a:lstStyle/>
          <a:p>
            <a:r>
              <a:rPr lang="fr-CA"/>
              <a:t> Mot-clé </a:t>
            </a:r>
            <a:r>
              <a:rPr lang="fr-CA" b="1">
                <a:solidFill>
                  <a:srgbClr val="73B3D1"/>
                </a:solidFill>
              </a:rPr>
              <a:t>this</a:t>
            </a:r>
          </a:p>
          <a:p>
            <a:pPr lvl="1"/>
            <a:r>
              <a:rPr lang="fr-CA"/>
              <a:t> Exemple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2"/>
            <a:r>
              <a:rPr lang="fr-CA"/>
              <a:t> Si on clique sur l’élément avec l’id </a:t>
            </a:r>
            <a:r>
              <a:rPr lang="fr-CA">
                <a:solidFill>
                  <a:srgbClr val="FA4098"/>
                </a:solidFill>
              </a:rPr>
              <a:t>#bouton1</a:t>
            </a:r>
            <a:r>
              <a:rPr lang="fr-CA"/>
              <a:t>, la fonction texteBleu rendra le texte de l’élément avec l’id </a:t>
            </a:r>
            <a:r>
              <a:rPr lang="fr-CA">
                <a:solidFill>
                  <a:srgbClr val="FA4098"/>
                </a:solidFill>
              </a:rPr>
              <a:t>#bouton1 </a:t>
            </a:r>
            <a:r>
              <a:rPr lang="fr-CA"/>
              <a:t>bleu.</a:t>
            </a:r>
          </a:p>
          <a:p>
            <a:pPr lvl="2"/>
            <a:endParaRPr lang="fr-CA"/>
          </a:p>
          <a:p>
            <a:pPr lvl="2"/>
            <a:r>
              <a:rPr lang="fr-CA"/>
              <a:t> Si on clique sur l’élément avec l’id </a:t>
            </a:r>
            <a:r>
              <a:rPr lang="fr-CA">
                <a:solidFill>
                  <a:srgbClr val="FA4098"/>
                </a:solidFill>
              </a:rPr>
              <a:t>#bouton2</a:t>
            </a:r>
            <a:r>
              <a:rPr lang="fr-CA"/>
              <a:t>, la fonction texteBleu rendra le texte de l’élément avec l’id </a:t>
            </a:r>
            <a:r>
              <a:rPr lang="fr-CA">
                <a:solidFill>
                  <a:srgbClr val="FA4098"/>
                </a:solidFill>
              </a:rPr>
              <a:t>#bouton2 </a:t>
            </a:r>
            <a:r>
              <a:rPr lang="fr-CA"/>
              <a:t>bleu.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3"/>
            <a:endParaRPr lang="fr-CA"/>
          </a:p>
          <a:p>
            <a:pPr lvl="3"/>
            <a:endParaRPr lang="fr-CA"/>
          </a:p>
          <a:p>
            <a:pPr lvl="3"/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365136-E933-4296-BE91-C6C71E34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Mot-clé this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76AC2E-E8B5-41B5-BC37-1EB64DF9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28" y="2100316"/>
            <a:ext cx="7708144" cy="1499412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A7C3DC-E517-4AFF-ACCA-DF9E9FB7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89" y="3739419"/>
            <a:ext cx="3293422" cy="869525"/>
          </a:xfrm>
          <a:prstGeom prst="rect">
            <a:avLst/>
          </a:prstGeom>
          <a:ln w="28575">
            <a:solidFill>
              <a:srgbClr val="B177BF"/>
            </a:solidFill>
          </a:ln>
        </p:spPr>
      </p:pic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44A08F07-8687-4DAB-BFE3-39D2EC24C1F9}"/>
              </a:ext>
            </a:extLst>
          </p:cNvPr>
          <p:cNvCxnSpPr>
            <a:cxnSpLocks/>
          </p:cNvCxnSpPr>
          <p:nvPr/>
        </p:nvCxnSpPr>
        <p:spPr>
          <a:xfrm rot="5400000">
            <a:off x="7162800" y="1859280"/>
            <a:ext cx="731520" cy="3182112"/>
          </a:xfrm>
          <a:prstGeom prst="bentConnector3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567440E-B017-4442-8C00-9A5AE18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Semaine 2 :</a:t>
            </a:r>
          </a:p>
          <a:p>
            <a:pPr lvl="1"/>
            <a:r>
              <a:rPr lang="fr-CA"/>
              <a:t> Chaînes de caractères</a:t>
            </a:r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>
                <a:cs typeface="Courier New" panose="02070309020205020404" pitchFamily="49" charset="0"/>
              </a:rPr>
              <a:t> Concaténation avec </a:t>
            </a:r>
            <a:r>
              <a:rPr lang="fr-CA">
                <a:solidFill>
                  <a:srgbClr val="FA4098"/>
                </a:solidFill>
                <a:cs typeface="Courier New" panose="02070309020205020404" pitchFamily="49" charset="0"/>
              </a:rPr>
              <a:t>+</a:t>
            </a:r>
            <a:r>
              <a:rPr lang="fr-CA">
                <a:cs typeface="Courier New" panose="02070309020205020404" pitchFamily="49" charset="0"/>
              </a:rPr>
              <a:t> </a:t>
            </a:r>
          </a:p>
          <a:p>
            <a:pPr lvl="1"/>
            <a:endParaRPr lang="fr-CA">
              <a:cs typeface="Courier New" panose="02070309020205020404" pitchFamily="49" charset="0"/>
            </a:endParaRPr>
          </a:p>
          <a:p>
            <a:pPr lvl="1"/>
            <a:endParaRPr lang="fr-CA">
              <a:cs typeface="Courier New" panose="02070309020205020404" pitchFamily="49" charset="0"/>
            </a:endParaRPr>
          </a:p>
          <a:p>
            <a:pPr lvl="1"/>
            <a:r>
              <a:rPr lang="fr-CA">
                <a:cs typeface="Courier New" panose="02070309020205020404" pitchFamily="49" charset="0"/>
              </a:rPr>
              <a:t> Concaténation avec </a:t>
            </a:r>
            <a:r>
              <a:rPr lang="fr-CA">
                <a:solidFill>
                  <a:srgbClr val="FA4098"/>
                </a:solidFill>
                <a:cs typeface="Courier New" panose="02070309020205020404" pitchFamily="49" charset="0"/>
              </a:rPr>
              <a:t>+=</a:t>
            </a:r>
          </a:p>
          <a:p>
            <a:pPr marL="914400" lvl="2" indent="0">
              <a:buNone/>
            </a:pPr>
            <a:endParaRPr lang="fr-CA">
              <a:cs typeface="Courier New" panose="020703090202050204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6FB83B6-AEEF-42D8-B771-17DD658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Révision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02DEF-E931-4030-9B91-CBB6A811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53" y="2838586"/>
            <a:ext cx="1816503" cy="665777"/>
          </a:xfrm>
          <a:prstGeom prst="rect">
            <a:avLst/>
          </a:prstGeom>
          <a:ln w="19050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77571C-3957-475B-9093-68ED74DC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53" y="4019414"/>
            <a:ext cx="2248214" cy="914528"/>
          </a:xfrm>
          <a:prstGeom prst="rect">
            <a:avLst/>
          </a:prstGeom>
          <a:ln w="19050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9CEDA6-26EA-4F0D-AB05-8A5B4A801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553" y="2011393"/>
            <a:ext cx="3792441" cy="358623"/>
          </a:xfrm>
          <a:prstGeom prst="rect">
            <a:avLst/>
          </a:prstGeom>
          <a:ln w="19050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34754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D8B2B5-753F-4B90-9F38-990D84F2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Semaine 2 (suite)</a:t>
            </a:r>
          </a:p>
          <a:p>
            <a:pPr lvl="1"/>
            <a:r>
              <a:rPr lang="fr-CA"/>
              <a:t> document.querySelector() et .textContent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.textContent et concaténation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D4637F-F51B-49A8-AE4F-6EA08A2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46C7BD-DA93-4AD7-8BE4-9EF208268BF0}"/>
              </a:ext>
            </a:extLst>
          </p:cNvPr>
          <p:cNvSpPr txBox="1"/>
          <p:nvPr/>
        </p:nvSpPr>
        <p:spPr>
          <a:xfrm>
            <a:off x="3756384" y="2084567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pikachu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Pick a shoe &lt;/</a:t>
            </a:r>
            <a:r>
              <a:rPr lang="fr-CA" b="1" dirty="0">
                <a:solidFill>
                  <a:srgbClr val="739C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1ED648B1-AB46-46F7-8D8A-DD5EB9782105}"/>
              </a:ext>
            </a:extLst>
          </p:cNvPr>
          <p:cNvSpPr/>
          <p:nvPr/>
        </p:nvSpPr>
        <p:spPr>
          <a:xfrm>
            <a:off x="5407152" y="2511552"/>
            <a:ext cx="274320" cy="316992"/>
          </a:xfrm>
          <a:prstGeom prst="downArrow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866A3-DBDE-4390-824D-FA9F299B58E6}"/>
              </a:ext>
            </a:extLst>
          </p:cNvPr>
          <p:cNvSpPr txBox="1"/>
          <p:nvPr/>
        </p:nvSpPr>
        <p:spPr>
          <a:xfrm>
            <a:off x="1608861" y="2874006"/>
            <a:ext cx="886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CA" b="1" dirty="0">
                <a:solidFill>
                  <a:srgbClr val="FA40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#pikachu</a:t>
            </a:r>
            <a:r>
              <a:rPr lang="fr-CA" b="1" dirty="0">
                <a:latin typeface="Courier New" panose="02070309020205020404" pitchFamily="49" charset="0"/>
                <a:cs typeface="Courier New" panose="02070309020205020404" pitchFamily="49" charset="0"/>
              </a:rPr>
              <a:t>").textContent = "Pikachu";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97BA9380-9F50-4C0E-934F-1538D3C88E8E}"/>
              </a:ext>
            </a:extLst>
          </p:cNvPr>
          <p:cNvSpPr/>
          <p:nvPr/>
        </p:nvSpPr>
        <p:spPr>
          <a:xfrm>
            <a:off x="8698992" y="4783892"/>
            <a:ext cx="379221" cy="437990"/>
          </a:xfrm>
          <a:prstGeom prst="downArrow">
            <a:avLst/>
          </a:prstGeom>
          <a:solidFill>
            <a:srgbClr val="73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521B85-E01B-4205-895D-F31655E9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3" y="4596805"/>
            <a:ext cx="6619271" cy="146791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139B3E-E626-43A4-BFC9-87E34F96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54" y="5333777"/>
            <a:ext cx="2313165" cy="10954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319BB8-2E4D-4438-9014-6DAF8102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019" y="3564940"/>
            <a:ext cx="2313165" cy="110705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22433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D8B2B5-753F-4B90-9F38-990D84F2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Semaine 2 (suite)</a:t>
            </a:r>
          </a:p>
          <a:p>
            <a:pPr lvl="1"/>
            <a:r>
              <a:rPr lang="fr-CA"/>
              <a:t> Les fonctions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D4637F-F51B-49A8-AE4F-6EA08A2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177D8-2777-4F3B-BBA2-45D7DFD60754}"/>
              </a:ext>
            </a:extLst>
          </p:cNvPr>
          <p:cNvSpPr txBox="1"/>
          <p:nvPr/>
        </p:nvSpPr>
        <p:spPr>
          <a:xfrm>
            <a:off x="1605317" y="2193284"/>
            <a:ext cx="237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Ce mot-clé sert à </a:t>
            </a:r>
            <a:r>
              <a:rPr lang="fr-CA" sz="1400" b="1" dirty="0">
                <a:solidFill>
                  <a:srgbClr val="73B3D1"/>
                </a:solidFill>
              </a:rPr>
              <a:t>déclarer</a:t>
            </a:r>
            <a:r>
              <a:rPr lang="fr-CA" sz="1400" dirty="0">
                <a:solidFill>
                  <a:srgbClr val="9073D1"/>
                </a:solidFill>
              </a:rPr>
              <a:t> une fonction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5A7213-3419-4B06-813A-587F682944FC}"/>
              </a:ext>
            </a:extLst>
          </p:cNvPr>
          <p:cNvSpPr txBox="1"/>
          <p:nvPr/>
        </p:nvSpPr>
        <p:spPr>
          <a:xfrm>
            <a:off x="4095532" y="2195960"/>
            <a:ext cx="314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Ceci est le </a:t>
            </a:r>
            <a:r>
              <a:rPr lang="fr-CA" sz="1400" b="1" dirty="0">
                <a:solidFill>
                  <a:srgbClr val="73B3D1"/>
                </a:solidFill>
              </a:rPr>
              <a:t>nom</a:t>
            </a:r>
            <a:r>
              <a:rPr lang="fr-CA" sz="1400" dirty="0">
                <a:solidFill>
                  <a:srgbClr val="9073D1"/>
                </a:solidFill>
              </a:rPr>
              <a:t> de la fonction. C’est ce qui l’identifie.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52E63D-E515-4801-93C5-5C6E57BB37F8}"/>
              </a:ext>
            </a:extLst>
          </p:cNvPr>
          <p:cNvSpPr txBox="1"/>
          <p:nvPr/>
        </p:nvSpPr>
        <p:spPr>
          <a:xfrm>
            <a:off x="7297660" y="2188589"/>
            <a:ext cx="368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9073D1"/>
                </a:solidFill>
              </a:rPr>
              <a:t>Le morceau de code réutilisable est situé entre des </a:t>
            </a:r>
            <a:r>
              <a:rPr lang="fr-CA" sz="1400" b="1" dirty="0">
                <a:solidFill>
                  <a:srgbClr val="73B3D1"/>
                </a:solidFill>
              </a:rPr>
              <a:t>accolades</a:t>
            </a:r>
            <a:r>
              <a:rPr lang="fr-CA" sz="1400" dirty="0">
                <a:solidFill>
                  <a:srgbClr val="9073D1"/>
                </a:solidFill>
              </a:rPr>
              <a:t> { ... }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C804BA-7765-4B04-ABAB-E371E9F5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3089622"/>
            <a:ext cx="8278380" cy="104789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EF15F18-7296-4DE6-AFB9-3DE08491470E}"/>
              </a:ext>
            </a:extLst>
          </p:cNvPr>
          <p:cNvCxnSpPr>
            <a:cxnSpLocks/>
          </p:cNvCxnSpPr>
          <p:nvPr/>
        </p:nvCxnSpPr>
        <p:spPr>
          <a:xfrm>
            <a:off x="2505456" y="2612171"/>
            <a:ext cx="143257" cy="56752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99B11FB-68BB-4CE9-87EC-C0235FC54985}"/>
              </a:ext>
            </a:extLst>
          </p:cNvPr>
          <p:cNvCxnSpPr>
            <a:cxnSpLocks/>
          </p:cNvCxnSpPr>
          <p:nvPr/>
        </p:nvCxnSpPr>
        <p:spPr>
          <a:xfrm flipH="1">
            <a:off x="4095533" y="2711809"/>
            <a:ext cx="476467" cy="467887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F987076-B4E2-4297-86C0-E41D5752D50C}"/>
              </a:ext>
            </a:extLst>
          </p:cNvPr>
          <p:cNvCxnSpPr>
            <a:cxnSpLocks/>
          </p:cNvCxnSpPr>
          <p:nvPr/>
        </p:nvCxnSpPr>
        <p:spPr>
          <a:xfrm flipH="1">
            <a:off x="5313048" y="2748691"/>
            <a:ext cx="2667755" cy="610205"/>
          </a:xfrm>
          <a:prstGeom prst="straightConnector1">
            <a:avLst/>
          </a:prstGeom>
          <a:ln w="57150">
            <a:solidFill>
              <a:srgbClr val="73B3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D9F11AA-3A83-4609-85CD-30E66F7B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99" y="4371645"/>
            <a:ext cx="2503809" cy="121338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98450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D8B2B5-753F-4B90-9F38-990D84F2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Semaine 2 (suite)</a:t>
            </a:r>
          </a:p>
          <a:p>
            <a:pPr lvl="1"/>
            <a:r>
              <a:rPr lang="fr-CA"/>
              <a:t> Fonctions préexistantes</a:t>
            </a:r>
          </a:p>
          <a:p>
            <a:pPr lvl="2"/>
            <a:r>
              <a:rPr lang="fr-CA"/>
              <a:t> alert()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marL="914400" lvl="2" indent="0">
              <a:buNone/>
            </a:pPr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console.log()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D4637F-F51B-49A8-AE4F-6EA08A2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E30DA7-97E3-4BAE-BFD6-632CD098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031"/>
            <a:ext cx="4829849" cy="151468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58AEA5-22C4-44B5-9B4B-FA3E081B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36" y="1665117"/>
            <a:ext cx="5909723" cy="274440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5FDD89-D084-44A5-B113-B23599200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57704"/>
            <a:ext cx="4334480" cy="20100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</p:spTree>
    <p:extLst>
      <p:ext uri="{BB962C8B-B14F-4D97-AF65-F5344CB8AC3E}">
        <p14:creationId xmlns:p14="http://schemas.microsoft.com/office/powerpoint/2010/main" val="163717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69D58-1A66-433E-9B66-80CE9378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Constantes</a:t>
            </a:r>
          </a:p>
          <a:p>
            <a:pPr lvl="1"/>
            <a:r>
              <a:rPr lang="fr-CA"/>
              <a:t> Nous avons vu comment déclarer des </a:t>
            </a:r>
            <a:r>
              <a:rPr lang="fr-CA" b="1"/>
              <a:t>variables</a:t>
            </a:r>
            <a:r>
              <a:rPr lang="fr-CA"/>
              <a:t> ...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Nous pouvons également déclarer des </a:t>
            </a:r>
            <a:r>
              <a:rPr lang="fr-CA" b="1"/>
              <a:t>variables constantes</a:t>
            </a:r>
          </a:p>
          <a:p>
            <a:pPr lvl="2"/>
            <a:r>
              <a:rPr lang="fr-CA"/>
              <a:t> Il suffit de remplacer le mot-clé </a:t>
            </a:r>
            <a:r>
              <a:rPr lang="fr-CA" b="1">
                <a:solidFill>
                  <a:srgbClr val="FA4098"/>
                </a:solidFill>
              </a:rPr>
              <a:t>let</a:t>
            </a:r>
            <a:r>
              <a:rPr lang="fr-CA"/>
              <a:t> par « </a:t>
            </a:r>
            <a:r>
              <a:rPr lang="fr-CA" b="1">
                <a:solidFill>
                  <a:srgbClr val="FA4098"/>
                </a:solidFill>
              </a:rPr>
              <a:t>const</a:t>
            </a:r>
            <a:r>
              <a:rPr lang="fr-CA"/>
              <a:t> »</a:t>
            </a:r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endParaRPr lang="fr-CA"/>
          </a:p>
          <a:p>
            <a:pPr lvl="2"/>
            <a:r>
              <a:rPr lang="fr-CA"/>
              <a:t> Ces </a:t>
            </a:r>
            <a:r>
              <a:rPr lang="fr-CA" b="1"/>
              <a:t>variables constantes </a:t>
            </a:r>
            <a:r>
              <a:rPr lang="fr-CA"/>
              <a:t>peuvent être utilisée comme n’importe quelle autre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Constantes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C8E3C7-55B2-4EAC-92C5-0FCCF608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74" y="5865924"/>
            <a:ext cx="3820849" cy="36909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485C46-9ED9-4375-8681-53A1EC4EA361}"/>
              </a:ext>
            </a:extLst>
          </p:cNvPr>
          <p:cNvSpPr txBox="1"/>
          <p:nvPr/>
        </p:nvSpPr>
        <p:spPr>
          <a:xfrm>
            <a:off x="8004623" y="4076807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39CD1"/>
                </a:solidFill>
              </a:rPr>
              <a:t>Convention</a:t>
            </a:r>
            <a:r>
              <a:rPr lang="fr-CA">
                <a:solidFill>
                  <a:srgbClr val="739CD1"/>
                </a:solidFill>
              </a:rPr>
              <a:t> : Les variables constantes sont nommées en </a:t>
            </a:r>
            <a:r>
              <a:rPr lang="fr-CA" b="1">
                <a:solidFill>
                  <a:srgbClr val="739CD1"/>
                </a:solidFill>
              </a:rPr>
              <a:t>MAJUSCULES</a:t>
            </a:r>
            <a:r>
              <a:rPr lang="fr-CA">
                <a:solidFill>
                  <a:srgbClr val="739CD1"/>
                </a:solidFill>
              </a:rPr>
              <a:t> pour les reconnaître facilement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7BEA5D-DA79-47FA-9A02-08BF0676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69" y="2206130"/>
            <a:ext cx="3277057" cy="71447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F2B6E2-19B5-470F-A8B5-37BAEF317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339" y="4190761"/>
            <a:ext cx="3820058" cy="695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7425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69D58-1A66-433E-9B66-80CE9378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Constantes</a:t>
            </a:r>
          </a:p>
          <a:p>
            <a:pPr lvl="1"/>
            <a:r>
              <a:rPr lang="fr-CA"/>
              <a:t> </a:t>
            </a:r>
            <a:r>
              <a:rPr lang="fr-CA" b="1"/>
              <a:t>Particularité</a:t>
            </a:r>
            <a:r>
              <a:rPr lang="fr-CA"/>
              <a:t> : Leur valeur </a:t>
            </a:r>
            <a:r>
              <a:rPr lang="fr-CA" b="1"/>
              <a:t>ne</a:t>
            </a:r>
            <a:r>
              <a:rPr lang="fr-CA"/>
              <a:t> peut </a:t>
            </a:r>
            <a:r>
              <a:rPr lang="fr-CA" b="1"/>
              <a:t>pas</a:t>
            </a:r>
            <a:r>
              <a:rPr lang="fr-CA"/>
              <a:t> être </a:t>
            </a:r>
            <a:r>
              <a:rPr lang="fr-CA" b="1"/>
              <a:t>modifiée</a:t>
            </a:r>
            <a:r>
              <a:rPr lang="fr-CA"/>
              <a:t>. (Cela provoque une </a:t>
            </a:r>
            <a:r>
              <a:rPr lang="fr-CA" b="1" u="sng"/>
              <a:t>erreur</a:t>
            </a:r>
            <a:r>
              <a:rPr lang="fr-CA"/>
              <a:t> dans le programme)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Pourquoi les utiliser ?</a:t>
            </a:r>
          </a:p>
          <a:p>
            <a:pPr lvl="2"/>
            <a:r>
              <a:rPr lang="fr-CA"/>
              <a:t> Lorsqu’on sait qu’une </a:t>
            </a:r>
            <a:r>
              <a:rPr lang="fr-CA" b="1"/>
              <a:t>variable</a:t>
            </a:r>
            <a:r>
              <a:rPr lang="fr-CA"/>
              <a:t> n’est jamais censée changer de valeur, il est préférable d’en faire une </a:t>
            </a:r>
            <a:r>
              <a:rPr lang="fr-CA" b="1"/>
              <a:t>constante</a:t>
            </a:r>
            <a:r>
              <a:rPr lang="fr-CA"/>
              <a:t>. Comme ça, si jamais on change sa valeur par erreur, le programme nous avertit immédiatement de cette bévue.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6EA1B8-984F-4384-8240-8CBD711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Constantes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0400EE-EA85-45B3-941F-8C5BAFFE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8" y="2535329"/>
            <a:ext cx="3006743" cy="178734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0194761-3370-4533-9202-314565E1CA30}"/>
              </a:ext>
            </a:extLst>
          </p:cNvPr>
          <p:cNvSpPr txBox="1"/>
          <p:nvPr/>
        </p:nvSpPr>
        <p:spPr>
          <a:xfrm>
            <a:off x="2110032" y="3429000"/>
            <a:ext cx="562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/>
              <a:t>🚫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30D710-54DA-485D-A67F-2E6B75184278}"/>
              </a:ext>
            </a:extLst>
          </p:cNvPr>
          <p:cNvSpPr txBox="1"/>
          <p:nvPr/>
        </p:nvSpPr>
        <p:spPr>
          <a:xfrm>
            <a:off x="2110032" y="3829110"/>
            <a:ext cx="562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/>
              <a:t>🚫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045C4DD-D25C-436D-B878-E93DD38D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82" y="2529370"/>
            <a:ext cx="2694324" cy="179330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E1E441D-A8C2-4BB4-AE2B-CB718753A55A}"/>
              </a:ext>
            </a:extLst>
          </p:cNvPr>
          <p:cNvSpPr txBox="1"/>
          <p:nvPr/>
        </p:nvSpPr>
        <p:spPr>
          <a:xfrm>
            <a:off x="7268717" y="3463713"/>
            <a:ext cx="489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/>
              <a:t>✔️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FE7E32-3AF0-4C25-A8AA-02E15343D4D3}"/>
              </a:ext>
            </a:extLst>
          </p:cNvPr>
          <p:cNvSpPr txBox="1"/>
          <p:nvPr/>
        </p:nvSpPr>
        <p:spPr>
          <a:xfrm>
            <a:off x="7268717" y="3863823"/>
            <a:ext cx="489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293034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E8CCA7FB9EAE4D9797B5C1381037FC" ma:contentTypeVersion="9" ma:contentTypeDescription="Create a new document." ma:contentTypeScope="" ma:versionID="020e06b287671e86e91b3e1b12ab4816">
  <xsd:schema xmlns:xsd="http://www.w3.org/2001/XMLSchema" xmlns:xs="http://www.w3.org/2001/XMLSchema" xmlns:p="http://schemas.microsoft.com/office/2006/metadata/properties" xmlns:ns2="83ab252c-4429-4d3c-b354-a26bac7f17c4" targetNamespace="http://schemas.microsoft.com/office/2006/metadata/properties" ma:root="true" ma:fieldsID="a7531f0ded98428dc5aa0cd72d251711" ns2:_="">
    <xsd:import namespace="83ab252c-4429-4d3c-b354-a26bac7f1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b252c-4429-4d3c-b354-a26bac7f1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652E77-4955-493E-BE66-838A23DC46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D4AE9F-B01C-455F-A14D-6ED46E899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b252c-4429-4d3c-b354-a26bac7f1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FAAF9F-4D91-4A53-AD87-F90AE21F340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11553</TotalTime>
  <Words>1811</Words>
  <Application>Microsoft Macintosh PowerPoint</Application>
  <PresentationFormat>Grand écran</PresentationFormat>
  <Paragraphs>289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Symbol</vt:lpstr>
      <vt:lpstr>Wingdings</vt:lpstr>
      <vt:lpstr>Thème Office</vt:lpstr>
      <vt:lpstr>Semaine 3</vt:lpstr>
      <vt:lpstr>Menu du jour</vt:lpstr>
      <vt:lpstr>Révision</vt:lpstr>
      <vt:lpstr>Révision</vt:lpstr>
      <vt:lpstr>Révision</vt:lpstr>
      <vt:lpstr>Révision</vt:lpstr>
      <vt:lpstr>Révision</vt:lpstr>
      <vt:lpstr>Constantes</vt:lpstr>
      <vt:lpstr>Constantes</vt:lpstr>
      <vt:lpstr>Variables locales et globales</vt:lpstr>
      <vt:lpstr>Variables locales et globales</vt:lpstr>
      <vt:lpstr>Variables locales et globales</vt:lpstr>
      <vt:lpstr>Variables locales et globales</vt:lpstr>
      <vt:lpstr>Variables locales et globales</vt:lpstr>
      <vt:lpstr>Écouteurs d’événements</vt:lpstr>
      <vt:lpstr>Écouteurs d’événements</vt:lpstr>
      <vt:lpstr>Écouteurs d’événements</vt:lpstr>
      <vt:lpstr>Écouteurs d’événements</vt:lpstr>
      <vt:lpstr>Écouteurs d’événements</vt:lpstr>
      <vt:lpstr>DOM</vt:lpstr>
      <vt:lpstr>DOM</vt:lpstr>
      <vt:lpstr>DOM</vt:lpstr>
      <vt:lpstr>DOM</vt:lpstr>
      <vt:lpstr>DOM </vt:lpstr>
      <vt:lpstr>DOM </vt:lpstr>
      <vt:lpstr>DOM</vt:lpstr>
      <vt:lpstr>DOM</vt:lpstr>
      <vt:lpstr>DOM</vt:lpstr>
      <vt:lpstr>Mot-clé this</vt:lpstr>
      <vt:lpstr>Mot-clé this</vt:lpstr>
      <vt:lpstr>Mot-clé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Dupont Mathieu</cp:lastModifiedBy>
  <cp:revision>2399</cp:revision>
  <dcterms:created xsi:type="dcterms:W3CDTF">2021-06-05T18:50:42Z</dcterms:created>
  <dcterms:modified xsi:type="dcterms:W3CDTF">2022-09-11T03:11:26Z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0x01010062E8CCA7FB9EAE4D9797B5C1381037FC</vt:lpwstr>
  </property>
</Properties>
</file>