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79" r:id="rId8"/>
    <p:sldId id="306" r:id="rId9"/>
    <p:sldId id="280" r:id="rId10"/>
    <p:sldId id="305" r:id="rId11"/>
    <p:sldId id="281" r:id="rId12"/>
    <p:sldId id="309" r:id="rId13"/>
    <p:sldId id="285" r:id="rId14"/>
    <p:sldId id="282" r:id="rId15"/>
    <p:sldId id="283" r:id="rId16"/>
    <p:sldId id="304" r:id="rId17"/>
    <p:sldId id="284" r:id="rId18"/>
    <p:sldId id="311" r:id="rId19"/>
    <p:sldId id="293" r:id="rId20"/>
    <p:sldId id="294" r:id="rId21"/>
    <p:sldId id="295" r:id="rId22"/>
    <p:sldId id="296" r:id="rId23"/>
    <p:sldId id="297" r:id="rId24"/>
    <p:sldId id="298" r:id="rId25"/>
    <p:sldId id="310" r:id="rId26"/>
    <p:sldId id="308" r:id="rId27"/>
    <p:sldId id="299" r:id="rId28"/>
    <p:sldId id="300" r:id="rId29"/>
    <p:sldId id="301" r:id="rId30"/>
    <p:sldId id="302" r:id="rId31"/>
    <p:sldId id="303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CDE"/>
    <a:srgbClr val="FA4098"/>
    <a:srgbClr val="739CD1"/>
    <a:srgbClr val="73B3D1"/>
    <a:srgbClr val="BF779D"/>
    <a:srgbClr val="B177BF"/>
    <a:srgbClr val="9073D1"/>
    <a:srgbClr val="7385D1"/>
    <a:srgbClr val="000000"/>
    <a:srgbClr val="FA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8" autoAdjust="0"/>
    <p:restoredTop sz="96727" autoAdjust="0"/>
  </p:normalViewPr>
  <p:slideViewPr>
    <p:cSldViewPr snapToGrid="0">
      <p:cViewPr varScale="1">
        <p:scale>
          <a:sx n="124" d="100"/>
          <a:sy n="124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B3D1"/>
                </a:solidFill>
              </a:rPr>
              <a:t>Intro. à la programmation - Aut. 2022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2022-10-06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Semaine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DOM (classes et attributs) et boucles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3C08A3-F225-4A3D-9771-88AAF9CF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/>
              <a:t>éléments HTML </a:t>
            </a:r>
            <a:r>
              <a:rPr lang="fr-CA"/>
              <a:t>possèdent parfois un ou plusieurs </a:t>
            </a:r>
            <a:r>
              <a:rPr lang="fr-CA" b="1">
                <a:solidFill>
                  <a:srgbClr val="FA4098"/>
                </a:solidFill>
              </a:rPr>
              <a:t>attributs</a:t>
            </a:r>
          </a:p>
          <a:p>
            <a:pPr lvl="1"/>
            <a:r>
              <a:rPr lang="fr-CA"/>
              <a:t> Ils sont situés dans la </a:t>
            </a:r>
            <a:r>
              <a:rPr lang="fr-CA" b="1"/>
              <a:t>balise ouvrante</a:t>
            </a:r>
            <a:r>
              <a:rPr lang="fr-CA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D4A4D2-D061-444F-A732-F36E4E2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029E2A-1565-4D02-967D-625F9EE0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13" y="2140036"/>
            <a:ext cx="2897974" cy="42881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213ED1E-62F8-474A-AEB3-E4DC97165755}"/>
              </a:ext>
            </a:extLst>
          </p:cNvPr>
          <p:cNvCxnSpPr/>
          <p:nvPr/>
        </p:nvCxnSpPr>
        <p:spPr>
          <a:xfrm>
            <a:off x="2179460" y="5480580"/>
            <a:ext cx="1517904" cy="0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EC3F5A8-7A7B-494B-B0B0-7EFEC6E16BB2}"/>
              </a:ext>
            </a:extLst>
          </p:cNvPr>
          <p:cNvCxnSpPr/>
          <p:nvPr/>
        </p:nvCxnSpPr>
        <p:spPr>
          <a:xfrm>
            <a:off x="3887451" y="5488969"/>
            <a:ext cx="1517904" cy="0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F06CE2D-49F8-4900-AC9F-90605752DF79}"/>
              </a:ext>
            </a:extLst>
          </p:cNvPr>
          <p:cNvCxnSpPr>
            <a:cxnSpLocks/>
          </p:cNvCxnSpPr>
          <p:nvPr/>
        </p:nvCxnSpPr>
        <p:spPr>
          <a:xfrm>
            <a:off x="5650992" y="5482873"/>
            <a:ext cx="1892195" cy="6096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B3B4405-0CAA-475B-98C9-41B3DBB5FAAF}"/>
              </a:ext>
            </a:extLst>
          </p:cNvPr>
          <p:cNvSpPr txBox="1"/>
          <p:nvPr/>
        </p:nvSpPr>
        <p:spPr>
          <a:xfrm>
            <a:off x="3962400" y="2689119"/>
            <a:ext cx="108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Attribut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F742CC-26A2-4563-9597-69CBC31D1EC9}"/>
              </a:ext>
            </a:extLst>
          </p:cNvPr>
          <p:cNvSpPr txBox="1"/>
          <p:nvPr/>
        </p:nvSpPr>
        <p:spPr>
          <a:xfrm>
            <a:off x="5358384" y="2673100"/>
            <a:ext cx="108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Sa valeur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1437CD-385A-45A7-8A3D-124B07809335}"/>
              </a:ext>
            </a:extLst>
          </p:cNvPr>
          <p:cNvCxnSpPr>
            <a:cxnSpLocks/>
          </p:cNvCxnSpPr>
          <p:nvPr/>
        </p:nvCxnSpPr>
        <p:spPr>
          <a:xfrm>
            <a:off x="4629625" y="2981493"/>
            <a:ext cx="106741" cy="165508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9BE51DE-A9D3-4339-9C89-0EBDC97F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93" y="3140069"/>
            <a:ext cx="3843558" cy="264851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C97F3F3-2ED7-40BD-AAD1-4494436FAE58}"/>
              </a:ext>
            </a:extLst>
          </p:cNvPr>
          <p:cNvCxnSpPr/>
          <p:nvPr/>
        </p:nvCxnSpPr>
        <p:spPr>
          <a:xfrm>
            <a:off x="4383024" y="3397010"/>
            <a:ext cx="1517904" cy="0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0DB299A-8B7D-432E-8093-41871CB01FE6}"/>
              </a:ext>
            </a:extLst>
          </p:cNvPr>
          <p:cNvCxnSpPr>
            <a:cxnSpLocks/>
          </p:cNvCxnSpPr>
          <p:nvPr/>
        </p:nvCxnSpPr>
        <p:spPr>
          <a:xfrm flipH="1">
            <a:off x="5520457" y="2952196"/>
            <a:ext cx="122146" cy="167275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5C73D7E8-B95F-4DC5-9E58-03E544CF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91" y="4148656"/>
            <a:ext cx="6616817" cy="284371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D9F7950-61E7-440A-A026-6322C2B2BB0E}"/>
              </a:ext>
            </a:extLst>
          </p:cNvPr>
          <p:cNvCxnSpPr/>
          <p:nvPr/>
        </p:nvCxnSpPr>
        <p:spPr>
          <a:xfrm>
            <a:off x="3340608" y="4440936"/>
            <a:ext cx="1517904" cy="0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7998B5-0784-4E19-985F-F081D7AD4BA2}"/>
              </a:ext>
            </a:extLst>
          </p:cNvPr>
          <p:cNvCxnSpPr>
            <a:cxnSpLocks/>
          </p:cNvCxnSpPr>
          <p:nvPr/>
        </p:nvCxnSpPr>
        <p:spPr>
          <a:xfrm flipV="1">
            <a:off x="5047488" y="4433027"/>
            <a:ext cx="1873429" cy="7909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BBAC4A30-D907-4B7D-9BC4-74417BE4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483" y="5136498"/>
            <a:ext cx="8464778" cy="3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F8B798-C6BD-4A41-8056-68825C2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Ajouter</a:t>
            </a:r>
            <a:r>
              <a:rPr lang="fr-CA"/>
              <a:t> un attribut à un élément HTML :</a:t>
            </a:r>
          </a:p>
          <a:p>
            <a:pPr marL="914400" lvl="2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CA" sz="1800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/>
            <a:endParaRPr lang="fr-CA"/>
          </a:p>
          <a:p>
            <a:pPr lvl="2"/>
            <a:r>
              <a:rPr lang="fr-CA"/>
              <a:t> Ex : </a:t>
            </a:r>
            <a:r>
              <a:rPr lang="fr-CA" sz="2000">
                <a:cs typeface="Courier New" panose="02070309020205020404" pitchFamily="49" charset="0"/>
              </a:rPr>
              <a:t>document.querySelector("#babyshark")</a:t>
            </a:r>
            <a:r>
              <a:rPr lang="fr-CA"/>
              <a:t>.</a:t>
            </a:r>
            <a:r>
              <a:rPr lang="fr-CA" b="1">
                <a:solidFill>
                  <a:srgbClr val="FA4098"/>
                </a:solidFill>
              </a:rPr>
              <a:t>setAttribute</a:t>
            </a:r>
            <a:r>
              <a:rPr lang="fr-CA"/>
              <a:t>("</a:t>
            </a:r>
            <a:r>
              <a:rPr lang="fr-CA" b="1"/>
              <a:t>title</a:t>
            </a:r>
            <a:r>
              <a:rPr lang="fr-CA"/>
              <a:t>", "doodoo");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r>
              <a:rPr lang="fr-CA"/>
              <a:t> </a:t>
            </a:r>
            <a:r>
              <a:rPr lang="fr-CA" b="1"/>
              <a:t>Modifier</a:t>
            </a:r>
            <a:r>
              <a:rPr lang="fr-CA"/>
              <a:t> un attribut pour un élément HTML : (Même syntaxe)</a:t>
            </a:r>
          </a:p>
          <a:p>
            <a:pPr lvl="2"/>
            <a:endParaRPr lang="fr-CA"/>
          </a:p>
          <a:p>
            <a:pPr lvl="2"/>
            <a:r>
              <a:rPr lang="fr-CA"/>
              <a:t> Ex : </a:t>
            </a:r>
            <a:r>
              <a:rPr lang="fr-CA">
                <a:cs typeface="Courier New" panose="02070309020205020404" pitchFamily="49" charset="0"/>
              </a:rPr>
              <a:t>document.querySelector("#babyshark")</a:t>
            </a:r>
            <a:r>
              <a:rPr lang="fr-CA"/>
              <a:t>. </a:t>
            </a:r>
            <a:r>
              <a:rPr lang="fr-CA" b="1">
                <a:solidFill>
                  <a:srgbClr val="FA4098"/>
                </a:solidFill>
              </a:rPr>
              <a:t>setAttribute</a:t>
            </a:r>
            <a:r>
              <a:rPr lang="fr-CA"/>
              <a:t>("</a:t>
            </a:r>
            <a:r>
              <a:rPr lang="fr-CA" b="1"/>
              <a:t>title</a:t>
            </a:r>
            <a:r>
              <a:rPr lang="fr-CA"/>
              <a:t>", "Baby shark doo doo doo doo");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69914FB-CF1B-488C-8C84-0DE8EB8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1D022C-C970-49A9-836C-13497A75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6" y="2707140"/>
            <a:ext cx="3801005" cy="41915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79BF61-FE24-4BB9-8E4B-CBB39F47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392" y="5376672"/>
            <a:ext cx="1736218" cy="1097238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2A2E12F-B2BF-4B98-AD0B-A3F3254F7589}"/>
              </a:ext>
            </a:extLst>
          </p:cNvPr>
          <p:cNvSpPr/>
          <p:nvPr/>
        </p:nvSpPr>
        <p:spPr>
          <a:xfrm>
            <a:off x="4597183" y="2746332"/>
            <a:ext cx="720927" cy="409632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C74B263-2A6B-4D1D-8D82-4D2B1A5E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959" y="5141123"/>
            <a:ext cx="7163800" cy="3429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5AC252C-F8B6-4C61-BF78-9E1B2BBFC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53" y="6121005"/>
            <a:ext cx="7783011" cy="30484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7FF5D0E6-1CA8-4380-9C75-8A061C5ECA6A}"/>
              </a:ext>
            </a:extLst>
          </p:cNvPr>
          <p:cNvSpPr/>
          <p:nvPr/>
        </p:nvSpPr>
        <p:spPr>
          <a:xfrm>
            <a:off x="5510914" y="5626608"/>
            <a:ext cx="707006" cy="415533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EED797-9C28-4304-A4CD-2E956C840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541" y="2715624"/>
            <a:ext cx="6228520" cy="41915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72783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F8B798-C6BD-4A41-8056-68825C2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/>
              <a:t>Retirer</a:t>
            </a:r>
            <a:r>
              <a:rPr lang="fr-CA"/>
              <a:t> un attribut à un élément HTML :</a:t>
            </a:r>
          </a:p>
          <a:p>
            <a:pPr marL="914400" lvl="2" indent="0">
              <a:buNone/>
            </a:pP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removeAttribute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/>
            <a:endParaRPr lang="fr-CA"/>
          </a:p>
          <a:p>
            <a:pPr lvl="2"/>
            <a:r>
              <a:rPr lang="fr-CA"/>
              <a:t>Exemple : </a:t>
            </a:r>
            <a:r>
              <a:rPr lang="fr-CA" sz="2000">
                <a:solidFill>
                  <a:schemeClr val="tx1"/>
                </a:solidFill>
                <a:cs typeface="Courier New" panose="02070309020205020404" pitchFamily="49" charset="0"/>
              </a:rPr>
              <a:t>document.querySelector("#babyShark")</a:t>
            </a:r>
            <a:r>
              <a:rPr lang="fr-CA">
                <a:solidFill>
                  <a:schemeClr val="tx1"/>
                </a:solidFill>
              </a:rPr>
              <a:t>.</a:t>
            </a:r>
            <a:r>
              <a:rPr lang="fr-CA">
                <a:solidFill>
                  <a:srgbClr val="FA4098"/>
                </a:solidFill>
              </a:rPr>
              <a:t>removeAttribute</a:t>
            </a:r>
            <a:r>
              <a:rPr lang="fr-CA">
                <a:solidFill>
                  <a:schemeClr val="tx1"/>
                </a:solidFill>
              </a:rPr>
              <a:t>("style");</a:t>
            </a:r>
          </a:p>
          <a:p>
            <a:pPr lvl="2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69914FB-CF1B-488C-8C84-0DE8EB8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98E010-F499-46AA-97F4-7FA001D8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72" y="3050830"/>
            <a:ext cx="6249272" cy="3905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D20920-19E0-407A-87E8-E610A2CF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127" y="3112751"/>
            <a:ext cx="3781953" cy="26673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BA8D59A-CD61-4627-8C62-1AEE681DB196}"/>
              </a:ext>
            </a:extLst>
          </p:cNvPr>
          <p:cNvSpPr/>
          <p:nvPr/>
        </p:nvSpPr>
        <p:spPr>
          <a:xfrm>
            <a:off x="6922080" y="3050830"/>
            <a:ext cx="720927" cy="409632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405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F8B798-C6BD-4A41-8056-68825C2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« Obtenir » la </a:t>
            </a:r>
            <a:r>
              <a:rPr lang="fr-CA" b="1"/>
              <a:t>valeur</a:t>
            </a:r>
            <a:r>
              <a:rPr lang="fr-CA"/>
              <a:t> d’un attribut</a:t>
            </a:r>
          </a:p>
          <a:p>
            <a:pPr marL="914400" lvl="2" indent="0">
              <a:buNone/>
            </a:pP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nomAttribut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/>
            <a:endParaRPr lang="fr-CA"/>
          </a:p>
          <a:p>
            <a:pPr marL="914400" lvl="2" indent="0">
              <a:buNone/>
            </a:pPr>
            <a:endParaRPr lang="fr-CA"/>
          </a:p>
          <a:p>
            <a:pPr lvl="2"/>
            <a:r>
              <a:rPr lang="fr-CA"/>
              <a:t>Exemple : </a:t>
            </a:r>
            <a:r>
              <a:rPr lang="fr-CA">
                <a:solidFill>
                  <a:schemeClr val="tx1"/>
                </a:solidFill>
              </a:rPr>
              <a:t>let </a:t>
            </a:r>
            <a:r>
              <a:rPr lang="fr-CA" b="1">
                <a:solidFill>
                  <a:schemeClr val="tx1"/>
                </a:solidFill>
              </a:rPr>
              <a:t>image</a:t>
            </a:r>
            <a:r>
              <a:rPr lang="fr-CA">
                <a:solidFill>
                  <a:schemeClr val="tx1"/>
                </a:solidFill>
              </a:rPr>
              <a:t> = </a:t>
            </a:r>
            <a:r>
              <a:rPr lang="fr-CA" sz="2000">
                <a:solidFill>
                  <a:schemeClr val="tx1"/>
                </a:solidFill>
                <a:cs typeface="Courier New" panose="02070309020205020404" pitchFamily="49" charset="0"/>
              </a:rPr>
              <a:t>document.querySelector("#babyShark")</a:t>
            </a:r>
            <a:r>
              <a:rPr lang="fr-CA">
                <a:solidFill>
                  <a:schemeClr val="tx1"/>
                </a:solidFill>
              </a:rPr>
              <a:t>.</a:t>
            </a:r>
            <a:r>
              <a:rPr lang="fr-CA">
                <a:solidFill>
                  <a:srgbClr val="FA4098"/>
                </a:solidFill>
              </a:rPr>
              <a:t>getAttribute</a:t>
            </a:r>
            <a:r>
              <a:rPr lang="fr-CA">
                <a:solidFill>
                  <a:schemeClr val="tx1"/>
                </a:solidFill>
              </a:rPr>
              <a:t>("src");</a:t>
            </a:r>
            <a:endParaRPr lang="fr-CA"/>
          </a:p>
          <a:p>
            <a:pPr lvl="3"/>
            <a:r>
              <a:rPr lang="fr-CA"/>
              <a:t> La variable </a:t>
            </a:r>
            <a:r>
              <a:rPr lang="fr-CA" b="1"/>
              <a:t>image</a:t>
            </a:r>
            <a:r>
              <a:rPr lang="fr-CA"/>
              <a:t> contient donc la valeur "images/doodoo.png".</a:t>
            </a:r>
          </a:p>
          <a:p>
            <a:pPr lvl="1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69914FB-CF1B-488C-8C84-0DE8EB8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4D746E-FEE9-4E2A-BD55-2C0F83F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54" y="3707257"/>
            <a:ext cx="9443691" cy="267976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99BD20-0019-49B3-94A1-348116A4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16" y="2176114"/>
            <a:ext cx="6503967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6F8B798-C6BD-4A41-8056-68825C29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 Résumé de toutes les modifications qu’on peut faire sur le </a:t>
            </a:r>
            <a:r>
              <a:rPr lang="fr-CA" dirty="0">
                <a:solidFill>
                  <a:srgbClr val="FA4098"/>
                </a:solidFill>
              </a:rPr>
              <a:t>DOM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")...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Obtenir / modifier / ajouter du </a:t>
            </a:r>
            <a:r>
              <a:rPr lang="fr-CA" dirty="0">
                <a:solidFill>
                  <a:srgbClr val="FA4098"/>
                </a:solidFill>
              </a:rPr>
              <a:t>contenu textuel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endParaRPr lang="fr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 dirty="0"/>
              <a:t> Modifier les </a:t>
            </a:r>
            <a:r>
              <a:rPr lang="fr-CA" dirty="0">
                <a:solidFill>
                  <a:srgbClr val="FA4098"/>
                </a:solidFill>
              </a:rPr>
              <a:t>styles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propriété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CA" dirty="0"/>
              <a:t> Ajouter un </a:t>
            </a:r>
            <a:r>
              <a:rPr lang="fr-CA" dirty="0">
                <a:solidFill>
                  <a:srgbClr val="FA4098"/>
                </a:solidFill>
              </a:rPr>
              <a:t>événement</a:t>
            </a:r>
            <a:r>
              <a:rPr lang="fr-CA" dirty="0"/>
              <a:t> (Rendre interactif un élément)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CA" dirty="0"/>
              <a:t> Modifier / obtenir des </a:t>
            </a:r>
            <a:r>
              <a:rPr lang="fr-CA" dirty="0">
                <a:solidFill>
                  <a:srgbClr val="FA4098"/>
                </a:solidFill>
              </a:rPr>
              <a:t>classes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fr-CA" dirty="0"/>
              <a:t> Modifier / obtenir des </a:t>
            </a:r>
            <a:r>
              <a:rPr lang="fr-CA" dirty="0">
                <a:solidFill>
                  <a:srgbClr val="FA4098"/>
                </a:solidFill>
              </a:rPr>
              <a:t>attributs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69914FB-CF1B-488C-8C84-0DE8EB8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</p:spTree>
    <p:extLst>
      <p:ext uri="{BB962C8B-B14F-4D97-AF65-F5344CB8AC3E}">
        <p14:creationId xmlns:p14="http://schemas.microsoft.com/office/powerpoint/2010/main" val="290779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0464CE-3255-4343-9F5F-8C8410AA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Usage de </a:t>
            </a:r>
            <a:r>
              <a:rPr lang="fr-CA" dirty="0" err="1">
                <a:solidFill>
                  <a:srgbClr val="FA4098"/>
                </a:solidFill>
              </a:rPr>
              <a:t>this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Notez qu’on peut très bien utiliser </a:t>
            </a:r>
            <a:r>
              <a:rPr lang="fr-CA" dirty="0" err="1">
                <a:solidFill>
                  <a:srgbClr val="FA4098"/>
                </a:solidFill>
              </a:rPr>
              <a:t>this</a:t>
            </a:r>
            <a:r>
              <a:rPr lang="fr-CA" dirty="0"/>
              <a:t> pour modifier les classes et attributs !</a:t>
            </a:r>
          </a:p>
          <a:p>
            <a:pPr lvl="2"/>
            <a:r>
              <a:rPr lang="fr-CA" dirty="0"/>
              <a:t> Cela permet de modifier les classes ou attributs de l’élément avec lequel on vient d’interagir (clic, survol ou fin du survol)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Modifier / obtenir des </a:t>
            </a:r>
            <a:r>
              <a:rPr lang="fr-CA" dirty="0">
                <a:solidFill>
                  <a:srgbClr val="FA4098"/>
                </a:solidFill>
              </a:rPr>
              <a:t>classes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this.classList.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maClasse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fr-CA" dirty="0"/>
              <a:t> Modifier / obtenir des </a:t>
            </a:r>
            <a:r>
              <a:rPr lang="fr-CA" dirty="0">
                <a:solidFill>
                  <a:srgbClr val="FA4098"/>
                </a:solidFill>
              </a:rPr>
              <a:t>attributs</a:t>
            </a:r>
          </a:p>
          <a:p>
            <a:pPr lvl="2"/>
            <a:r>
              <a:rPr lang="fr-CA" sz="1800" dirty="0"/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/>
            <a:r>
              <a:rPr lang="fr-CA" sz="1800" dirty="0"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fr-CA" sz="1800" b="1" dirty="0" err="1">
                <a:solidFill>
                  <a:srgbClr val="797C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E291B4A-DAF2-493B-9E6B-8C7604A6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</p:spTree>
    <p:extLst>
      <p:ext uri="{BB962C8B-B14F-4D97-AF65-F5344CB8AC3E}">
        <p14:creationId xmlns:p14="http://schemas.microsoft.com/office/powerpoint/2010/main" val="46817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ED3E617-5B55-4E54-AAF5-C43C29F6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Vous devez manipuler fréquemment des éléments HTML avec DOM...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Constamment réécrire </a:t>
            </a:r>
            <a:r>
              <a:rPr lang="fr-CA">
                <a:solidFill>
                  <a:schemeClr val="tx1"/>
                </a:solidFill>
              </a:rPr>
              <a:t>document.querySelector("#... ")</a:t>
            </a:r>
            <a:r>
              <a:rPr lang="fr-CA"/>
              <a:t> vous épuise ? </a:t>
            </a:r>
            <a:r>
              <a:rPr lang="en-CA"/>
              <a:t>😩</a:t>
            </a: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551112-68E5-4EC1-9BE6-61B4DA1A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Astuce avec DOM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CB0288-E7D0-42F1-A6F5-BA6BAB9C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35" y="2238230"/>
            <a:ext cx="9164329" cy="2076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D44E4B2-0D4D-4168-96BC-4379BD586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9" y="2238230"/>
            <a:ext cx="1083399" cy="1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3A72554-C1E1-48B0-9631-7C2D65D9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494068"/>
          </a:xfrm>
        </p:spPr>
        <p:txBody>
          <a:bodyPr>
            <a:normAutofit lnSpcReduction="10000"/>
          </a:bodyPr>
          <a:lstStyle/>
          <a:p>
            <a:r>
              <a:rPr lang="fr-CA"/>
              <a:t>  Vous pouvez « ranger » une expression qui permet d’accéder à un </a:t>
            </a:r>
            <a:r>
              <a:rPr lang="fr-CA" b="1"/>
              <a:t>élément HTML </a:t>
            </a:r>
            <a:r>
              <a:rPr lang="fr-CA"/>
              <a:t>dans une variable </a:t>
            </a:r>
            <a:r>
              <a:rPr lang="en-CA"/>
              <a:t>🧠</a:t>
            </a:r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Pas besoin de réécrire </a:t>
            </a:r>
            <a:r>
              <a:rPr lang="fr-CA">
                <a:solidFill>
                  <a:schemeClr val="tx1"/>
                </a:solidFill>
              </a:rPr>
              <a:t>document.querySelector("#...")</a:t>
            </a:r>
            <a:r>
              <a:rPr lang="fr-CA"/>
              <a:t> à chaque fois pour l’élément </a:t>
            </a:r>
            <a:r>
              <a:rPr lang="fr-CA">
                <a:solidFill>
                  <a:srgbClr val="73B3D1"/>
                </a:solidFill>
              </a:rPr>
              <a:t>#</a:t>
            </a:r>
            <a:r>
              <a:rPr lang="fr-CA" b="1">
                <a:solidFill>
                  <a:srgbClr val="73B3D1"/>
                </a:solidFill>
              </a:rPr>
              <a:t>mario</a:t>
            </a:r>
            <a:r>
              <a:rPr lang="fr-CA"/>
              <a:t> !</a:t>
            </a:r>
          </a:p>
          <a:p>
            <a:pPr lvl="2"/>
            <a:r>
              <a:rPr lang="fr-CA"/>
              <a:t> Vous pouvez le faire avec n’importe quel </a:t>
            </a:r>
            <a:r>
              <a:rPr lang="fr-CA" b="1"/>
              <a:t>élément HTML </a:t>
            </a:r>
            <a:r>
              <a:rPr lang="fr-CA"/>
              <a:t>dès que vous comptez le modifier à plusieurs reprises.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4E0266-7F11-4F4D-8832-47A933DF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Astuce avec DOM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DB830D-5AA6-4402-977C-BB200DEF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99" y="1990358"/>
            <a:ext cx="5738201" cy="3095325"/>
          </a:xfrm>
          <a:prstGeom prst="rect">
            <a:avLst/>
          </a:prstGeom>
          <a:ln w="28575">
            <a:solidFill>
              <a:srgbClr val="BF779D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2292C1-E1BE-4024-A3EF-E0330DE2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241096"/>
            <a:ext cx="2593848" cy="25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Répéter des bouts de code similaires...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lvl="1"/>
            <a:r>
              <a:rPr lang="fr-CA"/>
              <a:t> Il doit bien y avoir moyen de répéter le code sans le réécrire en entier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C32703-8B5E-420E-9B66-15975B71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54" y="1803633"/>
            <a:ext cx="8880691" cy="3509305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231996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Permettent de </a:t>
            </a:r>
            <a:r>
              <a:rPr lang="fr-CA" b="1"/>
              <a:t>répéter</a:t>
            </a:r>
            <a:r>
              <a:rPr lang="fr-CA"/>
              <a:t> des bouts de code !</a:t>
            </a:r>
          </a:p>
          <a:p>
            <a:pPr lvl="1"/>
            <a:r>
              <a:rPr lang="fr-CA"/>
              <a:t> Syntaxe :</a:t>
            </a:r>
          </a:p>
          <a:p>
            <a:pPr marL="914400" lvl="2" indent="0">
              <a:buNone/>
            </a:pP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fr-FR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initialisation</a:t>
            </a: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d'exécution</a:t>
            </a: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b="1">
                <a:solidFill>
                  <a:srgbClr val="73B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incrémentation</a:t>
            </a: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à répéter</a:t>
            </a:r>
          </a:p>
          <a:p>
            <a:pPr marL="914400" lvl="2" indent="0">
              <a:buNone/>
            </a:pPr>
            <a:r>
              <a:rPr lang="fr-FR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/>
              <a:t> Exemple :</a:t>
            </a:r>
          </a:p>
          <a:p>
            <a:pPr lvl="2"/>
            <a:r>
              <a:rPr lang="fr-CA"/>
              <a:t> Cette boucle se répète 2 fois</a:t>
            </a:r>
          </a:p>
          <a:p>
            <a:pPr marL="914400" lvl="2" indent="0">
              <a:buNone/>
            </a:pPr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89AE98-ED71-48AE-9F95-89320ABD6C3C}"/>
              </a:ext>
            </a:extLst>
          </p:cNvPr>
          <p:cNvSpPr txBox="1"/>
          <p:nvPr/>
        </p:nvSpPr>
        <p:spPr>
          <a:xfrm>
            <a:off x="4415734" y="4614473"/>
            <a:ext cx="14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Initialisation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B3C563-7832-4B9A-8DE1-E6E9DC3748BB}"/>
              </a:ext>
            </a:extLst>
          </p:cNvPr>
          <p:cNvSpPr txBox="1"/>
          <p:nvPr/>
        </p:nvSpPr>
        <p:spPr>
          <a:xfrm>
            <a:off x="6225840" y="4337474"/>
            <a:ext cx="13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Condition d’exécution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8F3289-5F57-4288-B426-9D5C8607BEEA}"/>
              </a:ext>
            </a:extLst>
          </p:cNvPr>
          <p:cNvSpPr txBox="1"/>
          <p:nvPr/>
        </p:nvSpPr>
        <p:spPr>
          <a:xfrm>
            <a:off x="7728124" y="4569637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Incrémentation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453C49-E7FD-4E93-8E46-64D558A6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75" y="4936640"/>
            <a:ext cx="6168497" cy="11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Révision</a:t>
            </a:r>
          </a:p>
          <a:p>
            <a:r>
              <a:rPr lang="fr-CA">
                <a:solidFill>
                  <a:srgbClr val="739CD1"/>
                </a:solidFill>
              </a:rPr>
              <a:t> DOM</a:t>
            </a:r>
          </a:p>
          <a:p>
            <a:pPr lvl="1"/>
            <a:r>
              <a:rPr lang="fr-CA">
                <a:solidFill>
                  <a:srgbClr val="739CD1"/>
                </a:solidFill>
              </a:rPr>
              <a:t> Classes</a:t>
            </a:r>
          </a:p>
          <a:p>
            <a:pPr lvl="1"/>
            <a:r>
              <a:rPr lang="fr-CA">
                <a:solidFill>
                  <a:srgbClr val="739CD1"/>
                </a:solidFill>
              </a:rPr>
              <a:t> Attributs</a:t>
            </a:r>
          </a:p>
          <a:p>
            <a:pPr lvl="1"/>
            <a:r>
              <a:rPr lang="fr-CA">
                <a:solidFill>
                  <a:srgbClr val="BF779D"/>
                </a:solidFill>
              </a:rPr>
              <a:t> Astuce avec DOM</a:t>
            </a:r>
          </a:p>
          <a:p>
            <a:r>
              <a:rPr lang="fr-CA">
                <a:solidFill>
                  <a:srgbClr val="797CDE"/>
                </a:solidFill>
              </a:rPr>
              <a:t> Boucles (Répétition)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Fonctionnement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D20C9CA-8263-4F90-A329-9728F1BCC964}"/>
              </a:ext>
            </a:extLst>
          </p:cNvPr>
          <p:cNvSpPr/>
          <p:nvPr/>
        </p:nvSpPr>
        <p:spPr>
          <a:xfrm>
            <a:off x="1065358" y="2100011"/>
            <a:ext cx="3273149" cy="2517648"/>
          </a:xfrm>
          <a:prstGeom prst="roundRect">
            <a:avLst/>
          </a:prstGeom>
          <a:noFill/>
          <a:ln w="762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Initialisation</a:t>
            </a:r>
          </a:p>
          <a:p>
            <a:pPr algn="ctr"/>
            <a:endParaRPr lang="fr-CA" b="1">
              <a:solidFill>
                <a:srgbClr val="73B3D1"/>
              </a:solidFill>
            </a:endParaRPr>
          </a:p>
          <a:p>
            <a:r>
              <a:rPr lang="fr-CA" sz="2000">
                <a:solidFill>
                  <a:srgbClr val="73B3D1"/>
                </a:solidFill>
              </a:rPr>
              <a:t>On crée une </a:t>
            </a:r>
            <a:r>
              <a:rPr lang="fr-CA" sz="2000" b="1">
                <a:solidFill>
                  <a:srgbClr val="FA4098"/>
                </a:solidFill>
              </a:rPr>
              <a:t>variable locale</a:t>
            </a:r>
            <a:r>
              <a:rPr lang="fr-CA" sz="2000" b="1">
                <a:solidFill>
                  <a:srgbClr val="73B3D1"/>
                </a:solidFill>
              </a:rPr>
              <a:t> </a:t>
            </a:r>
            <a:r>
              <a:rPr lang="fr-CA" sz="2000">
                <a:solidFill>
                  <a:srgbClr val="73B3D1"/>
                </a:solidFill>
              </a:rPr>
              <a:t>(qui n’existe que pour la durée de la boucle) avec une </a:t>
            </a:r>
            <a:r>
              <a:rPr lang="fr-CA" sz="2000" b="1">
                <a:solidFill>
                  <a:srgbClr val="73B3D1"/>
                </a:solidFill>
              </a:rPr>
              <a:t>valeur initiale</a:t>
            </a:r>
            <a:r>
              <a:rPr lang="fr-CA" sz="2000">
                <a:solidFill>
                  <a:srgbClr val="73B3D1"/>
                </a:solidFill>
              </a:rPr>
              <a:t>. </a:t>
            </a:r>
          </a:p>
          <a:p>
            <a:pPr algn="ctr"/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index = 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F6A90EA-F947-4153-B5B9-B13B8572A243}"/>
              </a:ext>
            </a:extLst>
          </p:cNvPr>
          <p:cNvSpPr/>
          <p:nvPr/>
        </p:nvSpPr>
        <p:spPr>
          <a:xfrm>
            <a:off x="8077050" y="2100011"/>
            <a:ext cx="3273149" cy="2517648"/>
          </a:xfrm>
          <a:prstGeom prst="roundRect">
            <a:avLst/>
          </a:prstGeom>
          <a:noFill/>
          <a:ln w="762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Incrémentation</a:t>
            </a:r>
          </a:p>
          <a:p>
            <a:pPr algn="ctr"/>
            <a:endParaRPr lang="fr-CA" b="1">
              <a:solidFill>
                <a:srgbClr val="73B3D1"/>
              </a:solidFill>
            </a:endParaRPr>
          </a:p>
          <a:p>
            <a:r>
              <a:rPr lang="fr-CA" sz="2000">
                <a:solidFill>
                  <a:srgbClr val="73B3D1"/>
                </a:solidFill>
              </a:rPr>
              <a:t>À chaque fois qu’on répète la boucle, la valeur de cette </a:t>
            </a:r>
            <a:r>
              <a:rPr lang="fr-CA" sz="2000" b="1">
                <a:solidFill>
                  <a:srgbClr val="FA4098"/>
                </a:solidFill>
              </a:rPr>
              <a:t>variable locale</a:t>
            </a:r>
            <a:r>
              <a:rPr lang="fr-CA" sz="2000" b="1">
                <a:solidFill>
                  <a:srgbClr val="73B3D1"/>
                </a:solidFill>
              </a:rPr>
              <a:t> </a:t>
            </a:r>
            <a:r>
              <a:rPr lang="fr-CA" sz="2000">
                <a:solidFill>
                  <a:srgbClr val="73B3D1"/>
                </a:solidFill>
              </a:rPr>
              <a:t>évolue. </a:t>
            </a:r>
          </a:p>
          <a:p>
            <a:endParaRPr lang="fr-CA" sz="2000">
              <a:solidFill>
                <a:srgbClr val="73B3D1"/>
              </a:solidFill>
            </a:endParaRPr>
          </a:p>
          <a:p>
            <a:pPr algn="ctr"/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+=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E9915F1-1719-4F10-82A4-E0E9148C8E7F}"/>
              </a:ext>
            </a:extLst>
          </p:cNvPr>
          <p:cNvSpPr/>
          <p:nvPr/>
        </p:nvSpPr>
        <p:spPr>
          <a:xfrm>
            <a:off x="4571204" y="2100011"/>
            <a:ext cx="3273149" cy="2517648"/>
          </a:xfrm>
          <a:prstGeom prst="roundRect">
            <a:avLst/>
          </a:prstGeom>
          <a:noFill/>
          <a:ln w="762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A" b="1">
                <a:solidFill>
                  <a:srgbClr val="73B3D1"/>
                </a:solidFill>
              </a:rPr>
              <a:t>Condition d’exécution</a:t>
            </a:r>
          </a:p>
          <a:p>
            <a:pPr algn="ctr"/>
            <a:endParaRPr lang="fr-CA" b="1">
              <a:solidFill>
                <a:srgbClr val="73B3D1"/>
              </a:solidFill>
            </a:endParaRPr>
          </a:p>
          <a:p>
            <a:r>
              <a:rPr lang="fr-CA" sz="2000">
                <a:solidFill>
                  <a:srgbClr val="73B3D1"/>
                </a:solidFill>
              </a:rPr>
              <a:t>La boucle n’est pas répétée (et est donc quittée) lorsque cette </a:t>
            </a:r>
            <a:r>
              <a:rPr lang="fr-CA" sz="2000" b="1">
                <a:solidFill>
                  <a:srgbClr val="FA4098"/>
                </a:solidFill>
              </a:rPr>
              <a:t>condition</a:t>
            </a:r>
            <a:r>
              <a:rPr lang="fr-CA" sz="2000">
                <a:solidFill>
                  <a:srgbClr val="73B3D1"/>
                </a:solidFill>
              </a:rPr>
              <a:t> devient fausse. </a:t>
            </a:r>
          </a:p>
          <a:p>
            <a:pPr algn="ctr"/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&lt; 3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3D20C54-D35A-4A86-903D-E3D3CE01AC8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701933" y="4617659"/>
            <a:ext cx="1837247" cy="80017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D79BB57-33F3-4248-A328-E17E9D21925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07779" y="4617659"/>
            <a:ext cx="512128" cy="783397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4D5DE1F-3F09-49F1-9FAB-966423E62F3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808440" y="4617659"/>
            <a:ext cx="905185" cy="80017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AFA40E35-B704-48A7-ACBE-FADB846E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71" y="5417834"/>
            <a:ext cx="6878440" cy="12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1DD5DF3-A785-410E-AF5C-7C1FC0DF0E5C}"/>
              </a:ext>
            </a:extLst>
          </p:cNvPr>
          <p:cNvSpPr/>
          <p:nvPr/>
        </p:nvSpPr>
        <p:spPr>
          <a:xfrm>
            <a:off x="1291954" y="3664058"/>
            <a:ext cx="1670304" cy="819519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5373620" cy="5026393"/>
          </a:xfrm>
        </p:spPr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de déroulement pour la </a:t>
            </a:r>
            <a:r>
              <a:rPr lang="fr-CA" b="1"/>
              <a:t>boucle</a:t>
            </a:r>
            <a:r>
              <a:rPr lang="fr-CA"/>
              <a:t> ci-droit.</a:t>
            </a:r>
          </a:p>
          <a:p>
            <a:pPr lvl="2"/>
            <a:r>
              <a:rPr lang="fr-CA"/>
              <a:t> La variable </a:t>
            </a:r>
            <a:r>
              <a:rPr lang="fr-CA" b="1">
                <a:solidFill>
                  <a:srgbClr val="FA4098"/>
                </a:solidFill>
              </a:rPr>
              <a:t>index</a:t>
            </a:r>
            <a:r>
              <a:rPr lang="fr-CA"/>
              <a:t> commence avec la valeur </a:t>
            </a:r>
            <a:r>
              <a:rPr lang="fr-CA" b="1">
                <a:solidFill>
                  <a:srgbClr val="FA4098"/>
                </a:solidFill>
              </a:rPr>
              <a:t>1</a:t>
            </a:r>
            <a:r>
              <a:rPr lang="fr-CA"/>
              <a:t>.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15D62E1-BAAA-41D2-868D-1331B5CD9E63}"/>
              </a:ext>
            </a:extLst>
          </p:cNvPr>
          <p:cNvSpPr/>
          <p:nvPr/>
        </p:nvSpPr>
        <p:spPr>
          <a:xfrm>
            <a:off x="3761568" y="4606429"/>
            <a:ext cx="2287651" cy="1361812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On augmente la valeur de la variable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a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 de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1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. (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a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 vaut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7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)</a:t>
            </a:r>
            <a:endParaRPr lang="fr-CA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1A1C2A-D9AD-4036-8D54-52B66587C351}"/>
              </a:ext>
            </a:extLst>
          </p:cNvPr>
          <p:cNvSpPr txBox="1"/>
          <p:nvPr/>
        </p:nvSpPr>
        <p:spPr>
          <a:xfrm>
            <a:off x="3974719" y="3360216"/>
            <a:ext cx="193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>
                <a:solidFill>
                  <a:srgbClr val="FA4098"/>
                </a:solidFill>
              </a:rPr>
              <a:t>Itération #1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C69DDD4-9A47-41FD-BDF5-8E10C065B98F}"/>
              </a:ext>
            </a:extLst>
          </p:cNvPr>
          <p:cNvSpPr txBox="1"/>
          <p:nvPr/>
        </p:nvSpPr>
        <p:spPr>
          <a:xfrm>
            <a:off x="1291030" y="3656022"/>
            <a:ext cx="166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9073D1"/>
                </a:solidFill>
              </a:rPr>
              <a:t>La condition d’exécution est encore « true »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56019-5B58-4535-AFD9-3340D52BAACD}"/>
              </a:ext>
            </a:extLst>
          </p:cNvPr>
          <p:cNvSpPr/>
          <p:nvPr/>
        </p:nvSpPr>
        <p:spPr>
          <a:xfrm>
            <a:off x="1291954" y="6089582"/>
            <a:ext cx="1670304" cy="497115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E12D68A-236E-4EA4-8389-CF26130E1D83}"/>
              </a:ext>
            </a:extLst>
          </p:cNvPr>
          <p:cNvSpPr txBox="1"/>
          <p:nvPr/>
        </p:nvSpPr>
        <p:spPr>
          <a:xfrm>
            <a:off x="1291030" y="6045751"/>
            <a:ext cx="16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9073D1"/>
                </a:solidFill>
              </a:rPr>
              <a:t>On incrémente 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E422D-BA0F-4339-BB44-1653E46CF369}"/>
              </a:ext>
            </a:extLst>
          </p:cNvPr>
          <p:cNvSpPr/>
          <p:nvPr/>
        </p:nvSpPr>
        <p:spPr>
          <a:xfrm>
            <a:off x="3761568" y="3656022"/>
            <a:ext cx="2291760" cy="819519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201D62-5DD1-4AF0-97E3-F2E9A19F006E}"/>
              </a:ext>
            </a:extLst>
          </p:cNvPr>
          <p:cNvSpPr/>
          <p:nvPr/>
        </p:nvSpPr>
        <p:spPr>
          <a:xfrm>
            <a:off x="3761568" y="6077712"/>
            <a:ext cx="2334432" cy="497115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0D7E7EB-EBC4-40D4-B3C1-A5E0856EB4E2}"/>
              </a:ext>
            </a:extLst>
          </p:cNvPr>
          <p:cNvSpPr txBox="1"/>
          <p:nvPr/>
        </p:nvSpPr>
        <p:spPr>
          <a:xfrm>
            <a:off x="3757459" y="3665961"/>
            <a:ext cx="2291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index &lt; 3</a:t>
            </a:r>
            <a:r>
              <a:rPr lang="fr-CA" sz="1400" b="1">
                <a:solidFill>
                  <a:srgbClr val="907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fr-CA" sz="1600">
                <a:solidFill>
                  <a:srgbClr val="9073D1"/>
                </a:solidFill>
              </a:rPr>
              <a:t>1 &lt; 3 est </a:t>
            </a:r>
            <a:r>
              <a:rPr lang="fr-CA" sz="1600" b="1">
                <a:solidFill>
                  <a:srgbClr val="9073D1"/>
                </a:solidFill>
              </a:rPr>
              <a:t>true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BB2E2CC-A474-4985-9DCB-F4D345D60577}"/>
              </a:ext>
            </a:extLst>
          </p:cNvPr>
          <p:cNvSpPr txBox="1"/>
          <p:nvPr/>
        </p:nvSpPr>
        <p:spPr>
          <a:xfrm>
            <a:off x="3795817" y="6072249"/>
            <a:ext cx="229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index += 1</a:t>
            </a:r>
          </a:p>
          <a:p>
            <a:pPr algn="ctr"/>
            <a:r>
              <a:rPr lang="fr-CA" sz="1400" b="1">
                <a:solidFill>
                  <a:srgbClr val="9073D1"/>
                </a:solidFill>
                <a:cs typeface="Courier New" panose="02070309020205020404" pitchFamily="49" charset="0"/>
              </a:rPr>
              <a:t>(index vaut </a:t>
            </a:r>
            <a:r>
              <a:rPr lang="fr-CA" sz="1400" b="1">
                <a:solidFill>
                  <a:srgbClr val="FA4098"/>
                </a:solidFill>
                <a:cs typeface="Courier New" panose="02070309020205020404" pitchFamily="49" charset="0"/>
              </a:rPr>
              <a:t>2</a:t>
            </a:r>
            <a:r>
              <a:rPr lang="fr-CA" sz="1400" b="1">
                <a:solidFill>
                  <a:srgbClr val="9073D1"/>
                </a:solidFill>
                <a:cs typeface="Courier New" panose="02070309020205020404" pitchFamily="49" charset="0"/>
              </a:rPr>
              <a:t>)</a:t>
            </a:r>
            <a:endParaRPr lang="fr-CA" sz="1600" b="1">
              <a:solidFill>
                <a:srgbClr val="9073D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23B8403-3AD5-4E22-859F-ED6AEFCBAB27}"/>
              </a:ext>
            </a:extLst>
          </p:cNvPr>
          <p:cNvSpPr/>
          <p:nvPr/>
        </p:nvSpPr>
        <p:spPr>
          <a:xfrm>
            <a:off x="6224352" y="4606429"/>
            <a:ext cx="2287651" cy="1361812"/>
          </a:xfrm>
          <a:prstGeom prst="roundRect">
            <a:avLst/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On augmente la valeur de la variable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a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 de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1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. (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a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 vaut </a:t>
            </a:r>
            <a:r>
              <a:rPr lang="fr-CA" b="1">
                <a:solidFill>
                  <a:srgbClr val="FA4098"/>
                </a:solidFill>
                <a:cs typeface="Courier New" panose="02070309020205020404" pitchFamily="49" charset="0"/>
              </a:rPr>
              <a:t>8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)</a:t>
            </a:r>
            <a:endParaRPr lang="fr-CA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B198F0A-9FF5-44BB-8BC5-A399ACF2A13D}"/>
              </a:ext>
            </a:extLst>
          </p:cNvPr>
          <p:cNvSpPr txBox="1"/>
          <p:nvPr/>
        </p:nvSpPr>
        <p:spPr>
          <a:xfrm>
            <a:off x="6437503" y="3360216"/>
            <a:ext cx="193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>
                <a:solidFill>
                  <a:srgbClr val="FA4098"/>
                </a:solidFill>
              </a:rPr>
              <a:t>Itération #2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7D2551-BD12-4A68-AEAB-067DC0AA628C}"/>
              </a:ext>
            </a:extLst>
          </p:cNvPr>
          <p:cNvSpPr/>
          <p:nvPr/>
        </p:nvSpPr>
        <p:spPr>
          <a:xfrm>
            <a:off x="6224352" y="3656022"/>
            <a:ext cx="2291760" cy="819519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27156-C34A-4DF4-A839-FB8ECD75D4CD}"/>
              </a:ext>
            </a:extLst>
          </p:cNvPr>
          <p:cNvSpPr/>
          <p:nvPr/>
        </p:nvSpPr>
        <p:spPr>
          <a:xfrm>
            <a:off x="6224352" y="6077712"/>
            <a:ext cx="2334432" cy="497115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BD6B50F-84A0-4F88-A880-F055D9E1CA19}"/>
              </a:ext>
            </a:extLst>
          </p:cNvPr>
          <p:cNvSpPr txBox="1"/>
          <p:nvPr/>
        </p:nvSpPr>
        <p:spPr>
          <a:xfrm>
            <a:off x="6220243" y="3665961"/>
            <a:ext cx="2291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index &lt; 3</a:t>
            </a:r>
            <a:r>
              <a:rPr lang="fr-CA" sz="1400" b="1">
                <a:solidFill>
                  <a:srgbClr val="907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fr-CA" sz="1600">
                <a:solidFill>
                  <a:srgbClr val="9073D1"/>
                </a:solidFill>
              </a:rPr>
              <a:t>2 &lt; 3 est </a:t>
            </a:r>
            <a:r>
              <a:rPr lang="fr-CA" sz="1600" b="1">
                <a:solidFill>
                  <a:srgbClr val="9073D1"/>
                </a:solidFill>
              </a:rPr>
              <a:t>true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43B383-8C4D-4AF7-B691-9501D91E09AF}"/>
              </a:ext>
            </a:extLst>
          </p:cNvPr>
          <p:cNvSpPr txBox="1"/>
          <p:nvPr/>
        </p:nvSpPr>
        <p:spPr>
          <a:xfrm>
            <a:off x="6258601" y="6072249"/>
            <a:ext cx="229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index += 1</a:t>
            </a:r>
          </a:p>
          <a:p>
            <a:pPr algn="ctr"/>
            <a:r>
              <a:rPr lang="fr-CA" sz="1400" b="1">
                <a:solidFill>
                  <a:srgbClr val="9073D1"/>
                </a:solidFill>
                <a:cs typeface="Courier New" panose="02070309020205020404" pitchFamily="49" charset="0"/>
              </a:rPr>
              <a:t>(index vaut </a:t>
            </a:r>
            <a:r>
              <a:rPr lang="fr-CA" sz="1400" b="1">
                <a:solidFill>
                  <a:srgbClr val="FA4098"/>
                </a:solidFill>
                <a:cs typeface="Courier New" panose="02070309020205020404" pitchFamily="49" charset="0"/>
              </a:rPr>
              <a:t>3</a:t>
            </a:r>
            <a:r>
              <a:rPr lang="fr-CA" sz="1400" b="1">
                <a:solidFill>
                  <a:srgbClr val="9073D1"/>
                </a:solidFill>
                <a:cs typeface="Courier New" panose="02070309020205020404" pitchFamily="49" charset="0"/>
              </a:rPr>
              <a:t>)</a:t>
            </a:r>
            <a:endParaRPr lang="fr-CA" sz="1600" b="1">
              <a:solidFill>
                <a:srgbClr val="9073D1"/>
              </a:solidFill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106E898-BE80-4B05-8BEB-B945A5F92D25}"/>
              </a:ext>
            </a:extLst>
          </p:cNvPr>
          <p:cNvSpPr/>
          <p:nvPr/>
        </p:nvSpPr>
        <p:spPr>
          <a:xfrm>
            <a:off x="8711520" y="4606429"/>
            <a:ext cx="2287651" cy="879971"/>
          </a:xfrm>
          <a:prstGeom prst="roundRect">
            <a:avLst>
              <a:gd name="adj" fmla="val 21517"/>
            </a:avLst>
          </a:prstGeom>
          <a:noFill/>
          <a:ln w="38100">
            <a:solidFill>
              <a:srgbClr val="73B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b="1">
                <a:solidFill>
                  <a:srgbClr val="73B3D1"/>
                </a:solidFill>
                <a:cs typeface="Courier New" panose="02070309020205020404" pitchFamily="49" charset="0"/>
              </a:rPr>
              <a:t>Pas de 3</a:t>
            </a:r>
            <a:r>
              <a:rPr lang="fr-CA" b="1" baseline="30000">
                <a:solidFill>
                  <a:srgbClr val="73B3D1"/>
                </a:solidFill>
                <a:cs typeface="Courier New" panose="02070309020205020404" pitchFamily="49" charset="0"/>
              </a:rPr>
              <a:t>e</a:t>
            </a:r>
            <a:r>
              <a:rPr lang="fr-CA" b="1">
                <a:solidFill>
                  <a:srgbClr val="73B3D1"/>
                </a:solidFill>
                <a:cs typeface="Courier New" panose="02070309020205020404" pitchFamily="49" charset="0"/>
              </a:rPr>
              <a:t> itération</a:t>
            </a:r>
            <a:r>
              <a:rPr lang="fr-CA">
                <a:solidFill>
                  <a:srgbClr val="73B3D1"/>
                </a:solidFill>
                <a:cs typeface="Courier New" panose="02070309020205020404" pitchFamily="49" charset="0"/>
              </a:rPr>
              <a:t>. On quitte la boucle.</a:t>
            </a:r>
            <a:endParaRPr lang="fr-CA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8D8EA97-4907-4B92-849A-5AAC0558D3B6}"/>
              </a:ext>
            </a:extLst>
          </p:cNvPr>
          <p:cNvSpPr txBox="1"/>
          <p:nvPr/>
        </p:nvSpPr>
        <p:spPr>
          <a:xfrm>
            <a:off x="8924671" y="3360216"/>
            <a:ext cx="193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b="1">
                <a:solidFill>
                  <a:srgbClr val="FA4098"/>
                </a:solidFill>
              </a:rPr>
              <a:t>Itération #3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B4AE4C-3223-463A-BB83-1ACF87272D64}"/>
              </a:ext>
            </a:extLst>
          </p:cNvPr>
          <p:cNvSpPr/>
          <p:nvPr/>
        </p:nvSpPr>
        <p:spPr>
          <a:xfrm>
            <a:off x="8711520" y="3656022"/>
            <a:ext cx="2291760" cy="819519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BB3CCBC-B6F0-4FC9-A0E2-789B317968A7}"/>
              </a:ext>
            </a:extLst>
          </p:cNvPr>
          <p:cNvSpPr txBox="1"/>
          <p:nvPr/>
        </p:nvSpPr>
        <p:spPr>
          <a:xfrm>
            <a:off x="8707411" y="3665961"/>
            <a:ext cx="2291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latin typeface="Courier New" panose="02070309020205020404" pitchFamily="49" charset="0"/>
                <a:cs typeface="Courier New" panose="02070309020205020404" pitchFamily="49" charset="0"/>
              </a:rPr>
              <a:t>index &lt; 3</a:t>
            </a:r>
            <a:r>
              <a:rPr lang="fr-CA" sz="1400" b="1">
                <a:solidFill>
                  <a:srgbClr val="9073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fr-CA" sz="1600">
                <a:solidFill>
                  <a:srgbClr val="9073D1"/>
                </a:solidFill>
              </a:rPr>
              <a:t>3 &lt; 3 est</a:t>
            </a:r>
            <a:r>
              <a:rPr lang="fr-CA" sz="1600" b="1">
                <a:solidFill>
                  <a:srgbClr val="9073D1"/>
                </a:solidFill>
              </a:rPr>
              <a:t> false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9BBD96-3FEE-403E-BDCC-39B79DD7AC60}"/>
              </a:ext>
            </a:extLst>
          </p:cNvPr>
          <p:cNvSpPr/>
          <p:nvPr/>
        </p:nvSpPr>
        <p:spPr>
          <a:xfrm>
            <a:off x="1291954" y="4614465"/>
            <a:ext cx="1670304" cy="1376218"/>
          </a:xfrm>
          <a:prstGeom prst="rect">
            <a:avLst/>
          </a:prstGeom>
          <a:solidFill>
            <a:srgbClr val="9073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E75A9B9-A34D-41E7-8368-389BFD6D120E}"/>
              </a:ext>
            </a:extLst>
          </p:cNvPr>
          <p:cNvSpPr txBox="1"/>
          <p:nvPr/>
        </p:nvSpPr>
        <p:spPr>
          <a:xfrm>
            <a:off x="1291030" y="4606429"/>
            <a:ext cx="166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9073D1"/>
                </a:solidFill>
              </a:rPr>
              <a:t>On exécute le code à l’intérieur de la boucle.</a:t>
            </a:r>
          </a:p>
        </p:txBody>
      </p: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5CCE7133-9C85-4A7A-813A-131ED09965D7}"/>
              </a:ext>
            </a:extLst>
          </p:cNvPr>
          <p:cNvSpPr/>
          <p:nvPr/>
        </p:nvSpPr>
        <p:spPr>
          <a:xfrm>
            <a:off x="551856" y="3650288"/>
            <a:ext cx="674998" cy="2918805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A" b="1"/>
              <a:t>Cycle répétitif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CB383-9709-42AC-ADB0-19483C62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18" y="1026272"/>
            <a:ext cx="5871021" cy="1821574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393820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5373620" cy="5026393"/>
          </a:xfrm>
        </p:spPr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de déroulement pour la </a:t>
            </a:r>
            <a:r>
              <a:rPr lang="fr-CA" b="1"/>
              <a:t>boucle</a:t>
            </a:r>
            <a:r>
              <a:rPr lang="fr-CA"/>
              <a:t> ci-droit.</a:t>
            </a:r>
          </a:p>
          <a:p>
            <a:pPr lvl="2"/>
            <a:r>
              <a:rPr lang="fr-CA"/>
              <a:t> La variable </a:t>
            </a:r>
            <a:r>
              <a:rPr lang="fr-CA" b="1">
                <a:solidFill>
                  <a:srgbClr val="FA4098"/>
                </a:solidFill>
              </a:rPr>
              <a:t>index</a:t>
            </a:r>
            <a:r>
              <a:rPr lang="fr-CA"/>
              <a:t> commence avec la valeur </a:t>
            </a:r>
            <a:r>
              <a:rPr lang="fr-CA" b="1">
                <a:solidFill>
                  <a:srgbClr val="FA4098"/>
                </a:solidFill>
              </a:rPr>
              <a:t>1</a:t>
            </a:r>
            <a:r>
              <a:rPr lang="fr-CA"/>
              <a:t>.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CB383-9709-42AC-ADB0-19483C62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18" y="1026272"/>
            <a:ext cx="5871021" cy="1821574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4FDC7B-ED81-495A-8358-5951D8A2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3317128"/>
            <a:ext cx="8324850" cy="2514600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349979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7882D43-4B51-4A36-9784-7D48C5E0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1</a:t>
            </a:r>
          </a:p>
          <a:p>
            <a:pPr lvl="2"/>
            <a:r>
              <a:rPr lang="fr-CA"/>
              <a:t> Cette boucle fait </a:t>
            </a:r>
            <a:r>
              <a:rPr lang="fr-CA" b="1"/>
              <a:t>4 itérations</a:t>
            </a:r>
          </a:p>
          <a:p>
            <a:pPr lvl="2"/>
            <a:r>
              <a:rPr lang="fr-CA"/>
              <a:t> À chaque itération, on incrémente la variable « </a:t>
            </a:r>
            <a:r>
              <a:rPr lang="fr-CA" b="1">
                <a:solidFill>
                  <a:srgbClr val="B177BF"/>
                </a:solidFill>
              </a:rPr>
              <a:t>valeur</a:t>
            </a:r>
            <a:r>
              <a:rPr lang="fr-CA"/>
              <a:t> » avec la valeur de l’</a:t>
            </a:r>
            <a:r>
              <a:rPr lang="fr-CA" b="1">
                <a:solidFill>
                  <a:srgbClr val="73B3D1"/>
                </a:solidFill>
              </a:rPr>
              <a:t>index</a:t>
            </a:r>
            <a:r>
              <a:rPr lang="fr-CA"/>
              <a:t>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La valeur finale est : 10 + </a:t>
            </a:r>
            <a:r>
              <a:rPr lang="fr-CA">
                <a:solidFill>
                  <a:srgbClr val="FA4098"/>
                </a:solidFill>
              </a:rPr>
              <a:t>0</a:t>
            </a:r>
            <a:r>
              <a:rPr lang="fr-CA"/>
              <a:t> + </a:t>
            </a:r>
            <a:r>
              <a:rPr lang="fr-CA">
                <a:solidFill>
                  <a:srgbClr val="FA4098"/>
                </a:solidFill>
              </a:rPr>
              <a:t>1</a:t>
            </a:r>
            <a:r>
              <a:rPr lang="fr-CA"/>
              <a:t> + </a:t>
            </a:r>
            <a:r>
              <a:rPr lang="fr-CA">
                <a:solidFill>
                  <a:srgbClr val="FA4098"/>
                </a:solidFill>
              </a:rPr>
              <a:t>2</a:t>
            </a:r>
            <a:r>
              <a:rPr lang="fr-CA"/>
              <a:t> + </a:t>
            </a:r>
            <a:r>
              <a:rPr lang="fr-CA">
                <a:solidFill>
                  <a:srgbClr val="FA4098"/>
                </a:solidFill>
              </a:rPr>
              <a:t>3</a:t>
            </a:r>
            <a:r>
              <a:rPr lang="fr-CA"/>
              <a:t> (Donc 16)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3B732E-2148-462B-993E-952447F6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E23D3D-8118-408B-A403-358813A4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78" y="2810312"/>
            <a:ext cx="6350044" cy="2687391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100488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2</a:t>
            </a:r>
          </a:p>
          <a:p>
            <a:pPr lvl="2"/>
            <a:r>
              <a:rPr lang="fr-CA"/>
              <a:t> Cette boucle fait </a:t>
            </a:r>
            <a:r>
              <a:rPr lang="fr-CA" b="1"/>
              <a:t>9 itérations</a:t>
            </a:r>
            <a:r>
              <a:rPr lang="fr-CA"/>
              <a:t>.</a:t>
            </a:r>
          </a:p>
          <a:p>
            <a:pPr lvl="2"/>
            <a:r>
              <a:rPr lang="fr-CA"/>
              <a:t> On se sert de la variable </a:t>
            </a:r>
            <a:r>
              <a:rPr lang="fr-CA" b="1"/>
              <a:t>index</a:t>
            </a:r>
            <a:r>
              <a:rPr lang="fr-CA"/>
              <a:t> à chaque itération pour ajouter du texte.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10CB03-A646-4053-A4DD-9D470DC2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07" y="5114905"/>
            <a:ext cx="3286584" cy="28579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B540E7-71CA-4CEC-B9C8-E61787C7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05" y="6000453"/>
            <a:ext cx="5820587" cy="314369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4A1B3A3F-CCA2-4E47-8429-59F9A3A7907A}"/>
              </a:ext>
            </a:extLst>
          </p:cNvPr>
          <p:cNvSpPr/>
          <p:nvPr/>
        </p:nvSpPr>
        <p:spPr>
          <a:xfrm>
            <a:off x="5876350" y="5462222"/>
            <a:ext cx="435696" cy="476704"/>
          </a:xfrm>
          <a:prstGeom prst="downArrow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CA" b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628204-D6D3-48DC-8B89-B7F39E37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019" y="2913518"/>
            <a:ext cx="8494358" cy="2002137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8A7B2C-0749-4B10-A6C9-51CEA5976AC9}"/>
              </a:ext>
            </a:extLst>
          </p:cNvPr>
          <p:cNvSpPr/>
          <p:nvPr/>
        </p:nvSpPr>
        <p:spPr>
          <a:xfrm>
            <a:off x="6916275" y="4123694"/>
            <a:ext cx="1707608" cy="339249"/>
          </a:xfrm>
          <a:prstGeom prst="rect">
            <a:avLst/>
          </a:prstGeom>
          <a:noFill/>
          <a:ln w="19050">
            <a:solidFill>
              <a:srgbClr val="FA4098">
                <a:alpha val="5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774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3</a:t>
            </a:r>
          </a:p>
          <a:p>
            <a:pPr lvl="2"/>
            <a:r>
              <a:rPr lang="fr-CA"/>
              <a:t> Cette boucle fait </a:t>
            </a:r>
            <a:r>
              <a:rPr lang="fr-CA" b="1"/>
              <a:t>3 itérations</a:t>
            </a:r>
            <a:r>
              <a:rPr lang="fr-CA"/>
              <a:t>. Elle ajoute donc la </a:t>
            </a:r>
            <a:r>
              <a:rPr lang="fr-CA" b="1"/>
              <a:t>classe</a:t>
            </a:r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image </a:t>
            </a:r>
            <a:r>
              <a:rPr lang="fr-CA"/>
              <a:t>à 3 </a:t>
            </a:r>
            <a:r>
              <a:rPr lang="fr-CA" b="1"/>
              <a:t>éléments HTML</a:t>
            </a:r>
            <a:r>
              <a:rPr lang="fr-CA"/>
              <a:t>.</a:t>
            </a:r>
          </a:p>
          <a:p>
            <a:pPr marL="457200" lvl="1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709C15-C548-4A45-A669-A597B284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80" y="4046140"/>
            <a:ext cx="7130039" cy="836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B19FD29-3DAC-4D98-9CF8-B37E7A23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27" y="5310669"/>
            <a:ext cx="8516143" cy="793518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2C3570A4-461F-400D-B183-204D609E514E}"/>
              </a:ext>
            </a:extLst>
          </p:cNvPr>
          <p:cNvSpPr/>
          <p:nvPr/>
        </p:nvSpPr>
        <p:spPr>
          <a:xfrm>
            <a:off x="4279198" y="4890562"/>
            <a:ext cx="435696" cy="476704"/>
          </a:xfrm>
          <a:prstGeom prst="down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CA" b="1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4500018-CC50-4CC1-BC52-A96DA3BFA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227" y="853785"/>
            <a:ext cx="3119105" cy="10478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7C7294-31D8-4704-AEF0-A184E2A4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726" y="2651452"/>
            <a:ext cx="9828943" cy="115833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BD1E20-B169-45CB-A14B-D9AE995D820F}"/>
              </a:ext>
            </a:extLst>
          </p:cNvPr>
          <p:cNvSpPr/>
          <p:nvPr/>
        </p:nvSpPr>
        <p:spPr>
          <a:xfrm>
            <a:off x="6504107" y="3066402"/>
            <a:ext cx="1029208" cy="304800"/>
          </a:xfrm>
          <a:prstGeom prst="rect">
            <a:avLst/>
          </a:prstGeom>
          <a:noFill/>
          <a:ln w="19050">
            <a:solidFill>
              <a:srgbClr val="FA4098">
                <a:alpha val="5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6605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Construire une boucle</a:t>
            </a:r>
          </a:p>
          <a:p>
            <a:pPr lvl="2"/>
            <a:r>
              <a:rPr lang="fr-CA"/>
              <a:t> Commencez par analyser un </a:t>
            </a:r>
            <a:r>
              <a:rPr lang="fr-CA" b="1"/>
              <a:t>code répétitif </a:t>
            </a:r>
            <a:r>
              <a:rPr lang="fr-CA"/>
              <a:t>et trouvez les </a:t>
            </a:r>
            <a:r>
              <a:rPr lang="fr-CA" b="1"/>
              <a:t>différences</a:t>
            </a:r>
            <a:r>
              <a:rPr lang="fr-CA"/>
              <a:t>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La seule chose qui varie dans ces </a:t>
            </a:r>
            <a:r>
              <a:rPr lang="fr-CA" b="1"/>
              <a:t>3 instructions</a:t>
            </a:r>
            <a:r>
              <a:rPr lang="fr-CA"/>
              <a:t>, c’est le </a:t>
            </a:r>
            <a:r>
              <a:rPr lang="fr-CA">
                <a:solidFill>
                  <a:srgbClr val="FA4098"/>
                </a:solidFill>
              </a:rPr>
              <a:t>numéro</a:t>
            </a:r>
            <a:r>
              <a:rPr lang="fr-CA"/>
              <a:t> à la fin de l’</a:t>
            </a:r>
            <a:r>
              <a:rPr lang="fr-CA" b="1">
                <a:solidFill>
                  <a:srgbClr val="FA4098"/>
                </a:solidFill>
              </a:rPr>
              <a:t>id</a:t>
            </a:r>
            <a:r>
              <a:rPr lang="fr-CA"/>
              <a:t> ...</a:t>
            </a:r>
          </a:p>
          <a:p>
            <a:pPr lvl="3"/>
            <a:r>
              <a:rPr lang="fr-CA"/>
              <a:t> On a donc besoin d’une </a:t>
            </a:r>
            <a:r>
              <a:rPr lang="fr-CA" b="1"/>
              <a:t>boucle</a:t>
            </a:r>
            <a:r>
              <a:rPr lang="fr-CA"/>
              <a:t> où l’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fr-CA"/>
              <a:t> vaudra...</a:t>
            </a:r>
          </a:p>
          <a:p>
            <a:pPr lvl="4"/>
            <a:r>
              <a:rPr lang="fr-CA" b="1"/>
              <a:t> </a:t>
            </a:r>
            <a:r>
              <a:rPr lang="fr-CA" b="1">
                <a:solidFill>
                  <a:schemeClr val="tx1"/>
                </a:solidFill>
              </a:rPr>
              <a:t>1</a:t>
            </a:r>
            <a:r>
              <a:rPr lang="fr-CA"/>
              <a:t> pour la première itération</a:t>
            </a:r>
          </a:p>
          <a:p>
            <a:pPr lvl="4"/>
            <a:r>
              <a:rPr lang="fr-CA" b="1"/>
              <a:t> </a:t>
            </a:r>
            <a:r>
              <a:rPr lang="fr-CA" b="1">
                <a:solidFill>
                  <a:schemeClr val="tx1"/>
                </a:solidFill>
              </a:rPr>
              <a:t>2</a:t>
            </a:r>
            <a:r>
              <a:rPr lang="fr-CA"/>
              <a:t> pour la deuxième itération</a:t>
            </a:r>
          </a:p>
          <a:p>
            <a:pPr lvl="4"/>
            <a:r>
              <a:rPr lang="fr-CA" b="1"/>
              <a:t> </a:t>
            </a:r>
            <a:r>
              <a:rPr lang="fr-CA" b="1">
                <a:solidFill>
                  <a:schemeClr val="tx1"/>
                </a:solidFill>
              </a:rPr>
              <a:t>3</a:t>
            </a:r>
            <a:r>
              <a:rPr lang="fr-CA"/>
              <a:t> pour la troisième itération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4591BC-58D2-4BD8-AA51-052A7108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11" y="2514946"/>
            <a:ext cx="7638178" cy="1700091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2E6462-C735-41F1-8D18-CA8C46C6DF8D}"/>
              </a:ext>
            </a:extLst>
          </p:cNvPr>
          <p:cNvSpPr/>
          <p:nvPr/>
        </p:nvSpPr>
        <p:spPr>
          <a:xfrm>
            <a:off x="6435587" y="2590346"/>
            <a:ext cx="176784" cy="305114"/>
          </a:xfrm>
          <a:prstGeom prst="rect">
            <a:avLst/>
          </a:prstGeom>
          <a:noFill/>
          <a:ln w="19050">
            <a:solidFill>
              <a:srgbClr val="FA4098">
                <a:alpha val="5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E5911-FFA1-4C55-83C3-EA3ABFA276FC}"/>
              </a:ext>
            </a:extLst>
          </p:cNvPr>
          <p:cNvSpPr/>
          <p:nvPr/>
        </p:nvSpPr>
        <p:spPr>
          <a:xfrm>
            <a:off x="6435587" y="3195656"/>
            <a:ext cx="176784" cy="305114"/>
          </a:xfrm>
          <a:prstGeom prst="rect">
            <a:avLst/>
          </a:prstGeom>
          <a:noFill/>
          <a:ln w="19050">
            <a:solidFill>
              <a:srgbClr val="FA4098">
                <a:alpha val="5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64DB3-7E30-4C1B-B076-A71B3543CCEB}"/>
              </a:ext>
            </a:extLst>
          </p:cNvPr>
          <p:cNvSpPr/>
          <p:nvPr/>
        </p:nvSpPr>
        <p:spPr>
          <a:xfrm>
            <a:off x="6427198" y="3809355"/>
            <a:ext cx="176784" cy="305114"/>
          </a:xfrm>
          <a:prstGeom prst="rect">
            <a:avLst/>
          </a:prstGeom>
          <a:noFill/>
          <a:ln w="19050">
            <a:solidFill>
              <a:srgbClr val="FA4098">
                <a:alpha val="5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623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Construire une boucle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EE899F-568D-46F2-945D-DC42D6820B88}"/>
              </a:ext>
            </a:extLst>
          </p:cNvPr>
          <p:cNvSpPr txBox="1"/>
          <p:nvPr/>
        </p:nvSpPr>
        <p:spPr>
          <a:xfrm>
            <a:off x="1283403" y="2362765"/>
            <a:ext cx="4884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97CDE"/>
                </a:solidFill>
              </a:rPr>
              <a:t>On a besoin d’une </a:t>
            </a:r>
            <a:r>
              <a:rPr lang="fr-CA" b="1">
                <a:solidFill>
                  <a:srgbClr val="797CDE"/>
                </a:solidFill>
              </a:rPr>
              <a:t>boucle</a:t>
            </a:r>
            <a:r>
              <a:rPr lang="fr-CA">
                <a:solidFill>
                  <a:srgbClr val="797CDE"/>
                </a:solidFill>
              </a:rPr>
              <a:t> où l’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fr-CA">
                <a:solidFill>
                  <a:srgbClr val="797CDE"/>
                </a:solidFill>
              </a:rPr>
              <a:t> vaudra...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b="1">
                <a:solidFill>
                  <a:srgbClr val="7385D1"/>
                </a:solidFill>
              </a:rPr>
              <a:t> </a:t>
            </a:r>
            <a:r>
              <a:rPr lang="fr-CA" b="1"/>
              <a:t>1</a:t>
            </a:r>
            <a:r>
              <a:rPr lang="fr-CA">
                <a:solidFill>
                  <a:srgbClr val="797CDE"/>
                </a:solidFill>
              </a:rPr>
              <a:t> pour la première itération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b="1">
                <a:solidFill>
                  <a:srgbClr val="7385D1"/>
                </a:solidFill>
              </a:rPr>
              <a:t> </a:t>
            </a:r>
            <a:r>
              <a:rPr lang="fr-CA" b="1"/>
              <a:t>2</a:t>
            </a:r>
            <a:r>
              <a:rPr lang="fr-CA">
                <a:solidFill>
                  <a:srgbClr val="797CDE"/>
                </a:solidFill>
              </a:rPr>
              <a:t> pour la deuxième itération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b="1">
                <a:solidFill>
                  <a:srgbClr val="7385D1"/>
                </a:solidFill>
              </a:rPr>
              <a:t> </a:t>
            </a:r>
            <a:r>
              <a:rPr lang="fr-CA" b="1"/>
              <a:t>3</a:t>
            </a:r>
            <a:r>
              <a:rPr lang="fr-CA">
                <a:solidFill>
                  <a:srgbClr val="797CDE"/>
                </a:solidFill>
              </a:rPr>
              <a:t> pour la troisième itération</a:t>
            </a:r>
          </a:p>
          <a:p>
            <a:endParaRPr lang="fr-CA">
              <a:solidFill>
                <a:srgbClr val="797CDE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D949C0-85FE-4ECC-A5E8-B91E6D9184A6}"/>
              </a:ext>
            </a:extLst>
          </p:cNvPr>
          <p:cNvSpPr txBox="1"/>
          <p:nvPr/>
        </p:nvSpPr>
        <p:spPr>
          <a:xfrm>
            <a:off x="1493520" y="4111861"/>
            <a:ext cx="467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97CDE"/>
                </a:solidFill>
              </a:rPr>
              <a:t>Il reste à intégrer le code et à se servir de la variable </a:t>
            </a:r>
            <a:r>
              <a:rPr lang="fr-CA" b="1">
                <a:solidFill>
                  <a:srgbClr val="FA4098"/>
                </a:solidFill>
              </a:rPr>
              <a:t>index</a:t>
            </a:r>
            <a:r>
              <a:rPr lang="fr-CA">
                <a:solidFill>
                  <a:srgbClr val="9073D1"/>
                </a:solidFill>
              </a:rPr>
              <a:t> </a:t>
            </a:r>
            <a:r>
              <a:rPr lang="fr-CA">
                <a:solidFill>
                  <a:srgbClr val="797CDE"/>
                </a:solidFill>
              </a:rPr>
              <a:t>pour remplacer la partie qui doit varier d’itération en itération</a:t>
            </a:r>
          </a:p>
          <a:p>
            <a:endParaRPr lang="fr-CA">
              <a:solidFill>
                <a:srgbClr val="9073D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FBA71F6-9444-46E5-9AB9-C01EDF4B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8" y="5301737"/>
            <a:ext cx="9828943" cy="115833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013533-56A3-43D0-870A-240470B15A5B}"/>
              </a:ext>
            </a:extLst>
          </p:cNvPr>
          <p:cNvSpPr/>
          <p:nvPr/>
        </p:nvSpPr>
        <p:spPr>
          <a:xfrm>
            <a:off x="6505909" y="5716687"/>
            <a:ext cx="1029208" cy="304800"/>
          </a:xfrm>
          <a:prstGeom prst="rect">
            <a:avLst/>
          </a:prstGeom>
          <a:noFill/>
          <a:ln w="19050">
            <a:solidFill>
              <a:srgbClr val="FA4098">
                <a:alpha val="5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4EB71A-04EE-4B5D-BCB5-B7BC3249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49" y="2465986"/>
            <a:ext cx="5357354" cy="1091545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15239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Construire une boucle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Si jamais on ajoute 2 images supplémentaires avec les id « </a:t>
            </a:r>
            <a:r>
              <a:rPr lang="fr-CA" b="1"/>
              <a:t>daenerys4</a:t>
            </a:r>
            <a:r>
              <a:rPr lang="fr-CA"/>
              <a:t> » et « </a:t>
            </a:r>
            <a:r>
              <a:rPr lang="fr-CA" b="1"/>
              <a:t>daenerys5</a:t>
            </a:r>
            <a:r>
              <a:rPr lang="fr-CA"/>
              <a:t> », il suffira de changer la </a:t>
            </a:r>
            <a:r>
              <a:rPr lang="fr-CA" b="1"/>
              <a:t>condition d’exécution</a:t>
            </a:r>
            <a:r>
              <a:rPr lang="fr-CA"/>
              <a:t> pour 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&lt; 6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F810415D-79B5-4A1B-9989-17265A542C5D}"/>
              </a:ext>
            </a:extLst>
          </p:cNvPr>
          <p:cNvSpPr/>
          <p:nvPr/>
        </p:nvSpPr>
        <p:spPr>
          <a:xfrm>
            <a:off x="5710052" y="3756447"/>
            <a:ext cx="768290" cy="321518"/>
          </a:xfrm>
          <a:prstGeom prst="downArrow">
            <a:avLst/>
          </a:prstGeom>
          <a:solidFill>
            <a:srgbClr val="797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CA" b="1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CFC8A8-0129-4A93-AE7B-DD612763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63" y="2111561"/>
            <a:ext cx="6883867" cy="153219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056464-C425-4F1F-9EEF-E92F4469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24" y="4190653"/>
            <a:ext cx="9828943" cy="1158338"/>
          </a:xfrm>
          <a:prstGeom prst="rect">
            <a:avLst/>
          </a:prstGeom>
          <a:ln w="28575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162788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BA6A0E4-71E7-4D40-A931-66A2C89D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Boucles</a:t>
            </a:r>
          </a:p>
          <a:p>
            <a:pPr lvl="1"/>
            <a:r>
              <a:rPr lang="fr-CA"/>
              <a:t> Exemple 4</a:t>
            </a:r>
          </a:p>
          <a:p>
            <a:pPr lvl="2"/>
            <a:r>
              <a:rPr lang="fr-CA"/>
              <a:t> Une </a:t>
            </a:r>
            <a:r>
              <a:rPr lang="fr-CA" b="1"/>
              <a:t>boucle</a:t>
            </a:r>
            <a:r>
              <a:rPr lang="fr-CA"/>
              <a:t> ne s’incrémente pas forcément de 1 à </a:t>
            </a:r>
            <a:r>
              <a:rPr lang="fr-CA" b="1"/>
              <a:t>chaque itération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1"/>
            <a:r>
              <a:rPr lang="fr-CA"/>
              <a:t> Combien d’</a:t>
            </a:r>
            <a:r>
              <a:rPr lang="fr-CA" b="1"/>
              <a:t>itérations</a:t>
            </a:r>
            <a:r>
              <a:rPr lang="fr-CA"/>
              <a:t> fera cette boucle ?</a:t>
            </a:r>
          </a:p>
          <a:p>
            <a:pPr lvl="2"/>
            <a:r>
              <a:rPr lang="fr-CA"/>
              <a:t> 3 itérations !</a:t>
            </a:r>
          </a:p>
          <a:p>
            <a:pPr lvl="3"/>
            <a:r>
              <a:rPr lang="fr-CA"/>
              <a:t> 1</a:t>
            </a:r>
            <a:r>
              <a:rPr lang="fr-CA" baseline="30000"/>
              <a:t>ère</a:t>
            </a:r>
            <a:r>
              <a:rPr lang="fr-CA"/>
              <a:t> itération : </a:t>
            </a:r>
            <a:r>
              <a:rPr lang="fr-CA" b="1">
                <a:solidFill>
                  <a:srgbClr val="FA4098"/>
                </a:solidFill>
              </a:rPr>
              <a:t>i</a:t>
            </a:r>
            <a:r>
              <a:rPr lang="fr-CA"/>
              <a:t> vaut </a:t>
            </a:r>
            <a:r>
              <a:rPr lang="fr-CA" b="1">
                <a:solidFill>
                  <a:srgbClr val="FA4098"/>
                </a:solidFill>
              </a:rPr>
              <a:t>1</a:t>
            </a:r>
            <a:r>
              <a:rPr lang="fr-CA"/>
              <a:t>.</a:t>
            </a:r>
          </a:p>
          <a:p>
            <a:pPr lvl="3"/>
            <a:r>
              <a:rPr lang="fr-CA"/>
              <a:t> 2</a:t>
            </a:r>
            <a:r>
              <a:rPr lang="fr-CA" baseline="30000"/>
              <a:t>e</a:t>
            </a:r>
            <a:r>
              <a:rPr lang="fr-CA"/>
              <a:t> itération : </a:t>
            </a:r>
            <a:r>
              <a:rPr lang="fr-CA" b="1">
                <a:solidFill>
                  <a:srgbClr val="FA4098"/>
                </a:solidFill>
              </a:rPr>
              <a:t>i</a:t>
            </a:r>
            <a:r>
              <a:rPr lang="fr-CA"/>
              <a:t> vaut </a:t>
            </a:r>
            <a:r>
              <a:rPr lang="fr-CA" b="1">
                <a:solidFill>
                  <a:srgbClr val="FA4098"/>
                </a:solidFill>
              </a:rPr>
              <a:t>3</a:t>
            </a:r>
            <a:r>
              <a:rPr lang="fr-CA"/>
              <a:t>.</a:t>
            </a:r>
          </a:p>
          <a:p>
            <a:pPr lvl="3"/>
            <a:r>
              <a:rPr lang="fr-CA"/>
              <a:t> 3</a:t>
            </a:r>
            <a:r>
              <a:rPr lang="fr-CA" baseline="30000"/>
              <a:t>e</a:t>
            </a:r>
            <a:r>
              <a:rPr lang="fr-CA"/>
              <a:t>  itération : </a:t>
            </a:r>
            <a:r>
              <a:rPr lang="fr-CA" b="1">
                <a:solidFill>
                  <a:srgbClr val="FA4098"/>
                </a:solidFill>
              </a:rPr>
              <a:t>i</a:t>
            </a:r>
            <a:r>
              <a:rPr lang="fr-CA"/>
              <a:t> vaut </a:t>
            </a:r>
            <a:r>
              <a:rPr lang="fr-CA" b="1">
                <a:solidFill>
                  <a:srgbClr val="FA4098"/>
                </a:solidFill>
              </a:rPr>
              <a:t>5</a:t>
            </a:r>
            <a:r>
              <a:rPr lang="fr-CA"/>
              <a:t>.</a:t>
            </a:r>
          </a:p>
          <a:p>
            <a:pPr lvl="3"/>
            <a:r>
              <a:rPr lang="fr-CA"/>
              <a:t> Pas de 4</a:t>
            </a:r>
            <a:r>
              <a:rPr lang="fr-CA" baseline="30000"/>
              <a:t>e</a:t>
            </a:r>
            <a:r>
              <a:rPr lang="fr-CA"/>
              <a:t> itération car </a:t>
            </a:r>
            <a:r>
              <a:rPr lang="fr-CA" b="1">
                <a:solidFill>
                  <a:srgbClr val="FA4098"/>
                </a:solidFill>
              </a:rPr>
              <a:t>i</a:t>
            </a:r>
            <a:r>
              <a:rPr lang="fr-CA"/>
              <a:t> vaut </a:t>
            </a:r>
            <a:r>
              <a:rPr lang="fr-CA" b="1">
                <a:solidFill>
                  <a:srgbClr val="FA4098"/>
                </a:solidFill>
              </a:rPr>
              <a:t>7</a:t>
            </a:r>
            <a:r>
              <a:rPr lang="fr-CA"/>
              <a:t> et cela viole la condition d’exécution.</a:t>
            </a:r>
          </a:p>
          <a:p>
            <a:pPr lvl="4"/>
            <a:endParaRPr lang="fr-CA"/>
          </a:p>
          <a:p>
            <a:pPr marL="457200" lvl="1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64451B-9412-4D04-85DA-5958B6F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Boucles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D1E20-B169-45CB-A14B-D9AE995D820F}"/>
              </a:ext>
            </a:extLst>
          </p:cNvPr>
          <p:cNvSpPr/>
          <p:nvPr/>
        </p:nvSpPr>
        <p:spPr>
          <a:xfrm>
            <a:off x="6445383" y="3055051"/>
            <a:ext cx="1152033" cy="304800"/>
          </a:xfrm>
          <a:prstGeom prst="rect">
            <a:avLst/>
          </a:prstGeom>
          <a:noFill/>
          <a:ln w="19050">
            <a:solidFill>
              <a:srgbClr val="FA4098">
                <a:alpha val="5215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0CD55-0697-4135-BBE1-93EC93E2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01" y="2541418"/>
            <a:ext cx="4895197" cy="1189411"/>
          </a:xfrm>
          <a:prstGeom prst="rect">
            <a:avLst/>
          </a:prstGeom>
          <a:ln w="38100">
            <a:solidFill>
              <a:srgbClr val="797CDE"/>
            </a:solidFill>
          </a:ln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F8D3BB1-64E1-4388-8035-7C222A7FEAF4}"/>
              </a:ext>
            </a:extLst>
          </p:cNvPr>
          <p:cNvCxnSpPr/>
          <p:nvPr/>
        </p:nvCxnSpPr>
        <p:spPr>
          <a:xfrm>
            <a:off x="6778752" y="2910840"/>
            <a:ext cx="1517904" cy="0"/>
          </a:xfrm>
          <a:prstGeom prst="line">
            <a:avLst/>
          </a:prstGeom>
          <a:ln w="1905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D2896A-8442-4EFA-A8AF-F875F909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DOM permet de changer le style d’un élément, mais également :</a:t>
            </a:r>
          </a:p>
          <a:p>
            <a:pPr lvl="1"/>
            <a:endParaRPr lang="fr-CA"/>
          </a:p>
          <a:p>
            <a:pPr lvl="1"/>
            <a:r>
              <a:rPr lang="fr-CA"/>
              <a:t> Ajouter une classe</a:t>
            </a:r>
          </a:p>
          <a:p>
            <a:pPr lvl="1"/>
            <a:r>
              <a:rPr lang="fr-CA"/>
              <a:t> Retirer une classe</a:t>
            </a:r>
          </a:p>
          <a:p>
            <a:pPr lvl="1"/>
            <a:r>
              <a:rPr lang="fr-CA"/>
              <a:t> Vérifier si un élément possède une classe</a:t>
            </a:r>
          </a:p>
          <a:p>
            <a:pPr lvl="1"/>
            <a:endParaRPr lang="fr-CA"/>
          </a:p>
          <a:p>
            <a:pPr lvl="1"/>
            <a:r>
              <a:rPr lang="fr-CA"/>
              <a:t> Ajouter un attribut</a:t>
            </a:r>
          </a:p>
          <a:p>
            <a:pPr lvl="1"/>
            <a:r>
              <a:rPr lang="fr-CA"/>
              <a:t> Retirer un attribut</a:t>
            </a:r>
          </a:p>
          <a:p>
            <a:pPr lvl="1"/>
            <a:r>
              <a:rPr lang="fr-CA"/>
              <a:t> Modifier un attribut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8407D-94A4-4A2D-963B-1BD50DC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</p:spTree>
    <p:extLst>
      <p:ext uri="{BB962C8B-B14F-4D97-AF65-F5344CB8AC3E}">
        <p14:creationId xmlns:p14="http://schemas.microsoft.com/office/powerpoint/2010/main" val="18821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03BAAD-C4D2-4BC0-B677-D5D88871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Classes</a:t>
            </a:r>
            <a:r>
              <a:rPr lang="fr-CA"/>
              <a:t> des éléments HTML</a:t>
            </a:r>
          </a:p>
          <a:p>
            <a:pPr lvl="1"/>
            <a:r>
              <a:rPr lang="fr-CA"/>
              <a:t> Les éléments </a:t>
            </a:r>
            <a:r>
              <a:rPr lang="fr-CA" b="1"/>
              <a:t>HTML</a:t>
            </a:r>
            <a:r>
              <a:rPr lang="fr-CA"/>
              <a:t> possèdent parfois une ou plusieurs </a:t>
            </a:r>
            <a:r>
              <a:rPr lang="fr-CA">
                <a:solidFill>
                  <a:srgbClr val="FA4098"/>
                </a:solidFill>
              </a:rPr>
              <a:t>classes</a:t>
            </a:r>
          </a:p>
          <a:p>
            <a:pPr marL="914400" lvl="2" indent="0">
              <a:buNone/>
            </a:pP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id="container"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&lt;/div&gt;</a:t>
            </a:r>
          </a:p>
          <a:p>
            <a:pPr marL="914400" lvl="2" indent="0">
              <a:buNone/>
            </a:pP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spongebob patrick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 &lt;/div&gt;</a:t>
            </a:r>
          </a:p>
          <a:p>
            <a:pPr lvl="3"/>
            <a:r>
              <a:rPr lang="fr-CA"/>
              <a:t> Notez que lorsqu’un élément HTML a plus d’une classe, elles sont séparées par des </a:t>
            </a:r>
            <a:r>
              <a:rPr lang="fr-CA" b="1">
                <a:solidFill>
                  <a:srgbClr val="FA4098"/>
                </a:solidFill>
              </a:rPr>
              <a:t>espaces</a:t>
            </a:r>
            <a:r>
              <a:rPr lang="fr-CA"/>
              <a:t>.</a:t>
            </a:r>
          </a:p>
          <a:p>
            <a:pPr lvl="3"/>
            <a:endParaRPr lang="fr-CA"/>
          </a:p>
          <a:p>
            <a:pPr lvl="1"/>
            <a:r>
              <a:rPr lang="fr-CA"/>
              <a:t> Les </a:t>
            </a:r>
            <a:r>
              <a:rPr lang="fr-CA">
                <a:solidFill>
                  <a:srgbClr val="FA4098"/>
                </a:solidFill>
              </a:rPr>
              <a:t>classes</a:t>
            </a:r>
            <a:r>
              <a:rPr lang="fr-CA"/>
              <a:t> permettent d’appliquer un groupe de styles à plusieurs éléments.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BB8203-1AE8-4270-A2AB-7D02E83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EBE2729-A605-4322-A045-86E60FF1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73" y="4376089"/>
            <a:ext cx="4944165" cy="1105054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A46F772-968F-460F-B31D-59CD0DD0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64" y="4261773"/>
            <a:ext cx="5058481" cy="1333686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0B86F36-0398-48F6-8713-71C8B075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435" y="5882597"/>
            <a:ext cx="290553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03BAAD-C4D2-4BC0-B677-D5D88871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Ajouter</a:t>
            </a:r>
            <a:r>
              <a:rPr lang="fr-CA"/>
              <a:t> une classe :</a:t>
            </a:r>
          </a:p>
          <a:p>
            <a:pPr marL="457200" lvl="1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nouvelle_classe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32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BB8203-1AE8-4270-A2AB-7D02E83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9FEFF77-08B5-434B-A393-36D89EAC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05" y="3576879"/>
            <a:ext cx="8460188" cy="6682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E66F0F3-6657-452D-B634-09969CD93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07" y="5196080"/>
            <a:ext cx="9003847" cy="475974"/>
          </a:xfrm>
          <a:prstGeom prst="rect">
            <a:avLst/>
          </a:prstGeom>
        </p:spPr>
      </p:pic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D40B0097-35E4-4895-809A-97D40C49C490}"/>
              </a:ext>
            </a:extLst>
          </p:cNvPr>
          <p:cNvSpPr/>
          <p:nvPr/>
        </p:nvSpPr>
        <p:spPr>
          <a:xfrm>
            <a:off x="5624807" y="4525742"/>
            <a:ext cx="938784" cy="542058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FF430-2135-461F-8246-D24E322079DF}"/>
              </a:ext>
            </a:extLst>
          </p:cNvPr>
          <p:cNvSpPr/>
          <p:nvPr/>
        </p:nvSpPr>
        <p:spPr>
          <a:xfrm>
            <a:off x="8942832" y="5196080"/>
            <a:ext cx="1609344" cy="475974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CA3717-9DA6-C6DD-384B-63E3520D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99" y="2332581"/>
            <a:ext cx="7772400" cy="9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03BAAD-C4D2-4BC0-B677-D5D88871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b="1"/>
              <a:t> Supprimer </a:t>
            </a:r>
            <a:r>
              <a:rPr lang="fr-CA"/>
              <a:t>une classe : </a:t>
            </a:r>
          </a:p>
          <a:p>
            <a:pPr marL="457200" lvl="1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ancienne_classe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BB8203-1AE8-4270-A2AB-7D02E83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C2DFAA-56D5-4BBA-BBA8-AA67674F188E}"/>
              </a:ext>
            </a:extLst>
          </p:cNvPr>
          <p:cNvSpPr txBox="1"/>
          <p:nvPr/>
        </p:nvSpPr>
        <p:spPr>
          <a:xfrm>
            <a:off x="2306258" y="5853799"/>
            <a:ext cx="77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Le morceau de code </a:t>
            </a:r>
            <a:r>
              <a:rPr lang="fr-CA" b="1">
                <a:solidFill>
                  <a:srgbClr val="739CD1"/>
                </a:solidFill>
              </a:rPr>
              <a:t>HTML</a:t>
            </a:r>
            <a:r>
              <a:rPr lang="fr-CA">
                <a:solidFill>
                  <a:srgbClr val="739CD1"/>
                </a:solidFill>
              </a:rPr>
              <a:t>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class=""</a:t>
            </a:r>
            <a:r>
              <a:rPr lang="fr-CA">
                <a:solidFill>
                  <a:srgbClr val="739CD1"/>
                </a:solidFill>
              </a:rPr>
              <a:t> reste malgré tout présent, mais ce n’est pas grave. La </a:t>
            </a:r>
            <a:r>
              <a:rPr lang="fr-CA">
                <a:solidFill>
                  <a:srgbClr val="FA4098"/>
                </a:solidFill>
              </a:rPr>
              <a:t>classe </a:t>
            </a:r>
            <a:r>
              <a:rPr lang="fr-CA">
                <a:solidFill>
                  <a:srgbClr val="739CD1"/>
                </a:solidFill>
              </a:rPr>
              <a:t>est bel et bien retirée.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55C2421-48C4-4745-AC0E-866DA443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78" y="3690837"/>
            <a:ext cx="8149588" cy="430815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A6A2E759-F4FC-4659-B367-DFC5889DF199}"/>
              </a:ext>
            </a:extLst>
          </p:cNvPr>
          <p:cNvSpPr/>
          <p:nvPr/>
        </p:nvSpPr>
        <p:spPr>
          <a:xfrm>
            <a:off x="5613110" y="4297426"/>
            <a:ext cx="962179" cy="430815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4348516-9628-4FB1-9BB6-4826A872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29" y="4904015"/>
            <a:ext cx="8634249" cy="446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633C91-5BDF-4446-B6E7-F5F0A16F1383}"/>
              </a:ext>
            </a:extLst>
          </p:cNvPr>
          <p:cNvSpPr/>
          <p:nvPr/>
        </p:nvSpPr>
        <p:spPr>
          <a:xfrm>
            <a:off x="8654734" y="3663768"/>
            <a:ext cx="1444752" cy="475974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92E9B-9A7A-4FA0-937C-2E66F7355B7F}"/>
              </a:ext>
            </a:extLst>
          </p:cNvPr>
          <p:cNvSpPr/>
          <p:nvPr/>
        </p:nvSpPr>
        <p:spPr>
          <a:xfrm>
            <a:off x="8839027" y="4904015"/>
            <a:ext cx="1176701" cy="475974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594B56-7A3A-5459-8ECD-253CA629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99" y="2334745"/>
            <a:ext cx="7772400" cy="9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2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03BAAD-C4D2-4BC0-B677-D5D88871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>
                <a:cs typeface="Courier New" panose="02070309020205020404" pitchFamily="49" charset="0"/>
              </a:rPr>
              <a:t> « </a:t>
            </a:r>
            <a:r>
              <a:rPr lang="fr-CA" b="1">
                <a:cs typeface="Courier New" panose="02070309020205020404" pitchFamily="49" charset="0"/>
              </a:rPr>
              <a:t>Basculer</a:t>
            </a:r>
            <a:r>
              <a:rPr lang="fr-CA">
                <a:cs typeface="Courier New" panose="02070309020205020404" pitchFamily="49" charset="0"/>
              </a:rPr>
              <a:t> » la présence d’une classe dans un élément</a:t>
            </a:r>
          </a:p>
          <a:p>
            <a:pPr lvl="1"/>
            <a:r>
              <a:rPr lang="fr-CA" sz="1800">
                <a:cs typeface="Courier New" panose="02070309020205020404" pitchFamily="49" charset="0"/>
              </a:rPr>
              <a:t> Donc si elle est présente, la retire. Si elle est absente, l’ajoute.</a:t>
            </a:r>
          </a:p>
          <a:p>
            <a:pPr lvl="1"/>
            <a:r>
              <a:rPr lang="fr-CA" sz="1800">
                <a:cs typeface="Courier New" panose="02070309020205020404" pitchFamily="49" charset="0"/>
              </a:rPr>
              <a:t> Syntaxe : 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CA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BB8203-1AE8-4270-A2AB-7D02E83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43A340-4D86-419E-BD06-8F878B75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" y="5296695"/>
            <a:ext cx="5448473" cy="288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6F14624-A137-4209-982B-9884994F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49" y="5276246"/>
            <a:ext cx="5934994" cy="3067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3F1B9B-CDDB-4C91-8D1B-CFF3892F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06" y="4167649"/>
            <a:ext cx="5133335" cy="40544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1B8569-EF25-4F78-9AEA-A506D64B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49" y="4202120"/>
            <a:ext cx="5763609" cy="304684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030C097-5521-45FD-A2CC-69AD760B0D88}"/>
              </a:ext>
            </a:extLst>
          </p:cNvPr>
          <p:cNvSpPr/>
          <p:nvPr/>
        </p:nvSpPr>
        <p:spPr>
          <a:xfrm>
            <a:off x="5595845" y="4141771"/>
            <a:ext cx="603504" cy="457200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5753A0B-CF82-491F-8F71-EE7A096F6D00}"/>
              </a:ext>
            </a:extLst>
          </p:cNvPr>
          <p:cNvSpPr/>
          <p:nvPr/>
        </p:nvSpPr>
        <p:spPr>
          <a:xfrm>
            <a:off x="5634648" y="5212107"/>
            <a:ext cx="603504" cy="457200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C22153-42E2-40A9-B5D0-920B197784F5}"/>
              </a:ext>
            </a:extLst>
          </p:cNvPr>
          <p:cNvSpPr txBox="1"/>
          <p:nvPr/>
        </p:nvSpPr>
        <p:spPr>
          <a:xfrm>
            <a:off x="4341520" y="4742245"/>
            <a:ext cx="306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39CD1"/>
                </a:solidFill>
              </a:rPr>
              <a:t>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13F700-001B-48A9-B9E4-130DF918641C}"/>
              </a:ext>
            </a:extLst>
          </p:cNvPr>
          <p:cNvSpPr/>
          <p:nvPr/>
        </p:nvSpPr>
        <p:spPr>
          <a:xfrm>
            <a:off x="4449660" y="5305649"/>
            <a:ext cx="965546" cy="288025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32052-FB83-4D9C-98FD-5F2001547BFD}"/>
              </a:ext>
            </a:extLst>
          </p:cNvPr>
          <p:cNvSpPr/>
          <p:nvPr/>
        </p:nvSpPr>
        <p:spPr>
          <a:xfrm>
            <a:off x="10826496" y="4218779"/>
            <a:ext cx="1006477" cy="288025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C59A22-0A66-4DA1-BD1D-04FD0FD9B072}"/>
              </a:ext>
            </a:extLst>
          </p:cNvPr>
          <p:cNvSpPr/>
          <p:nvPr/>
        </p:nvSpPr>
        <p:spPr>
          <a:xfrm>
            <a:off x="11082527" y="5287361"/>
            <a:ext cx="805863" cy="288025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86AE34-FDD2-D9A3-69E4-32377037A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00" y="2332032"/>
            <a:ext cx="7772400" cy="9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687E85F-5EB8-47CD-B516-75FF5DBF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« </a:t>
            </a:r>
            <a:r>
              <a:rPr lang="fr-CA" b="1"/>
              <a:t>Vérifier</a:t>
            </a:r>
            <a:r>
              <a:rPr lang="fr-CA"/>
              <a:t> » si un élément </a:t>
            </a:r>
            <a:r>
              <a:rPr lang="fr-CA" b="1">
                <a:solidFill>
                  <a:srgbClr val="FA4098"/>
                </a:solidFill>
              </a:rPr>
              <a:t>possède</a:t>
            </a:r>
            <a:r>
              <a:rPr lang="fr-CA">
                <a:solidFill>
                  <a:srgbClr val="FA4098"/>
                </a:solidFill>
              </a:rPr>
              <a:t> une classe</a:t>
            </a:r>
          </a:p>
          <a:p>
            <a:pPr lvl="1"/>
            <a:r>
              <a:rPr lang="fr-CA"/>
              <a:t> 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("nom_classe")</a:t>
            </a:r>
          </a:p>
          <a:p>
            <a:pPr lvl="1"/>
            <a:r>
              <a:rPr lang="fr-CA"/>
              <a:t> Si l’élément possède la classe, le résultat est « </a:t>
            </a:r>
            <a:r>
              <a:rPr lang="fr-CA" b="1">
                <a:solidFill>
                  <a:schemeClr val="tx1"/>
                </a:solidFill>
              </a:rPr>
              <a:t>true</a:t>
            </a:r>
            <a:r>
              <a:rPr lang="fr-CA"/>
              <a:t> », sinon «</a:t>
            </a:r>
            <a:r>
              <a:rPr lang="fr-CA" b="1">
                <a:solidFill>
                  <a:schemeClr val="tx1"/>
                </a:solidFill>
              </a:rPr>
              <a:t> false </a:t>
            </a:r>
            <a:r>
              <a:rPr lang="fr-CA"/>
              <a:t>».</a:t>
            </a:r>
          </a:p>
          <a:p>
            <a:pPr lvl="2"/>
            <a:r>
              <a:rPr lang="fr-CA"/>
              <a:t> Exemple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document.querySelector("#un").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("allo");  </a:t>
            </a:r>
          </a:p>
          <a:p>
            <a:pPr marL="914400" lvl="2" indent="0">
              <a:buNone/>
            </a:pPr>
            <a:r>
              <a:rPr lang="fr-CA"/>
              <a:t>// </a:t>
            </a:r>
            <a:r>
              <a:rPr lang="fr-CA" b="1">
                <a:solidFill>
                  <a:srgbClr val="FA4098"/>
                </a:solidFill>
              </a:rPr>
              <a:t>a</a:t>
            </a:r>
            <a:r>
              <a:rPr lang="fr-CA"/>
              <a:t> contient « </a:t>
            </a:r>
            <a:r>
              <a:rPr lang="fr-CA" b="1"/>
              <a:t>true</a:t>
            </a:r>
            <a:r>
              <a:rPr lang="fr-CA"/>
              <a:t> »</a:t>
            </a:r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document.querySelector("#un").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("bye");</a:t>
            </a:r>
            <a:r>
              <a:rPr lang="fr-CA" sz="1800"/>
              <a:t> </a:t>
            </a:r>
            <a:r>
              <a:rPr lang="fr-CA" sz="1600"/>
              <a:t>   </a:t>
            </a:r>
          </a:p>
          <a:p>
            <a:pPr marL="914400" lvl="2" indent="0">
              <a:buNone/>
            </a:pPr>
            <a:r>
              <a:rPr lang="fr-CA"/>
              <a:t>// </a:t>
            </a:r>
            <a:r>
              <a:rPr lang="fr-CA" b="1">
                <a:solidFill>
                  <a:srgbClr val="FA4098"/>
                </a:solidFill>
              </a:rPr>
              <a:t>b</a:t>
            </a:r>
            <a:r>
              <a:rPr lang="fr-CA"/>
              <a:t> contient « </a:t>
            </a:r>
            <a:r>
              <a:rPr lang="fr-CA" b="1"/>
              <a:t>false</a:t>
            </a:r>
            <a:r>
              <a:rPr lang="fr-CA"/>
              <a:t> »</a:t>
            </a:r>
          </a:p>
          <a:p>
            <a:pPr marL="914400" lvl="2" indent="0">
              <a:buNone/>
            </a:pPr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CD8053-9D31-4B25-B899-E2CE0CFF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9BF16F-C2FA-4881-B1F6-FEFB1CB0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90" y="3127959"/>
            <a:ext cx="6954220" cy="362001"/>
          </a:xfrm>
          <a:prstGeom prst="rect">
            <a:avLst/>
          </a:prstGeom>
          <a:ln w="38100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41038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21FFBD-C9B0-4F92-B63A-372DCB6B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32284"/>
            <a:ext cx="10512000" cy="5026393"/>
          </a:xfrm>
        </p:spPr>
        <p:txBody>
          <a:bodyPr/>
          <a:lstStyle/>
          <a:p>
            <a:r>
              <a:rPr lang="fr-CA"/>
              <a:t> « </a:t>
            </a:r>
            <a:r>
              <a:rPr lang="fr-CA" b="1"/>
              <a:t>Vérifier</a:t>
            </a:r>
            <a:r>
              <a:rPr lang="fr-CA"/>
              <a:t> » si un élément </a:t>
            </a:r>
            <a:r>
              <a:rPr lang="fr-CA" b="1">
                <a:solidFill>
                  <a:srgbClr val="FA4098"/>
                </a:solidFill>
              </a:rPr>
              <a:t>possède</a:t>
            </a:r>
            <a:r>
              <a:rPr lang="fr-CA">
                <a:solidFill>
                  <a:srgbClr val="FA4098"/>
                </a:solidFill>
              </a:rPr>
              <a:t> une classe</a:t>
            </a:r>
          </a:p>
          <a:p>
            <a:pPr lvl="1"/>
            <a:r>
              <a:rPr lang="fr-CA"/>
              <a:t> 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("nom_classe")</a:t>
            </a:r>
          </a:p>
          <a:p>
            <a:pPr lvl="1"/>
            <a:r>
              <a:rPr lang="fr-CA"/>
              <a:t> Exemple de fonction qui exploite classList.contains()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79AA0E-DEDB-43ED-A0BC-A0FB8C77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avec classes et 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C74D77-C887-4D0E-A30B-F0D00E81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78" y="2720489"/>
            <a:ext cx="5871044" cy="41280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49EEEA-ACDD-4F3F-80DE-418EB674A579}"/>
              </a:ext>
            </a:extLst>
          </p:cNvPr>
          <p:cNvSpPr txBox="1"/>
          <p:nvPr/>
        </p:nvSpPr>
        <p:spPr>
          <a:xfrm>
            <a:off x="1110720" y="3560833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Si l’élément </a:t>
            </a:r>
            <a:r>
              <a:rPr lang="fr-CA">
                <a:solidFill>
                  <a:srgbClr val="FA4098"/>
                </a:solidFill>
              </a:rPr>
              <a:t>#texte</a:t>
            </a:r>
            <a:r>
              <a:rPr lang="fr-CA">
                <a:solidFill>
                  <a:srgbClr val="739CD1"/>
                </a:solidFill>
              </a:rPr>
              <a:t> possède la classe </a:t>
            </a:r>
            <a:r>
              <a:rPr lang="fr-CA" i="1"/>
              <a:t>sobre</a:t>
            </a:r>
            <a:r>
              <a:rPr lang="fr-CA">
                <a:solidFill>
                  <a:srgbClr val="739CD1"/>
                </a:solidFill>
              </a:rPr>
              <a:t>, son texte devient "Je possède la classe sobre </a:t>
            </a:r>
            <a:r>
              <a:rPr lang="en-CA">
                <a:solidFill>
                  <a:srgbClr val="739CD1"/>
                </a:solidFill>
              </a:rPr>
              <a:t>😏</a:t>
            </a:r>
            <a:r>
              <a:rPr lang="fr-CA">
                <a:solidFill>
                  <a:srgbClr val="739CD1"/>
                </a:solidFill>
              </a:rPr>
              <a:t>". Sinon, son texte devient "Je ne possède pas la classe sombre </a:t>
            </a:r>
            <a:r>
              <a:rPr lang="en-CA">
                <a:solidFill>
                  <a:srgbClr val="739CD1"/>
                </a:solidFill>
              </a:rPr>
              <a:t>😭</a:t>
            </a:r>
            <a:r>
              <a:rPr lang="fr-CA">
                <a:solidFill>
                  <a:srgbClr val="739CD1"/>
                </a:solidFill>
              </a:rPr>
              <a:t>".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F25DC5-99A3-4888-87C2-61559394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52" y="4251439"/>
            <a:ext cx="9228096" cy="246630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748509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eate a new document." ma:contentTypeScope="" ma:versionID="020e06b287671e86e91b3e1b12ab4816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a7531f0ded98428dc5aa0cd72d251711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3F59F-8B7A-4EC2-8311-A564B741F1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987DE-DDD6-4665-BEF3-EC8912D7F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70B228-6797-4658-8598-2B42192FD9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13677</TotalTime>
  <Words>1608</Words>
  <Application>Microsoft Macintosh PowerPoint</Application>
  <PresentationFormat>Grand écran</PresentationFormat>
  <Paragraphs>284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7</vt:lpstr>
      <vt:lpstr>Menu du jour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DOM avec classes et attributs</vt:lpstr>
      <vt:lpstr>Astuce avec DOM </vt:lpstr>
      <vt:lpstr>Astuce avec DOM</vt:lpstr>
      <vt:lpstr>Boucles</vt:lpstr>
      <vt:lpstr>Boucles</vt:lpstr>
      <vt:lpstr>Boucles</vt:lpstr>
      <vt:lpstr>Boucles</vt:lpstr>
      <vt:lpstr>Boucles</vt:lpstr>
      <vt:lpstr>Boucles</vt:lpstr>
      <vt:lpstr>Boucles</vt:lpstr>
      <vt:lpstr>Boucles</vt:lpstr>
      <vt:lpstr>Boucles</vt:lpstr>
      <vt:lpstr>Boucles</vt:lpstr>
      <vt:lpstr>Boucles</vt:lpstr>
      <vt:lpstr>Boucles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Dupont Mathieu</cp:lastModifiedBy>
  <cp:revision>2768</cp:revision>
  <dcterms:created xsi:type="dcterms:W3CDTF">2021-06-05T18:50:42Z</dcterms:created>
  <dcterms:modified xsi:type="dcterms:W3CDTF">2022-10-06T17:27:58Z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