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1" r:id="rId8"/>
    <p:sldId id="262" r:id="rId9"/>
    <p:sldId id="267" r:id="rId10"/>
    <p:sldId id="263" r:id="rId11"/>
    <p:sldId id="269" r:id="rId12"/>
    <p:sldId id="264" r:id="rId13"/>
    <p:sldId id="265" r:id="rId14"/>
    <p:sldId id="270" r:id="rId15"/>
    <p:sldId id="271" r:id="rId16"/>
    <p:sldId id="266" r:id="rId17"/>
    <p:sldId id="268" r:id="rId18"/>
    <p:sldId id="272" r:id="rId19"/>
    <p:sldId id="273" r:id="rId20"/>
    <p:sldId id="274" r:id="rId21"/>
    <p:sldId id="278" r:id="rId22"/>
    <p:sldId id="282" r:id="rId23"/>
    <p:sldId id="279" r:id="rId24"/>
    <p:sldId id="280" r:id="rId25"/>
    <p:sldId id="284" r:id="rId26"/>
    <p:sldId id="281" r:id="rId27"/>
    <p:sldId id="283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85D1"/>
    <a:srgbClr val="FA4098"/>
    <a:srgbClr val="739CD1"/>
    <a:srgbClr val="73B3D1"/>
    <a:srgbClr val="0066FF"/>
    <a:srgbClr val="797CDE"/>
    <a:srgbClr val="B177BF"/>
    <a:srgbClr val="BF779D"/>
    <a:srgbClr val="9073D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741" autoAdjust="0"/>
    <p:restoredTop sz="96727" autoAdjust="0"/>
  </p:normalViewPr>
  <p:slideViewPr>
    <p:cSldViewPr snapToGrid="0">
      <p:cViewPr varScale="1">
        <p:scale>
          <a:sx n="125" d="100"/>
          <a:sy n="125" d="100"/>
        </p:scale>
        <p:origin x="106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119689"/>
            <a:ext cx="2971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3B3D1"/>
                </a:solidFill>
              </a:rPr>
              <a:t>Intro. à </a:t>
            </a:r>
            <a:r>
              <a:rPr lang="fr-CA" sz="1400" b="1">
                <a:solidFill>
                  <a:srgbClr val="73B3D1"/>
                </a:solidFill>
              </a:rPr>
              <a:t>la programmation</a:t>
            </a:r>
            <a:endParaRPr lang="fr-CA" sz="1400" b="1" dirty="0">
              <a:solidFill>
                <a:srgbClr val="73B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2022-10-22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/>
              <a:t>Semaine 9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Événements clavier, planificateurs, </a:t>
            </a:r>
            <a:r>
              <a:rPr lang="fr-CA"/>
              <a:t>attribut data-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389475E-D9EE-4CF5-8EB1-B3C1C998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Utiliser</a:t>
            </a:r>
            <a:r>
              <a:rPr lang="fr-CA" dirty="0"/>
              <a:t> les attributs </a:t>
            </a:r>
            <a:r>
              <a:rPr lang="fr-CA" dirty="0">
                <a:solidFill>
                  <a:srgbClr val="FA4098"/>
                </a:solidFill>
              </a:rPr>
              <a:t>data-</a:t>
            </a:r>
          </a:p>
          <a:p>
            <a:pPr lvl="1"/>
            <a:r>
              <a:rPr lang="fr-CA" dirty="0"/>
              <a:t> </a:t>
            </a:r>
            <a:r>
              <a:rPr lang="fr-CA" b="1" dirty="0"/>
              <a:t>Exemple 3</a:t>
            </a:r>
            <a:r>
              <a:rPr lang="fr-CA" dirty="0"/>
              <a:t> : Mettre une </a:t>
            </a:r>
            <a:r>
              <a:rPr lang="fr-CA" b="1" dirty="0"/>
              <a:t>bordure rouge </a:t>
            </a:r>
            <a:r>
              <a:rPr lang="fr-CA"/>
              <a:t>si l’objet </a:t>
            </a:r>
            <a:r>
              <a:rPr lang="fr-CA" dirty="0"/>
              <a:t>est dangereux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A54836E-9F04-4602-B94F-D24E01FF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Attribut data-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98AAD3-CD8C-4530-B44A-B35FA08A9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033" y="5102949"/>
            <a:ext cx="748808" cy="7436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73F1414-5EE0-4A36-9FDF-2A9CE4047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373" y="5304087"/>
            <a:ext cx="5522526" cy="4900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7B36DA-DA85-4889-A141-102C341BE80B}"/>
              </a:ext>
            </a:extLst>
          </p:cNvPr>
          <p:cNvSpPr/>
          <p:nvPr/>
        </p:nvSpPr>
        <p:spPr>
          <a:xfrm>
            <a:off x="5626608" y="5550411"/>
            <a:ext cx="1786128" cy="243840"/>
          </a:xfrm>
          <a:prstGeom prst="rect">
            <a:avLst/>
          </a:prstGeom>
          <a:noFill/>
          <a:ln w="19050">
            <a:solidFill>
              <a:srgbClr val="73B3D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F624E73-646B-4BE0-977A-B9CE01BB9D38}"/>
              </a:ext>
            </a:extLst>
          </p:cNvPr>
          <p:cNvSpPr/>
          <p:nvPr/>
        </p:nvSpPr>
        <p:spPr>
          <a:xfrm>
            <a:off x="8184573" y="5277212"/>
            <a:ext cx="463296" cy="395119"/>
          </a:xfrm>
          <a:prstGeom prst="right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81CCAC-C66D-4887-8C0B-760F018AD1AD}"/>
              </a:ext>
            </a:extLst>
          </p:cNvPr>
          <p:cNvSpPr/>
          <p:nvPr/>
        </p:nvSpPr>
        <p:spPr>
          <a:xfrm>
            <a:off x="9113520" y="6595872"/>
            <a:ext cx="3029712" cy="238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B8707B-7878-4EB6-9CD7-F465EF38C270}"/>
              </a:ext>
            </a:extLst>
          </p:cNvPr>
          <p:cNvSpPr/>
          <p:nvPr/>
        </p:nvSpPr>
        <p:spPr>
          <a:xfrm>
            <a:off x="2607460" y="5271963"/>
            <a:ext cx="1074936" cy="243840"/>
          </a:xfrm>
          <a:prstGeom prst="rect">
            <a:avLst/>
          </a:prstGeom>
          <a:noFill/>
          <a:ln w="19050">
            <a:solidFill>
              <a:srgbClr val="73B3D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8546C3-2CDC-4A72-B70B-49688EDCB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854" y="2103363"/>
            <a:ext cx="6618691" cy="259931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215403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6F68140-7F52-46AB-8654-13C0C61D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Les </a:t>
            </a:r>
            <a:r>
              <a:rPr lang="fr-CA" b="1" dirty="0"/>
              <a:t>chaînes de caractères</a:t>
            </a:r>
            <a:r>
              <a:rPr lang="fr-CA" dirty="0"/>
              <a:t> contiennent parfois des </a:t>
            </a:r>
            <a:r>
              <a:rPr lang="fr-CA" b="1" dirty="0"/>
              <a:t>nombres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Exemples :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fr-CA" dirty="0"/>
              <a:t>,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"7"</a:t>
            </a:r>
            <a:r>
              <a:rPr lang="fr-CA" dirty="0"/>
              <a:t>,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"1.5"</a:t>
            </a:r>
            <a:r>
              <a:rPr lang="fr-CA" dirty="0"/>
              <a:t>,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"43"</a:t>
            </a:r>
          </a:p>
          <a:p>
            <a:pPr lvl="1"/>
            <a:endParaRPr lang="fr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 dirty="0"/>
              <a:t> Si on tente de les </a:t>
            </a:r>
            <a:r>
              <a:rPr lang="fr-CA" b="1" dirty="0"/>
              <a:t>additionner</a:t>
            </a:r>
            <a:r>
              <a:rPr lang="fr-CA" dirty="0"/>
              <a:t> sous cette forme ... ils se </a:t>
            </a:r>
            <a:r>
              <a:rPr lang="fr-CA" b="1" dirty="0"/>
              <a:t>concatènent</a:t>
            </a:r>
            <a:r>
              <a:rPr lang="fr-CA" dirty="0"/>
              <a:t> ...</a:t>
            </a:r>
          </a:p>
          <a:p>
            <a:pPr marL="914400" lvl="2" indent="0">
              <a:buNone/>
            </a:pPr>
            <a:r>
              <a:rPr lang="fr-CA" dirty="0"/>
              <a:t>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 + "7"</a:t>
            </a:r>
            <a:r>
              <a:rPr lang="fr-CA" dirty="0"/>
              <a:t> -&gt;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"27"</a:t>
            </a:r>
            <a:r>
              <a:rPr lang="fr-CA" dirty="0"/>
              <a:t> 😞</a:t>
            </a:r>
          </a:p>
          <a:p>
            <a:pPr marL="914400" lvl="2" indent="0">
              <a:buNone/>
            </a:pPr>
            <a:endParaRPr lang="fr-CA" dirty="0"/>
          </a:p>
          <a:p>
            <a:pPr lvl="1"/>
            <a:r>
              <a:rPr lang="fr-CA" dirty="0"/>
              <a:t> On peut transformer une </a:t>
            </a:r>
            <a:r>
              <a:rPr lang="fr-CA" b="1" dirty="0"/>
              <a:t>chaîne de caractères</a:t>
            </a:r>
            <a:r>
              <a:rPr lang="fr-CA" dirty="0"/>
              <a:t> en </a:t>
            </a:r>
            <a:r>
              <a:rPr lang="fr-CA" b="1" dirty="0"/>
              <a:t>nombre</a:t>
            </a:r>
            <a:r>
              <a:rPr lang="fr-CA" dirty="0"/>
              <a:t> !</a:t>
            </a:r>
          </a:p>
          <a:p>
            <a:pPr lvl="2"/>
            <a:endParaRPr lang="fr-CA" dirty="0"/>
          </a:p>
          <a:p>
            <a:pPr lvl="2"/>
            <a:r>
              <a:rPr lang="fr-CA" dirty="0"/>
              <a:t> De </a:t>
            </a:r>
            <a:r>
              <a:rPr lang="fr-CA" b="1" dirty="0"/>
              <a:t>chaîne de caractères</a:t>
            </a:r>
            <a:r>
              <a:rPr lang="fr-CA" dirty="0"/>
              <a:t> à nombre </a:t>
            </a:r>
            <a:r>
              <a:rPr lang="fr-CA" b="1" dirty="0"/>
              <a:t>entier</a:t>
            </a:r>
            <a:r>
              <a:rPr lang="fr-CA" dirty="0"/>
              <a:t> :</a:t>
            </a:r>
          </a:p>
          <a:p>
            <a:pPr marL="914400" lvl="2" indent="0">
              <a:buNone/>
            </a:pP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parseInt(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CA" dirty="0"/>
              <a:t> -&gt;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2"/>
            <a:endParaRPr lang="fr-CA" dirty="0"/>
          </a:p>
          <a:p>
            <a:pPr lvl="2"/>
            <a:r>
              <a:rPr lang="fr-CA" dirty="0"/>
              <a:t> De </a:t>
            </a:r>
            <a:r>
              <a:rPr lang="fr-CA" b="1" dirty="0"/>
              <a:t>chaîne de caractères</a:t>
            </a:r>
            <a:r>
              <a:rPr lang="fr-CA" dirty="0"/>
              <a:t> à nombre </a:t>
            </a:r>
            <a:r>
              <a:rPr lang="fr-CA" b="1" dirty="0"/>
              <a:t>à virgule </a:t>
            </a:r>
            <a:r>
              <a:rPr lang="fr-CA" dirty="0"/>
              <a:t>:</a:t>
            </a:r>
          </a:p>
          <a:p>
            <a:pPr marL="914400" lvl="2" indent="0">
              <a:buNone/>
            </a:pP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parseFloat(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"1.5"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CA" dirty="0"/>
              <a:t> -&gt; 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B1E3ABB-6362-4FB6-801F-11E047F8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Chaîne de caractères -&gt; Nombre</a:t>
            </a:r>
          </a:p>
        </p:txBody>
      </p:sp>
    </p:spTree>
    <p:extLst>
      <p:ext uri="{BB962C8B-B14F-4D97-AF65-F5344CB8AC3E}">
        <p14:creationId xmlns:p14="http://schemas.microsoft.com/office/powerpoint/2010/main" val="666105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A910028-3F61-43CA-BF16-230500CF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Pour </a:t>
            </a:r>
            <a:r>
              <a:rPr lang="fr-CA" b="1" dirty="0"/>
              <a:t>additionner des nombres</a:t>
            </a:r>
            <a:r>
              <a:rPr lang="fr-CA" dirty="0"/>
              <a:t> qui sont sous forme de </a:t>
            </a:r>
            <a:r>
              <a:rPr lang="fr-CA" b="1" dirty="0"/>
              <a:t>chaîne de caractères</a:t>
            </a:r>
            <a:r>
              <a:rPr lang="fr-CA" dirty="0"/>
              <a:t>, il faut donc commencer par les </a:t>
            </a:r>
            <a:r>
              <a:rPr lang="fr-CA" b="1" u="sng" dirty="0"/>
              <a:t>convertir en nombre</a:t>
            </a:r>
            <a:r>
              <a:rPr lang="fr-CA" dirty="0"/>
              <a:t>.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 Exemple : Additionner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lang="fr-CA" dirty="0"/>
              <a:t> et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"2.5"</a:t>
            </a:r>
          </a:p>
          <a:p>
            <a:pPr lvl="1"/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78460B4-0105-4868-A41A-C4AC46A7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Chaîne de caractères -&gt; Nombre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414F7AE-AE73-4957-86FD-884184BC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721" y="3278214"/>
            <a:ext cx="6858957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8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389475E-D9EE-4CF5-8EB1-B3C1C998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Utiliser</a:t>
            </a:r>
            <a:r>
              <a:rPr lang="fr-CA" dirty="0"/>
              <a:t> les attributs </a:t>
            </a:r>
            <a:r>
              <a:rPr lang="fr-CA" dirty="0">
                <a:solidFill>
                  <a:srgbClr val="FA4098"/>
                </a:solidFill>
              </a:rPr>
              <a:t>data-</a:t>
            </a:r>
          </a:p>
          <a:p>
            <a:pPr lvl="1"/>
            <a:r>
              <a:rPr lang="fr-CA" dirty="0"/>
              <a:t> </a:t>
            </a:r>
            <a:r>
              <a:rPr lang="fr-CA" b="1" dirty="0"/>
              <a:t>Exemple 4</a:t>
            </a:r>
            <a:r>
              <a:rPr lang="fr-CA" dirty="0"/>
              <a:t> : Calculer la </a:t>
            </a:r>
            <a:r>
              <a:rPr lang="fr-CA" b="1" dirty="0"/>
              <a:t>somme</a:t>
            </a:r>
            <a:r>
              <a:rPr lang="fr-CA" dirty="0"/>
              <a:t> de la quantité de bombes et d’ampoules.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Petit problème !</a:t>
            </a:r>
          </a:p>
          <a:p>
            <a:pPr lvl="2">
              <a:lnSpc>
                <a:spcPct val="100000"/>
              </a:lnSpc>
            </a:pPr>
            <a:r>
              <a:rPr lang="fr-CA" dirty="0"/>
              <a:t> Quand nous allons faire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getAttribute(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"data-quantite"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CA" dirty="0"/>
              <a:t> pour ces éléments... nous allons obtenir 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fr-CA" dirty="0"/>
              <a:t> plutôt que 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CA" dirty="0">
                <a:cs typeface="Courier New" panose="02070309020205020404" pitchFamily="49" charset="0"/>
              </a:rPr>
              <a:t>, par exemple</a:t>
            </a:r>
            <a:r>
              <a:rPr lang="fr-CA" dirty="0"/>
              <a:t>. (Une </a:t>
            </a:r>
            <a:r>
              <a:rPr lang="fr-CA" b="1" dirty="0"/>
              <a:t>chaîne de caractères</a:t>
            </a:r>
            <a:r>
              <a:rPr lang="fr-CA" dirty="0"/>
              <a:t> plutôt qu’un </a:t>
            </a:r>
            <a:r>
              <a:rPr lang="fr-CA" b="1" dirty="0"/>
              <a:t>nombre</a:t>
            </a:r>
            <a:r>
              <a:rPr lang="fr-CA" dirty="0"/>
              <a:t>)</a:t>
            </a:r>
          </a:p>
          <a:p>
            <a:pPr lvl="2">
              <a:lnSpc>
                <a:spcPct val="100000"/>
              </a:lnSpc>
            </a:pPr>
            <a:endParaRPr lang="fr-CA" dirty="0"/>
          </a:p>
          <a:p>
            <a:pPr lvl="2">
              <a:lnSpc>
                <a:spcPct val="100000"/>
              </a:lnSpc>
            </a:pPr>
            <a:r>
              <a:rPr lang="fr-CA" dirty="0"/>
              <a:t> Nous aurons donc besoin de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parseInt(...)</a:t>
            </a:r>
            <a:r>
              <a:rPr lang="fr-CA" dirty="0"/>
              <a:t> pour </a:t>
            </a:r>
            <a:r>
              <a:rPr lang="fr-CA"/>
              <a:t>convertir les valeurs obtenues en </a:t>
            </a:r>
            <a:r>
              <a:rPr lang="fr-CA" b="1"/>
              <a:t>nombres</a:t>
            </a:r>
            <a:r>
              <a:rPr lang="fr-CA"/>
              <a:t>.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A54836E-9F04-4602-B94F-D24E01FF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Attribut data-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7A9287-1063-47F6-825F-A5786FFC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64" y="2208908"/>
            <a:ext cx="9201551" cy="6451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A49CDB-A4EB-4683-B0AA-92386E8DDB7C}"/>
              </a:ext>
            </a:extLst>
          </p:cNvPr>
          <p:cNvSpPr/>
          <p:nvPr/>
        </p:nvSpPr>
        <p:spPr>
          <a:xfrm>
            <a:off x="7772400" y="2531472"/>
            <a:ext cx="2092036" cy="322564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2182B-B110-4D6D-A18B-BC9E92EAA556}"/>
              </a:ext>
            </a:extLst>
          </p:cNvPr>
          <p:cNvSpPr/>
          <p:nvPr/>
        </p:nvSpPr>
        <p:spPr>
          <a:xfrm>
            <a:off x="8520545" y="2167343"/>
            <a:ext cx="2191255" cy="322564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81119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389475E-D9EE-4CF5-8EB1-B3C1C998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 Utiliser</a:t>
            </a:r>
            <a:r>
              <a:rPr lang="fr-CA" dirty="0"/>
              <a:t> les attributs </a:t>
            </a:r>
            <a:r>
              <a:rPr lang="fr-CA" dirty="0">
                <a:solidFill>
                  <a:srgbClr val="FA4098"/>
                </a:solidFill>
              </a:rPr>
              <a:t>data-</a:t>
            </a:r>
          </a:p>
          <a:p>
            <a:pPr lvl="1"/>
            <a:r>
              <a:rPr lang="fr-CA" dirty="0"/>
              <a:t> </a:t>
            </a:r>
            <a:r>
              <a:rPr lang="fr-CA" b="1" dirty="0"/>
              <a:t>Exemple 4</a:t>
            </a:r>
            <a:r>
              <a:rPr lang="fr-CA" dirty="0"/>
              <a:t> : Calculer la </a:t>
            </a:r>
            <a:r>
              <a:rPr lang="fr-CA" b="1" dirty="0"/>
              <a:t>somme</a:t>
            </a:r>
            <a:r>
              <a:rPr lang="fr-CA" dirty="0"/>
              <a:t> de la quantité de bombes et d’ampoules.</a:t>
            </a:r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A54836E-9F04-4602-B94F-D24E01FF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Attribut data-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836E7AB-0918-43D8-AE73-9BA09130CB87}"/>
              </a:ext>
            </a:extLst>
          </p:cNvPr>
          <p:cNvSpPr txBox="1"/>
          <p:nvPr/>
        </p:nvSpPr>
        <p:spPr>
          <a:xfrm>
            <a:off x="337023" y="2937082"/>
            <a:ext cx="838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"11"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00C6333-0341-4E3C-959F-923004145467}"/>
              </a:ext>
            </a:extLst>
          </p:cNvPr>
          <p:cNvSpPr txBox="1"/>
          <p:nvPr/>
        </p:nvSpPr>
        <p:spPr>
          <a:xfrm>
            <a:off x="426789" y="2512801"/>
            <a:ext cx="74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683AC8-C723-4475-92C3-87B39DF3E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6" y="2211860"/>
            <a:ext cx="9624450" cy="262836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78BBAA9-1983-4E47-B78A-CD5A6C737729}"/>
              </a:ext>
            </a:extLst>
          </p:cNvPr>
          <p:cNvCxnSpPr>
            <a:cxnSpLocks/>
          </p:cNvCxnSpPr>
          <p:nvPr/>
        </p:nvCxnSpPr>
        <p:spPr>
          <a:xfrm>
            <a:off x="1020249" y="2728237"/>
            <a:ext cx="748434" cy="208845"/>
          </a:xfrm>
          <a:prstGeom prst="straightConnector1">
            <a:avLst/>
          </a:prstGeom>
          <a:ln w="3810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90B57D8-03A6-4C4C-9C19-411AED00C364}"/>
              </a:ext>
            </a:extLst>
          </p:cNvPr>
          <p:cNvCxnSpPr>
            <a:cxnSpLocks/>
          </p:cNvCxnSpPr>
          <p:nvPr/>
        </p:nvCxnSpPr>
        <p:spPr>
          <a:xfrm>
            <a:off x="1075522" y="3128347"/>
            <a:ext cx="693161" cy="0"/>
          </a:xfrm>
          <a:prstGeom prst="straightConnector1">
            <a:avLst/>
          </a:prstGeom>
          <a:ln w="3810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478E749F-3122-4FA8-8835-B5C9CB8E20ED}"/>
              </a:ext>
            </a:extLst>
          </p:cNvPr>
          <p:cNvSpPr txBox="1"/>
          <p:nvPr/>
        </p:nvSpPr>
        <p:spPr>
          <a:xfrm>
            <a:off x="8490268" y="3494491"/>
            <a:ext cx="237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 + 11</a:t>
            </a:r>
            <a:endParaRPr lang="fr-CA" sz="1600" b="1" dirty="0">
              <a:solidFill>
                <a:srgbClr val="FA40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B495467-3B4E-4717-B7EF-588FC071E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996" y="5003921"/>
            <a:ext cx="5010849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19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CB542F9-34C3-4E99-9891-A5C67393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Planifier... quoi ? 🙄</a:t>
            </a:r>
          </a:p>
          <a:p>
            <a:pPr lvl="1"/>
            <a:r>
              <a:rPr lang="fr-CA" dirty="0"/>
              <a:t> L’appel de fonctions !</a:t>
            </a:r>
          </a:p>
          <a:p>
            <a:pPr lvl="1"/>
            <a:endParaRPr lang="fr-CA" dirty="0"/>
          </a:p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setTimeOut ⌛</a:t>
            </a:r>
          </a:p>
          <a:p>
            <a:pPr lvl="1"/>
            <a:r>
              <a:rPr lang="fr-CA" dirty="0"/>
              <a:t> Permet d’appeler une </a:t>
            </a:r>
            <a:r>
              <a:rPr lang="fr-CA" dirty="0">
                <a:solidFill>
                  <a:srgbClr val="FA4098"/>
                </a:solidFill>
              </a:rPr>
              <a:t>fonction</a:t>
            </a:r>
            <a:r>
              <a:rPr lang="fr-CA" dirty="0"/>
              <a:t> ... dans </a:t>
            </a:r>
            <a:r>
              <a:rPr lang="fr-CA" dirty="0">
                <a:solidFill>
                  <a:srgbClr val="FA4098"/>
                </a:solidFill>
              </a:rPr>
              <a:t>x millisecondes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Syntaxe : </a:t>
            </a:r>
          </a:p>
          <a:p>
            <a:pPr marL="914400" lvl="2" indent="0">
              <a:buNone/>
            </a:pPr>
            <a:r>
              <a:rPr lang="fr-CA" dirty="0"/>
              <a:t>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setTimeout(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maFonction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tempsEnMillisecondes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endParaRPr lang="fr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fr-CA" dirty="0"/>
              <a:t> Exemple :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setTimeout(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afficherNom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CA" dirty="0"/>
              <a:t> appellera la fonction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afficherNom() </a:t>
            </a:r>
            <a:r>
              <a:rPr lang="fr-CA" dirty="0"/>
              <a:t>dans 3 secondes.</a:t>
            </a:r>
          </a:p>
          <a:p>
            <a:pPr lvl="1"/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E7A6D4-289D-4473-BF92-2997551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Planificateurs</a:t>
            </a:r>
          </a:p>
        </p:txBody>
      </p:sp>
    </p:spTree>
    <p:extLst>
      <p:ext uri="{BB962C8B-B14F-4D97-AF65-F5344CB8AC3E}">
        <p14:creationId xmlns:p14="http://schemas.microsoft.com/office/powerpoint/2010/main" val="296696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CB542F9-34C3-4E99-9891-A5C67393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setTimeOut ⌛</a:t>
            </a:r>
          </a:p>
          <a:p>
            <a:pPr lvl="1"/>
            <a:r>
              <a:rPr lang="fr-CA" dirty="0"/>
              <a:t> Exemple : Afficher puis cacher une image brièvement.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E7A6D4-289D-4473-BF92-2997551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Planificateurs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A8B7DA4-CF8A-46B8-92FC-D0CB5821D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04" y="2384245"/>
            <a:ext cx="6270937" cy="189514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F4012A4-A58B-4602-8A3A-C2EA4F897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18" y="2384245"/>
            <a:ext cx="3680906" cy="232399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669F874-EE69-4B30-9236-86484DAF4547}"/>
              </a:ext>
            </a:extLst>
          </p:cNvPr>
          <p:cNvCxnSpPr>
            <a:cxnSpLocks/>
          </p:cNvCxnSpPr>
          <p:nvPr/>
        </p:nvCxnSpPr>
        <p:spPr>
          <a:xfrm flipV="1">
            <a:off x="3962400" y="2602992"/>
            <a:ext cx="1304544" cy="728827"/>
          </a:xfrm>
          <a:prstGeom prst="straightConnector1">
            <a:avLst/>
          </a:prstGeom>
          <a:ln w="3810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49B00C8-C6A7-430B-B252-4BA2192B6F32}"/>
              </a:ext>
            </a:extLst>
          </p:cNvPr>
          <p:cNvCxnSpPr>
            <a:cxnSpLocks/>
          </p:cNvCxnSpPr>
          <p:nvPr/>
        </p:nvCxnSpPr>
        <p:spPr>
          <a:xfrm flipV="1">
            <a:off x="3761232" y="3663768"/>
            <a:ext cx="1505712" cy="371784"/>
          </a:xfrm>
          <a:prstGeom prst="straightConnector1">
            <a:avLst/>
          </a:prstGeom>
          <a:ln w="3810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5CD5F591-3DC5-4559-9F0E-67D22BEB7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696" y="5040189"/>
            <a:ext cx="1172015" cy="116621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050E1A0-82FE-45B7-954B-E9A39D1D5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704" y="5040189"/>
            <a:ext cx="1171930" cy="1166213"/>
          </a:xfrm>
          <a:prstGeom prst="rect">
            <a:avLst/>
          </a:prstGeom>
        </p:spPr>
      </p:pic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005FFB41-275A-4B93-AFF4-7E371CAA77B7}"/>
              </a:ext>
            </a:extLst>
          </p:cNvPr>
          <p:cNvSpPr/>
          <p:nvPr/>
        </p:nvSpPr>
        <p:spPr>
          <a:xfrm>
            <a:off x="4592234" y="5418334"/>
            <a:ext cx="714947" cy="409921"/>
          </a:xfrm>
          <a:prstGeom prst="right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656AB80A-A97D-458B-A201-82D64A8C4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627" y="5040187"/>
            <a:ext cx="1172015" cy="1166213"/>
          </a:xfrm>
          <a:prstGeom prst="rect">
            <a:avLst/>
          </a:prstGeom>
        </p:spPr>
      </p:pic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86E45CB8-ED8E-41FE-8300-FA122789D681}"/>
              </a:ext>
            </a:extLst>
          </p:cNvPr>
          <p:cNvSpPr/>
          <p:nvPr/>
        </p:nvSpPr>
        <p:spPr>
          <a:xfrm>
            <a:off x="6880157" y="5417601"/>
            <a:ext cx="714947" cy="409921"/>
          </a:xfrm>
          <a:prstGeom prst="right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AA100A7-B975-4CBE-876D-C0D185019762}"/>
              </a:ext>
            </a:extLst>
          </p:cNvPr>
          <p:cNvSpPr txBox="1"/>
          <p:nvPr/>
        </p:nvSpPr>
        <p:spPr>
          <a:xfrm>
            <a:off x="4601968" y="6201137"/>
            <a:ext cx="299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>
                <a:solidFill>
                  <a:srgbClr val="739CD1"/>
                </a:solidFill>
              </a:rPr>
              <a:t>Visible pendant 2 secondes</a:t>
            </a:r>
          </a:p>
        </p:txBody>
      </p:sp>
    </p:spTree>
    <p:extLst>
      <p:ext uri="{BB962C8B-B14F-4D97-AF65-F5344CB8AC3E}">
        <p14:creationId xmlns:p14="http://schemas.microsoft.com/office/powerpoint/2010/main" val="1378493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CB542F9-34C3-4E99-9891-A5C67393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setInterval ⏲️</a:t>
            </a:r>
          </a:p>
          <a:p>
            <a:pPr lvl="1"/>
            <a:r>
              <a:rPr lang="fr-CA" dirty="0"/>
              <a:t> Permet d’appeler une </a:t>
            </a:r>
            <a:r>
              <a:rPr lang="fr-CA" dirty="0">
                <a:solidFill>
                  <a:srgbClr val="FA4098"/>
                </a:solidFill>
              </a:rPr>
              <a:t>fonction</a:t>
            </a:r>
            <a:r>
              <a:rPr lang="fr-CA" dirty="0"/>
              <a:t> ... </a:t>
            </a:r>
            <a:r>
              <a:rPr lang="fr-CA" dirty="0">
                <a:solidFill>
                  <a:srgbClr val="FA4098"/>
                </a:solidFill>
              </a:rPr>
              <a:t>toutes les x millisecondes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Syntaxe : </a:t>
            </a:r>
          </a:p>
          <a:p>
            <a:pPr marL="914400" lvl="2" indent="0">
              <a:buNone/>
            </a:pP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setInterval(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maFonction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tempsEnMillisecondes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endParaRPr lang="fr-CA" dirty="0"/>
          </a:p>
          <a:p>
            <a:pPr lvl="2">
              <a:lnSpc>
                <a:spcPct val="100000"/>
              </a:lnSpc>
            </a:pPr>
            <a:r>
              <a:rPr lang="fr-CA" dirty="0"/>
              <a:t> Exemple :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setInterval(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afficherAlerte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CA" dirty="0"/>
              <a:t> appelera la fonction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afficherAlerte() </a:t>
            </a:r>
            <a:r>
              <a:rPr lang="fr-CA" dirty="0"/>
              <a:t>toutes les 3 secondes ! 😰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E7A6D4-289D-4473-BF92-2997551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Planificateurs</a:t>
            </a:r>
          </a:p>
        </p:txBody>
      </p:sp>
    </p:spTree>
    <p:extLst>
      <p:ext uri="{BB962C8B-B14F-4D97-AF65-F5344CB8AC3E}">
        <p14:creationId xmlns:p14="http://schemas.microsoft.com/office/powerpoint/2010/main" val="3962505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CB542F9-34C3-4E99-9891-A5C67393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setInterval ⏲️</a:t>
            </a:r>
          </a:p>
          <a:p>
            <a:pPr lvl="1"/>
            <a:r>
              <a:rPr lang="fr-CA" dirty="0"/>
              <a:t> Exemple : Afficher puis cacher une image continuellement	</a:t>
            </a:r>
          </a:p>
          <a:p>
            <a:pPr lvl="2"/>
            <a:r>
              <a:rPr lang="fr-CA" dirty="0"/>
              <a:t> La </a:t>
            </a:r>
            <a:r>
              <a:rPr lang="fr-CA"/>
              <a:t>fonction 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basculerVisibilite()</a:t>
            </a:r>
            <a:r>
              <a:rPr lang="fr-CA"/>
              <a:t> </a:t>
            </a:r>
            <a:r>
              <a:rPr lang="fr-CA" dirty="0"/>
              <a:t>sera appelée </a:t>
            </a:r>
            <a:r>
              <a:rPr lang="fr-CA" b="1" dirty="0"/>
              <a:t>toutes les secondes</a:t>
            </a:r>
            <a:r>
              <a:rPr lang="fr-CA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E7A6D4-289D-4473-BF92-2997551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Planificateurs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4BE2BBB-107E-4E57-8200-AB154EFC3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47" y="1398703"/>
            <a:ext cx="857250" cy="10477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3E2F128-1A85-438E-A33F-D2DC9CE5B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483" y="2746672"/>
            <a:ext cx="8659433" cy="226726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CBAB56A-56DD-470A-A650-E69E91BAE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707" y="4790083"/>
            <a:ext cx="2400635" cy="114316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37F58FD-9DB2-482A-AAA6-B51BE2D20C27}"/>
              </a:ext>
            </a:extLst>
          </p:cNvPr>
          <p:cNvCxnSpPr/>
          <p:nvPr/>
        </p:nvCxnSpPr>
        <p:spPr>
          <a:xfrm flipH="1">
            <a:off x="4352544" y="3429000"/>
            <a:ext cx="432816" cy="54254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682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472D5BA-3201-4F0C-B60F-D20E8786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Et si on veut mettre fin à </a:t>
            </a:r>
            <a:r>
              <a:rPr lang="fr-CA" b="1" dirty="0">
                <a:solidFill>
                  <a:srgbClr val="FA4098"/>
                </a:solidFill>
              </a:rPr>
              <a:t>setInterval</a:t>
            </a:r>
            <a:r>
              <a:rPr lang="fr-CA" dirty="0"/>
              <a:t> ?</a:t>
            </a:r>
          </a:p>
          <a:p>
            <a:pPr lvl="1"/>
            <a:r>
              <a:rPr lang="fr-CA" dirty="0"/>
              <a:t> Il existe la fonction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clearInterval()</a:t>
            </a:r>
            <a:r>
              <a:rPr lang="fr-CA" dirty="0"/>
              <a:t> pour arrêter un planificateur !</a:t>
            </a:r>
          </a:p>
          <a:p>
            <a:pPr lvl="2"/>
            <a:r>
              <a:rPr lang="fr-CA" dirty="0"/>
              <a:t> Par contre, il va falloir suivre quelques étapes pour pouvoir l’utiliser.</a:t>
            </a:r>
          </a:p>
          <a:p>
            <a:pPr lvl="2"/>
            <a:endParaRPr lang="fr-CA" dirty="0"/>
          </a:p>
          <a:p>
            <a:pPr lvl="1"/>
            <a:r>
              <a:rPr lang="fr-CA" sz="2000" dirty="0"/>
              <a:t> </a:t>
            </a:r>
            <a:r>
              <a:rPr lang="fr-CA" sz="2000" dirty="0">
                <a:solidFill>
                  <a:srgbClr val="FA4098"/>
                </a:solidFill>
              </a:rPr>
              <a:t>Étape 1</a:t>
            </a:r>
            <a:r>
              <a:rPr lang="fr-CA" sz="2000" dirty="0"/>
              <a:t> : Quand </a:t>
            </a:r>
            <a:r>
              <a:rPr lang="fr-CA" sz="2000"/>
              <a:t>on utilise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CA" sz="2000"/>
              <a:t>, il faut </a:t>
            </a:r>
            <a:r>
              <a:rPr lang="fr-CA" sz="2000" dirty="0"/>
              <a:t>« </a:t>
            </a:r>
            <a:r>
              <a:rPr lang="fr-CA" sz="2000">
                <a:solidFill>
                  <a:srgbClr val="FA4098"/>
                </a:solidFill>
              </a:rPr>
              <a:t>stocker le planificateur à intervalle</a:t>
            </a:r>
            <a:r>
              <a:rPr lang="fr-CA" sz="2000"/>
              <a:t> » dans </a:t>
            </a:r>
            <a:r>
              <a:rPr lang="fr-CA" sz="2000" dirty="0"/>
              <a:t>une </a:t>
            </a:r>
            <a:r>
              <a:rPr lang="fr-CA" sz="2000" b="1" dirty="0"/>
              <a:t>variable globale</a:t>
            </a:r>
            <a:r>
              <a:rPr lang="fr-CA" sz="2000" dirty="0"/>
              <a:t>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1"/>
            <a:r>
              <a:rPr lang="fr-CA" sz="2000" dirty="0"/>
              <a:t> </a:t>
            </a:r>
            <a:r>
              <a:rPr lang="fr-CA" sz="2000" dirty="0">
                <a:solidFill>
                  <a:srgbClr val="FA4098"/>
                </a:solidFill>
              </a:rPr>
              <a:t>Étape 2</a:t>
            </a:r>
            <a:r>
              <a:rPr lang="fr-CA" sz="2000" dirty="0"/>
              <a:t> : Quand on souhaite </a:t>
            </a:r>
            <a:r>
              <a:rPr lang="fr-CA" sz="2000" b="1" dirty="0"/>
              <a:t>arrêter le planificateur</a:t>
            </a:r>
            <a:r>
              <a:rPr lang="fr-CA" sz="2000" dirty="0"/>
              <a:t>, on utilise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clearInterval()</a:t>
            </a:r>
            <a:r>
              <a:rPr lang="fr-CA" sz="2000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9BD7806-321B-4108-94C6-D5608F3D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Planificateurs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86BFE5-B290-4743-B193-65C437AD8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88" y="3354626"/>
            <a:ext cx="6188221" cy="960803"/>
          </a:xfrm>
          <a:prstGeom prst="rect">
            <a:avLst/>
          </a:prstGeom>
          <a:ln w="38100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4E1D842-41B5-43A4-9E66-2CD1F2C6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137" y="4942822"/>
            <a:ext cx="3781725" cy="960804"/>
          </a:xfrm>
          <a:prstGeom prst="rect">
            <a:avLst/>
          </a:prstGeom>
          <a:ln w="38100">
            <a:solidFill>
              <a:srgbClr val="739C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EF6465E-903C-41FF-825B-C0FC2318E799}"/>
              </a:ext>
            </a:extLst>
          </p:cNvPr>
          <p:cNvSpPr txBox="1"/>
          <p:nvPr/>
        </p:nvSpPr>
        <p:spPr>
          <a:xfrm>
            <a:off x="1692887" y="5950741"/>
            <a:ext cx="880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9CD1"/>
                </a:solidFill>
              </a:rPr>
              <a:t>Dans ce cas-ci, on a un bouton qui permet d’appeler 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stopCrewmate()</a:t>
            </a:r>
            <a:r>
              <a:rPr lang="fr-CA" dirty="0">
                <a:solidFill>
                  <a:srgbClr val="739CD1"/>
                </a:solidFill>
              </a:rPr>
              <a:t>, ce qui arrête le planificateur qu’on </a:t>
            </a:r>
            <a:r>
              <a:rPr lang="fr-CA">
                <a:solidFill>
                  <a:srgbClr val="739CD1"/>
                </a:solidFill>
              </a:rPr>
              <a:t>a rangé </a:t>
            </a:r>
            <a:r>
              <a:rPr lang="fr-CA" dirty="0">
                <a:solidFill>
                  <a:srgbClr val="739CD1"/>
                </a:solidFill>
              </a:rPr>
              <a:t>dans la variable globale </a:t>
            </a:r>
            <a:r>
              <a:rPr lang="fr-CA" b="1" dirty="0">
                <a:solidFill>
                  <a:srgbClr val="739CD1"/>
                </a:solidFill>
              </a:rPr>
              <a:t>gPlanificateur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C7E5FE-447D-4D68-AD41-2AEA71B28B47}"/>
              </a:ext>
            </a:extLst>
          </p:cNvPr>
          <p:cNvSpPr/>
          <p:nvPr/>
        </p:nvSpPr>
        <p:spPr>
          <a:xfrm>
            <a:off x="6211824" y="5340096"/>
            <a:ext cx="1505712" cy="237744"/>
          </a:xfrm>
          <a:prstGeom prst="rect">
            <a:avLst/>
          </a:prstGeom>
          <a:solidFill>
            <a:srgbClr val="739CD1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621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 Attribut data-</a:t>
            </a:r>
          </a:p>
          <a:p>
            <a:pPr lvl="1"/>
            <a:r>
              <a:rPr lang="fr-CA" dirty="0">
                <a:solidFill>
                  <a:srgbClr val="B177BF"/>
                </a:solidFill>
              </a:rPr>
              <a:t> parseInt() et parseFloat()</a:t>
            </a:r>
            <a:endParaRPr lang="fr-CA" b="1" dirty="0">
              <a:solidFill>
                <a:srgbClr val="B177BF"/>
              </a:solidFill>
            </a:endParaRPr>
          </a:p>
          <a:p>
            <a:r>
              <a:rPr lang="fr-CA" dirty="0">
                <a:solidFill>
                  <a:srgbClr val="739CD1"/>
                </a:solidFill>
              </a:rPr>
              <a:t> Planificateurs</a:t>
            </a:r>
          </a:p>
          <a:p>
            <a:pPr lvl="1"/>
            <a:r>
              <a:rPr lang="fr-CA" dirty="0">
                <a:solidFill>
                  <a:srgbClr val="739CD1"/>
                </a:solidFill>
              </a:rPr>
              <a:t> setTimeOut</a:t>
            </a:r>
          </a:p>
          <a:p>
            <a:pPr lvl="1"/>
            <a:r>
              <a:rPr lang="fr-CA" dirty="0">
                <a:solidFill>
                  <a:srgbClr val="739CD1"/>
                </a:solidFill>
              </a:rPr>
              <a:t> setInterval</a:t>
            </a:r>
          </a:p>
          <a:p>
            <a:r>
              <a:rPr lang="fr-CA" dirty="0">
                <a:solidFill>
                  <a:srgbClr val="797CDE"/>
                </a:solidFill>
              </a:rPr>
              <a:t> Événements clavier</a:t>
            </a:r>
          </a:p>
          <a:p>
            <a:pPr lvl="1"/>
            <a:r>
              <a:rPr lang="fr-CA">
                <a:solidFill>
                  <a:srgbClr val="797CDE"/>
                </a:solidFill>
              </a:rPr>
              <a:t> keydown</a:t>
            </a:r>
            <a:endParaRPr lang="fr-CA" dirty="0">
              <a:solidFill>
                <a:srgbClr val="797CDE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Menu du jour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9E9406-E6B4-481A-8643-C2BD1E5D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80" y="357829"/>
            <a:ext cx="372636" cy="3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D5C968D-39CE-4B66-BDE8-C733EEAC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Il </a:t>
            </a:r>
            <a:r>
              <a:rPr lang="fr-CA"/>
              <a:t>existe un </a:t>
            </a:r>
            <a:r>
              <a:rPr lang="fr-CA">
                <a:solidFill>
                  <a:srgbClr val="FA4098"/>
                </a:solidFill>
              </a:rPr>
              <a:t>écouteur d’événements</a:t>
            </a:r>
            <a:r>
              <a:rPr lang="fr-CA"/>
              <a:t> </a:t>
            </a:r>
            <a:r>
              <a:rPr lang="fr-CA" dirty="0"/>
              <a:t>qui permet de savoir quand l’utilisateur appuie sur une </a:t>
            </a:r>
            <a:r>
              <a:rPr lang="fr-CA" b="1" dirty="0"/>
              <a:t>touche</a:t>
            </a:r>
            <a:r>
              <a:rPr lang="fr-CA" dirty="0"/>
              <a:t> de son </a:t>
            </a:r>
            <a:r>
              <a:rPr lang="fr-CA" dirty="0">
                <a:solidFill>
                  <a:srgbClr val="FA4098"/>
                </a:solidFill>
              </a:rPr>
              <a:t>clavier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Pour pouvoir </a:t>
            </a:r>
            <a:r>
              <a:rPr lang="fr-CA"/>
              <a:t>utiliser ce genre d’</a:t>
            </a:r>
            <a:r>
              <a:rPr lang="fr-CA">
                <a:solidFill>
                  <a:srgbClr val="FA4098"/>
                </a:solidFill>
              </a:rPr>
              <a:t>événement</a:t>
            </a:r>
            <a:r>
              <a:rPr lang="fr-CA" dirty="0"/>
              <a:t>, </a:t>
            </a:r>
            <a:r>
              <a:rPr lang="fr-CA"/>
              <a:t>il faut ajouter </a:t>
            </a:r>
            <a:r>
              <a:rPr lang="fr-CA" dirty="0"/>
              <a:t>ceci dans notre fonction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init() </a:t>
            </a:r>
            <a:r>
              <a:rPr lang="fr-CA" dirty="0"/>
              <a:t>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Remarquez que cet événement n’est pas attaché à un élément HTML en particulier. Seulement au « </a:t>
            </a:r>
            <a:r>
              <a:rPr lang="fr-CA" b="1" i="1" dirty="0"/>
              <a:t>document</a:t>
            </a:r>
            <a:r>
              <a:rPr lang="fr-CA" dirty="0"/>
              <a:t> » ! (C’est-à-dire la page Web en entier)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04A4DD2-1CDA-40AC-B2FC-A4E4684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Événements clavier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2C0922-D29D-4852-8BA7-7980E398E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57" y="2911126"/>
            <a:ext cx="7592485" cy="1352739"/>
          </a:xfrm>
          <a:prstGeom prst="rect">
            <a:avLst/>
          </a:prstGeom>
          <a:ln w="38100">
            <a:solidFill>
              <a:srgbClr val="797CDE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F4AD1A-587D-46AB-83F7-CF467AC37C8B}"/>
              </a:ext>
            </a:extLst>
          </p:cNvPr>
          <p:cNvSpPr/>
          <p:nvPr/>
        </p:nvSpPr>
        <p:spPr>
          <a:xfrm>
            <a:off x="4389120" y="3291840"/>
            <a:ext cx="164592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74028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D5C968D-39CE-4B66-BDE8-C733EEAC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Comment peut-on savoir sur </a:t>
            </a:r>
            <a:r>
              <a:rPr lang="fr-CA" b="1" dirty="0">
                <a:solidFill>
                  <a:srgbClr val="FA4098"/>
                </a:solidFill>
              </a:rPr>
              <a:t>quelle touche</a:t>
            </a:r>
            <a:r>
              <a:rPr lang="fr-CA" dirty="0"/>
              <a:t> l’utilisateur a </a:t>
            </a:r>
            <a:r>
              <a:rPr lang="fr-CA" b="1" dirty="0"/>
              <a:t>appuyé</a:t>
            </a:r>
            <a:r>
              <a:rPr lang="fr-CA" dirty="0"/>
              <a:t> ?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lvl="1"/>
            <a:r>
              <a:rPr lang="fr-CA" dirty="0"/>
              <a:t> D’abord, on s’assure de créer une </a:t>
            </a:r>
            <a:r>
              <a:rPr lang="fr-CA" b="1" dirty="0"/>
              <a:t>fonction</a:t>
            </a:r>
            <a:r>
              <a:rPr lang="fr-CA" dirty="0"/>
              <a:t> qui sera appelée par cet événement. Dans ce cas-ci, c’est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toucheClavier()</a:t>
            </a:r>
            <a:r>
              <a:rPr lang="fr-CA" dirty="0"/>
              <a:t>.</a:t>
            </a:r>
          </a:p>
          <a:p>
            <a:pPr lvl="1"/>
            <a:r>
              <a:rPr lang="fr-CA"/>
              <a:t> Pour </a:t>
            </a:r>
            <a:r>
              <a:rPr lang="fr-CA" dirty="0"/>
              <a:t>« savoir » quelle </a:t>
            </a:r>
            <a:r>
              <a:rPr lang="fr-CA" dirty="0">
                <a:solidFill>
                  <a:srgbClr val="FA4098"/>
                </a:solidFill>
              </a:rPr>
              <a:t>touche</a:t>
            </a:r>
            <a:r>
              <a:rPr lang="fr-CA" dirty="0"/>
              <a:t> a été </a:t>
            </a:r>
            <a:r>
              <a:rPr lang="fr-CA" b="1" dirty="0"/>
              <a:t>appuyée</a:t>
            </a:r>
            <a:r>
              <a:rPr lang="fr-CA" dirty="0"/>
              <a:t>, nous allons stocker ceci dans une </a:t>
            </a:r>
            <a:r>
              <a:rPr lang="fr-CA" b="1" dirty="0"/>
              <a:t>variable</a:t>
            </a:r>
            <a:r>
              <a:rPr lang="fr-CA" dirty="0"/>
              <a:t> :</a:t>
            </a:r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04A4DD2-1CDA-40AC-B2FC-A4E4684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Événements clavier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D5B431-9F3C-4154-BDC1-E512BD8C5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303" y="1813847"/>
            <a:ext cx="5730475" cy="1020988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214D-F116-4838-BCCD-C0DBD68AED15}"/>
              </a:ext>
            </a:extLst>
          </p:cNvPr>
          <p:cNvSpPr/>
          <p:nvPr/>
        </p:nvSpPr>
        <p:spPr>
          <a:xfrm>
            <a:off x="4248912" y="2080501"/>
            <a:ext cx="164592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832ADF-4135-477A-B814-DBA84968A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272" y="5245719"/>
            <a:ext cx="9535856" cy="113363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5309DE5-E490-4441-BC04-24C64ACAF1A1}"/>
              </a:ext>
            </a:extLst>
          </p:cNvPr>
          <p:cNvCxnSpPr>
            <a:cxnSpLocks/>
          </p:cNvCxnSpPr>
          <p:nvPr/>
        </p:nvCxnSpPr>
        <p:spPr>
          <a:xfrm flipH="1" flipV="1">
            <a:off x="4133850" y="6223024"/>
            <a:ext cx="394716" cy="391769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8106478-86D4-4097-835D-DAE6C3F188DD}"/>
              </a:ext>
            </a:extLst>
          </p:cNvPr>
          <p:cNvCxnSpPr>
            <a:cxnSpLocks/>
          </p:cNvCxnSpPr>
          <p:nvPr/>
        </p:nvCxnSpPr>
        <p:spPr>
          <a:xfrm>
            <a:off x="4844261" y="6271159"/>
            <a:ext cx="550699" cy="0"/>
          </a:xfrm>
          <a:prstGeom prst="line">
            <a:avLst/>
          </a:prstGeom>
          <a:ln w="28575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C4C14EE9-67BC-4840-90D9-A434D36FD461}"/>
              </a:ext>
            </a:extLst>
          </p:cNvPr>
          <p:cNvSpPr txBox="1"/>
          <p:nvPr/>
        </p:nvSpPr>
        <p:spPr>
          <a:xfrm>
            <a:off x="4925568" y="4640946"/>
            <a:ext cx="687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85D1"/>
                </a:solidFill>
              </a:rPr>
              <a:t>Exceptionnellement, on devra glisser une variable spéciale (sans </a:t>
            </a:r>
            <a:r>
              <a:rPr lang="fr-CA">
                <a:solidFill>
                  <a:srgbClr val="FA4098"/>
                </a:solidFill>
              </a:rPr>
              <a:t>let</a:t>
            </a:r>
            <a:r>
              <a:rPr lang="fr-CA">
                <a:solidFill>
                  <a:srgbClr val="7385D1"/>
                </a:solidFill>
              </a:rPr>
              <a:t>) ici.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4DFC512-B425-4502-9DD5-545772CFDFB0}"/>
              </a:ext>
            </a:extLst>
          </p:cNvPr>
          <p:cNvCxnSpPr/>
          <p:nvPr/>
        </p:nvCxnSpPr>
        <p:spPr>
          <a:xfrm flipH="1">
            <a:off x="5005804" y="4953541"/>
            <a:ext cx="512064" cy="42672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098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D5C968D-39CE-4B66-BDE8-C733EEAC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A"/>
              <a:t> Une fois qu’on a préparé le début de la fonction qui gère l’événement clavier comme ceci ...</a:t>
            </a:r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Que contient la variable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touche</a:t>
            </a:r>
            <a:r>
              <a:rPr lang="fr-CA" dirty="0"/>
              <a:t> ? Ça dépend de la </a:t>
            </a:r>
            <a:r>
              <a:rPr lang="fr-CA" b="1" dirty="0">
                <a:solidFill>
                  <a:srgbClr val="FA4098"/>
                </a:solidFill>
              </a:rPr>
              <a:t>touche</a:t>
            </a:r>
            <a:r>
              <a:rPr lang="fr-CA" dirty="0"/>
              <a:t> qui a été </a:t>
            </a:r>
            <a:r>
              <a:rPr lang="fr-CA" b="1" dirty="0"/>
              <a:t>appuyée</a:t>
            </a:r>
            <a:r>
              <a:rPr lang="fr-CA" dirty="0"/>
              <a:t> :</a:t>
            </a:r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04A4DD2-1CDA-40AC-B2FC-A4E4684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Événements clavier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2D214D-F116-4838-BCCD-C0DBD68AED15}"/>
              </a:ext>
            </a:extLst>
          </p:cNvPr>
          <p:cNvSpPr/>
          <p:nvPr/>
        </p:nvSpPr>
        <p:spPr>
          <a:xfrm>
            <a:off x="4248912" y="2080501"/>
            <a:ext cx="164592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832ADF-4135-477A-B814-DBA84968A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72" y="2020935"/>
            <a:ext cx="9535856" cy="1133633"/>
          </a:xfrm>
          <a:prstGeom prst="rect">
            <a:avLst/>
          </a:prstGeom>
          <a:ln w="38100">
            <a:solidFill>
              <a:srgbClr val="797CDE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D10EBF-CD58-4B6C-8798-2E1AC9F78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497" y="3894976"/>
            <a:ext cx="5533406" cy="260519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0EFBF77-FD13-43A6-ACE7-3461F3A34B49}"/>
              </a:ext>
            </a:extLst>
          </p:cNvPr>
          <p:cNvSpPr txBox="1"/>
          <p:nvPr/>
        </p:nvSpPr>
        <p:spPr>
          <a:xfrm>
            <a:off x="9549042" y="4417403"/>
            <a:ext cx="183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"ArrowUp"</a:t>
            </a:r>
          </a:p>
          <a:p>
            <a:endParaRPr lang="fr-CA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"ArrowLeft"</a:t>
            </a:r>
          </a:p>
          <a:p>
            <a:endParaRPr lang="fr-CA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"ArrowDown"</a:t>
            </a:r>
          </a:p>
          <a:p>
            <a:endParaRPr lang="fr-CA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"ArrowRight"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02CEF6-4229-4E66-B469-CAFD2258B9B3}"/>
              </a:ext>
            </a:extLst>
          </p:cNvPr>
          <p:cNvSpPr txBox="1"/>
          <p:nvPr/>
        </p:nvSpPr>
        <p:spPr>
          <a:xfrm>
            <a:off x="1588797" y="4592336"/>
            <a:ext cx="707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"q"</a:t>
            </a:r>
          </a:p>
          <a:p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</a:p>
          <a:p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"z"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D152749-68E8-49A3-A5E7-6C12AEC3529A}"/>
              </a:ext>
            </a:extLst>
          </p:cNvPr>
          <p:cNvCxnSpPr>
            <a:cxnSpLocks/>
          </p:cNvCxnSpPr>
          <p:nvPr/>
        </p:nvCxnSpPr>
        <p:spPr>
          <a:xfrm>
            <a:off x="2148840" y="4770497"/>
            <a:ext cx="1911096" cy="247293"/>
          </a:xfrm>
          <a:prstGeom prst="straightConnector1">
            <a:avLst/>
          </a:prstGeom>
          <a:ln w="38100">
            <a:solidFill>
              <a:srgbClr val="797CDE">
                <a:alpha val="78000"/>
              </a:srgb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2415388-97F0-4876-B933-793091985E9A}"/>
              </a:ext>
            </a:extLst>
          </p:cNvPr>
          <p:cNvCxnSpPr>
            <a:cxnSpLocks/>
          </p:cNvCxnSpPr>
          <p:nvPr/>
        </p:nvCxnSpPr>
        <p:spPr>
          <a:xfrm>
            <a:off x="2148840" y="5054150"/>
            <a:ext cx="2014728" cy="334714"/>
          </a:xfrm>
          <a:prstGeom prst="straightConnector1">
            <a:avLst/>
          </a:prstGeom>
          <a:ln w="38100">
            <a:solidFill>
              <a:srgbClr val="797CDE">
                <a:alpha val="78000"/>
              </a:srgb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78FBBD5-1C94-4402-B688-7210F3174B12}"/>
              </a:ext>
            </a:extLst>
          </p:cNvPr>
          <p:cNvCxnSpPr>
            <a:cxnSpLocks/>
          </p:cNvCxnSpPr>
          <p:nvPr/>
        </p:nvCxnSpPr>
        <p:spPr>
          <a:xfrm>
            <a:off x="2148840" y="5375931"/>
            <a:ext cx="2182368" cy="524997"/>
          </a:xfrm>
          <a:prstGeom prst="straightConnector1">
            <a:avLst/>
          </a:prstGeom>
          <a:ln w="38100">
            <a:solidFill>
              <a:srgbClr val="797CDE">
                <a:alpha val="78000"/>
              </a:srgb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3D180BB-6AD3-4CF0-8D51-E4B93D352D29}"/>
              </a:ext>
            </a:extLst>
          </p:cNvPr>
          <p:cNvCxnSpPr>
            <a:cxnSpLocks/>
          </p:cNvCxnSpPr>
          <p:nvPr/>
        </p:nvCxnSpPr>
        <p:spPr>
          <a:xfrm flipH="1">
            <a:off x="8321040" y="4645152"/>
            <a:ext cx="1304544" cy="1414272"/>
          </a:xfrm>
          <a:prstGeom prst="straightConnector1">
            <a:avLst/>
          </a:prstGeom>
          <a:ln w="38100">
            <a:solidFill>
              <a:srgbClr val="797CDE">
                <a:alpha val="78000"/>
              </a:srgb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9440C22-9834-4671-8FE0-61E6FCE58B36}"/>
              </a:ext>
            </a:extLst>
          </p:cNvPr>
          <p:cNvCxnSpPr>
            <a:cxnSpLocks/>
          </p:cNvCxnSpPr>
          <p:nvPr/>
        </p:nvCxnSpPr>
        <p:spPr>
          <a:xfrm flipH="1">
            <a:off x="7754112" y="5197573"/>
            <a:ext cx="1871472" cy="1054423"/>
          </a:xfrm>
          <a:prstGeom prst="straightConnector1">
            <a:avLst/>
          </a:prstGeom>
          <a:ln w="38100">
            <a:solidFill>
              <a:srgbClr val="797CDE">
                <a:alpha val="78000"/>
              </a:srgb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D59BBEA-BB3D-43BB-A7C6-C1BEACC0A0C5}"/>
              </a:ext>
            </a:extLst>
          </p:cNvPr>
          <p:cNvCxnSpPr>
            <a:cxnSpLocks/>
          </p:cNvCxnSpPr>
          <p:nvPr/>
        </p:nvCxnSpPr>
        <p:spPr>
          <a:xfrm flipH="1">
            <a:off x="8321040" y="5687269"/>
            <a:ext cx="1247986" cy="599904"/>
          </a:xfrm>
          <a:prstGeom prst="straightConnector1">
            <a:avLst/>
          </a:prstGeom>
          <a:ln w="38100">
            <a:solidFill>
              <a:srgbClr val="797CDE">
                <a:alpha val="78000"/>
              </a:srgb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66F705E-DE77-47E8-AD04-F2060F00AEFE}"/>
              </a:ext>
            </a:extLst>
          </p:cNvPr>
          <p:cNvCxnSpPr>
            <a:cxnSpLocks/>
          </p:cNvCxnSpPr>
          <p:nvPr/>
        </p:nvCxnSpPr>
        <p:spPr>
          <a:xfrm flipH="1">
            <a:off x="8689848" y="6225107"/>
            <a:ext cx="859194" cy="99200"/>
          </a:xfrm>
          <a:prstGeom prst="straightConnector1">
            <a:avLst/>
          </a:prstGeom>
          <a:ln w="38100">
            <a:solidFill>
              <a:srgbClr val="797CDE">
                <a:alpha val="78000"/>
              </a:srgb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94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D5C968D-39CE-4B66-BDE8-C733EEAC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On peut donc :</a:t>
            </a:r>
          </a:p>
          <a:p>
            <a:pPr lvl="1"/>
            <a:r>
              <a:rPr lang="fr-CA" dirty="0"/>
              <a:t> Savoir lorsqu’une </a:t>
            </a:r>
            <a:r>
              <a:rPr lang="fr-CA" dirty="0">
                <a:solidFill>
                  <a:srgbClr val="FA4098"/>
                </a:solidFill>
              </a:rPr>
              <a:t>touche est appuyée</a:t>
            </a:r>
          </a:p>
          <a:p>
            <a:pPr lvl="1"/>
            <a:r>
              <a:rPr lang="fr-CA" dirty="0"/>
              <a:t> Obtenir </a:t>
            </a:r>
            <a:r>
              <a:rPr lang="fr-CA" dirty="0">
                <a:solidFill>
                  <a:srgbClr val="FA4098"/>
                </a:solidFill>
              </a:rPr>
              <a:t>quelle touche</a:t>
            </a:r>
            <a:r>
              <a:rPr lang="fr-CA" dirty="0"/>
              <a:t> a été appuyée</a:t>
            </a:r>
          </a:p>
          <a:p>
            <a:pPr lvl="1"/>
            <a:endParaRPr lang="fr-CA" dirty="0"/>
          </a:p>
          <a:p>
            <a:r>
              <a:rPr lang="fr-CA" dirty="0"/>
              <a:t> Il nous reste à savoir ce qu’on veut faire avec ces informations !</a:t>
            </a:r>
          </a:p>
          <a:p>
            <a:pPr lvl="1"/>
            <a:r>
              <a:rPr lang="fr-CA" dirty="0"/>
              <a:t> Exemple : Quand on </a:t>
            </a:r>
            <a:r>
              <a:rPr lang="fr-CA" b="1" dirty="0"/>
              <a:t>appuie</a:t>
            </a:r>
            <a:r>
              <a:rPr lang="fr-CA" dirty="0"/>
              <a:t> sur une </a:t>
            </a:r>
            <a:r>
              <a:rPr lang="fr-CA" b="1" dirty="0"/>
              <a:t>touche</a:t>
            </a:r>
            <a:r>
              <a:rPr lang="fr-CA" dirty="0"/>
              <a:t>, cela change la </a:t>
            </a:r>
            <a:r>
              <a:rPr lang="fr-CA" b="1" dirty="0"/>
              <a:t>couleur de fond </a:t>
            </a:r>
            <a:r>
              <a:rPr lang="fr-CA" dirty="0"/>
              <a:t>d’un </a:t>
            </a:r>
            <a:r>
              <a:rPr lang="fr-CA" b="1" dirty="0"/>
              <a:t>élément HTML </a:t>
            </a:r>
            <a:r>
              <a:rPr lang="fr-CA" dirty="0"/>
              <a:t>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04A4DD2-1CDA-40AC-B2FC-A4E4684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Événements clavier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8683B0D-2E53-407C-85E6-1F9718A03E75}"/>
              </a:ext>
            </a:extLst>
          </p:cNvPr>
          <p:cNvSpPr/>
          <p:nvPr/>
        </p:nvSpPr>
        <p:spPr>
          <a:xfrm>
            <a:off x="4056887" y="5125026"/>
            <a:ext cx="542544" cy="474148"/>
          </a:xfrm>
          <a:prstGeom prst="rightArrow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FE0FDF-CF66-4CCE-93EA-3E3BB555C07F}"/>
              </a:ext>
            </a:extLst>
          </p:cNvPr>
          <p:cNvSpPr txBox="1"/>
          <p:nvPr/>
        </p:nvSpPr>
        <p:spPr>
          <a:xfrm>
            <a:off x="4633301" y="5015111"/>
            <a:ext cx="3715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7385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appuie sur 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ArrowUp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</a:p>
          <a:p>
            <a:r>
              <a:rPr lang="fr-CA" b="1" dirty="0">
                <a:solidFill>
                  <a:srgbClr val="797C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"a" </a:t>
            </a:r>
            <a:r>
              <a:rPr lang="fr-CA" b="1" dirty="0">
                <a:solidFill>
                  <a:srgbClr val="797C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"z"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7BD2BBC5-5089-4E56-91FE-888A8FDDA878}"/>
              </a:ext>
            </a:extLst>
          </p:cNvPr>
          <p:cNvSpPr/>
          <p:nvPr/>
        </p:nvSpPr>
        <p:spPr>
          <a:xfrm>
            <a:off x="8348471" y="5125026"/>
            <a:ext cx="542544" cy="474148"/>
          </a:xfrm>
          <a:prstGeom prst="rightArrow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528142F-8A8A-4074-9EE3-A6F1B349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18" y="4839983"/>
            <a:ext cx="2841493" cy="98568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60B9193-27A4-41AB-B7B8-71C414960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539" y="4295072"/>
            <a:ext cx="2015832" cy="67027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E746EA6-FA48-43EE-BB19-93C580A31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539" y="4981935"/>
            <a:ext cx="2015832" cy="67699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2C84D73-7D12-4FDF-BAD6-EA9FEB46F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539" y="5683117"/>
            <a:ext cx="2015832" cy="66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16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D5C968D-39CE-4B66-BDE8-C733EEAC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: Quand on </a:t>
            </a:r>
            <a:r>
              <a:rPr lang="fr-CA" b="1" dirty="0"/>
              <a:t>appuie</a:t>
            </a:r>
            <a:r>
              <a:rPr lang="fr-CA" dirty="0"/>
              <a:t> sur une </a:t>
            </a:r>
            <a:r>
              <a:rPr lang="fr-CA" b="1" dirty="0"/>
              <a:t>touche</a:t>
            </a:r>
            <a:r>
              <a:rPr lang="fr-CA" dirty="0"/>
              <a:t>, cela change la </a:t>
            </a:r>
            <a:r>
              <a:rPr lang="fr-CA" b="1" dirty="0"/>
              <a:t>couleur de fond </a:t>
            </a:r>
            <a:r>
              <a:rPr lang="fr-CA" dirty="0"/>
              <a:t>d’un </a:t>
            </a:r>
            <a:r>
              <a:rPr lang="fr-CA" b="1" dirty="0"/>
              <a:t>élément HTML </a:t>
            </a:r>
            <a:r>
              <a:rPr lang="fr-CA" dirty="0"/>
              <a:t>:</a:t>
            </a:r>
          </a:p>
          <a:p>
            <a:pPr lvl="1"/>
            <a:r>
              <a:rPr lang="fr-CA" dirty="0"/>
              <a:t> Étape 1 : </a:t>
            </a:r>
            <a:r>
              <a:rPr lang="fr-CA"/>
              <a:t>On ajoute </a:t>
            </a:r>
            <a:r>
              <a:rPr lang="fr-CA" dirty="0"/>
              <a:t>notre </a:t>
            </a:r>
            <a:r>
              <a:rPr lang="fr-CA" dirty="0">
                <a:solidFill>
                  <a:srgbClr val="FA4098"/>
                </a:solidFill>
              </a:rPr>
              <a:t>écouteur </a:t>
            </a:r>
            <a:r>
              <a:rPr lang="fr-CA">
                <a:solidFill>
                  <a:srgbClr val="FA4098"/>
                </a:solidFill>
              </a:rPr>
              <a:t>d’événement clavier </a:t>
            </a:r>
            <a:r>
              <a:rPr lang="fr-CA"/>
              <a:t>dans </a:t>
            </a:r>
            <a:r>
              <a:rPr lang="fr-CA">
                <a:solidFill>
                  <a:srgbClr val="FA4098"/>
                </a:solidFill>
              </a:rPr>
              <a:t>init()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dirty="0"/>
              <a:t> Il appelle la fonction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toucheClavier()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1"/>
            <a:r>
              <a:rPr lang="fr-CA" dirty="0"/>
              <a:t> Étape 2 :</a:t>
            </a:r>
          </a:p>
          <a:p>
            <a:pPr lvl="2"/>
            <a:r>
              <a:rPr lang="fr-CA" dirty="0"/>
              <a:t> La fonction 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toucheClavier(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evenement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CA"/>
              <a:t> </a:t>
            </a:r>
            <a:r>
              <a:rPr lang="fr-CA" dirty="0"/>
              <a:t>va pouvoir obtenir la </a:t>
            </a:r>
            <a:r>
              <a:rPr lang="fr-CA" b="1" dirty="0"/>
              <a:t>touche</a:t>
            </a:r>
            <a:r>
              <a:rPr lang="fr-CA" dirty="0"/>
              <a:t> qui a été </a:t>
            </a:r>
            <a:r>
              <a:rPr lang="fr-CA" b="1" dirty="0"/>
              <a:t>appuyée</a:t>
            </a:r>
            <a:r>
              <a:rPr lang="fr-CA" dirty="0"/>
              <a:t> grâce à </a:t>
            </a:r>
            <a:r>
              <a:rPr lang="fr-CA"/>
              <a:t>l’expression 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evenement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.key</a:t>
            </a:r>
            <a:r>
              <a:rPr lang="fr-CA">
                <a:solidFill>
                  <a:schemeClr val="tx1"/>
                </a:solidFill>
              </a:rPr>
              <a:t> </a:t>
            </a:r>
            <a:r>
              <a:rPr lang="fr-CA"/>
              <a:t>(</a:t>
            </a:r>
            <a:r>
              <a:rPr lang="fr-CA">
                <a:solidFill>
                  <a:srgbClr val="FA4098"/>
                </a:solidFill>
              </a:rPr>
              <a:t>evenement</a:t>
            </a:r>
            <a:r>
              <a:rPr lang="fr-CA"/>
              <a:t> aurait pu être nommé simplement </a:t>
            </a:r>
            <a:r>
              <a:rPr lang="fr-CA">
                <a:solidFill>
                  <a:srgbClr val="FA4098"/>
                </a:solidFill>
              </a:rPr>
              <a:t>e</a:t>
            </a:r>
            <a:r>
              <a:rPr lang="fr-CA"/>
              <a:t> par exemple)</a:t>
            </a:r>
            <a:endParaRPr lang="fr-CA" dirty="0"/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04A4DD2-1CDA-40AC-B2FC-A4E4684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Événements clavier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DCA2CC-1D79-4154-B42E-77290D675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941" y="5297796"/>
            <a:ext cx="7794515" cy="94735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6081AA0-5A0C-4E10-BFDE-A8C4CE1C3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589" y="3019368"/>
            <a:ext cx="6773220" cy="409632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4252792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D5C968D-39CE-4B66-BDE8-C733EEAC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Étape 3 : Que veut-on faire avec la </a:t>
            </a:r>
            <a:r>
              <a:rPr lang="fr-CA" dirty="0">
                <a:solidFill>
                  <a:srgbClr val="FA4098"/>
                </a:solidFill>
              </a:rPr>
              <a:t>touche appuyée </a:t>
            </a:r>
            <a:r>
              <a:rPr lang="fr-CA" dirty="0"/>
              <a:t>?</a:t>
            </a:r>
          </a:p>
          <a:p>
            <a:pPr lvl="1"/>
            <a:r>
              <a:rPr lang="fr-CA" dirty="0"/>
              <a:t> Dans ce cas-ci, nous allons modifier la propriété </a:t>
            </a:r>
            <a:r>
              <a:rPr lang="fr-CA" dirty="0" err="1"/>
              <a:t>backgroundColor</a:t>
            </a:r>
            <a:r>
              <a:rPr lang="fr-CA" dirty="0"/>
              <a:t> du style de l’élément avec </a:t>
            </a:r>
            <a:r>
              <a:rPr lang="fr-CA" err="1"/>
              <a:t>l’id</a:t>
            </a:r>
            <a:r>
              <a:rPr lang="fr-CA"/>
              <a:t> "</a:t>
            </a:r>
            <a:r>
              <a:rPr lang="fr-CA">
                <a:solidFill>
                  <a:srgbClr val="FA4098"/>
                </a:solidFill>
              </a:rPr>
              <a:t>#clavierFond</a:t>
            </a:r>
            <a:r>
              <a:rPr lang="fr-CA" dirty="0"/>
              <a:t>".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04A4DD2-1CDA-40AC-B2FC-A4E4684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Événements clavier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B4D4986-DF84-4093-8051-234D7F4B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149" y="3371640"/>
            <a:ext cx="2015832" cy="67027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AAE0196-15C7-40D3-B2D0-02E92FCFD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149" y="4058503"/>
            <a:ext cx="2015832" cy="67699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5BCB6F2-03C6-427D-8F5C-7654C69DE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149" y="4759685"/>
            <a:ext cx="2015832" cy="66856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0B3B89F-1D5E-4DA1-9F17-0F1D32C20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132" y="2455912"/>
            <a:ext cx="6396436" cy="414396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2999918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93A949-8646-4128-8C39-790A4A0E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144476"/>
            <a:ext cx="10512000" cy="5026393"/>
          </a:xfrm>
        </p:spPr>
        <p:txBody>
          <a:bodyPr/>
          <a:lstStyle/>
          <a:p>
            <a:r>
              <a:rPr lang="fr-CA"/>
              <a:t> Déplacer un élément dans la page</a:t>
            </a:r>
          </a:p>
          <a:p>
            <a:pPr lvl="1"/>
            <a:r>
              <a:rPr lang="fr-CA"/>
              <a:t> Par exemple, on a cet élément dans la page :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On aimerait, quand on appuie sur </a:t>
            </a:r>
            <a:r>
              <a:rPr lang="fr-CA">
                <a:solidFill>
                  <a:srgbClr val="C00000"/>
                </a:solidFill>
              </a:rPr>
              <a:t>"ArrowRight" </a:t>
            </a:r>
            <a:r>
              <a:rPr lang="fr-CA"/>
              <a:t>sur le clavier, déplacer l’image de citrouille vers la droite dans la page.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741E035-306F-433C-AD63-60C1C45C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Événements clavier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890939-3F76-4F9D-9AC9-895938CE8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52" y="2145564"/>
            <a:ext cx="10345896" cy="4943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CF0BFE4-9199-479E-AD06-52CAE9DFE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000" y="2121220"/>
            <a:ext cx="552527" cy="5430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DBDC119-7837-49A1-AE05-4967CF580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839" y="3819781"/>
            <a:ext cx="3372321" cy="179095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0B3C425-DB7C-4D85-96A7-67421AF4CEBE}"/>
              </a:ext>
            </a:extLst>
          </p:cNvPr>
          <p:cNvSpPr/>
          <p:nvPr/>
        </p:nvSpPr>
        <p:spPr>
          <a:xfrm>
            <a:off x="5102352" y="4529328"/>
            <a:ext cx="719328" cy="341376"/>
          </a:xfrm>
          <a:prstGeom prst="rightArrow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1715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93A949-8646-4128-8C39-790A4A0E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144476"/>
            <a:ext cx="10512000" cy="5026393"/>
          </a:xfrm>
        </p:spPr>
        <p:txBody>
          <a:bodyPr/>
          <a:lstStyle/>
          <a:p>
            <a:r>
              <a:rPr lang="fr-CA"/>
              <a:t> Déplacer un élément dans la page</a:t>
            </a:r>
          </a:p>
          <a:p>
            <a:pPr lvl="1"/>
            <a:r>
              <a:rPr lang="fr-CA"/>
              <a:t> Rappel sur les styles </a:t>
            </a:r>
            <a:r>
              <a:rPr lang="fr-CA">
                <a:solidFill>
                  <a:srgbClr val="FA4098"/>
                </a:solidFill>
              </a:rPr>
              <a:t>left</a:t>
            </a:r>
            <a:r>
              <a:rPr lang="fr-CA"/>
              <a:t> et </a:t>
            </a:r>
            <a:r>
              <a:rPr lang="fr-CA">
                <a:solidFill>
                  <a:srgbClr val="FA4098"/>
                </a:solidFill>
              </a:rPr>
              <a:t>top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left</a:t>
            </a:r>
            <a:r>
              <a:rPr lang="fr-CA"/>
              <a:t> : Nombre de pixels d’espacement à gauche de l’élément.</a:t>
            </a:r>
          </a:p>
          <a:p>
            <a:pPr lvl="1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top</a:t>
            </a:r>
            <a:r>
              <a:rPr lang="fr-CA"/>
              <a:t> : Nombre de pixels d’espacement en haut de l’élément.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741E035-306F-433C-AD63-60C1C45C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Événements clavier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9003839-E359-4F68-BB9C-A650A9CE5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52" y="2145564"/>
            <a:ext cx="10345896" cy="49431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58CFF72-FF5C-449F-8F55-CDB851BE7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000" y="2121220"/>
            <a:ext cx="552527" cy="5430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9178176-22F8-4BDB-8E8A-BB02A3B93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321" y="6165722"/>
            <a:ext cx="3343742" cy="4191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E209BE6-FD1E-4874-BCFE-F31085126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216" y="4562725"/>
            <a:ext cx="2333951" cy="148610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CDD81B1-46C1-4B6A-9AA2-1B3AE4E0C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3288" y="4562725"/>
            <a:ext cx="2095792" cy="1448002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F012C4E-D612-4724-AE44-1B7187873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0234" y="6123101"/>
            <a:ext cx="3581900" cy="457264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8B3A612-1905-4A22-8BAE-6D5139B7E2C8}"/>
              </a:ext>
            </a:extLst>
          </p:cNvPr>
          <p:cNvSpPr/>
          <p:nvPr/>
        </p:nvSpPr>
        <p:spPr>
          <a:xfrm>
            <a:off x="9970500" y="5184349"/>
            <a:ext cx="536448" cy="298704"/>
          </a:xfrm>
          <a:prstGeom prst="rightArrow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3B51EFF0-1349-4423-B2AC-1942DB11E592}"/>
              </a:ext>
            </a:extLst>
          </p:cNvPr>
          <p:cNvSpPr/>
          <p:nvPr/>
        </p:nvSpPr>
        <p:spPr>
          <a:xfrm rot="16200000">
            <a:off x="10478485" y="5149672"/>
            <a:ext cx="536448" cy="298704"/>
          </a:xfrm>
          <a:prstGeom prst="rightArrow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8A7F9E92-593B-4034-80F2-37CEA2EFDD3B}"/>
              </a:ext>
            </a:extLst>
          </p:cNvPr>
          <p:cNvSpPr/>
          <p:nvPr/>
        </p:nvSpPr>
        <p:spPr>
          <a:xfrm>
            <a:off x="9613392" y="1813715"/>
            <a:ext cx="475488" cy="432816"/>
          </a:xfrm>
          <a:prstGeom prst="down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5074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93A949-8646-4128-8C39-790A4A0E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144476"/>
            <a:ext cx="10512000" cy="5026393"/>
          </a:xfrm>
        </p:spPr>
        <p:txBody>
          <a:bodyPr/>
          <a:lstStyle/>
          <a:p>
            <a:r>
              <a:rPr lang="fr-CA"/>
              <a:t> Déplacer un élément dans la page</a:t>
            </a:r>
          </a:p>
          <a:p>
            <a:pPr lvl="1"/>
            <a:r>
              <a:rPr lang="fr-CA"/>
              <a:t> Changer la valeur du style </a:t>
            </a:r>
            <a:r>
              <a:rPr lang="fr-CA">
                <a:solidFill>
                  <a:srgbClr val="FA4098"/>
                </a:solidFill>
              </a:rPr>
              <a:t>left</a:t>
            </a:r>
            <a:r>
              <a:rPr lang="fr-CA"/>
              <a:t> (ou </a:t>
            </a:r>
            <a:r>
              <a:rPr lang="fr-CA">
                <a:solidFill>
                  <a:srgbClr val="FA4098"/>
                </a:solidFill>
              </a:rPr>
              <a:t>top</a:t>
            </a:r>
            <a:r>
              <a:rPr lang="fr-CA"/>
              <a:t>)</a:t>
            </a:r>
          </a:p>
          <a:p>
            <a:pPr lvl="1"/>
            <a:endParaRPr lang="fr-CA"/>
          </a:p>
          <a:p>
            <a:pPr lvl="2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Étape 1</a:t>
            </a:r>
            <a:r>
              <a:rPr lang="fr-CA"/>
              <a:t> : Ranger la valeur actuelle du style </a:t>
            </a:r>
            <a:r>
              <a:rPr lang="fr-CA">
                <a:solidFill>
                  <a:srgbClr val="FA4098"/>
                </a:solidFill>
              </a:rPr>
              <a:t>left</a:t>
            </a:r>
            <a:r>
              <a:rPr lang="fr-CA"/>
              <a:t> dans une variable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Étape 2</a:t>
            </a:r>
            <a:r>
              <a:rPr lang="fr-CA"/>
              <a:t> : Se débarrasser de </a:t>
            </a:r>
            <a:r>
              <a:rPr lang="fr-CA">
                <a:solidFill>
                  <a:srgbClr val="C00000"/>
                </a:solidFill>
              </a:rPr>
              <a:t>"px" </a:t>
            </a:r>
            <a:r>
              <a:rPr lang="fr-CA"/>
              <a:t>et ne garder qu’une valeur </a:t>
            </a:r>
            <a:r>
              <a:rPr lang="fr-CA" u="sng"/>
              <a:t>numérique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Étape 3</a:t>
            </a:r>
            <a:r>
              <a:rPr lang="fr-CA"/>
              <a:t> : Augmenter / réduire la valeur numérique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Étape 4</a:t>
            </a:r>
            <a:r>
              <a:rPr lang="fr-CA"/>
              <a:t> : Changer le style </a:t>
            </a:r>
            <a:r>
              <a:rPr lang="fr-CA">
                <a:solidFill>
                  <a:srgbClr val="FA4098"/>
                </a:solidFill>
              </a:rPr>
              <a:t>left</a:t>
            </a:r>
            <a:r>
              <a:rPr lang="fr-CA"/>
              <a:t> de l’élément avec la nouvelle valeur sans oublier de remettre le </a:t>
            </a:r>
            <a:r>
              <a:rPr lang="fr-CA">
                <a:solidFill>
                  <a:srgbClr val="C00000"/>
                </a:solidFill>
              </a:rPr>
              <a:t>"px" </a:t>
            </a:r>
            <a:r>
              <a:rPr lang="fr-CA"/>
              <a:t>après le nombre 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741E035-306F-433C-AD63-60C1C45C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Événements clavier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A94DA0-2D8E-4D07-B978-7ED69AA0D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949" y="2856591"/>
            <a:ext cx="8831141" cy="38396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29128C1-B5B8-44D4-BFC9-E19FEE511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49" y="3866661"/>
            <a:ext cx="5941950" cy="28421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144C767-80FD-4C58-8341-F455BC2DCD13}"/>
              </a:ext>
            </a:extLst>
          </p:cNvPr>
          <p:cNvCxnSpPr/>
          <p:nvPr/>
        </p:nvCxnSpPr>
        <p:spPr>
          <a:xfrm>
            <a:off x="999744" y="3307609"/>
            <a:ext cx="10479024" cy="0"/>
          </a:xfrm>
          <a:prstGeom prst="line">
            <a:avLst/>
          </a:prstGeom>
          <a:ln w="12700">
            <a:solidFill>
              <a:srgbClr val="738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75408D4-705A-4CAB-99A4-D8D628C29E0A}"/>
              </a:ext>
            </a:extLst>
          </p:cNvPr>
          <p:cNvCxnSpPr/>
          <p:nvPr/>
        </p:nvCxnSpPr>
        <p:spPr>
          <a:xfrm>
            <a:off x="999744" y="4295161"/>
            <a:ext cx="10479024" cy="0"/>
          </a:xfrm>
          <a:prstGeom prst="line">
            <a:avLst/>
          </a:prstGeom>
          <a:ln w="12700">
            <a:solidFill>
              <a:srgbClr val="738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DFECD6A-58D8-48E8-AE32-35951200934D}"/>
              </a:ext>
            </a:extLst>
          </p:cNvPr>
          <p:cNvCxnSpPr/>
          <p:nvPr/>
        </p:nvCxnSpPr>
        <p:spPr>
          <a:xfrm>
            <a:off x="1021074" y="5325385"/>
            <a:ext cx="10479024" cy="0"/>
          </a:xfrm>
          <a:prstGeom prst="line">
            <a:avLst/>
          </a:prstGeom>
          <a:ln w="12700">
            <a:solidFill>
              <a:srgbClr val="738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BB7EFF55-6BDF-414A-982E-F0B628F9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949" y="4785278"/>
            <a:ext cx="3610479" cy="44773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72A24F0-3A92-406E-8F10-CF3C58E16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287" y="6109591"/>
            <a:ext cx="9697803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87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93A949-8646-4128-8C39-790A4A0E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144476"/>
            <a:ext cx="10512000" cy="5026393"/>
          </a:xfrm>
        </p:spPr>
        <p:txBody>
          <a:bodyPr/>
          <a:lstStyle/>
          <a:p>
            <a:r>
              <a:rPr lang="fr-CA"/>
              <a:t> Déplacer un élément dans la page</a:t>
            </a:r>
          </a:p>
          <a:p>
            <a:pPr lvl="1"/>
            <a:r>
              <a:rPr lang="fr-CA"/>
              <a:t>  Changer la valeur du style </a:t>
            </a:r>
            <a:r>
              <a:rPr lang="fr-CA">
                <a:solidFill>
                  <a:srgbClr val="FA4098"/>
                </a:solidFill>
              </a:rPr>
              <a:t>left</a:t>
            </a:r>
            <a:r>
              <a:rPr lang="fr-CA"/>
              <a:t> (ou </a:t>
            </a:r>
            <a:r>
              <a:rPr lang="fr-CA">
                <a:solidFill>
                  <a:srgbClr val="FA4098"/>
                </a:solidFill>
              </a:rPr>
              <a:t>top</a:t>
            </a:r>
            <a:r>
              <a:rPr lang="fr-CA"/>
              <a:t>)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On peut aussi le faire de manière plus compacte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Encore plus compacte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741E035-306F-433C-AD63-60C1C45C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Événements clavier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D9CC4B-F70B-4791-8628-87B6D2726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43" y="4154753"/>
            <a:ext cx="10440857" cy="74305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23069F7-1BDB-4B1D-9409-08D7D02E5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26" y="5759683"/>
            <a:ext cx="8049748" cy="800212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1" name="Bulle narrative : rectangle à coins arrondis 10">
            <a:extLst>
              <a:ext uri="{FF2B5EF4-FFF2-40B4-BE49-F238E27FC236}">
                <a16:creationId xmlns:a16="http://schemas.microsoft.com/office/drawing/2014/main" id="{6E3587FD-F466-491F-89B0-112FE75EA1AE}"/>
              </a:ext>
            </a:extLst>
          </p:cNvPr>
          <p:cNvSpPr/>
          <p:nvPr/>
        </p:nvSpPr>
        <p:spPr>
          <a:xfrm>
            <a:off x="9418320" y="959128"/>
            <a:ext cx="2621280" cy="736578"/>
          </a:xfrm>
          <a:prstGeom prst="wedgeRoundRectCallout">
            <a:avLst>
              <a:gd name="adj1" fmla="val -33465"/>
              <a:gd name="adj2" fmla="val 75572"/>
              <a:gd name="adj3" fmla="val 16667"/>
            </a:avLst>
          </a:prstGeom>
          <a:noFill/>
          <a:ln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>
                <a:solidFill>
                  <a:srgbClr val="7385D1"/>
                </a:solidFill>
              </a:rPr>
              <a:t>Utilisez la méthode que vous préférez !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3DCF2DD-C5E7-4761-A6B2-3A711CA27179}"/>
              </a:ext>
            </a:extLst>
          </p:cNvPr>
          <p:cNvCxnSpPr/>
          <p:nvPr/>
        </p:nvCxnSpPr>
        <p:spPr>
          <a:xfrm>
            <a:off x="872976" y="3453384"/>
            <a:ext cx="10479024" cy="0"/>
          </a:xfrm>
          <a:prstGeom prst="line">
            <a:avLst/>
          </a:prstGeom>
          <a:ln w="12700">
            <a:solidFill>
              <a:srgbClr val="738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A0D260D-BAF5-41FE-A307-FD788FCC6043}"/>
              </a:ext>
            </a:extLst>
          </p:cNvPr>
          <p:cNvCxnSpPr/>
          <p:nvPr/>
        </p:nvCxnSpPr>
        <p:spPr>
          <a:xfrm>
            <a:off x="872976" y="5063257"/>
            <a:ext cx="10479024" cy="0"/>
          </a:xfrm>
          <a:prstGeom prst="line">
            <a:avLst/>
          </a:prstGeom>
          <a:ln w="12700">
            <a:solidFill>
              <a:srgbClr val="738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C60A362B-B238-41B1-9781-C3A7B46E6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899" y="2064274"/>
            <a:ext cx="8352201" cy="115821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39310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389475E-D9EE-4CF5-8EB1-B3C1C998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Parfois, on veut stocker des données pour les éléments d’une page</a:t>
            </a:r>
          </a:p>
          <a:p>
            <a:pPr lvl="1"/>
            <a:r>
              <a:rPr lang="fr-CA" dirty="0"/>
              <a:t> Exemple : (Images dans une page Web)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A54836E-9F04-4602-B94F-D24E01FF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Attribut data-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917DCD-AC06-440A-8E5A-38D6DBB12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42" y="3735587"/>
            <a:ext cx="4952316" cy="997110"/>
          </a:xfrm>
          <a:prstGeom prst="rect">
            <a:avLst/>
          </a:prstGeom>
          <a:ln w="38100">
            <a:solidFill>
              <a:srgbClr val="73B3D1"/>
            </a:solidFill>
          </a:ln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AF60C70-4ABF-48CE-9E9C-88FC6A738295}"/>
              </a:ext>
            </a:extLst>
          </p:cNvPr>
          <p:cNvSpPr/>
          <p:nvPr/>
        </p:nvSpPr>
        <p:spPr>
          <a:xfrm>
            <a:off x="2001824" y="5149143"/>
            <a:ext cx="1921079" cy="913696"/>
          </a:xfrm>
          <a:prstGeom prst="roundRect">
            <a:avLst/>
          </a:prstGeom>
          <a:noFill/>
          <a:ln w="38100">
            <a:solidFill>
              <a:srgbClr val="73B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rgbClr val="FA4098"/>
                </a:solidFill>
              </a:rPr>
              <a:t>Nom</a:t>
            </a:r>
            <a:r>
              <a:rPr lang="fr-CA" dirty="0">
                <a:solidFill>
                  <a:srgbClr val="73B3D1"/>
                </a:solidFill>
              </a:rPr>
              <a:t> : Alambic</a:t>
            </a:r>
          </a:p>
          <a:p>
            <a:pPr algn="ctr"/>
            <a:r>
              <a:rPr lang="fr-CA" b="1" dirty="0">
                <a:solidFill>
                  <a:srgbClr val="FA4098"/>
                </a:solidFill>
              </a:rPr>
              <a:t>Quantité </a:t>
            </a:r>
            <a:r>
              <a:rPr lang="fr-CA" dirty="0">
                <a:solidFill>
                  <a:srgbClr val="73B3D1"/>
                </a:solidFill>
              </a:rPr>
              <a:t>: 4</a:t>
            </a:r>
          </a:p>
          <a:p>
            <a:pPr algn="ctr"/>
            <a:r>
              <a:rPr lang="fr-CA" b="1" dirty="0">
                <a:solidFill>
                  <a:srgbClr val="FA4098"/>
                </a:solidFill>
              </a:rPr>
              <a:t>Dangereux</a:t>
            </a:r>
            <a:r>
              <a:rPr lang="fr-CA" dirty="0">
                <a:solidFill>
                  <a:srgbClr val="73B3D1"/>
                </a:solidFill>
              </a:rPr>
              <a:t> </a:t>
            </a:r>
            <a:r>
              <a:rPr lang="fr-CA">
                <a:solidFill>
                  <a:srgbClr val="73B3D1"/>
                </a:solidFill>
              </a:rPr>
              <a:t>: oui</a:t>
            </a:r>
            <a:endParaRPr lang="fr-CA" dirty="0">
              <a:solidFill>
                <a:srgbClr val="73B3D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CA46C1B-E647-43A6-AD32-D9497E28BFD1}"/>
              </a:ext>
            </a:extLst>
          </p:cNvPr>
          <p:cNvSpPr/>
          <p:nvPr/>
        </p:nvSpPr>
        <p:spPr>
          <a:xfrm>
            <a:off x="5353576" y="5149143"/>
            <a:ext cx="1921079" cy="913696"/>
          </a:xfrm>
          <a:prstGeom prst="roundRect">
            <a:avLst/>
          </a:prstGeom>
          <a:noFill/>
          <a:ln w="38100">
            <a:solidFill>
              <a:srgbClr val="73B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rgbClr val="FA4098"/>
                </a:solidFill>
              </a:rPr>
              <a:t>Nom</a:t>
            </a:r>
            <a:r>
              <a:rPr lang="fr-CA" dirty="0">
                <a:solidFill>
                  <a:srgbClr val="73B3D1"/>
                </a:solidFill>
              </a:rPr>
              <a:t> : Bombe</a:t>
            </a:r>
          </a:p>
          <a:p>
            <a:pPr algn="ctr"/>
            <a:r>
              <a:rPr lang="fr-CA" b="1" dirty="0">
                <a:solidFill>
                  <a:srgbClr val="FA4098"/>
                </a:solidFill>
              </a:rPr>
              <a:t>Quantité</a:t>
            </a:r>
            <a:r>
              <a:rPr lang="fr-CA" b="1" dirty="0">
                <a:solidFill>
                  <a:srgbClr val="73B3D1"/>
                </a:solidFill>
              </a:rPr>
              <a:t> </a:t>
            </a:r>
            <a:r>
              <a:rPr lang="fr-CA" dirty="0">
                <a:solidFill>
                  <a:srgbClr val="73B3D1"/>
                </a:solidFill>
              </a:rPr>
              <a:t>: 2</a:t>
            </a:r>
          </a:p>
          <a:p>
            <a:pPr algn="ctr"/>
            <a:r>
              <a:rPr lang="fr-CA" b="1" dirty="0">
                <a:solidFill>
                  <a:srgbClr val="FA4098"/>
                </a:solidFill>
              </a:rPr>
              <a:t>Dangereux</a:t>
            </a:r>
            <a:r>
              <a:rPr lang="fr-CA" dirty="0">
                <a:solidFill>
                  <a:srgbClr val="73B3D1"/>
                </a:solidFill>
              </a:rPr>
              <a:t> </a:t>
            </a:r>
            <a:r>
              <a:rPr lang="fr-CA">
                <a:solidFill>
                  <a:srgbClr val="73B3D1"/>
                </a:solidFill>
              </a:rPr>
              <a:t>: oui</a:t>
            </a:r>
            <a:endParaRPr lang="fr-CA" dirty="0">
              <a:solidFill>
                <a:srgbClr val="73B3D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47D9DE0-256B-4C30-86B0-5D8F520FC0C2}"/>
              </a:ext>
            </a:extLst>
          </p:cNvPr>
          <p:cNvSpPr/>
          <p:nvPr/>
        </p:nvSpPr>
        <p:spPr>
          <a:xfrm>
            <a:off x="8705328" y="5149143"/>
            <a:ext cx="1921079" cy="913696"/>
          </a:xfrm>
          <a:prstGeom prst="roundRect">
            <a:avLst/>
          </a:prstGeom>
          <a:noFill/>
          <a:ln w="38100">
            <a:solidFill>
              <a:srgbClr val="73B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rgbClr val="FA4098"/>
                </a:solidFill>
              </a:rPr>
              <a:t>Nom</a:t>
            </a:r>
            <a:r>
              <a:rPr lang="fr-CA" dirty="0">
                <a:solidFill>
                  <a:srgbClr val="73B3D1"/>
                </a:solidFill>
              </a:rPr>
              <a:t> : Disquette</a:t>
            </a:r>
          </a:p>
          <a:p>
            <a:pPr algn="ctr"/>
            <a:r>
              <a:rPr lang="fr-CA" b="1" dirty="0">
                <a:solidFill>
                  <a:srgbClr val="FA4098"/>
                </a:solidFill>
              </a:rPr>
              <a:t>Quantité</a:t>
            </a:r>
            <a:r>
              <a:rPr lang="fr-CA" b="1" dirty="0">
                <a:solidFill>
                  <a:srgbClr val="73B3D1"/>
                </a:solidFill>
              </a:rPr>
              <a:t> </a:t>
            </a:r>
            <a:r>
              <a:rPr lang="fr-CA" dirty="0">
                <a:solidFill>
                  <a:srgbClr val="73B3D1"/>
                </a:solidFill>
              </a:rPr>
              <a:t>: 7</a:t>
            </a:r>
          </a:p>
          <a:p>
            <a:pPr algn="ctr"/>
            <a:r>
              <a:rPr lang="fr-CA" b="1" dirty="0">
                <a:solidFill>
                  <a:srgbClr val="FA4098"/>
                </a:solidFill>
              </a:rPr>
              <a:t>Dangereux</a:t>
            </a:r>
            <a:r>
              <a:rPr lang="fr-CA" dirty="0">
                <a:solidFill>
                  <a:srgbClr val="73B3D1"/>
                </a:solidFill>
              </a:rPr>
              <a:t> </a:t>
            </a:r>
            <a:r>
              <a:rPr lang="fr-CA">
                <a:solidFill>
                  <a:srgbClr val="73B3D1"/>
                </a:solidFill>
              </a:rPr>
              <a:t>: non</a:t>
            </a:r>
            <a:endParaRPr lang="fr-CA" dirty="0">
              <a:solidFill>
                <a:srgbClr val="73B3D1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E6D14A7-6B94-4135-BE16-A533D93F332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922903" y="4516681"/>
            <a:ext cx="472928" cy="1089310"/>
          </a:xfrm>
          <a:prstGeom prst="straightConnector1">
            <a:avLst/>
          </a:prstGeom>
          <a:ln w="50800">
            <a:solidFill>
              <a:srgbClr val="73B3D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E8B2756-A829-486F-A8FB-58A5C549FC16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094200" y="4516681"/>
            <a:ext cx="219916" cy="632462"/>
          </a:xfrm>
          <a:prstGeom prst="straightConnector1">
            <a:avLst/>
          </a:prstGeom>
          <a:ln w="50800">
            <a:solidFill>
              <a:srgbClr val="73B3D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4347FE7-A50E-4750-87F0-36ADB0E5624B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20958" y="4418089"/>
            <a:ext cx="584370" cy="1187902"/>
          </a:xfrm>
          <a:prstGeom prst="straightConnector1">
            <a:avLst/>
          </a:prstGeom>
          <a:ln w="50800">
            <a:solidFill>
              <a:srgbClr val="73B3D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3CD7251-4AF3-4233-9B05-2328B98F133C}"/>
              </a:ext>
            </a:extLst>
          </p:cNvPr>
          <p:cNvSpPr/>
          <p:nvPr/>
        </p:nvSpPr>
        <p:spPr>
          <a:xfrm>
            <a:off x="3432497" y="2188006"/>
            <a:ext cx="1921079" cy="913696"/>
          </a:xfrm>
          <a:prstGeom prst="roundRect">
            <a:avLst/>
          </a:prstGeom>
          <a:noFill/>
          <a:ln w="38100">
            <a:solidFill>
              <a:srgbClr val="73B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rgbClr val="FA4098"/>
                </a:solidFill>
              </a:rPr>
              <a:t>Nom</a:t>
            </a:r>
            <a:r>
              <a:rPr lang="fr-CA" dirty="0">
                <a:solidFill>
                  <a:srgbClr val="73B3D1"/>
                </a:solidFill>
              </a:rPr>
              <a:t> : Ampoule</a:t>
            </a:r>
          </a:p>
          <a:p>
            <a:pPr algn="ctr"/>
            <a:r>
              <a:rPr lang="fr-CA" b="1" dirty="0">
                <a:solidFill>
                  <a:srgbClr val="FA4098"/>
                </a:solidFill>
              </a:rPr>
              <a:t>Quantité </a:t>
            </a:r>
            <a:r>
              <a:rPr lang="fr-CA" dirty="0">
                <a:solidFill>
                  <a:srgbClr val="73B3D1"/>
                </a:solidFill>
              </a:rPr>
              <a:t>: 11</a:t>
            </a:r>
          </a:p>
          <a:p>
            <a:pPr algn="ctr"/>
            <a:r>
              <a:rPr lang="fr-CA" b="1" dirty="0">
                <a:solidFill>
                  <a:srgbClr val="FA4098"/>
                </a:solidFill>
              </a:rPr>
              <a:t>Dangereux</a:t>
            </a:r>
            <a:r>
              <a:rPr lang="fr-CA" dirty="0">
                <a:solidFill>
                  <a:srgbClr val="73B3D1"/>
                </a:solidFill>
              </a:rPr>
              <a:t> </a:t>
            </a:r>
            <a:r>
              <a:rPr lang="fr-CA">
                <a:solidFill>
                  <a:srgbClr val="73B3D1"/>
                </a:solidFill>
              </a:rPr>
              <a:t>: non</a:t>
            </a:r>
            <a:endParaRPr lang="fr-CA" dirty="0">
              <a:solidFill>
                <a:srgbClr val="73B3D1"/>
              </a:solidFill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1D76667-E419-40C9-A601-AE2AB894D0BA}"/>
              </a:ext>
            </a:extLst>
          </p:cNvPr>
          <p:cNvSpPr/>
          <p:nvPr/>
        </p:nvSpPr>
        <p:spPr>
          <a:xfrm>
            <a:off x="6962116" y="2188006"/>
            <a:ext cx="2119382" cy="913696"/>
          </a:xfrm>
          <a:prstGeom prst="roundRect">
            <a:avLst/>
          </a:prstGeom>
          <a:noFill/>
          <a:ln w="38100">
            <a:solidFill>
              <a:srgbClr val="73B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rgbClr val="FA4098"/>
                </a:solidFill>
              </a:rPr>
              <a:t>Nom</a:t>
            </a:r>
            <a:r>
              <a:rPr lang="fr-CA" dirty="0">
                <a:solidFill>
                  <a:srgbClr val="73B3D1"/>
                </a:solidFill>
              </a:rPr>
              <a:t> : Colis suspect</a:t>
            </a:r>
          </a:p>
          <a:p>
            <a:pPr algn="ctr"/>
            <a:r>
              <a:rPr lang="fr-CA" b="1" dirty="0">
                <a:solidFill>
                  <a:srgbClr val="FA4098"/>
                </a:solidFill>
              </a:rPr>
              <a:t>Quantité </a:t>
            </a:r>
            <a:r>
              <a:rPr lang="fr-CA" dirty="0">
                <a:solidFill>
                  <a:srgbClr val="73B3D1"/>
                </a:solidFill>
              </a:rPr>
              <a:t>: 1</a:t>
            </a:r>
          </a:p>
          <a:p>
            <a:pPr algn="ctr"/>
            <a:r>
              <a:rPr lang="fr-CA" b="1" dirty="0">
                <a:solidFill>
                  <a:srgbClr val="FA4098"/>
                </a:solidFill>
              </a:rPr>
              <a:t>Dangereux</a:t>
            </a:r>
            <a:r>
              <a:rPr lang="fr-CA" dirty="0">
                <a:solidFill>
                  <a:srgbClr val="73B3D1"/>
                </a:solidFill>
              </a:rPr>
              <a:t> </a:t>
            </a:r>
            <a:r>
              <a:rPr lang="fr-CA">
                <a:solidFill>
                  <a:srgbClr val="73B3D1"/>
                </a:solidFill>
              </a:rPr>
              <a:t>: oui</a:t>
            </a:r>
            <a:endParaRPr lang="fr-CA" dirty="0">
              <a:solidFill>
                <a:srgbClr val="73B3D1"/>
              </a:solidFill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DD522EB-CA68-463A-AD8B-2A2A475043B4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393037" y="3101702"/>
            <a:ext cx="396246" cy="844005"/>
          </a:xfrm>
          <a:prstGeom prst="straightConnector1">
            <a:avLst/>
          </a:prstGeom>
          <a:ln w="50800">
            <a:solidFill>
              <a:srgbClr val="73B3D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020D38F-BDD0-4AF3-A1ED-22B62254AD93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274655" y="3101702"/>
            <a:ext cx="747152" cy="1189641"/>
          </a:xfrm>
          <a:prstGeom prst="straightConnector1">
            <a:avLst/>
          </a:prstGeom>
          <a:ln w="50800">
            <a:solidFill>
              <a:srgbClr val="73B3D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932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93A949-8646-4128-8C39-790A4A0E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144476"/>
            <a:ext cx="10512000" cy="5026393"/>
          </a:xfrm>
        </p:spPr>
        <p:txBody>
          <a:bodyPr/>
          <a:lstStyle/>
          <a:p>
            <a:r>
              <a:rPr lang="fr-CA"/>
              <a:t> Déplacer un élément dans la page</a:t>
            </a:r>
          </a:p>
          <a:p>
            <a:pPr lvl="1"/>
            <a:r>
              <a:rPr lang="fr-CA"/>
              <a:t> Avec un événement clavier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741E035-306F-433C-AD63-60C1C45C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Événements clavier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551A77-9CDB-4C1A-AD7E-A8322FC1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43" y="2557722"/>
            <a:ext cx="7693026" cy="361314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BBA42B0-2ABB-4446-834A-D039F2734C6B}"/>
              </a:ext>
            </a:extLst>
          </p:cNvPr>
          <p:cNvSpPr txBox="1"/>
          <p:nvPr/>
        </p:nvSpPr>
        <p:spPr>
          <a:xfrm>
            <a:off x="8375904" y="3816096"/>
            <a:ext cx="358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85D1"/>
                </a:solidFill>
              </a:rPr>
              <a:t>• Appuyer sur </a:t>
            </a:r>
            <a:r>
              <a:rPr lang="fr-CA">
                <a:solidFill>
                  <a:srgbClr val="C00000"/>
                </a:solidFill>
              </a:rPr>
              <a:t>"ArrowRight"</a:t>
            </a:r>
            <a:r>
              <a:rPr lang="fr-CA">
                <a:solidFill>
                  <a:srgbClr val="7385D1"/>
                </a:solidFill>
              </a:rPr>
              <a:t> déplace l’élément de 5 pixels à droite.</a:t>
            </a:r>
          </a:p>
          <a:p>
            <a:r>
              <a:rPr lang="fr-CA">
                <a:solidFill>
                  <a:srgbClr val="7385D1"/>
                </a:solidFill>
              </a:rPr>
              <a:t>• Appuyer sur </a:t>
            </a:r>
            <a:r>
              <a:rPr lang="fr-CA">
                <a:solidFill>
                  <a:srgbClr val="C00000"/>
                </a:solidFill>
              </a:rPr>
              <a:t>"ArrowLeft"</a:t>
            </a:r>
            <a:r>
              <a:rPr lang="fr-CA">
                <a:solidFill>
                  <a:srgbClr val="7385D1"/>
                </a:solidFill>
              </a:rPr>
              <a:t> déplace l’élément de 5 pixels à gauche.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D7D7024-E365-48ED-83D2-38F72781825F}"/>
              </a:ext>
            </a:extLst>
          </p:cNvPr>
          <p:cNvCxnSpPr/>
          <p:nvPr/>
        </p:nvCxnSpPr>
        <p:spPr>
          <a:xfrm flipH="1" flipV="1">
            <a:off x="6784848" y="5269316"/>
            <a:ext cx="231648" cy="39624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222321D-1841-48EF-8A70-C16686682C05}"/>
              </a:ext>
            </a:extLst>
          </p:cNvPr>
          <p:cNvCxnSpPr>
            <a:cxnSpLocks/>
          </p:cNvCxnSpPr>
          <p:nvPr/>
        </p:nvCxnSpPr>
        <p:spPr>
          <a:xfrm flipH="1">
            <a:off x="6778752" y="3903994"/>
            <a:ext cx="237744" cy="348316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47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389475E-D9EE-4CF5-8EB1-B3C1C998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Où stocker ces informations ?</a:t>
            </a:r>
          </a:p>
          <a:p>
            <a:pPr lvl="1"/>
            <a:r>
              <a:rPr lang="fr-CA" dirty="0"/>
              <a:t> Dans des </a:t>
            </a:r>
            <a:r>
              <a:rPr lang="fr-CA" dirty="0">
                <a:solidFill>
                  <a:srgbClr val="FA4098"/>
                </a:solidFill>
              </a:rPr>
              <a:t>tableaux</a:t>
            </a:r>
            <a:r>
              <a:rPr lang="fr-CA" dirty="0"/>
              <a:t> ?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Pas toujours pratique... si on change l’ordre des images dans la page où on retire un objet, ça devient vite embêtant. 😵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 Les informations sont classées par </a:t>
            </a:r>
            <a:r>
              <a:rPr lang="fr-CA" dirty="0">
                <a:solidFill>
                  <a:srgbClr val="FA4098"/>
                </a:solidFill>
              </a:rPr>
              <a:t>type d’information</a:t>
            </a:r>
            <a:r>
              <a:rPr lang="fr-CA" dirty="0"/>
              <a:t> plutôt que par </a:t>
            </a:r>
            <a:r>
              <a:rPr lang="fr-CA" dirty="0">
                <a:solidFill>
                  <a:srgbClr val="FA4098"/>
                </a:solidFill>
              </a:rPr>
              <a:t>objet</a:t>
            </a:r>
            <a:r>
              <a:rPr lang="fr-CA" dirty="0"/>
              <a:t>... Il faut garder à l’esprit que </a:t>
            </a:r>
            <a:r>
              <a:rPr lang="fr-CA" dirty="0">
                <a:solidFill>
                  <a:srgbClr val="C00000"/>
                </a:solidFill>
              </a:rPr>
              <a:t>"Alambic"</a:t>
            </a:r>
            <a:r>
              <a:rPr lang="fr-CA" dirty="0"/>
              <a:t>, </a:t>
            </a:r>
            <a:r>
              <a:rPr lang="fr-CA" dirty="0">
                <a:solidFill>
                  <a:schemeClr val="accent6"/>
                </a:solidFill>
              </a:rPr>
              <a:t>4</a:t>
            </a:r>
            <a:r>
              <a:rPr lang="fr-CA" dirty="0"/>
              <a:t> </a:t>
            </a:r>
            <a:r>
              <a:rPr lang="fr-CA"/>
              <a:t>et </a:t>
            </a:r>
            <a:r>
              <a:rPr lang="fr-CA">
                <a:solidFill>
                  <a:srgbClr val="C00000"/>
                </a:solidFill>
              </a:rPr>
              <a:t>"oui"</a:t>
            </a:r>
            <a:r>
              <a:rPr lang="fr-CA"/>
              <a:t> </a:t>
            </a:r>
            <a:r>
              <a:rPr lang="fr-CA" dirty="0"/>
              <a:t>vont ensemble... par exemple.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A54836E-9F04-4602-B94F-D24E01FF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Attribut data-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247352-0DB6-4ED1-85C7-2EB690506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496" y="1211442"/>
            <a:ext cx="4952316" cy="99711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DA510C2-CC82-4957-9C54-FD9D24949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65" y="2552112"/>
            <a:ext cx="9977470" cy="109376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117679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389475E-D9EE-4CF5-8EB1-B3C1C9987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512000" cy="5615988"/>
          </a:xfrm>
        </p:spPr>
        <p:txBody>
          <a:bodyPr/>
          <a:lstStyle/>
          <a:p>
            <a:r>
              <a:rPr lang="fr-CA" dirty="0"/>
              <a:t> Attribut </a:t>
            </a:r>
            <a:r>
              <a:rPr lang="fr-CA" b="1" dirty="0">
                <a:solidFill>
                  <a:srgbClr val="FA4098"/>
                </a:solidFill>
              </a:rPr>
              <a:t>data-</a:t>
            </a:r>
          </a:p>
          <a:p>
            <a:pPr lvl="1"/>
            <a:r>
              <a:rPr lang="fr-CA" dirty="0"/>
              <a:t> Permet de ranger n’importe quelle information </a:t>
            </a:r>
            <a:r>
              <a:rPr lang="fr-CA" b="1" u="sng" dirty="0"/>
              <a:t>dans</a:t>
            </a:r>
            <a:r>
              <a:rPr lang="fr-CA" dirty="0"/>
              <a:t> un </a:t>
            </a:r>
            <a:r>
              <a:rPr lang="fr-CA"/>
              <a:t>élément HTML</a:t>
            </a:r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Comme les données sont stockées dans le HTML, pas besoin de les ranger dans des </a:t>
            </a:r>
            <a:r>
              <a:rPr lang="fr-CA" b="1" dirty="0">
                <a:solidFill>
                  <a:srgbClr val="FA4098"/>
                </a:solidFill>
              </a:rPr>
              <a:t>tableaux</a:t>
            </a:r>
            <a:r>
              <a:rPr lang="fr-CA" dirty="0"/>
              <a:t> ou des </a:t>
            </a:r>
            <a:r>
              <a:rPr lang="fr-CA" b="1" dirty="0">
                <a:solidFill>
                  <a:srgbClr val="FA4098"/>
                </a:solidFill>
              </a:rPr>
              <a:t>variables</a:t>
            </a:r>
            <a:r>
              <a:rPr lang="fr-CA" dirty="0"/>
              <a:t> dans ce cas-ci. 🥳</a:t>
            </a:r>
          </a:p>
          <a:p>
            <a:pPr marL="457200" lvl="1" indent="0">
              <a:buNone/>
            </a:pPr>
            <a:r>
              <a:rPr lang="fr-CA" dirty="0"/>
              <a:t>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A54836E-9F04-4602-B94F-D24E01FF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Attribut data-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5BBB1D-825F-4C10-BB96-FAF2183F4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983" y="2146219"/>
            <a:ext cx="967540" cy="974354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0BEA77C-D622-4256-8087-988A32405CF6}"/>
              </a:ext>
            </a:extLst>
          </p:cNvPr>
          <p:cNvSpPr/>
          <p:nvPr/>
        </p:nvSpPr>
        <p:spPr>
          <a:xfrm>
            <a:off x="7865728" y="2176548"/>
            <a:ext cx="1921079" cy="913696"/>
          </a:xfrm>
          <a:prstGeom prst="roundRect">
            <a:avLst/>
          </a:prstGeom>
          <a:noFill/>
          <a:ln w="38100">
            <a:solidFill>
              <a:srgbClr val="73B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rgbClr val="FA4098"/>
                </a:solidFill>
              </a:rPr>
              <a:t>Nom</a:t>
            </a:r>
            <a:r>
              <a:rPr lang="fr-CA" dirty="0">
                <a:solidFill>
                  <a:srgbClr val="73B3D1"/>
                </a:solidFill>
              </a:rPr>
              <a:t> : Alambic</a:t>
            </a:r>
          </a:p>
          <a:p>
            <a:pPr algn="ctr"/>
            <a:r>
              <a:rPr lang="fr-CA" b="1" dirty="0">
                <a:solidFill>
                  <a:srgbClr val="FA4098"/>
                </a:solidFill>
              </a:rPr>
              <a:t>Quantité </a:t>
            </a:r>
            <a:r>
              <a:rPr lang="fr-CA" dirty="0">
                <a:solidFill>
                  <a:srgbClr val="73B3D1"/>
                </a:solidFill>
              </a:rPr>
              <a:t>: 4</a:t>
            </a:r>
          </a:p>
          <a:p>
            <a:pPr algn="ctr"/>
            <a:r>
              <a:rPr lang="fr-CA" b="1" dirty="0">
                <a:solidFill>
                  <a:srgbClr val="FA4098"/>
                </a:solidFill>
              </a:rPr>
              <a:t>Dangereux</a:t>
            </a:r>
            <a:r>
              <a:rPr lang="fr-CA" dirty="0">
                <a:solidFill>
                  <a:srgbClr val="73B3D1"/>
                </a:solidFill>
              </a:rPr>
              <a:t> : Oui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77A55B7-9A97-43EE-A18B-8811B3DA849D}"/>
              </a:ext>
            </a:extLst>
          </p:cNvPr>
          <p:cNvCxnSpPr/>
          <p:nvPr/>
        </p:nvCxnSpPr>
        <p:spPr>
          <a:xfrm flipH="1">
            <a:off x="7312753" y="3096840"/>
            <a:ext cx="942014" cy="485038"/>
          </a:xfrm>
          <a:prstGeom prst="straightConnector1">
            <a:avLst/>
          </a:prstGeom>
          <a:ln w="3810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A0479B7-C939-45BE-B190-021D41A215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826267" y="3090244"/>
            <a:ext cx="1" cy="521963"/>
          </a:xfrm>
          <a:prstGeom prst="straightConnector1">
            <a:avLst/>
          </a:prstGeom>
          <a:ln w="3810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F80C25-F81C-4107-B2C0-020D27DB152A}"/>
              </a:ext>
            </a:extLst>
          </p:cNvPr>
          <p:cNvCxnSpPr>
            <a:cxnSpLocks/>
          </p:cNvCxnSpPr>
          <p:nvPr/>
        </p:nvCxnSpPr>
        <p:spPr>
          <a:xfrm>
            <a:off x="9397768" y="3090244"/>
            <a:ext cx="1155582" cy="521963"/>
          </a:xfrm>
          <a:prstGeom prst="straightConnector1">
            <a:avLst/>
          </a:prstGeom>
          <a:ln w="3810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BE22E4F4-1740-4B06-A8E2-45559D3A25DA}"/>
              </a:ext>
            </a:extLst>
          </p:cNvPr>
          <p:cNvSpPr txBox="1"/>
          <p:nvPr/>
        </p:nvSpPr>
        <p:spPr>
          <a:xfrm>
            <a:off x="1550412" y="2529183"/>
            <a:ext cx="451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data-nomDeLaPropriété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CA" b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"valeur"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615F7F5-E6CE-4FC5-83BF-EFDD9996B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7" y="3594999"/>
            <a:ext cx="11266284" cy="2756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B04D5FA-35F6-425F-8E5A-D108AA5467E4}"/>
              </a:ext>
            </a:extLst>
          </p:cNvPr>
          <p:cNvSpPr/>
          <p:nvPr/>
        </p:nvSpPr>
        <p:spPr>
          <a:xfrm>
            <a:off x="6159810" y="3594070"/>
            <a:ext cx="5550603" cy="257005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457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389475E-D9EE-4CF5-8EB1-B3C1C998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Comment </a:t>
            </a:r>
            <a:r>
              <a:rPr lang="fr-CA" b="1" dirty="0"/>
              <a:t>récupérer</a:t>
            </a:r>
            <a:r>
              <a:rPr lang="fr-CA" dirty="0"/>
              <a:t> ces données ?</a:t>
            </a:r>
          </a:p>
          <a:p>
            <a:pPr lvl="1"/>
            <a:r>
              <a:rPr lang="fr-CA" dirty="0"/>
              <a:t> On sait déjà comment 😎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marL="457200" lvl="1" indent="0">
              <a:buNone/>
            </a:pP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getAttribute(</a:t>
            </a:r>
            <a:r>
              <a:rPr lang="fr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"nomAttribut"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CA" sz="2000" dirty="0"/>
              <a:t> permet de </a:t>
            </a:r>
            <a:r>
              <a:rPr lang="fr-CA" sz="2000" b="1" dirty="0"/>
              <a:t>récupérer</a:t>
            </a:r>
            <a:r>
              <a:rPr lang="fr-CA" sz="2000" dirty="0"/>
              <a:t> la valeur d’un </a:t>
            </a:r>
            <a:r>
              <a:rPr lang="fr-CA" sz="2000" dirty="0">
                <a:solidFill>
                  <a:srgbClr val="FA4098"/>
                </a:solidFill>
              </a:rPr>
              <a:t>attribut</a:t>
            </a:r>
            <a:r>
              <a:rPr lang="fr-CA" sz="2000" dirty="0"/>
              <a:t> de notre choix. On peut, par exemple, </a:t>
            </a:r>
            <a:r>
              <a:rPr lang="fr-CA" sz="2000" b="1" dirty="0"/>
              <a:t>stocker </a:t>
            </a:r>
            <a:r>
              <a:rPr lang="fr-CA" sz="2000" dirty="0"/>
              <a:t>cette valeur</a:t>
            </a:r>
            <a:r>
              <a:rPr lang="fr-CA" sz="2000" b="1" dirty="0"/>
              <a:t> dans une variable</a:t>
            </a:r>
            <a:r>
              <a:rPr lang="fr-CA" sz="2000" dirty="0"/>
              <a:t>.</a:t>
            </a:r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A54836E-9F04-4602-B94F-D24E01FF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Attribut data-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1C7835-729B-4F17-9047-1905CD75E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10" y="2184243"/>
            <a:ext cx="9073175" cy="319538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65D89BF-A18A-4600-BDB9-1AD396EADCDD}"/>
              </a:ext>
            </a:extLst>
          </p:cNvPr>
          <p:cNvCxnSpPr>
            <a:cxnSpLocks/>
          </p:cNvCxnSpPr>
          <p:nvPr/>
        </p:nvCxnSpPr>
        <p:spPr>
          <a:xfrm>
            <a:off x="8735568" y="2503781"/>
            <a:ext cx="426720" cy="530636"/>
          </a:xfrm>
          <a:prstGeom prst="straightConnector1">
            <a:avLst/>
          </a:prstGeom>
          <a:ln w="3810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AECDEA34-BFC9-437D-8BC4-B6C0798D8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759" y="848952"/>
            <a:ext cx="967540" cy="9743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1D51251-38E6-4587-977C-B80EF44AE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086" y="3091445"/>
            <a:ext cx="7640116" cy="61921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15BD5FA-246B-46BF-8E70-4C1452ABD4FF}"/>
              </a:ext>
            </a:extLst>
          </p:cNvPr>
          <p:cNvCxnSpPr>
            <a:cxnSpLocks/>
          </p:cNvCxnSpPr>
          <p:nvPr/>
        </p:nvCxnSpPr>
        <p:spPr>
          <a:xfrm>
            <a:off x="7479792" y="3423808"/>
            <a:ext cx="1341120" cy="0"/>
          </a:xfrm>
          <a:prstGeom prst="line">
            <a:avLst/>
          </a:prstGeom>
          <a:ln w="28575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6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389475E-D9EE-4CF5-8EB1-B3C1C998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/>
              <a:t>Comment </a:t>
            </a:r>
            <a:r>
              <a:rPr lang="fr-CA" b="1"/>
              <a:t>ajouter</a:t>
            </a:r>
            <a:r>
              <a:rPr lang="fr-CA"/>
              <a:t> </a:t>
            </a:r>
            <a:r>
              <a:rPr lang="fr-CA" dirty="0"/>
              <a:t>/ </a:t>
            </a:r>
            <a:r>
              <a:rPr lang="fr-CA" b="1" dirty="0"/>
              <a:t>modifier</a:t>
            </a:r>
            <a:r>
              <a:rPr lang="fr-CA" dirty="0"/>
              <a:t> des données ?</a:t>
            </a:r>
          </a:p>
          <a:p>
            <a:pPr lvl="1"/>
            <a:r>
              <a:rPr lang="fr-CA" dirty="0"/>
              <a:t> On sait déjà comment aussi 💪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setAttribute(</a:t>
            </a:r>
            <a:r>
              <a:rPr lang="fr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"nomAttribut</a:t>
            </a:r>
            <a:r>
              <a:rPr lang="fr-CA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CA" sz="2000"/>
              <a:t> </a:t>
            </a:r>
            <a:r>
              <a:rPr lang="fr-CA" sz="2000" dirty="0"/>
              <a:t>permet d’</a:t>
            </a:r>
            <a:r>
              <a:rPr lang="fr-CA" sz="2000" b="1" dirty="0"/>
              <a:t>ajouter</a:t>
            </a:r>
            <a:r>
              <a:rPr lang="fr-CA" sz="2000" dirty="0"/>
              <a:t> ou de </a:t>
            </a:r>
            <a:r>
              <a:rPr lang="fr-CA" sz="2000" b="1" dirty="0"/>
              <a:t>modifier</a:t>
            </a:r>
            <a:r>
              <a:rPr lang="fr-CA" sz="2000" dirty="0"/>
              <a:t> un </a:t>
            </a:r>
            <a:r>
              <a:rPr lang="fr-CA" sz="2000" dirty="0">
                <a:solidFill>
                  <a:srgbClr val="FA4098"/>
                </a:solidFill>
              </a:rPr>
              <a:t>attribut</a:t>
            </a:r>
            <a:r>
              <a:rPr lang="fr-CA" sz="2000" dirty="0"/>
              <a:t> de notre choix dans un </a:t>
            </a:r>
            <a:r>
              <a:rPr lang="fr-CA" sz="2000" b="1" dirty="0"/>
              <a:t>élément HTML</a:t>
            </a:r>
            <a:r>
              <a:rPr lang="fr-CA" sz="2000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A54836E-9F04-4602-B94F-D24E01FF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Attribut data-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B27EC67-2692-4DCC-9689-7C8C9348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1" y="3342418"/>
            <a:ext cx="6435910" cy="26948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ADBC03B-DB93-47EA-B2C5-2D7ACC56F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21" y="4235437"/>
            <a:ext cx="8458199" cy="317382"/>
          </a:xfrm>
          <a:prstGeom prst="rect">
            <a:avLst/>
          </a:prstGeom>
        </p:spPr>
      </p:pic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229F8C2C-CD03-4125-A94B-B5C0007FB8B9}"/>
              </a:ext>
            </a:extLst>
          </p:cNvPr>
          <p:cNvSpPr/>
          <p:nvPr/>
        </p:nvSpPr>
        <p:spPr>
          <a:xfrm>
            <a:off x="5724144" y="3742944"/>
            <a:ext cx="774192" cy="428700"/>
          </a:xfrm>
          <a:prstGeom prst="down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493E6E73-B36D-4334-9F43-78576F0B0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0567" y="878251"/>
            <a:ext cx="967540" cy="9743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195CDCF-66D7-4DBA-96B2-005CA56E4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679" y="2262534"/>
            <a:ext cx="8840434" cy="44773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15BD5FA-246B-46BF-8E70-4C1452ABD4FF}"/>
              </a:ext>
            </a:extLst>
          </p:cNvPr>
          <p:cNvCxnSpPr/>
          <p:nvPr/>
        </p:nvCxnSpPr>
        <p:spPr>
          <a:xfrm>
            <a:off x="6111240" y="2625751"/>
            <a:ext cx="1566672" cy="0"/>
          </a:xfrm>
          <a:prstGeom prst="line">
            <a:avLst/>
          </a:prstGeom>
          <a:ln w="28575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65D89BF-A18A-4600-BDB9-1AD396EADCDD}"/>
              </a:ext>
            </a:extLst>
          </p:cNvPr>
          <p:cNvCxnSpPr>
            <a:cxnSpLocks/>
          </p:cNvCxnSpPr>
          <p:nvPr/>
        </p:nvCxnSpPr>
        <p:spPr>
          <a:xfrm>
            <a:off x="8577072" y="2666417"/>
            <a:ext cx="0" cy="150522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4494E46-B187-4046-85DC-31ADB9108BD2}"/>
              </a:ext>
            </a:extLst>
          </p:cNvPr>
          <p:cNvCxnSpPr>
            <a:cxnSpLocks/>
          </p:cNvCxnSpPr>
          <p:nvPr/>
        </p:nvCxnSpPr>
        <p:spPr>
          <a:xfrm flipH="1">
            <a:off x="9554548" y="2622563"/>
            <a:ext cx="455084" cy="154908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27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389475E-D9EE-4CF5-8EB1-B3C1C998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Utiliser</a:t>
            </a:r>
            <a:r>
              <a:rPr lang="fr-CA" dirty="0"/>
              <a:t> les attributs </a:t>
            </a:r>
            <a:r>
              <a:rPr lang="fr-CA" dirty="0">
                <a:solidFill>
                  <a:srgbClr val="FA4098"/>
                </a:solidFill>
              </a:rPr>
              <a:t>data-</a:t>
            </a:r>
          </a:p>
          <a:p>
            <a:pPr lvl="1"/>
            <a:r>
              <a:rPr lang="fr-CA" b="1" dirty="0"/>
              <a:t> Exemple 1</a:t>
            </a:r>
            <a:r>
              <a:rPr lang="fr-CA" dirty="0"/>
              <a:t> </a:t>
            </a:r>
            <a:r>
              <a:rPr lang="fr-CA"/>
              <a:t>: Alerter </a:t>
            </a:r>
            <a:r>
              <a:rPr lang="fr-CA" dirty="0"/>
              <a:t>le nom d’un objet en cliquant dessus.</a:t>
            </a:r>
          </a:p>
          <a:p>
            <a:pPr lvl="1"/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A54836E-9F04-4602-B94F-D24E01FF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Attribut data-</a:t>
            </a:r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DFFCC649-D34C-4DA3-8F1C-3529A99C2112}"/>
              </a:ext>
            </a:extLst>
          </p:cNvPr>
          <p:cNvSpPr/>
          <p:nvPr/>
        </p:nvSpPr>
        <p:spPr>
          <a:xfrm>
            <a:off x="9131808" y="3172922"/>
            <a:ext cx="451104" cy="475659"/>
          </a:xfrm>
          <a:prstGeom prst="down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78962A-EBEA-48EE-8919-640C33768C5A}"/>
              </a:ext>
            </a:extLst>
          </p:cNvPr>
          <p:cNvSpPr txBox="1"/>
          <p:nvPr/>
        </p:nvSpPr>
        <p:spPr>
          <a:xfrm>
            <a:off x="390987" y="3264009"/>
            <a:ext cx="632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Cette fonction est </a:t>
            </a:r>
            <a:r>
              <a:rPr lang="fr-CA">
                <a:solidFill>
                  <a:srgbClr val="73B3D1"/>
                </a:solidFill>
              </a:rPr>
              <a:t>appelée lorsqu’on </a:t>
            </a:r>
            <a:r>
              <a:rPr lang="fr-CA" dirty="0">
                <a:solidFill>
                  <a:srgbClr val="73B3D1"/>
                </a:solidFill>
              </a:rPr>
              <a:t>clique </a:t>
            </a:r>
            <a:r>
              <a:rPr lang="fr-CA">
                <a:solidFill>
                  <a:srgbClr val="73B3D1"/>
                </a:solidFill>
              </a:rPr>
              <a:t>sur l’image</a:t>
            </a:r>
            <a:endParaRPr lang="fr-CA" dirty="0">
              <a:solidFill>
                <a:srgbClr val="73B3D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56BDE7-5877-4116-954F-9F917984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83" y="3731248"/>
            <a:ext cx="905954" cy="8842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486DA94-6696-4B81-84F0-EA80560F7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402" y="2843903"/>
            <a:ext cx="7175706" cy="22185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4716E83-220E-4E51-9018-45FC8DDE2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03" y="3633341"/>
            <a:ext cx="7503045" cy="201319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AE5207A-4F61-47AA-92A7-EF6A1990D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1225" y="4835938"/>
            <a:ext cx="3306406" cy="1120548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3BB2321-11C9-490E-8C20-9020EF91E4D7}"/>
              </a:ext>
            </a:extLst>
          </p:cNvPr>
          <p:cNvCxnSpPr>
            <a:cxnSpLocks/>
          </p:cNvCxnSpPr>
          <p:nvPr/>
        </p:nvCxnSpPr>
        <p:spPr>
          <a:xfrm>
            <a:off x="1926167" y="5050015"/>
            <a:ext cx="6470785" cy="346197"/>
          </a:xfrm>
          <a:prstGeom prst="straightConnector1">
            <a:avLst/>
          </a:prstGeom>
          <a:ln w="5715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75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8DB83C4-F71A-409E-8A97-F7A4809B9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58" y="3665996"/>
            <a:ext cx="5869346" cy="295151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389475E-D9EE-4CF5-8EB1-B3C1C998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Utiliser</a:t>
            </a:r>
            <a:r>
              <a:rPr lang="fr-CA" dirty="0"/>
              <a:t> les attributs </a:t>
            </a:r>
            <a:r>
              <a:rPr lang="fr-CA" dirty="0">
                <a:solidFill>
                  <a:srgbClr val="FA4098"/>
                </a:solidFill>
              </a:rPr>
              <a:t>data-</a:t>
            </a:r>
          </a:p>
          <a:p>
            <a:pPr lvl="1"/>
            <a:r>
              <a:rPr lang="fr-CA" b="1" dirty="0"/>
              <a:t> Exemple 2</a:t>
            </a:r>
            <a:r>
              <a:rPr lang="fr-CA" dirty="0"/>
              <a:t> : Afficher toutes les données d’un objet en cliquant dessus.</a:t>
            </a:r>
          </a:p>
          <a:p>
            <a:pPr lvl="1"/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A54836E-9F04-4602-B94F-D24E01FF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Attribut data-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E798FD-CF45-47D2-ACB7-A69954F25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104" y="3793305"/>
            <a:ext cx="3935309" cy="2125911"/>
          </a:xfrm>
          <a:prstGeom prst="rect">
            <a:avLst/>
          </a:prstGeom>
        </p:spPr>
      </p:pic>
      <p:sp>
        <p:nvSpPr>
          <p:cNvPr id="6" name="Flèche : bas 5">
            <a:extLst>
              <a:ext uri="{FF2B5EF4-FFF2-40B4-BE49-F238E27FC236}">
                <a16:creationId xmlns:a16="http://schemas.microsoft.com/office/drawing/2014/main" id="{DFFCC649-D34C-4DA3-8F1C-3529A99C2112}"/>
              </a:ext>
            </a:extLst>
          </p:cNvPr>
          <p:cNvSpPr/>
          <p:nvPr/>
        </p:nvSpPr>
        <p:spPr>
          <a:xfrm>
            <a:off x="10393680" y="3294317"/>
            <a:ext cx="451104" cy="475659"/>
          </a:xfrm>
          <a:prstGeom prst="down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78962A-EBEA-48EE-8919-640C33768C5A}"/>
              </a:ext>
            </a:extLst>
          </p:cNvPr>
          <p:cNvSpPr txBox="1"/>
          <p:nvPr/>
        </p:nvSpPr>
        <p:spPr>
          <a:xfrm>
            <a:off x="390987" y="3264009"/>
            <a:ext cx="632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Cette fonction est </a:t>
            </a:r>
            <a:r>
              <a:rPr lang="fr-CA">
                <a:solidFill>
                  <a:srgbClr val="73B3D1"/>
                </a:solidFill>
              </a:rPr>
              <a:t>appelée lorsqu’on </a:t>
            </a:r>
            <a:r>
              <a:rPr lang="fr-CA" dirty="0">
                <a:solidFill>
                  <a:srgbClr val="73B3D1"/>
                </a:solidFill>
              </a:rPr>
              <a:t>clique </a:t>
            </a:r>
            <a:r>
              <a:rPr lang="fr-CA">
                <a:solidFill>
                  <a:srgbClr val="73B3D1"/>
                </a:solidFill>
              </a:rPr>
              <a:t>sur une des images</a:t>
            </a:r>
            <a:endParaRPr lang="fr-CA" dirty="0">
              <a:solidFill>
                <a:srgbClr val="73B3D1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3BB2321-11C9-490E-8C20-9020EF91E4D7}"/>
              </a:ext>
            </a:extLst>
          </p:cNvPr>
          <p:cNvCxnSpPr>
            <a:cxnSpLocks/>
          </p:cNvCxnSpPr>
          <p:nvPr/>
        </p:nvCxnSpPr>
        <p:spPr>
          <a:xfrm flipV="1">
            <a:off x="5431904" y="4856260"/>
            <a:ext cx="2608720" cy="686251"/>
          </a:xfrm>
          <a:prstGeom prst="straightConnector1">
            <a:avLst/>
          </a:prstGeom>
          <a:ln w="5715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EB67223-D16A-4B2C-B7B0-406FB32881AC}"/>
              </a:ext>
            </a:extLst>
          </p:cNvPr>
          <p:cNvCxnSpPr>
            <a:cxnSpLocks/>
          </p:cNvCxnSpPr>
          <p:nvPr/>
        </p:nvCxnSpPr>
        <p:spPr>
          <a:xfrm flipV="1">
            <a:off x="6220335" y="5260161"/>
            <a:ext cx="1830276" cy="442915"/>
          </a:xfrm>
          <a:prstGeom prst="straightConnector1">
            <a:avLst/>
          </a:prstGeom>
          <a:ln w="5715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62D03FC-7BDC-4D90-930D-83A3042CC3C8}"/>
              </a:ext>
            </a:extLst>
          </p:cNvPr>
          <p:cNvCxnSpPr>
            <a:cxnSpLocks/>
          </p:cNvCxnSpPr>
          <p:nvPr/>
        </p:nvCxnSpPr>
        <p:spPr>
          <a:xfrm flipV="1">
            <a:off x="5937504" y="5703076"/>
            <a:ext cx="2121408" cy="376705"/>
          </a:xfrm>
          <a:prstGeom prst="straightConnector1">
            <a:avLst/>
          </a:prstGeom>
          <a:ln w="5715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003189AE-8A4B-4A4F-B2BE-646CF4120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614" y="2749000"/>
            <a:ext cx="6369369" cy="475659"/>
          </a:xfrm>
          <a:prstGeom prst="rect">
            <a:avLst/>
          </a:prstGeom>
          <a:ln w="12700">
            <a:solidFill>
              <a:srgbClr val="73B3D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EB2D054-B690-4F84-81CB-6D991039EA14}"/>
              </a:ext>
            </a:extLst>
          </p:cNvPr>
          <p:cNvSpPr/>
          <p:nvPr/>
        </p:nvSpPr>
        <p:spPr>
          <a:xfrm>
            <a:off x="9564624" y="4712208"/>
            <a:ext cx="1200912" cy="243840"/>
          </a:xfrm>
          <a:prstGeom prst="rect">
            <a:avLst/>
          </a:prstGeom>
          <a:noFill/>
          <a:ln w="19050">
            <a:solidFill>
              <a:srgbClr val="73B3D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CF9192-52DE-4603-8D9F-CCB4BAA94A9D}"/>
              </a:ext>
            </a:extLst>
          </p:cNvPr>
          <p:cNvSpPr/>
          <p:nvPr/>
        </p:nvSpPr>
        <p:spPr>
          <a:xfrm>
            <a:off x="9284208" y="5571303"/>
            <a:ext cx="359664" cy="243840"/>
          </a:xfrm>
          <a:prstGeom prst="rect">
            <a:avLst/>
          </a:prstGeom>
          <a:noFill/>
          <a:ln w="19050">
            <a:solidFill>
              <a:srgbClr val="73B3D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2EC126-6B98-4125-8052-9ECE8814397B}"/>
              </a:ext>
            </a:extLst>
          </p:cNvPr>
          <p:cNvSpPr/>
          <p:nvPr/>
        </p:nvSpPr>
        <p:spPr>
          <a:xfrm>
            <a:off x="9077413" y="5141756"/>
            <a:ext cx="206795" cy="243840"/>
          </a:xfrm>
          <a:prstGeom prst="rect">
            <a:avLst/>
          </a:prstGeom>
          <a:noFill/>
          <a:ln w="19050">
            <a:solidFill>
              <a:srgbClr val="73B3D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214205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E8CCA7FB9EAE4D9797B5C1381037FC" ma:contentTypeVersion="9" ma:contentTypeDescription="Create a new document." ma:contentTypeScope="" ma:versionID="020e06b287671e86e91b3e1b12ab4816">
  <xsd:schema xmlns:xsd="http://www.w3.org/2001/XMLSchema" xmlns:xs="http://www.w3.org/2001/XMLSchema" xmlns:p="http://schemas.microsoft.com/office/2006/metadata/properties" xmlns:ns2="83ab252c-4429-4d3c-b354-a26bac7f17c4" targetNamespace="http://schemas.microsoft.com/office/2006/metadata/properties" ma:root="true" ma:fieldsID="a7531f0ded98428dc5aa0cd72d251711" ns2:_="">
    <xsd:import namespace="83ab252c-4429-4d3c-b354-a26bac7f17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b252c-4429-4d3c-b354-a26bac7f1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FC1EEA-B388-4EBC-805D-C0D321BA15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BD4E3F-366D-4C21-B678-CD16BECA3845}">
  <ds:schemaRefs>
    <ds:schemaRef ds:uri="http://purl.org/dc/elements/1.1/"/>
    <ds:schemaRef ds:uri="http://schemas.microsoft.com/office/2006/metadata/properties"/>
    <ds:schemaRef ds:uri="83ab252c-4429-4d3c-b354-a26bac7f17c4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55CF1C4-8757-405A-83E5-4A52061A937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16349</TotalTime>
  <Words>1513</Words>
  <Application>Microsoft Office PowerPoint</Application>
  <PresentationFormat>Grand écran</PresentationFormat>
  <Paragraphs>263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 9</vt:lpstr>
      <vt:lpstr>Menu du jour</vt:lpstr>
      <vt:lpstr>Attribut data-</vt:lpstr>
      <vt:lpstr>Attribut data-</vt:lpstr>
      <vt:lpstr>Attribut data-</vt:lpstr>
      <vt:lpstr>Attribut data-</vt:lpstr>
      <vt:lpstr>Attribut data-</vt:lpstr>
      <vt:lpstr>Attribut data-</vt:lpstr>
      <vt:lpstr>Attribut data-</vt:lpstr>
      <vt:lpstr>Attribut data-</vt:lpstr>
      <vt:lpstr>Chaîne de caractères -&gt; Nombre</vt:lpstr>
      <vt:lpstr>Chaîne de caractères -&gt; Nombre</vt:lpstr>
      <vt:lpstr>Attribut data-</vt:lpstr>
      <vt:lpstr>Attribut data-</vt:lpstr>
      <vt:lpstr>Planificateurs</vt:lpstr>
      <vt:lpstr>Planificateurs</vt:lpstr>
      <vt:lpstr>Planificateurs</vt:lpstr>
      <vt:lpstr>Planificateurs</vt:lpstr>
      <vt:lpstr>Planificateurs</vt:lpstr>
      <vt:lpstr>Événements clavier</vt:lpstr>
      <vt:lpstr>Événements clavier</vt:lpstr>
      <vt:lpstr>Événements clavier</vt:lpstr>
      <vt:lpstr>Événements clavier</vt:lpstr>
      <vt:lpstr>Événements clavier</vt:lpstr>
      <vt:lpstr>Événements clavier</vt:lpstr>
      <vt:lpstr>Événements clavier</vt:lpstr>
      <vt:lpstr>Événements clavier</vt:lpstr>
      <vt:lpstr>Événements clavier</vt:lpstr>
      <vt:lpstr>Événements clavier</vt:lpstr>
      <vt:lpstr>Événements clavier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Pelletier Maxime</cp:lastModifiedBy>
  <cp:revision>3809</cp:revision>
  <dcterms:created xsi:type="dcterms:W3CDTF">2021-06-05T18:50:42Z</dcterms:created>
  <dcterms:modified xsi:type="dcterms:W3CDTF">2022-10-22T22:27:57Z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0x01010062E8CCA7FB9EAE4D9797B5C1381037FC</vt:lpwstr>
  </property>
</Properties>
</file>