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76" r:id="rId7"/>
    <p:sldId id="277" r:id="rId8"/>
    <p:sldId id="279" r:id="rId9"/>
    <p:sldId id="278" r:id="rId10"/>
    <p:sldId id="280" r:id="rId11"/>
    <p:sldId id="281" r:id="rId12"/>
    <p:sldId id="288" r:id="rId13"/>
    <p:sldId id="282" r:id="rId14"/>
    <p:sldId id="289" r:id="rId15"/>
    <p:sldId id="290" r:id="rId16"/>
    <p:sldId id="291" r:id="rId17"/>
    <p:sldId id="292" r:id="rId18"/>
    <p:sldId id="293" r:id="rId19"/>
    <p:sldId id="296" r:id="rId20"/>
    <p:sldId id="297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5D1"/>
    <a:srgbClr val="FA4098"/>
    <a:srgbClr val="739CD1"/>
    <a:srgbClr val="73B3D1"/>
    <a:srgbClr val="B177BF"/>
    <a:srgbClr val="797CDE"/>
    <a:srgbClr val="9073D1"/>
    <a:srgbClr val="BF779D"/>
    <a:srgbClr val="000000"/>
    <a:srgbClr val="FA4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84D06-37FF-4972-A36A-915A8BD810DE}" v="2" dt="2022-11-15T15:38:16.604"/>
    <p1510:client id="{E700560B-A286-47A4-A6F0-C4F41932E15D}" v="3" dt="2022-11-15T14:19:21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312" autoAdjust="0"/>
    <p:restoredTop sz="96727" autoAdjust="0"/>
  </p:normalViewPr>
  <p:slideViewPr>
    <p:cSldViewPr snapToGrid="0">
      <p:cViewPr varScale="1">
        <p:scale>
          <a:sx n="124" d="100"/>
          <a:sy n="124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lletier Maxime" userId="S::maxime.pelletier@cegepmontpetit.ca::650e0294-d15e-434d-b499-540e3bfc0ffb" providerId="AD" clId="Web-{BAF84D06-37FF-4972-A36A-915A8BD810DE}"/>
    <pc:docChg chg="modSld">
      <pc:chgData name="Pelletier Maxime" userId="S::maxime.pelletier@cegepmontpetit.ca::650e0294-d15e-434d-b499-540e3bfc0ffb" providerId="AD" clId="Web-{BAF84D06-37FF-4972-A36A-915A8BD810DE}" dt="2022-11-15T15:38:13.823" v="0" actId="20577"/>
      <pc:docMkLst>
        <pc:docMk/>
      </pc:docMkLst>
      <pc:sldChg chg="modSp">
        <pc:chgData name="Pelletier Maxime" userId="S::maxime.pelletier@cegepmontpetit.ca::650e0294-d15e-434d-b499-540e3bfc0ffb" providerId="AD" clId="Web-{BAF84D06-37FF-4972-A36A-915A8BD810DE}" dt="2022-11-15T15:38:13.823" v="0" actId="20577"/>
        <pc:sldMkLst>
          <pc:docMk/>
          <pc:sldMk cId="1309122676" sldId="276"/>
        </pc:sldMkLst>
        <pc:spChg chg="mod">
          <ac:chgData name="Pelletier Maxime" userId="S::maxime.pelletier@cegepmontpetit.ca::650e0294-d15e-434d-b499-540e3bfc0ffb" providerId="AD" clId="Web-{BAF84D06-37FF-4972-A36A-915A8BD810DE}" dt="2022-11-15T15:38:13.823" v="0" actId="20577"/>
          <ac:spMkLst>
            <pc:docMk/>
            <pc:sldMk cId="1309122676" sldId="276"/>
            <ac:spMk id="2" creationId="{215BD0E3-9A43-4FEC-945A-C0911E9915B1}"/>
          </ac:spMkLst>
        </pc:spChg>
      </pc:sldChg>
    </pc:docChg>
  </pc:docChgLst>
  <pc:docChgLst>
    <pc:chgData name="Pelletier Maxime" userId="S::maxime.pelletier@cegepmontpetit.ca::650e0294-d15e-434d-b499-540e3bfc0ffb" providerId="AD" clId="Web-{E700560B-A286-47A4-A6F0-C4F41932E15D}"/>
    <pc:docChg chg="modSld">
      <pc:chgData name="Pelletier Maxime" userId="S::maxime.pelletier@cegepmontpetit.ca::650e0294-d15e-434d-b499-540e3bfc0ffb" providerId="AD" clId="Web-{E700560B-A286-47A4-A6F0-C4F41932E15D}" dt="2022-11-15T14:19:19.877" v="1" actId="20577"/>
      <pc:docMkLst>
        <pc:docMk/>
      </pc:docMkLst>
      <pc:sldChg chg="modSp">
        <pc:chgData name="Pelletier Maxime" userId="S::maxime.pelletier@cegepmontpetit.ca::650e0294-d15e-434d-b499-540e3bfc0ffb" providerId="AD" clId="Web-{E700560B-A286-47A4-A6F0-C4F41932E15D}" dt="2022-11-15T14:19:19.877" v="1" actId="20577"/>
        <pc:sldMkLst>
          <pc:docMk/>
          <pc:sldMk cId="867202533" sldId="278"/>
        </pc:sldMkLst>
        <pc:spChg chg="mod">
          <ac:chgData name="Pelletier Maxime" userId="S::maxime.pelletier@cegepmontpetit.ca::650e0294-d15e-434d-b499-540e3bfc0ffb" providerId="AD" clId="Web-{E700560B-A286-47A4-A6F0-C4F41932E15D}" dt="2022-11-15T14:19:19.877" v="1" actId="20577"/>
          <ac:spMkLst>
            <pc:docMk/>
            <pc:sldMk cId="867202533" sldId="278"/>
            <ac:spMk id="2" creationId="{215BD0E3-9A43-4FEC-945A-C0911E9915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297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Intro. à la programmation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2022-11-15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Semaines 12 et 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Fonctions : paramètres et valeurs de retour</a:t>
            </a:r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2C57C9A-9653-4C52-95D2-8C925452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une fonction avec une </a:t>
            </a:r>
            <a:r>
              <a:rPr lang="fr-CA" dirty="0">
                <a:solidFill>
                  <a:srgbClr val="FA4098"/>
                </a:solidFill>
              </a:rPr>
              <a:t>valeur de retour</a:t>
            </a:r>
          </a:p>
          <a:p>
            <a:pPr lvl="1"/>
            <a:r>
              <a:rPr lang="fr-CA" dirty="0"/>
              <a:t> À la fin de la fonction, on met le mot-clé « </a:t>
            </a:r>
            <a:r>
              <a:rPr lang="fr-CA" dirty="0">
                <a:solidFill>
                  <a:srgbClr val="FA4098"/>
                </a:solidFill>
              </a:rPr>
              <a:t>return</a:t>
            </a:r>
            <a:r>
              <a:rPr lang="fr-CA" dirty="0"/>
              <a:t> » avec la valeur de notre choix.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00BBC49-946A-4D23-9ADF-F9EA650F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valeur de retour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E92103-27EA-426D-AEAA-F422BA15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66" y="2690360"/>
            <a:ext cx="3791479" cy="216247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5A0139-1C3E-4A84-8FF4-0629BD1DB2EF}"/>
              </a:ext>
            </a:extLst>
          </p:cNvPr>
          <p:cNvSpPr/>
          <p:nvPr/>
        </p:nvSpPr>
        <p:spPr>
          <a:xfrm>
            <a:off x="4886927" y="3788376"/>
            <a:ext cx="1501629" cy="371214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1A04A6-EBCE-4DDE-AE77-8E4ACDC253E2}"/>
              </a:ext>
            </a:extLst>
          </p:cNvPr>
          <p:cNvSpPr txBox="1"/>
          <p:nvPr/>
        </p:nvSpPr>
        <p:spPr>
          <a:xfrm>
            <a:off x="4332066" y="4930867"/>
            <a:ext cx="36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Ici, on voit que la fonction </a:t>
            </a:r>
            <a:r>
              <a:rPr lang="fr-CA" dirty="0">
                <a:solidFill>
                  <a:srgbClr val="FA4098"/>
                </a:solidFill>
              </a:rPr>
              <a:t>valeurPi()</a:t>
            </a:r>
            <a:r>
              <a:rPr lang="fr-CA" dirty="0">
                <a:solidFill>
                  <a:srgbClr val="739CD1"/>
                </a:solidFill>
              </a:rPr>
              <a:t> va </a:t>
            </a:r>
            <a:r>
              <a:rPr lang="fr-CA" u="sng" dirty="0">
                <a:solidFill>
                  <a:srgbClr val="739CD1"/>
                </a:solidFill>
              </a:rPr>
              <a:t>retourner</a:t>
            </a:r>
            <a:r>
              <a:rPr lang="fr-CA" dirty="0">
                <a:solidFill>
                  <a:srgbClr val="739CD1"/>
                </a:solidFill>
              </a:rPr>
              <a:t> la valeur </a:t>
            </a:r>
            <a:r>
              <a:rPr lang="fr-CA" dirty="0">
                <a:solidFill>
                  <a:schemeClr val="accent6"/>
                </a:solidFill>
              </a:rPr>
              <a:t>3.14159265…</a:t>
            </a:r>
          </a:p>
        </p:txBody>
      </p:sp>
    </p:spTree>
    <p:extLst>
      <p:ext uri="{BB962C8B-B14F-4D97-AF65-F5344CB8AC3E}">
        <p14:creationId xmlns:p14="http://schemas.microsoft.com/office/powerpoint/2010/main" val="189222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2C57C9A-9653-4C52-95D2-8C925452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Appeler une fonction avec une valeur de retour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00BBC49-946A-4D23-9ADF-F9EA650F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valeur de retour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5928F2-DE0E-4A57-8A3D-7367EE31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8" y="2848856"/>
            <a:ext cx="3791479" cy="216247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449A0F-50AD-4C89-9E17-F1F47038A73F}"/>
              </a:ext>
            </a:extLst>
          </p:cNvPr>
          <p:cNvSpPr/>
          <p:nvPr/>
        </p:nvSpPr>
        <p:spPr>
          <a:xfrm>
            <a:off x="997679" y="3946872"/>
            <a:ext cx="1501629" cy="371214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39AEA5-6001-4EBD-81B5-6CEE01B31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48" y="2883353"/>
            <a:ext cx="6154009" cy="101931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668855-D5AD-4FD2-AA51-D0836E21D8E4}"/>
              </a:ext>
            </a:extLst>
          </p:cNvPr>
          <p:cNvSpPr/>
          <p:nvPr/>
        </p:nvSpPr>
        <p:spPr>
          <a:xfrm>
            <a:off x="9627322" y="3328426"/>
            <a:ext cx="1441020" cy="344649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95C4EC1-ECC1-4F20-943D-2DF27E501546}"/>
              </a:ext>
            </a:extLst>
          </p:cNvPr>
          <p:cNvSpPr txBox="1"/>
          <p:nvPr/>
        </p:nvSpPr>
        <p:spPr>
          <a:xfrm>
            <a:off x="6228975" y="4093182"/>
            <a:ext cx="579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Ceci va se transformer en la valeur </a:t>
            </a:r>
            <a:r>
              <a:rPr lang="fr-CA" b="1" dirty="0">
                <a:solidFill>
                  <a:srgbClr val="739CD1"/>
                </a:solidFill>
              </a:rPr>
              <a:t>retournée</a:t>
            </a:r>
            <a:r>
              <a:rPr lang="fr-CA" dirty="0">
                <a:solidFill>
                  <a:srgbClr val="739CD1"/>
                </a:solidFill>
              </a:rPr>
              <a:t> par la fonction </a:t>
            </a:r>
            <a:r>
              <a:rPr lang="fr-CA" dirty="0">
                <a:solidFill>
                  <a:srgbClr val="FA4098"/>
                </a:solidFill>
              </a:rPr>
              <a:t>valeurPi()</a:t>
            </a:r>
            <a:r>
              <a:rPr lang="fr-CA" dirty="0">
                <a:solidFill>
                  <a:srgbClr val="739CD1"/>
                </a:solidFill>
              </a:rPr>
              <a:t>, c’est-à-dire </a:t>
            </a:r>
            <a:r>
              <a:rPr lang="fr-CA" dirty="0">
                <a:solidFill>
                  <a:schemeClr val="accent6"/>
                </a:solidFill>
              </a:rPr>
              <a:t>3.1415…</a:t>
            </a:r>
            <a:r>
              <a:rPr lang="fr-CA" dirty="0">
                <a:solidFill>
                  <a:srgbClr val="739CD1"/>
                </a:solidFill>
              </a:rPr>
              <a:t>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0FF5B8C-1948-4503-9F34-C8B139C757DC}"/>
              </a:ext>
            </a:extLst>
          </p:cNvPr>
          <p:cNvCxnSpPr/>
          <p:nvPr/>
        </p:nvCxnSpPr>
        <p:spPr>
          <a:xfrm flipH="1">
            <a:off x="9960994" y="3673075"/>
            <a:ext cx="142613" cy="49390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D78799F0-49C5-4FF6-B5C9-74FCB243C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353" y="5122742"/>
            <a:ext cx="5353797" cy="40963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FF34923-CC0F-4760-BED9-7E2587F12FFE}"/>
              </a:ext>
            </a:extLst>
          </p:cNvPr>
          <p:cNvSpPr txBox="1"/>
          <p:nvPr/>
        </p:nvSpPr>
        <p:spPr>
          <a:xfrm>
            <a:off x="5883945" y="5686432"/>
            <a:ext cx="517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Au final, le calcul se servira des valeurs ci-dessus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77DA1-66F4-4C3A-B7E3-6DA07D0B65BF}"/>
              </a:ext>
            </a:extLst>
          </p:cNvPr>
          <p:cNvSpPr/>
          <p:nvPr/>
        </p:nvSpPr>
        <p:spPr>
          <a:xfrm>
            <a:off x="9004649" y="5156631"/>
            <a:ext cx="1786855" cy="289435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B7DD34-A083-45FC-99F8-C23DB1C0DC64}"/>
              </a:ext>
            </a:extLst>
          </p:cNvPr>
          <p:cNvSpPr txBox="1"/>
          <p:nvPr/>
        </p:nvSpPr>
        <p:spPr>
          <a:xfrm>
            <a:off x="442818" y="5089363"/>
            <a:ext cx="36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valeurPi()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u="sng" dirty="0">
                <a:solidFill>
                  <a:srgbClr val="739CD1"/>
                </a:solidFill>
              </a:rPr>
              <a:t>retourne</a:t>
            </a:r>
            <a:r>
              <a:rPr lang="fr-CA" dirty="0">
                <a:solidFill>
                  <a:srgbClr val="739CD1"/>
                </a:solidFill>
              </a:rPr>
              <a:t> la valeur </a:t>
            </a:r>
            <a:r>
              <a:rPr lang="fr-CA" dirty="0">
                <a:solidFill>
                  <a:schemeClr val="accent6"/>
                </a:solidFill>
              </a:rPr>
              <a:t>3.1415…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3DF138B-292C-4932-B189-4C2483DD688A}"/>
              </a:ext>
            </a:extLst>
          </p:cNvPr>
          <p:cNvSpPr txBox="1"/>
          <p:nvPr/>
        </p:nvSpPr>
        <p:spPr>
          <a:xfrm>
            <a:off x="5305246" y="2202525"/>
            <a:ext cx="615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Voici ce qui se passe lorsqu’on appelle </a:t>
            </a:r>
            <a:r>
              <a:rPr lang="fr-CA" dirty="0">
                <a:solidFill>
                  <a:srgbClr val="FA4098"/>
                </a:solidFill>
              </a:rPr>
              <a:t>valeurPi()</a:t>
            </a:r>
            <a:r>
              <a:rPr lang="fr-CA" dirty="0">
                <a:solidFill>
                  <a:srgbClr val="739CD1"/>
                </a:solidFill>
              </a:rPr>
              <a:t> :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CA7EDA7-D6BD-4597-B282-1E15B43251A0}"/>
              </a:ext>
            </a:extLst>
          </p:cNvPr>
          <p:cNvCxnSpPr/>
          <p:nvPr/>
        </p:nvCxnSpPr>
        <p:spPr>
          <a:xfrm>
            <a:off x="4796993" y="2085957"/>
            <a:ext cx="0" cy="4091008"/>
          </a:xfrm>
          <a:prstGeom prst="line">
            <a:avLst/>
          </a:prstGeom>
          <a:ln w="28575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4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2C57C9A-9653-4C52-95D2-8C925452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Point de non-retour ! </a:t>
            </a:r>
            <a:r>
              <a:rPr lang="en-CA" dirty="0"/>
              <a:t>⛔</a:t>
            </a:r>
            <a:endParaRPr lang="fr-CA" dirty="0"/>
          </a:p>
          <a:p>
            <a:pPr lvl="1"/>
            <a:r>
              <a:rPr lang="fr-CA" dirty="0"/>
              <a:t> Notez que dès que l’instruction </a:t>
            </a:r>
            <a:r>
              <a:rPr lang="fr-CA" dirty="0">
                <a:solidFill>
                  <a:srgbClr val="FA4098"/>
                </a:solidFill>
              </a:rPr>
              <a:t>return</a:t>
            </a:r>
            <a:r>
              <a:rPr lang="fr-CA" dirty="0"/>
              <a:t> est exécutée, on met fin à la fonction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00BBC49-946A-4D23-9ADF-F9EA650F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valeur de retour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EFAAB3-5677-4907-A296-CEFA49FC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19" y="2244129"/>
            <a:ext cx="4436593" cy="292763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4A846F-10C7-47F9-A56C-4F0E68B0144E}"/>
              </a:ext>
            </a:extLst>
          </p:cNvPr>
          <p:cNvSpPr/>
          <p:nvPr/>
        </p:nvSpPr>
        <p:spPr>
          <a:xfrm>
            <a:off x="5931408" y="3822192"/>
            <a:ext cx="1761744" cy="390144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9A999F4-EF48-43D6-A4D2-89D77AC4A17D}"/>
              </a:ext>
            </a:extLst>
          </p:cNvPr>
          <p:cNvCxnSpPr/>
          <p:nvPr/>
        </p:nvCxnSpPr>
        <p:spPr>
          <a:xfrm>
            <a:off x="4541520" y="4011168"/>
            <a:ext cx="1389888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9D7219B-2979-411D-9CE9-F6A0BB4DF80D}"/>
              </a:ext>
            </a:extLst>
          </p:cNvPr>
          <p:cNvSpPr txBox="1"/>
          <p:nvPr/>
        </p:nvSpPr>
        <p:spPr>
          <a:xfrm>
            <a:off x="719328" y="3549503"/>
            <a:ext cx="373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Ceci ne sera </a:t>
            </a:r>
            <a:r>
              <a:rPr lang="fr-CA" u="sng" dirty="0">
                <a:solidFill>
                  <a:srgbClr val="739CD1"/>
                </a:solidFill>
              </a:rPr>
              <a:t>jamais exécuté</a:t>
            </a:r>
            <a:r>
              <a:rPr lang="fr-CA" dirty="0">
                <a:solidFill>
                  <a:srgbClr val="739CD1"/>
                </a:solidFill>
              </a:rPr>
              <a:t>, car l’instruction </a:t>
            </a:r>
            <a:r>
              <a:rPr lang="fr-CA" dirty="0">
                <a:solidFill>
                  <a:srgbClr val="FA4098"/>
                </a:solidFill>
              </a:rPr>
              <a:t>return</a:t>
            </a:r>
            <a:r>
              <a:rPr lang="fr-CA" dirty="0">
                <a:solidFill>
                  <a:srgbClr val="739CD1"/>
                </a:solidFill>
              </a:rPr>
              <a:t> est atteinte avant. </a:t>
            </a:r>
            <a:r>
              <a:rPr lang="fr-CA" dirty="0">
                <a:solidFill>
                  <a:srgbClr val="FA4098"/>
                </a:solidFill>
              </a:rPr>
              <a:t>gNombre1</a:t>
            </a:r>
            <a:r>
              <a:rPr lang="fr-CA" dirty="0">
                <a:solidFill>
                  <a:srgbClr val="739CD1"/>
                </a:solidFill>
              </a:rPr>
              <a:t> continue de valoir </a:t>
            </a:r>
            <a:r>
              <a:rPr lang="fr-CA" dirty="0">
                <a:solidFill>
                  <a:srgbClr val="FA4098"/>
                </a:solidFill>
              </a:rPr>
              <a:t>3</a:t>
            </a:r>
            <a:r>
              <a:rPr lang="fr-CA" dirty="0">
                <a:solidFill>
                  <a:srgbClr val="739C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13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2C57C9A-9653-4C52-95D2-8C925452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Point de non-retour ! </a:t>
            </a:r>
            <a:r>
              <a:rPr lang="en-CA" dirty="0"/>
              <a:t>⛔</a:t>
            </a:r>
            <a:endParaRPr lang="fr-CA" dirty="0"/>
          </a:p>
          <a:p>
            <a:pPr lvl="1"/>
            <a:r>
              <a:rPr lang="fr-CA" dirty="0"/>
              <a:t> S’il y a plusieurs </a:t>
            </a:r>
            <a:r>
              <a:rPr lang="fr-CA" dirty="0">
                <a:solidFill>
                  <a:srgbClr val="FA4098"/>
                </a:solidFill>
              </a:rPr>
              <a:t>return</a:t>
            </a:r>
            <a:r>
              <a:rPr lang="fr-CA" dirty="0"/>
              <a:t>, la fonction est interrompue dès qu’on atteint un de ceux-ci.</a:t>
            </a:r>
          </a:p>
          <a:p>
            <a:pPr lvl="2"/>
            <a:r>
              <a:rPr lang="fr-CA" dirty="0"/>
              <a:t> Dans ce cas précis, il y a un </a:t>
            </a:r>
            <a:r>
              <a:rPr lang="fr-CA" dirty="0">
                <a:solidFill>
                  <a:srgbClr val="C00000"/>
                </a:solidFill>
              </a:rPr>
              <a:t>"chat"</a:t>
            </a:r>
            <a:r>
              <a:rPr lang="fr-CA" dirty="0"/>
              <a:t> dans le tableau, alors c’est </a:t>
            </a:r>
            <a:r>
              <a:rPr lang="fr-CA" dirty="0">
                <a:solidFill>
                  <a:srgbClr val="C00000"/>
                </a:solidFill>
              </a:rPr>
              <a:t>"Il y a un chat </a:t>
            </a:r>
            <a:r>
              <a:rPr lang="en-CA" dirty="0">
                <a:solidFill>
                  <a:srgbClr val="C00000"/>
                </a:solidFill>
              </a:rPr>
              <a:t>😍"</a:t>
            </a:r>
            <a:r>
              <a:rPr lang="en-CA" dirty="0"/>
              <a:t> qui sera </a:t>
            </a:r>
            <a:r>
              <a:rPr lang="en-CA" b="1" dirty="0"/>
              <a:t>retourné</a:t>
            </a:r>
            <a:r>
              <a:rPr lang="en-CA" dirty="0"/>
              <a:t>. Nous n’allons jamais atteindre l’autre </a:t>
            </a:r>
            <a:r>
              <a:rPr lang="en-CA" dirty="0">
                <a:solidFill>
                  <a:srgbClr val="FA4098"/>
                </a:solidFill>
              </a:rPr>
              <a:t>return</a:t>
            </a:r>
            <a:r>
              <a:rPr lang="en-CA" dirty="0"/>
              <a:t>.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00BBC49-946A-4D23-9ADF-F9EA650F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valeur de retour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41E3AD-6B7E-4BE3-8996-265C652B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59" y="3052911"/>
            <a:ext cx="5963482" cy="332468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4484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2C57C9A-9653-4C52-95D2-8C925452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On peut retourner n’importe quel type de données !</a:t>
            </a:r>
          </a:p>
          <a:p>
            <a:pPr lvl="1"/>
            <a:r>
              <a:rPr lang="fr-CA" dirty="0"/>
              <a:t> nombre, chaîne de caractères, booléen, tableau, etc.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00BBC49-946A-4D23-9ADF-F9EA650F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valeur de retour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A0896C-D36D-47CA-A492-EEFEB8AC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90" y="2242972"/>
            <a:ext cx="5868219" cy="23720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A4EDD3-B80E-48B9-B4BA-DCD4D9C859D6}"/>
              </a:ext>
            </a:extLst>
          </p:cNvPr>
          <p:cNvSpPr txBox="1"/>
          <p:nvPr/>
        </p:nvSpPr>
        <p:spPr>
          <a:xfrm>
            <a:off x="2548128" y="4730496"/>
            <a:ext cx="717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Ci-dessus, la fonction </a:t>
            </a:r>
            <a:r>
              <a:rPr lang="fr-CA" dirty="0">
                <a:solidFill>
                  <a:srgbClr val="FA4098"/>
                </a:solidFill>
              </a:rPr>
              <a:t>getNumbers()</a:t>
            </a:r>
            <a:r>
              <a:rPr lang="fr-CA" dirty="0">
                <a:solidFill>
                  <a:srgbClr val="739CD1"/>
                </a:solidFill>
              </a:rPr>
              <a:t> crée un </a:t>
            </a:r>
            <a:r>
              <a:rPr lang="fr-CA" dirty="0">
                <a:solidFill>
                  <a:srgbClr val="FA4098"/>
                </a:solidFill>
              </a:rPr>
              <a:t>tableau</a:t>
            </a:r>
            <a:r>
              <a:rPr lang="fr-CA" dirty="0">
                <a:solidFill>
                  <a:srgbClr val="739CD1"/>
                </a:solidFill>
              </a:rPr>
              <a:t> (en pigeant des valeurs dans les variables globales et en intégrant également de nouvelles valeurs) et le </a:t>
            </a:r>
            <a:r>
              <a:rPr lang="fr-CA" dirty="0">
                <a:solidFill>
                  <a:srgbClr val="FA4098"/>
                </a:solidFill>
              </a:rPr>
              <a:t>retourne</a:t>
            </a:r>
            <a:r>
              <a:rPr lang="fr-CA" dirty="0">
                <a:solidFill>
                  <a:srgbClr val="739CD1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60377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43B0096-528B-4F2B-BA8D-540BF330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En utilisant des </a:t>
            </a:r>
            <a:r>
              <a:rPr lang="fr-CA" dirty="0">
                <a:solidFill>
                  <a:srgbClr val="FA4098"/>
                </a:solidFill>
              </a:rPr>
              <a:t>paramètres</a:t>
            </a:r>
            <a:r>
              <a:rPr lang="fr-CA" dirty="0"/>
              <a:t> ET une </a:t>
            </a:r>
            <a:r>
              <a:rPr lang="fr-CA" dirty="0">
                <a:solidFill>
                  <a:srgbClr val="FA4098"/>
                </a:solidFill>
              </a:rPr>
              <a:t>valeur de retour</a:t>
            </a:r>
            <a:r>
              <a:rPr lang="fr-CA" dirty="0"/>
              <a:t>, on exploite le plein potentiel des fonctions ! </a:t>
            </a:r>
            <a:r>
              <a:rPr lang="en-CA" dirty="0"/>
              <a:t>🦸‍♂️✊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E90A74-04DA-437E-8373-093DE273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 et retour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7E7A9E-1C6B-4065-97AD-E5A7FBCCB2AD}"/>
              </a:ext>
            </a:extLst>
          </p:cNvPr>
          <p:cNvSpPr txBox="1"/>
          <p:nvPr/>
        </p:nvSpPr>
        <p:spPr>
          <a:xfrm>
            <a:off x="1921488" y="5253878"/>
            <a:ext cx="834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rgbClr val="7385D1"/>
                </a:solidFill>
              </a:rPr>
              <a:t>Cette fonction prend 2 </a:t>
            </a:r>
            <a:r>
              <a:rPr lang="fr-CA" sz="2400" dirty="0">
                <a:solidFill>
                  <a:srgbClr val="FA4098"/>
                </a:solidFill>
              </a:rPr>
              <a:t>paramètres </a:t>
            </a:r>
            <a:r>
              <a:rPr lang="fr-CA" sz="2400" dirty="0">
                <a:solidFill>
                  <a:srgbClr val="7385D1"/>
                </a:solidFill>
              </a:rPr>
              <a:t>(deux nombres) et </a:t>
            </a:r>
            <a:r>
              <a:rPr lang="fr-CA" sz="2400" dirty="0">
                <a:solidFill>
                  <a:srgbClr val="FA4098"/>
                </a:solidFill>
              </a:rPr>
              <a:t>retourne </a:t>
            </a:r>
            <a:r>
              <a:rPr lang="fr-CA" sz="2400" dirty="0">
                <a:solidFill>
                  <a:srgbClr val="7385D1"/>
                </a:solidFill>
              </a:rPr>
              <a:t>la valeur la plus élevée.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840B63F-2036-4226-94FC-28386797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2427731"/>
            <a:ext cx="5334744" cy="273405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09694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E90A74-04DA-437E-8373-093DE273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 et retour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AAD42C-B0D8-41C3-BEAE-0AF51878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2" y="2456942"/>
            <a:ext cx="6516009" cy="181000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6D0948-D8E9-472B-B0E7-206EB4A7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41" y="4557327"/>
            <a:ext cx="3478709" cy="12661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F50F1D2-9096-4140-BA93-4612999B7DB5}"/>
              </a:ext>
            </a:extLst>
          </p:cNvPr>
          <p:cNvSpPr txBox="1"/>
          <p:nvPr/>
        </p:nvSpPr>
        <p:spPr>
          <a:xfrm>
            <a:off x="652267" y="1335563"/>
            <a:ext cx="10887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7385D1"/>
                </a:solidFill>
              </a:rPr>
              <a:t>On envoie un nom (chaîne de caractères) en </a:t>
            </a:r>
            <a:r>
              <a:rPr lang="en-CA" sz="2400" dirty="0">
                <a:solidFill>
                  <a:srgbClr val="FA4098"/>
                </a:solidFill>
              </a:rPr>
              <a:t>paramètre</a:t>
            </a:r>
            <a:r>
              <a:rPr lang="en-CA" sz="2400" dirty="0">
                <a:solidFill>
                  <a:srgbClr val="7385D1"/>
                </a:solidFill>
              </a:rPr>
              <a:t> et la </a:t>
            </a:r>
            <a:r>
              <a:rPr lang="en-CA" sz="2400" b="1" dirty="0">
                <a:solidFill>
                  <a:srgbClr val="7385D1"/>
                </a:solidFill>
              </a:rPr>
              <a:t>fonction</a:t>
            </a:r>
            <a:r>
              <a:rPr lang="en-CA" sz="2400" dirty="0">
                <a:solidFill>
                  <a:srgbClr val="7385D1"/>
                </a:solidFill>
              </a:rPr>
              <a:t> nous </a:t>
            </a:r>
            <a:r>
              <a:rPr lang="en-CA" sz="2400" dirty="0">
                <a:solidFill>
                  <a:srgbClr val="FA4098"/>
                </a:solidFill>
              </a:rPr>
              <a:t>retourne</a:t>
            </a:r>
            <a:r>
              <a:rPr lang="en-CA" sz="2400" dirty="0">
                <a:solidFill>
                  <a:srgbClr val="7385D1"/>
                </a:solidFill>
              </a:rPr>
              <a:t> un message (chaîne de caractères) qu’on peut utiliser dans une </a:t>
            </a:r>
            <a:r>
              <a:rPr lang="en-CA" sz="2400" b="1" dirty="0">
                <a:solidFill>
                  <a:srgbClr val="7385D1"/>
                </a:solidFill>
              </a:rPr>
              <a:t>alerte</a:t>
            </a:r>
            <a:r>
              <a:rPr lang="en-CA" sz="2400" dirty="0">
                <a:solidFill>
                  <a:srgbClr val="7385D1"/>
                </a:solidFill>
              </a:rPr>
              <a:t>, par exemple.</a:t>
            </a:r>
            <a:endParaRPr lang="fr-CA" sz="2400" dirty="0">
              <a:solidFill>
                <a:srgbClr val="738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5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43B0096-528B-4F2B-BA8D-540BF330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Même fonction, en un peu plus complexe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E90A74-04DA-437E-8373-093DE273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 et retour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17E6FB-8343-4CEA-BDE8-FA7FB71B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70" y="1696169"/>
            <a:ext cx="5449060" cy="334374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2637A9E-0E8F-4C0D-8626-1B96BB3C7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311" y="5159299"/>
            <a:ext cx="4499778" cy="15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43B0096-528B-4F2B-BA8D-540BF330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On peut prendre un tableau en paramètre </a:t>
            </a:r>
            <a:r>
              <a:rPr lang="en-CA" dirty="0"/>
              <a:t>😵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E90A74-04DA-437E-8373-093DE273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 et retour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8E7FF1-1F38-424A-B32F-1D38B8C539BC}"/>
              </a:ext>
            </a:extLst>
          </p:cNvPr>
          <p:cNvSpPr txBox="1"/>
          <p:nvPr/>
        </p:nvSpPr>
        <p:spPr>
          <a:xfrm>
            <a:off x="1802616" y="5291929"/>
            <a:ext cx="858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rgbClr val="7385D1"/>
                </a:solidFill>
              </a:rPr>
              <a:t>Ici, la fonction </a:t>
            </a:r>
            <a:r>
              <a:rPr lang="fr-CA" sz="2400" dirty="0">
                <a:solidFill>
                  <a:srgbClr val="FA4098"/>
                </a:solidFill>
              </a:rPr>
              <a:t>sommeTableau()</a:t>
            </a:r>
            <a:r>
              <a:rPr lang="fr-CA" sz="2400" dirty="0">
                <a:solidFill>
                  <a:srgbClr val="7385D1"/>
                </a:solidFill>
              </a:rPr>
              <a:t> prend un </a:t>
            </a:r>
            <a:r>
              <a:rPr lang="fr-CA" sz="2400" b="1" dirty="0">
                <a:solidFill>
                  <a:srgbClr val="7385D1"/>
                </a:solidFill>
              </a:rPr>
              <a:t>tableau de nombres</a:t>
            </a:r>
            <a:r>
              <a:rPr lang="fr-CA" sz="2400" dirty="0">
                <a:solidFill>
                  <a:srgbClr val="7385D1"/>
                </a:solidFill>
              </a:rPr>
              <a:t> en </a:t>
            </a:r>
            <a:r>
              <a:rPr lang="fr-CA" sz="2400" dirty="0">
                <a:solidFill>
                  <a:srgbClr val="FA4098"/>
                </a:solidFill>
              </a:rPr>
              <a:t>paramètre</a:t>
            </a:r>
            <a:r>
              <a:rPr lang="fr-CA" sz="2400" dirty="0">
                <a:solidFill>
                  <a:srgbClr val="7385D1"/>
                </a:solidFill>
              </a:rPr>
              <a:t> et </a:t>
            </a:r>
            <a:r>
              <a:rPr lang="fr-CA" sz="2400" dirty="0">
                <a:solidFill>
                  <a:srgbClr val="FA4098"/>
                </a:solidFill>
              </a:rPr>
              <a:t>retourne</a:t>
            </a:r>
            <a:r>
              <a:rPr lang="fr-CA" sz="2400" dirty="0">
                <a:solidFill>
                  <a:srgbClr val="7385D1"/>
                </a:solidFill>
              </a:rPr>
              <a:t> la somme de toutes les valeurs du tableau.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0E12F3-229D-4BC4-BF1B-9BF1F6EC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1747603"/>
            <a:ext cx="6144482" cy="336279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252857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E90A74-04DA-437E-8373-093DE273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 et retour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8F2527-CC57-432F-AEDB-36A986F6B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39" y="2422055"/>
            <a:ext cx="4665921" cy="421648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D682A85-217E-4209-868F-17CF48918C4A}"/>
              </a:ext>
            </a:extLst>
          </p:cNvPr>
          <p:cNvSpPr txBox="1"/>
          <p:nvPr/>
        </p:nvSpPr>
        <p:spPr>
          <a:xfrm>
            <a:off x="1572766" y="1281496"/>
            <a:ext cx="9229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7385D1"/>
                </a:solidFill>
              </a:rPr>
              <a:t>Pour chaque </a:t>
            </a:r>
            <a:r>
              <a:rPr lang="en-CA" sz="2000" dirty="0">
                <a:solidFill>
                  <a:srgbClr val="7385D1"/>
                </a:solidFill>
              </a:rPr>
              <a:t>⭐ dans le </a:t>
            </a:r>
            <a:r>
              <a:rPr lang="en-CA" sz="2000" b="1" dirty="0">
                <a:solidFill>
                  <a:srgbClr val="7385D1"/>
                </a:solidFill>
              </a:rPr>
              <a:t>tableau</a:t>
            </a:r>
            <a:r>
              <a:rPr lang="en-CA" sz="2000" dirty="0">
                <a:solidFill>
                  <a:srgbClr val="7385D1"/>
                </a:solidFill>
              </a:rPr>
              <a:t> fourni en </a:t>
            </a:r>
            <a:r>
              <a:rPr lang="en-CA" sz="2000" dirty="0">
                <a:solidFill>
                  <a:srgbClr val="FA4098"/>
                </a:solidFill>
              </a:rPr>
              <a:t>paramètre</a:t>
            </a:r>
            <a:r>
              <a:rPr lang="en-CA" sz="2000" dirty="0">
                <a:solidFill>
                  <a:srgbClr val="7385D1"/>
                </a:solidFill>
              </a:rPr>
              <a:t>, le </a:t>
            </a:r>
            <a:r>
              <a:rPr lang="en-CA" sz="2000" b="1" dirty="0">
                <a:solidFill>
                  <a:srgbClr val="7385D1"/>
                </a:solidFill>
              </a:rPr>
              <a:t>score</a:t>
            </a:r>
            <a:r>
              <a:rPr lang="en-CA" sz="2000" dirty="0">
                <a:solidFill>
                  <a:srgbClr val="7385D1"/>
                </a:solidFill>
              </a:rPr>
              <a:t> augmente de </a:t>
            </a:r>
            <a:r>
              <a:rPr lang="en-CA" sz="2000" dirty="0">
                <a:solidFill>
                  <a:srgbClr val="FA4098"/>
                </a:solidFill>
              </a:rPr>
              <a:t>3</a:t>
            </a:r>
            <a:r>
              <a:rPr lang="en-CA" sz="2000" dirty="0">
                <a:solidFill>
                  <a:srgbClr val="7385D1"/>
                </a:solidFill>
              </a:rPr>
              <a:t>. Pour chaque 🌎 dans le </a:t>
            </a:r>
            <a:r>
              <a:rPr lang="en-CA" sz="2000" b="1" dirty="0">
                <a:solidFill>
                  <a:srgbClr val="7385D1"/>
                </a:solidFill>
              </a:rPr>
              <a:t>tableau</a:t>
            </a:r>
            <a:r>
              <a:rPr lang="en-CA" sz="2000" dirty="0">
                <a:solidFill>
                  <a:srgbClr val="7385D1"/>
                </a:solidFill>
              </a:rPr>
              <a:t> fourni en </a:t>
            </a:r>
            <a:r>
              <a:rPr lang="en-CA" sz="2000" dirty="0">
                <a:solidFill>
                  <a:srgbClr val="FA4098"/>
                </a:solidFill>
              </a:rPr>
              <a:t>paramètre</a:t>
            </a:r>
            <a:r>
              <a:rPr lang="en-CA" sz="2000" dirty="0">
                <a:solidFill>
                  <a:srgbClr val="7385D1"/>
                </a:solidFill>
              </a:rPr>
              <a:t>, le </a:t>
            </a:r>
            <a:r>
              <a:rPr lang="en-CA" sz="2000" b="1" dirty="0">
                <a:solidFill>
                  <a:srgbClr val="7385D1"/>
                </a:solidFill>
              </a:rPr>
              <a:t>score</a:t>
            </a:r>
            <a:r>
              <a:rPr lang="en-CA" sz="2000" dirty="0">
                <a:solidFill>
                  <a:srgbClr val="7385D1"/>
                </a:solidFill>
              </a:rPr>
              <a:t> diminue de </a:t>
            </a:r>
            <a:r>
              <a:rPr lang="en-CA" sz="2000" dirty="0">
                <a:solidFill>
                  <a:srgbClr val="FA4098"/>
                </a:solidFill>
              </a:rPr>
              <a:t>5</a:t>
            </a:r>
            <a:r>
              <a:rPr lang="en-CA" sz="2000" dirty="0">
                <a:solidFill>
                  <a:srgbClr val="7385D1"/>
                </a:solidFill>
              </a:rPr>
              <a:t>. Cette fonction calcule le score et </a:t>
            </a:r>
            <a:r>
              <a:rPr lang="en-CA" sz="2000" dirty="0">
                <a:solidFill>
                  <a:srgbClr val="FA4098"/>
                </a:solidFill>
              </a:rPr>
              <a:t>retourne</a:t>
            </a:r>
            <a:r>
              <a:rPr lang="en-CA" sz="2000" dirty="0">
                <a:solidFill>
                  <a:srgbClr val="7385D1"/>
                </a:solidFill>
              </a:rPr>
              <a:t> le résultat final, qu’on met dans la variable </a:t>
            </a:r>
            <a:r>
              <a:rPr lang="en-CA" sz="2000" dirty="0">
                <a:solidFill>
                  <a:srgbClr val="FA4098"/>
                </a:solidFill>
              </a:rPr>
              <a:t>gScore</a:t>
            </a:r>
            <a:r>
              <a:rPr lang="en-CA" sz="2000" dirty="0">
                <a:solidFill>
                  <a:srgbClr val="7385D1"/>
                </a:solidFill>
              </a:rPr>
              <a:t>.</a:t>
            </a:r>
            <a:endParaRPr lang="fr-CA" sz="2000" dirty="0">
              <a:solidFill>
                <a:srgbClr val="738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Fonctions avec paramètres</a:t>
            </a:r>
          </a:p>
          <a:p>
            <a:r>
              <a:rPr lang="fr-CA" dirty="0">
                <a:solidFill>
                  <a:srgbClr val="739CD1"/>
                </a:solidFill>
              </a:rPr>
              <a:t> Fonctions avec valeur de retour</a:t>
            </a:r>
          </a:p>
          <a:p>
            <a:r>
              <a:rPr lang="fr-CA" dirty="0">
                <a:solidFill>
                  <a:srgbClr val="7385D1"/>
                </a:solidFill>
              </a:rPr>
              <a:t> Fonctions avec paramètres et retour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Menu du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9E9406-E6B4-481A-8643-C2BD1E5D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80" y="357829"/>
            <a:ext cx="372636" cy="3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5BD0E3-9A43-4FEC-945A-C0911E99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 Fonctions sans/avec paramètres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208EB8-347A-41FD-BF8E-F0EA42F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94FEFC9-2986-479D-B5DB-EA49DB80E7EE}"/>
              </a:ext>
            </a:extLst>
          </p:cNvPr>
          <p:cNvCxnSpPr>
            <a:cxnSpLocks/>
          </p:cNvCxnSpPr>
          <p:nvPr/>
        </p:nvCxnSpPr>
        <p:spPr>
          <a:xfrm>
            <a:off x="6102096" y="1780032"/>
            <a:ext cx="0" cy="3803904"/>
          </a:xfrm>
          <a:prstGeom prst="line">
            <a:avLst/>
          </a:prstGeom>
          <a:ln w="28575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A4F16EA-36C0-46B9-83C6-35A4A677DEB0}"/>
              </a:ext>
            </a:extLst>
          </p:cNvPr>
          <p:cNvSpPr txBox="1"/>
          <p:nvPr/>
        </p:nvSpPr>
        <p:spPr>
          <a:xfrm>
            <a:off x="740769" y="1850958"/>
            <a:ext cx="455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>
                <a:solidFill>
                  <a:srgbClr val="73B3D1"/>
                </a:solidFill>
              </a:rPr>
              <a:t>Fonctions </a:t>
            </a:r>
            <a:r>
              <a:rPr lang="fr-CA" sz="2000" dirty="0">
                <a:solidFill>
                  <a:srgbClr val="FA4098"/>
                </a:solidFill>
              </a:rPr>
              <a:t>sans</a:t>
            </a:r>
            <a:r>
              <a:rPr lang="fr-CA" sz="2000" dirty="0">
                <a:solidFill>
                  <a:srgbClr val="73B3D1"/>
                </a:solidFill>
              </a:rPr>
              <a:t> paramètre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C7D7B4-B1EE-42DA-803B-19848620F3CF}"/>
              </a:ext>
            </a:extLst>
          </p:cNvPr>
          <p:cNvSpPr txBox="1"/>
          <p:nvPr/>
        </p:nvSpPr>
        <p:spPr>
          <a:xfrm>
            <a:off x="6893919" y="1850958"/>
            <a:ext cx="455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>
                <a:solidFill>
                  <a:srgbClr val="73B3D1"/>
                </a:solidFill>
              </a:rPr>
              <a:t>Fonctions </a:t>
            </a:r>
            <a:r>
              <a:rPr lang="fr-CA" sz="2000" dirty="0">
                <a:solidFill>
                  <a:srgbClr val="FA4098"/>
                </a:solidFill>
              </a:rPr>
              <a:t>avec</a:t>
            </a:r>
            <a:r>
              <a:rPr lang="fr-CA" sz="2000" dirty="0">
                <a:solidFill>
                  <a:srgbClr val="73B3D1"/>
                </a:solidFill>
              </a:rPr>
              <a:t> paramètre(s)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2FC5A2-68A3-4F77-AFA5-E14B3AD1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76" y="2443548"/>
            <a:ext cx="2924583" cy="131463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18A3A9-0A87-4C49-B2E6-4D9DB0D1A2B1}"/>
              </a:ext>
            </a:extLst>
          </p:cNvPr>
          <p:cNvSpPr/>
          <p:nvPr/>
        </p:nvSpPr>
        <p:spPr>
          <a:xfrm>
            <a:off x="3762743" y="2555273"/>
            <a:ext cx="243840" cy="414528"/>
          </a:xfrm>
          <a:prstGeom prst="rect">
            <a:avLst/>
          </a:prstGeom>
          <a:noFill/>
          <a:ln w="19050">
            <a:solidFill>
              <a:srgbClr val="FA4098">
                <a:alpha val="72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69B49-6E4E-40F2-BD36-3DAF6BB97D72}"/>
              </a:ext>
            </a:extLst>
          </p:cNvPr>
          <p:cNvSpPr/>
          <p:nvPr/>
        </p:nvSpPr>
        <p:spPr>
          <a:xfrm>
            <a:off x="3762743" y="3199399"/>
            <a:ext cx="243840" cy="414528"/>
          </a:xfrm>
          <a:prstGeom prst="rect">
            <a:avLst/>
          </a:prstGeom>
          <a:noFill/>
          <a:ln w="19050">
            <a:solidFill>
              <a:srgbClr val="FA4098">
                <a:alpha val="72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1805836-A036-4E91-A04A-E2B01368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82" y="2443548"/>
            <a:ext cx="5258010" cy="19709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E17A7A-6E46-4D7B-84DF-3AC394603D81}"/>
              </a:ext>
            </a:extLst>
          </p:cNvPr>
          <p:cNvSpPr/>
          <p:nvPr/>
        </p:nvSpPr>
        <p:spPr>
          <a:xfrm>
            <a:off x="8005558" y="2578114"/>
            <a:ext cx="760489" cy="305294"/>
          </a:xfrm>
          <a:prstGeom prst="rect">
            <a:avLst/>
          </a:prstGeom>
          <a:noFill/>
          <a:ln w="19050">
            <a:solidFill>
              <a:srgbClr val="FA4098">
                <a:alpha val="71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600B8-1B83-404D-8C6A-EA6157EBF86F}"/>
              </a:ext>
            </a:extLst>
          </p:cNvPr>
          <p:cNvSpPr/>
          <p:nvPr/>
        </p:nvSpPr>
        <p:spPr>
          <a:xfrm>
            <a:off x="8578582" y="3980441"/>
            <a:ext cx="833642" cy="305294"/>
          </a:xfrm>
          <a:prstGeom prst="rect">
            <a:avLst/>
          </a:prstGeom>
          <a:noFill/>
          <a:ln w="19050">
            <a:solidFill>
              <a:srgbClr val="FA4098">
                <a:alpha val="71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47CAFE-FC40-4E36-9267-539A5DCB447B}"/>
              </a:ext>
            </a:extLst>
          </p:cNvPr>
          <p:cNvSpPr/>
          <p:nvPr/>
        </p:nvSpPr>
        <p:spPr>
          <a:xfrm>
            <a:off x="8481046" y="3520605"/>
            <a:ext cx="2540522" cy="305294"/>
          </a:xfrm>
          <a:prstGeom prst="rect">
            <a:avLst/>
          </a:prstGeom>
          <a:noFill/>
          <a:ln w="19050">
            <a:solidFill>
              <a:srgbClr val="FA4098">
                <a:alpha val="71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CDDA97-461C-4C8F-BB39-AB528AEFB397}"/>
              </a:ext>
            </a:extLst>
          </p:cNvPr>
          <p:cNvSpPr/>
          <p:nvPr/>
        </p:nvSpPr>
        <p:spPr>
          <a:xfrm>
            <a:off x="9991344" y="3046752"/>
            <a:ext cx="1407572" cy="305294"/>
          </a:xfrm>
          <a:prstGeom prst="rect">
            <a:avLst/>
          </a:prstGeom>
          <a:noFill/>
          <a:ln w="19050">
            <a:solidFill>
              <a:srgbClr val="FA4098">
                <a:alpha val="71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D9C16C0-38D7-4C5E-B48A-87C708CFC81E}"/>
              </a:ext>
            </a:extLst>
          </p:cNvPr>
          <p:cNvSpPr txBox="1"/>
          <p:nvPr/>
        </p:nvSpPr>
        <p:spPr>
          <a:xfrm>
            <a:off x="926592" y="4767930"/>
            <a:ext cx="474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pop()</a:t>
            </a:r>
            <a:r>
              <a:rPr lang="fr-CA" dirty="0">
                <a:solidFill>
                  <a:srgbClr val="73B3D1"/>
                </a:solidFill>
              </a:rPr>
              <a:t> et </a:t>
            </a:r>
            <a:r>
              <a:rPr lang="fr-CA" dirty="0">
                <a:solidFill>
                  <a:srgbClr val="FA4098"/>
                </a:solidFill>
              </a:rPr>
              <a:t>supprimerImage() </a:t>
            </a:r>
            <a:r>
              <a:rPr lang="fr-CA" dirty="0">
                <a:solidFill>
                  <a:srgbClr val="73B3D1"/>
                </a:solidFill>
              </a:rPr>
              <a:t>sont des fonctions </a:t>
            </a:r>
            <a:r>
              <a:rPr lang="fr-CA" u="sng" dirty="0">
                <a:solidFill>
                  <a:srgbClr val="73B3D1"/>
                </a:solidFill>
              </a:rPr>
              <a:t>sans</a:t>
            </a:r>
            <a:r>
              <a:rPr lang="fr-CA" dirty="0">
                <a:solidFill>
                  <a:srgbClr val="73B3D1"/>
                </a:solidFill>
              </a:rPr>
              <a:t> paramètre.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721D36B-C2BC-4144-88FA-24B3B5CBA257}"/>
              </a:ext>
            </a:extLst>
          </p:cNvPr>
          <p:cNvSpPr txBox="1"/>
          <p:nvPr/>
        </p:nvSpPr>
        <p:spPr>
          <a:xfrm>
            <a:off x="6774009" y="4834556"/>
            <a:ext cx="474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push(...)</a:t>
            </a:r>
            <a:r>
              <a:rPr lang="fr-CA" dirty="0">
                <a:solidFill>
                  <a:srgbClr val="73B3D1"/>
                </a:solidFill>
              </a:rPr>
              <a:t>, </a:t>
            </a:r>
            <a:r>
              <a:rPr lang="fr-CA" dirty="0">
                <a:solidFill>
                  <a:srgbClr val="FA4098"/>
                </a:solidFill>
              </a:rPr>
              <a:t>querySelector(...)</a:t>
            </a:r>
            <a:r>
              <a:rPr lang="fr-CA" dirty="0">
                <a:solidFill>
                  <a:srgbClr val="73B3D1"/>
                </a:solidFill>
              </a:rPr>
              <a:t>, </a:t>
            </a:r>
            <a:r>
              <a:rPr lang="fr-CA" dirty="0">
                <a:solidFill>
                  <a:srgbClr val="FA4098"/>
                </a:solidFill>
              </a:rPr>
              <a:t>setAttribute(...)</a:t>
            </a:r>
            <a:r>
              <a:rPr lang="fr-CA" dirty="0">
                <a:solidFill>
                  <a:srgbClr val="73B3D1"/>
                </a:solidFill>
              </a:rPr>
              <a:t> et </a:t>
            </a:r>
            <a:r>
              <a:rPr lang="fr-CA" dirty="0">
                <a:solidFill>
                  <a:srgbClr val="FA4098"/>
                </a:solidFill>
              </a:rPr>
              <a:t>add(...)</a:t>
            </a:r>
            <a:r>
              <a:rPr lang="fr-CA" dirty="0">
                <a:solidFill>
                  <a:srgbClr val="73B3D1"/>
                </a:solidFill>
              </a:rPr>
              <a:t> sont des fonctions </a:t>
            </a:r>
            <a:r>
              <a:rPr lang="fr-CA" u="sng" dirty="0">
                <a:solidFill>
                  <a:srgbClr val="73B3D1"/>
                </a:solidFill>
              </a:rPr>
              <a:t>avec</a:t>
            </a:r>
            <a:r>
              <a:rPr lang="fr-CA" dirty="0">
                <a:solidFill>
                  <a:srgbClr val="73B3D1"/>
                </a:solidFill>
              </a:rPr>
              <a:t> paramètre(s).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3192BE7-80CA-4488-A563-5D09B3EF7CE6}"/>
              </a:ext>
            </a:extLst>
          </p:cNvPr>
          <p:cNvCxnSpPr>
            <a:cxnSpLocks/>
          </p:cNvCxnSpPr>
          <p:nvPr/>
        </p:nvCxnSpPr>
        <p:spPr>
          <a:xfrm flipH="1">
            <a:off x="896112" y="5742432"/>
            <a:ext cx="10569755" cy="0"/>
          </a:xfrm>
          <a:prstGeom prst="line">
            <a:avLst/>
          </a:prstGeom>
          <a:ln w="28575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D7FFC8D2-49A6-448A-A667-99E7488317C6}"/>
              </a:ext>
            </a:extLst>
          </p:cNvPr>
          <p:cNvSpPr txBox="1"/>
          <p:nvPr/>
        </p:nvSpPr>
        <p:spPr>
          <a:xfrm>
            <a:off x="1091184" y="5900928"/>
            <a:ext cx="1009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Lorsqu’une </a:t>
            </a:r>
            <a:r>
              <a:rPr lang="fr-CA" b="1" dirty="0">
                <a:solidFill>
                  <a:srgbClr val="73B3D1"/>
                </a:solidFill>
              </a:rPr>
              <a:t>fonction</a:t>
            </a:r>
            <a:r>
              <a:rPr lang="fr-CA" dirty="0">
                <a:solidFill>
                  <a:srgbClr val="73B3D1"/>
                </a:solidFill>
              </a:rPr>
              <a:t> requiert une ou plusieurs </a:t>
            </a:r>
            <a:r>
              <a:rPr lang="fr-CA" b="1" dirty="0">
                <a:solidFill>
                  <a:srgbClr val="73B3D1"/>
                </a:solidFill>
              </a:rPr>
              <a:t>données</a:t>
            </a:r>
            <a:r>
              <a:rPr lang="fr-CA" dirty="0">
                <a:solidFill>
                  <a:srgbClr val="73B3D1"/>
                </a:solidFill>
              </a:rPr>
              <a:t> dans ses </a:t>
            </a:r>
            <a:r>
              <a:rPr lang="fr-CA" dirty="0">
                <a:solidFill>
                  <a:srgbClr val="FA4098"/>
                </a:solidFill>
              </a:rPr>
              <a:t>parenthèses</a:t>
            </a:r>
            <a:r>
              <a:rPr lang="fr-CA" dirty="0">
                <a:solidFill>
                  <a:srgbClr val="73B3D1"/>
                </a:solidFill>
              </a:rPr>
              <a:t> lorsqu’elle est appelée, on dit que c’est une </a:t>
            </a:r>
            <a:r>
              <a:rPr lang="fr-CA" b="1" dirty="0">
                <a:solidFill>
                  <a:srgbClr val="73B3D1"/>
                </a:solidFill>
              </a:rPr>
              <a:t>fonction</a:t>
            </a:r>
            <a:r>
              <a:rPr lang="fr-CA" dirty="0">
                <a:solidFill>
                  <a:srgbClr val="73B3D1"/>
                </a:solidFill>
              </a:rPr>
              <a:t> avec </a:t>
            </a:r>
            <a:r>
              <a:rPr lang="fr-CA" dirty="0">
                <a:solidFill>
                  <a:srgbClr val="FA4098"/>
                </a:solidFill>
              </a:rPr>
              <a:t>paramètre(s)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12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5BD0E3-9A43-4FEC-945A-C0911E99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Fonctions avec paramètres</a:t>
            </a:r>
          </a:p>
          <a:p>
            <a:pPr lvl="1"/>
            <a:r>
              <a:rPr lang="fr-CA" dirty="0"/>
              <a:t> Si une fonction requiert un ou plusieurs paramètres et qu’on ne lui fournit pas, ça ne fonctionne pas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208EB8-347A-41FD-BF8E-F0EA42F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B75698-1261-401C-A3FD-4BD1C1C5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3" y="2665385"/>
            <a:ext cx="3572374" cy="129558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8242F55-EC2E-41C6-9A21-8585C4BCBEE7}"/>
              </a:ext>
            </a:extLst>
          </p:cNvPr>
          <p:cNvSpPr txBox="1"/>
          <p:nvPr/>
        </p:nvSpPr>
        <p:spPr>
          <a:xfrm>
            <a:off x="5219165" y="2851510"/>
            <a:ext cx="686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73B3D1"/>
                </a:solidFill>
              </a:rPr>
              <a:t>Ceci n’est pas valide</a:t>
            </a:r>
            <a:r>
              <a:rPr lang="fr-CA" dirty="0">
                <a:solidFill>
                  <a:srgbClr val="73B3D1"/>
                </a:solidFill>
              </a:rPr>
              <a:t>. On veut « ajouter une donnée à la fin du tableau », mais on ne dit pas </a:t>
            </a:r>
            <a:r>
              <a:rPr lang="fr-CA" u="sng" dirty="0">
                <a:solidFill>
                  <a:srgbClr val="73B3D1"/>
                </a:solidFill>
              </a:rPr>
              <a:t>quelle donnée</a:t>
            </a:r>
            <a:r>
              <a:rPr lang="fr-CA" dirty="0">
                <a:solidFill>
                  <a:srgbClr val="73B3D1"/>
                </a:solidFill>
              </a:rPr>
              <a:t> ! La fonction </a:t>
            </a:r>
            <a:r>
              <a:rPr lang="fr-CA" dirty="0">
                <a:solidFill>
                  <a:srgbClr val="FA4098"/>
                </a:solidFill>
              </a:rPr>
              <a:t>push()</a:t>
            </a:r>
            <a:r>
              <a:rPr lang="fr-CA" dirty="0">
                <a:solidFill>
                  <a:srgbClr val="73B3D1"/>
                </a:solidFill>
              </a:rPr>
              <a:t> ne peut pas fonctionner sans savoir ce qu’on veut ajouter dans le tableau.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A625EE2-6663-4EDC-9EB7-324E8701ACCD}"/>
              </a:ext>
            </a:extLst>
          </p:cNvPr>
          <p:cNvCxnSpPr/>
          <p:nvPr/>
        </p:nvCxnSpPr>
        <p:spPr>
          <a:xfrm flipV="1">
            <a:off x="3645408" y="3377184"/>
            <a:ext cx="1499616" cy="28658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8BA2BDD5-6807-4592-9416-90EF24C2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33" y="4851502"/>
            <a:ext cx="4662204" cy="85592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F916C8-B3DF-4D1A-A2D7-6898BBE4C0BB}"/>
              </a:ext>
            </a:extLst>
          </p:cNvPr>
          <p:cNvSpPr txBox="1"/>
          <p:nvPr/>
        </p:nvSpPr>
        <p:spPr>
          <a:xfrm>
            <a:off x="5956782" y="4679300"/>
            <a:ext cx="589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73B3D1"/>
                </a:solidFill>
              </a:rPr>
              <a:t>Ceci n’est pas valide</a:t>
            </a:r>
            <a:r>
              <a:rPr lang="fr-CA" dirty="0">
                <a:solidFill>
                  <a:srgbClr val="73B3D1"/>
                </a:solidFill>
              </a:rPr>
              <a:t>. Il manque un </a:t>
            </a:r>
            <a:r>
              <a:rPr lang="fr-CA" dirty="0">
                <a:solidFill>
                  <a:srgbClr val="FA4098"/>
                </a:solidFill>
              </a:rPr>
              <a:t>paramètre</a:t>
            </a:r>
            <a:r>
              <a:rPr lang="fr-CA" dirty="0">
                <a:solidFill>
                  <a:srgbClr val="73B3D1"/>
                </a:solidFill>
              </a:rPr>
              <a:t>. Certes, on indique qu’on souhaite changer la valeur de l’attribut </a:t>
            </a:r>
            <a:r>
              <a:rPr lang="fr-CA" dirty="0">
                <a:solidFill>
                  <a:srgbClr val="FA4098"/>
                </a:solidFill>
              </a:rPr>
              <a:t>src</a:t>
            </a:r>
            <a:r>
              <a:rPr lang="fr-CA" dirty="0">
                <a:solidFill>
                  <a:srgbClr val="73B3D1"/>
                </a:solidFill>
              </a:rPr>
              <a:t>, mais si on n’indique pas la </a:t>
            </a:r>
            <a:r>
              <a:rPr lang="fr-CA" b="1" dirty="0">
                <a:solidFill>
                  <a:srgbClr val="73B3D1"/>
                </a:solidFill>
              </a:rPr>
              <a:t>nouvelle valeur</a:t>
            </a:r>
            <a:r>
              <a:rPr lang="fr-CA" dirty="0">
                <a:solidFill>
                  <a:srgbClr val="73B3D1"/>
                </a:solidFill>
              </a:rPr>
              <a:t> qu’on veut lui donner : ça ne fonctionnera pas !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AC0E4D9-C986-4B3D-938D-9A0F20637793}"/>
              </a:ext>
            </a:extLst>
          </p:cNvPr>
          <p:cNvCxnSpPr>
            <a:cxnSpLocks/>
          </p:cNvCxnSpPr>
          <p:nvPr/>
        </p:nvCxnSpPr>
        <p:spPr>
          <a:xfrm flipV="1">
            <a:off x="3645408" y="5279464"/>
            <a:ext cx="2249424" cy="24351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187D143-E85C-4A6B-A99E-9A456A933A03}"/>
              </a:ext>
            </a:extLst>
          </p:cNvPr>
          <p:cNvSpPr txBox="1"/>
          <p:nvPr/>
        </p:nvSpPr>
        <p:spPr>
          <a:xfrm>
            <a:off x="706090" y="2857606"/>
            <a:ext cx="531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✅</a:t>
            </a:r>
            <a:endParaRPr lang="fr-CA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7656A5-1878-4C7A-8628-235A2AC84C51}"/>
              </a:ext>
            </a:extLst>
          </p:cNvPr>
          <p:cNvSpPr txBox="1"/>
          <p:nvPr/>
        </p:nvSpPr>
        <p:spPr>
          <a:xfrm>
            <a:off x="706089" y="4939085"/>
            <a:ext cx="53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✅</a:t>
            </a:r>
            <a:endParaRPr lang="fr-CA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EA64A48-1F8E-42FB-A8BA-35109E5FA6C7}"/>
              </a:ext>
            </a:extLst>
          </p:cNvPr>
          <p:cNvSpPr txBox="1"/>
          <p:nvPr/>
        </p:nvSpPr>
        <p:spPr>
          <a:xfrm>
            <a:off x="706088" y="3492564"/>
            <a:ext cx="531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❌</a:t>
            </a:r>
            <a:endParaRPr lang="fr-CA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4B0C58-D1CA-4589-BC82-63FE826B7F58}"/>
              </a:ext>
            </a:extLst>
          </p:cNvPr>
          <p:cNvSpPr txBox="1"/>
          <p:nvPr/>
        </p:nvSpPr>
        <p:spPr>
          <a:xfrm>
            <a:off x="703576" y="5384476"/>
            <a:ext cx="53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❌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15832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5BD0E3-9A43-4FEC-945A-C0911E99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Déclarer une fonction avec paramètre(s)</a:t>
            </a:r>
          </a:p>
          <a:p>
            <a:pPr lvl="1"/>
            <a:r>
              <a:rPr lang="fr-CA" dirty="0"/>
              <a:t> Dans les </a:t>
            </a:r>
            <a:r>
              <a:rPr lang="fr-CA" b="1" dirty="0"/>
              <a:t>parenthèses</a:t>
            </a:r>
            <a:r>
              <a:rPr lang="fr-CA" dirty="0"/>
              <a:t>, il faut ajouter un ou plusieurs « </a:t>
            </a:r>
            <a:r>
              <a:rPr lang="fr-CA" dirty="0">
                <a:solidFill>
                  <a:srgbClr val="FA4098"/>
                </a:solidFill>
              </a:rPr>
              <a:t>paramètres</a:t>
            </a:r>
            <a:r>
              <a:rPr lang="fr-CA" dirty="0"/>
              <a:t> 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208EB8-347A-41FD-BF8E-F0EA42F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8ABB3E-4F97-4055-B67F-0F38936060BF}"/>
              </a:ext>
            </a:extLst>
          </p:cNvPr>
          <p:cNvSpPr txBox="1"/>
          <p:nvPr/>
        </p:nvSpPr>
        <p:spPr>
          <a:xfrm>
            <a:off x="1114463" y="2444496"/>
            <a:ext cx="411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73B3D1"/>
                </a:solidFill>
              </a:rPr>
              <a:t>Déclaration de la fonction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9D7D41-CCFB-415D-A644-8953CC64B925}"/>
              </a:ext>
            </a:extLst>
          </p:cNvPr>
          <p:cNvSpPr txBox="1"/>
          <p:nvPr/>
        </p:nvSpPr>
        <p:spPr>
          <a:xfrm>
            <a:off x="6788074" y="2444496"/>
            <a:ext cx="411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73B3D1"/>
                </a:solidFill>
              </a:rPr>
              <a:t>Appel de la fonction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02F72FD-6FE0-40DC-916E-C16B6F8A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86" y="2896327"/>
            <a:ext cx="4558755" cy="190732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CF57F35-76AC-4414-8106-1661C69B4889}"/>
              </a:ext>
            </a:extLst>
          </p:cNvPr>
          <p:cNvSpPr/>
          <p:nvPr/>
        </p:nvSpPr>
        <p:spPr>
          <a:xfrm>
            <a:off x="4151376" y="2980944"/>
            <a:ext cx="987552" cy="265183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D8826-FDBB-40FC-BCFC-D339E2348429}"/>
              </a:ext>
            </a:extLst>
          </p:cNvPr>
          <p:cNvSpPr/>
          <p:nvPr/>
        </p:nvSpPr>
        <p:spPr>
          <a:xfrm>
            <a:off x="2377440" y="3569571"/>
            <a:ext cx="987552" cy="274319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4F3C25-10DB-430F-9B75-7F3F18D5E031}"/>
              </a:ext>
            </a:extLst>
          </p:cNvPr>
          <p:cNvSpPr/>
          <p:nvPr/>
        </p:nvSpPr>
        <p:spPr>
          <a:xfrm>
            <a:off x="3096768" y="3889813"/>
            <a:ext cx="987552" cy="235835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A625BA5-C578-4526-98BB-3DC0F5E4D840}"/>
              </a:ext>
            </a:extLst>
          </p:cNvPr>
          <p:cNvCxnSpPr/>
          <p:nvPr/>
        </p:nvCxnSpPr>
        <p:spPr>
          <a:xfrm flipH="1">
            <a:off x="3846576" y="3246127"/>
            <a:ext cx="548640" cy="597763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6222F0C-4136-42CC-8C2B-0834CED16416}"/>
              </a:ext>
            </a:extLst>
          </p:cNvPr>
          <p:cNvCxnSpPr>
            <a:cxnSpLocks/>
          </p:cNvCxnSpPr>
          <p:nvPr/>
        </p:nvCxnSpPr>
        <p:spPr>
          <a:xfrm flipH="1">
            <a:off x="3364992" y="3246126"/>
            <a:ext cx="908304" cy="29888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564FE5E-A67F-4860-AD0F-F261DB9D052C}"/>
              </a:ext>
            </a:extLst>
          </p:cNvPr>
          <p:cNvSpPr txBox="1"/>
          <p:nvPr/>
        </p:nvSpPr>
        <p:spPr>
          <a:xfrm>
            <a:off x="1001786" y="4992624"/>
            <a:ext cx="455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message</a:t>
            </a:r>
            <a:r>
              <a:rPr lang="fr-CA" dirty="0">
                <a:solidFill>
                  <a:srgbClr val="73B3D1"/>
                </a:solidFill>
              </a:rPr>
              <a:t> est le nom du </a:t>
            </a:r>
            <a:r>
              <a:rPr lang="fr-CA" b="1" dirty="0">
                <a:solidFill>
                  <a:srgbClr val="73B3D1"/>
                </a:solidFill>
              </a:rPr>
              <a:t>paramètre</a:t>
            </a:r>
            <a:r>
              <a:rPr lang="fr-CA" dirty="0">
                <a:solidFill>
                  <a:srgbClr val="73B3D1"/>
                </a:solidFill>
              </a:rPr>
              <a:t> de la fonction. La valeur qui est donnée à </a:t>
            </a:r>
            <a:r>
              <a:rPr lang="fr-CA" dirty="0">
                <a:solidFill>
                  <a:srgbClr val="FA4098"/>
                </a:solidFill>
              </a:rPr>
              <a:t>message</a:t>
            </a:r>
            <a:r>
              <a:rPr lang="fr-CA" dirty="0">
                <a:solidFill>
                  <a:srgbClr val="73B3D1"/>
                </a:solidFill>
              </a:rPr>
              <a:t> lorsque la fonction est </a:t>
            </a:r>
            <a:r>
              <a:rPr lang="fr-CA" b="1" dirty="0">
                <a:solidFill>
                  <a:srgbClr val="73B3D1"/>
                </a:solidFill>
              </a:rPr>
              <a:t>appelée</a:t>
            </a:r>
            <a:r>
              <a:rPr lang="fr-CA" dirty="0">
                <a:solidFill>
                  <a:srgbClr val="73B3D1"/>
                </a:solidFill>
              </a:rPr>
              <a:t> va déterminer l’alerte et l’affichage dans la console.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BAD439-807A-40B5-A4C2-4F36C094DEF9}"/>
              </a:ext>
            </a:extLst>
          </p:cNvPr>
          <p:cNvSpPr txBox="1"/>
          <p:nvPr/>
        </p:nvSpPr>
        <p:spPr>
          <a:xfrm>
            <a:off x="6125953" y="3468317"/>
            <a:ext cx="538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Ici, on appelle la fonction </a:t>
            </a:r>
            <a:r>
              <a:rPr lang="fr-CA" dirty="0">
                <a:solidFill>
                  <a:srgbClr val="FA4098"/>
                </a:solidFill>
              </a:rPr>
              <a:t>alerteEtConsole(...)</a:t>
            </a:r>
            <a:r>
              <a:rPr lang="fr-CA" dirty="0">
                <a:solidFill>
                  <a:srgbClr val="73B3D1"/>
                </a:solidFill>
              </a:rPr>
              <a:t> et on donne la valeur </a:t>
            </a:r>
            <a:r>
              <a:rPr lang="fr-CA" dirty="0">
                <a:solidFill>
                  <a:srgbClr val="C00000"/>
                </a:solidFill>
              </a:rPr>
              <a:t>"Cliquez pour gagner 1000$ </a:t>
            </a:r>
            <a:r>
              <a:rPr lang="en-CA" dirty="0">
                <a:solidFill>
                  <a:srgbClr val="C00000"/>
                </a:solidFill>
              </a:rPr>
              <a:t>🤑"</a:t>
            </a:r>
            <a:r>
              <a:rPr lang="en-CA" dirty="0">
                <a:solidFill>
                  <a:srgbClr val="73B3D1"/>
                </a:solidFill>
              </a:rPr>
              <a:t> au paramètre </a:t>
            </a:r>
            <a:r>
              <a:rPr lang="en-CA" dirty="0">
                <a:solidFill>
                  <a:srgbClr val="FA4098"/>
                </a:solidFill>
              </a:rPr>
              <a:t>message</a:t>
            </a:r>
            <a:r>
              <a:rPr lang="en-CA" dirty="0">
                <a:solidFill>
                  <a:srgbClr val="73B3D1"/>
                </a:solidFill>
              </a:rPr>
              <a:t>. Cela signifie que c’est cette phrase qui apparaîtra dans l’</a:t>
            </a:r>
            <a:r>
              <a:rPr lang="en-CA" b="1" dirty="0">
                <a:solidFill>
                  <a:srgbClr val="73B3D1"/>
                </a:solidFill>
              </a:rPr>
              <a:t>alerte</a:t>
            </a:r>
            <a:r>
              <a:rPr lang="en-CA" dirty="0">
                <a:solidFill>
                  <a:srgbClr val="73B3D1"/>
                </a:solidFill>
              </a:rPr>
              <a:t> et dans la </a:t>
            </a:r>
            <a:r>
              <a:rPr lang="en-CA" b="1" dirty="0">
                <a:solidFill>
                  <a:srgbClr val="73B3D1"/>
                </a:solidFill>
              </a:rPr>
              <a:t>console</a:t>
            </a:r>
            <a:r>
              <a:rPr lang="en-CA" dirty="0">
                <a:solidFill>
                  <a:srgbClr val="73B3D1"/>
                </a:solidFill>
              </a:rPr>
              <a:t>.</a:t>
            </a:r>
            <a:endParaRPr lang="fr-CA" dirty="0">
              <a:solidFill>
                <a:srgbClr val="73B3D1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F9E8724-6A45-4F84-9B98-88AD293F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53" y="2899707"/>
            <a:ext cx="5082631" cy="39372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10814E5-0B25-48E1-A4DB-06ABC67E3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205" y="5440598"/>
            <a:ext cx="3023718" cy="104693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5204EDD-BD65-44BB-B6BF-38ABED3E1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825" y="5292723"/>
            <a:ext cx="2857899" cy="64779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0562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5BD0E3-9A43-4FEC-945A-C0911E99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 Pourquoi des paramètres ?</a:t>
            </a:r>
          </a:p>
          <a:p>
            <a:pPr lvl="1"/>
            <a:r>
              <a:rPr lang="fr-CA" dirty="0"/>
              <a:t> Exemple : ces trois fonctions permettent de changer la </a:t>
            </a:r>
            <a:r>
              <a:rPr lang="fr-CA" b="1" dirty="0"/>
              <a:t>couleur de texte</a:t>
            </a:r>
            <a:r>
              <a:rPr lang="fr-CA" dirty="0"/>
              <a:t> </a:t>
            </a:r>
            <a:r>
              <a:rPr lang="fr-CA" b="1" dirty="0"/>
              <a:t>et de bordure</a:t>
            </a:r>
            <a:r>
              <a:rPr lang="fr-CA" dirty="0"/>
              <a:t> de l’élément </a:t>
            </a:r>
            <a:r>
              <a:rPr lang="fr-CA" dirty="0">
                <a:solidFill>
                  <a:srgbClr val="FA4098"/>
                </a:solidFill>
              </a:rPr>
              <a:t>#texte</a:t>
            </a:r>
            <a:r>
              <a:rPr lang="fr-CA" dirty="0"/>
              <a:t>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208EB8-347A-41FD-BF8E-F0EA42F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BFCEC8-0152-4650-8522-60DB8C01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60" y="2503072"/>
            <a:ext cx="7625279" cy="409400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86720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>
            <a:extLst>
              <a:ext uri="{FF2B5EF4-FFF2-40B4-BE49-F238E27FC236}">
                <a16:creationId xmlns:a16="http://schemas.microsoft.com/office/drawing/2014/main" id="{D606A5CE-0D64-4F70-B629-16C1CDC9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14" y="2685946"/>
            <a:ext cx="10012172" cy="148610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5BD0E3-9A43-4FEC-945A-C0911E99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Pourquoi des paramètres ?</a:t>
            </a:r>
          </a:p>
          <a:p>
            <a:pPr lvl="1"/>
            <a:r>
              <a:rPr lang="fr-CA" dirty="0"/>
              <a:t> Même exemple, mais on utilise un </a:t>
            </a:r>
            <a:r>
              <a:rPr lang="fr-CA" b="1" dirty="0">
                <a:solidFill>
                  <a:srgbClr val="FF0000"/>
                </a:solidFill>
              </a:rPr>
              <a:t>pa</a:t>
            </a:r>
            <a:r>
              <a:rPr lang="fr-CA" b="1" dirty="0">
                <a:solidFill>
                  <a:srgbClr val="FFC000"/>
                </a:solidFill>
              </a:rPr>
              <a:t>ra</a:t>
            </a:r>
            <a:r>
              <a:rPr lang="fr-CA" b="1" dirty="0">
                <a:solidFill>
                  <a:srgbClr val="92D050"/>
                </a:solidFill>
              </a:rPr>
              <a:t>m</a:t>
            </a:r>
            <a:r>
              <a:rPr lang="fr-CA" b="1" dirty="0">
                <a:solidFill>
                  <a:srgbClr val="00B0F0"/>
                </a:solidFill>
              </a:rPr>
              <a:t>èt</a:t>
            </a:r>
            <a:r>
              <a:rPr lang="fr-CA" b="1" dirty="0">
                <a:solidFill>
                  <a:srgbClr val="FA4098"/>
                </a:solidFill>
              </a:rPr>
              <a:t>re</a:t>
            </a:r>
            <a:r>
              <a:rPr lang="fr-CA" dirty="0"/>
              <a:t> </a:t>
            </a:r>
            <a:r>
              <a:rPr lang="en-CA" dirty="0"/>
              <a:t>🌈 </a:t>
            </a:r>
            <a:r>
              <a:rPr lang="fr-CA" dirty="0"/>
              <a:t>pour choisir la couleur :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208EB8-347A-41FD-BF8E-F0EA42F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A8CE1-9C4F-4701-9780-D03014303B1E}"/>
              </a:ext>
            </a:extLst>
          </p:cNvPr>
          <p:cNvSpPr/>
          <p:nvPr/>
        </p:nvSpPr>
        <p:spPr>
          <a:xfrm>
            <a:off x="4506944" y="2821179"/>
            <a:ext cx="1887701" cy="265183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72692-6B28-4822-95CE-2A1D7289A94D}"/>
              </a:ext>
            </a:extLst>
          </p:cNvPr>
          <p:cNvSpPr/>
          <p:nvPr/>
        </p:nvSpPr>
        <p:spPr>
          <a:xfrm>
            <a:off x="7917140" y="3151063"/>
            <a:ext cx="1969008" cy="265183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8461EB4-E53A-45BA-A3F7-CCC63AF48D45}"/>
              </a:ext>
            </a:extLst>
          </p:cNvPr>
          <p:cNvSpPr txBox="1"/>
          <p:nvPr/>
        </p:nvSpPr>
        <p:spPr>
          <a:xfrm>
            <a:off x="2426190" y="5840268"/>
            <a:ext cx="302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Cet appel rendra le texte </a:t>
            </a:r>
            <a:r>
              <a:rPr lang="fr-CA" dirty="0">
                <a:solidFill>
                  <a:srgbClr val="FA4098"/>
                </a:solidFill>
              </a:rPr>
              <a:t>rose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CABD571-A610-4E1D-B2C6-9BCA98A12B00}"/>
              </a:ext>
            </a:extLst>
          </p:cNvPr>
          <p:cNvSpPr txBox="1"/>
          <p:nvPr/>
        </p:nvSpPr>
        <p:spPr>
          <a:xfrm>
            <a:off x="6496277" y="5823951"/>
            <a:ext cx="340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Cet appel rendra le texte </a:t>
            </a:r>
            <a:r>
              <a:rPr lang="fr-CA" dirty="0">
                <a:solidFill>
                  <a:srgbClr val="C00000"/>
                </a:solidFill>
              </a:rPr>
              <a:t>cramoisi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7BAEED-669D-42C3-AEB4-120B6EC022C9}"/>
              </a:ext>
            </a:extLst>
          </p:cNvPr>
          <p:cNvSpPr txBox="1"/>
          <p:nvPr/>
        </p:nvSpPr>
        <p:spPr>
          <a:xfrm>
            <a:off x="2750544" y="4216674"/>
            <a:ext cx="668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Pas besoin de créer une fonction par couleur 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C075B1-CC88-4F7B-B904-D2F8BD195309}"/>
              </a:ext>
            </a:extLst>
          </p:cNvPr>
          <p:cNvSpPr/>
          <p:nvPr/>
        </p:nvSpPr>
        <p:spPr>
          <a:xfrm>
            <a:off x="8703524" y="3475605"/>
            <a:ext cx="1969008" cy="265183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9EBFDF1B-D29E-46B6-9EA2-DD5496DB5CC2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7011277" y="1260697"/>
            <a:ext cx="329884" cy="3450849"/>
          </a:xfrm>
          <a:prstGeom prst="curvedConnector3">
            <a:avLst>
              <a:gd name="adj1" fmla="val -69297"/>
            </a:avLst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9F9E8AE9-F18A-4508-8D3D-847913A15C37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7557425" y="714548"/>
            <a:ext cx="630347" cy="4843608"/>
          </a:xfrm>
          <a:prstGeom prst="curvedConnector4">
            <a:avLst>
              <a:gd name="adj1" fmla="val -75924"/>
              <a:gd name="adj2" fmla="val 100510"/>
            </a:avLst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F0D843A8-4ED4-4437-8537-FB9DF508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24" y="5365977"/>
            <a:ext cx="3116770" cy="47429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92320298-DBB7-4B7C-A0D4-F25739CF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906" y="5360488"/>
            <a:ext cx="3762900" cy="42868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234940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5BD0E3-9A43-4FEC-945A-C0911E99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Pourquoi des paramètres ?</a:t>
            </a:r>
          </a:p>
          <a:p>
            <a:pPr lvl="1"/>
            <a:r>
              <a:rPr lang="fr-CA" dirty="0"/>
              <a:t> Même exemple, mais on utilise </a:t>
            </a:r>
            <a:r>
              <a:rPr lang="fr-CA" dirty="0">
                <a:solidFill>
                  <a:srgbClr val="FA4098"/>
                </a:solidFill>
              </a:rPr>
              <a:t>deux paramètres</a:t>
            </a:r>
            <a:r>
              <a:rPr lang="fr-CA" dirty="0"/>
              <a:t> </a:t>
            </a:r>
            <a:r>
              <a:rPr lang="en-CA" dirty="0"/>
              <a:t>🤯💥 : un pour choisir la </a:t>
            </a:r>
            <a:r>
              <a:rPr lang="en-CA" b="1" dirty="0"/>
              <a:t>couleur</a:t>
            </a:r>
            <a:r>
              <a:rPr lang="en-CA" dirty="0"/>
              <a:t> et un pour choisir l’</a:t>
            </a:r>
            <a:r>
              <a:rPr lang="en-CA" b="1" dirty="0"/>
              <a:t>id</a:t>
            </a:r>
            <a:r>
              <a:rPr lang="en-CA" dirty="0"/>
              <a:t> de l’élément à modifier !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208EB8-347A-41FD-BF8E-F0EA42F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4C6FFE-CF06-44B6-9E77-C3F120D4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04" y="2524545"/>
            <a:ext cx="8598191" cy="199569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89EB68-4A26-47BA-B6DC-D65FACD2530E}"/>
              </a:ext>
            </a:extLst>
          </p:cNvPr>
          <p:cNvSpPr/>
          <p:nvPr/>
        </p:nvSpPr>
        <p:spPr>
          <a:xfrm>
            <a:off x="5470113" y="2626107"/>
            <a:ext cx="1851184" cy="265183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5864CD-41C7-4F1F-A53E-238BB1C3BED0}"/>
              </a:ext>
            </a:extLst>
          </p:cNvPr>
          <p:cNvSpPr/>
          <p:nvPr/>
        </p:nvSpPr>
        <p:spPr>
          <a:xfrm>
            <a:off x="7548849" y="3226729"/>
            <a:ext cx="1851184" cy="265183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A73D8-8466-42BD-8CFD-2213E85C9735}"/>
              </a:ext>
            </a:extLst>
          </p:cNvPr>
          <p:cNvSpPr/>
          <p:nvPr/>
        </p:nvSpPr>
        <p:spPr>
          <a:xfrm>
            <a:off x="8280369" y="3537272"/>
            <a:ext cx="1851184" cy="265183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7CD625-EF68-4886-A8A4-D5B15A2750C0}"/>
              </a:ext>
            </a:extLst>
          </p:cNvPr>
          <p:cNvSpPr/>
          <p:nvPr/>
        </p:nvSpPr>
        <p:spPr>
          <a:xfrm>
            <a:off x="4878801" y="2626106"/>
            <a:ext cx="333279" cy="265183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8C8041-97CE-4BB9-A7E7-097B01821CCF}"/>
              </a:ext>
            </a:extLst>
          </p:cNvPr>
          <p:cNvSpPr/>
          <p:nvPr/>
        </p:nvSpPr>
        <p:spPr>
          <a:xfrm>
            <a:off x="5266897" y="3220633"/>
            <a:ext cx="333279" cy="265183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4060-EC72-468B-B290-5062F8499DAA}"/>
              </a:ext>
            </a:extLst>
          </p:cNvPr>
          <p:cNvSpPr/>
          <p:nvPr/>
        </p:nvSpPr>
        <p:spPr>
          <a:xfrm>
            <a:off x="5266897" y="3531248"/>
            <a:ext cx="333279" cy="265183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6A410FA-E403-4484-BAB4-09C6A047F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84" y="5188486"/>
            <a:ext cx="4313357" cy="37716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AB76FF-73D7-46D6-81DC-EE3C8B225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063" y="5188246"/>
            <a:ext cx="4038929" cy="38272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0163849-844A-42E2-B1D2-880E5F36BCE8}"/>
              </a:ext>
            </a:extLst>
          </p:cNvPr>
          <p:cNvSpPr txBox="1"/>
          <p:nvPr/>
        </p:nvSpPr>
        <p:spPr>
          <a:xfrm>
            <a:off x="2750544" y="4538224"/>
            <a:ext cx="668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Pas besoin de créer une fonction par élément et par couleur !</a:t>
            </a:r>
          </a:p>
        </p:txBody>
      </p:sp>
    </p:spTree>
    <p:extLst>
      <p:ext uri="{BB962C8B-B14F-4D97-AF65-F5344CB8AC3E}">
        <p14:creationId xmlns:p14="http://schemas.microsoft.com/office/powerpoint/2010/main" val="403880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5BD0E3-9A43-4FEC-945A-C0911E99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51955"/>
            <a:ext cx="10512000" cy="5026393"/>
          </a:xfrm>
        </p:spPr>
        <p:txBody>
          <a:bodyPr/>
          <a:lstStyle/>
          <a:p>
            <a:r>
              <a:rPr lang="fr-CA" dirty="0"/>
              <a:t> Autres exemples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208EB8-347A-41FD-BF8E-F0EA42F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avec paramètres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0C1CF1-2693-460D-BBF6-415D37B0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82" y="3165020"/>
            <a:ext cx="3477110" cy="169568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F1B86C-25F8-4F34-B460-64072A043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6" y="3165020"/>
            <a:ext cx="2248214" cy="100026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12A1A3-DD26-4E3F-9CCB-1A902D097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946" y="5006058"/>
            <a:ext cx="3734283" cy="12193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2CCC32F-40AA-4C80-BF4E-B121DA7EF096}"/>
              </a:ext>
            </a:extLst>
          </p:cNvPr>
          <p:cNvSpPr txBox="1"/>
          <p:nvPr/>
        </p:nvSpPr>
        <p:spPr>
          <a:xfrm>
            <a:off x="1054608" y="1942430"/>
            <a:ext cx="4303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On peut utiliser des valeurs rangées dans des variables sans problème pour les </a:t>
            </a:r>
            <a:r>
              <a:rPr lang="fr-CA" b="1" dirty="0">
                <a:solidFill>
                  <a:srgbClr val="73B3D1"/>
                </a:solidFill>
              </a:rPr>
              <a:t>paramètres</a:t>
            </a:r>
            <a:r>
              <a:rPr lang="fr-CA" dirty="0">
                <a:solidFill>
                  <a:srgbClr val="73B3D1"/>
                </a:solidFill>
              </a:rPr>
              <a:t>. Ici </a:t>
            </a:r>
            <a:r>
              <a:rPr lang="fr-CA" dirty="0">
                <a:solidFill>
                  <a:srgbClr val="FA4098"/>
                </a:solidFill>
              </a:rPr>
              <a:t>n1</a:t>
            </a:r>
            <a:r>
              <a:rPr lang="fr-CA" dirty="0">
                <a:solidFill>
                  <a:srgbClr val="73B3D1"/>
                </a:solidFill>
              </a:rPr>
              <a:t> vaudra </a:t>
            </a:r>
            <a:r>
              <a:rPr lang="fr-CA" dirty="0"/>
              <a:t>3</a:t>
            </a:r>
            <a:r>
              <a:rPr lang="fr-CA" dirty="0">
                <a:solidFill>
                  <a:srgbClr val="73B3D1"/>
                </a:solidFill>
              </a:rPr>
              <a:t> et </a:t>
            </a:r>
            <a:r>
              <a:rPr lang="fr-CA" dirty="0">
                <a:solidFill>
                  <a:srgbClr val="FA4098"/>
                </a:solidFill>
              </a:rPr>
              <a:t>n2</a:t>
            </a:r>
            <a:r>
              <a:rPr lang="fr-CA" dirty="0">
                <a:solidFill>
                  <a:srgbClr val="73B3D1"/>
                </a:solidFill>
              </a:rPr>
              <a:t> vaudra </a:t>
            </a:r>
            <a:r>
              <a:rPr lang="fr-CA" dirty="0"/>
              <a:t>4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BCDFFDB-7A17-4132-A8BC-165757164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454" y="3303516"/>
            <a:ext cx="3405843" cy="172353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00CA8DE-3051-4F75-9826-840114F6B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3977" y="2474747"/>
            <a:ext cx="3724795" cy="67636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3859A09-E68E-49EC-9CD4-E6C38C3C5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454" y="5174211"/>
            <a:ext cx="3389849" cy="115653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1D21667-83AC-4B00-9451-BD896758B6A8}"/>
              </a:ext>
            </a:extLst>
          </p:cNvPr>
          <p:cNvSpPr txBox="1"/>
          <p:nvPr/>
        </p:nvSpPr>
        <p:spPr>
          <a:xfrm>
            <a:off x="6982939" y="1063673"/>
            <a:ext cx="480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On peut passer un </a:t>
            </a:r>
            <a:r>
              <a:rPr lang="fr-CA" b="1" dirty="0">
                <a:solidFill>
                  <a:srgbClr val="73B3D1"/>
                </a:solidFill>
              </a:rPr>
              <a:t>tableau</a:t>
            </a:r>
            <a:r>
              <a:rPr lang="fr-CA" dirty="0">
                <a:solidFill>
                  <a:srgbClr val="73B3D1"/>
                </a:solidFill>
              </a:rPr>
              <a:t> en </a:t>
            </a:r>
            <a:r>
              <a:rPr lang="fr-CA" b="1" dirty="0">
                <a:solidFill>
                  <a:srgbClr val="73B3D1"/>
                </a:solidFill>
              </a:rPr>
              <a:t>paramètre</a:t>
            </a:r>
            <a:r>
              <a:rPr lang="fr-CA" dirty="0">
                <a:solidFill>
                  <a:srgbClr val="73B3D1"/>
                </a:solidFill>
              </a:rPr>
              <a:t> à une fonction. Ici, </a:t>
            </a:r>
            <a:r>
              <a:rPr lang="fr-CA" dirty="0">
                <a:solidFill>
                  <a:srgbClr val="FA4098"/>
                </a:solidFill>
              </a:rPr>
              <a:t>alerterSommeTableau( ... )</a:t>
            </a:r>
            <a:r>
              <a:rPr lang="fr-CA" dirty="0">
                <a:solidFill>
                  <a:srgbClr val="73B3D1"/>
                </a:solidFill>
              </a:rPr>
              <a:t> lance une alerte après avoir calculé la somme des nombres du </a:t>
            </a:r>
            <a:r>
              <a:rPr lang="fr-CA" b="1" dirty="0">
                <a:solidFill>
                  <a:srgbClr val="73B3D1"/>
                </a:solidFill>
              </a:rPr>
              <a:t>tableau</a:t>
            </a:r>
            <a:r>
              <a:rPr lang="fr-CA" dirty="0">
                <a:solidFill>
                  <a:srgbClr val="73B3D1"/>
                </a:solidFill>
              </a:rPr>
              <a:t> reçu en </a:t>
            </a:r>
            <a:r>
              <a:rPr lang="fr-CA" b="1" dirty="0">
                <a:solidFill>
                  <a:srgbClr val="73B3D1"/>
                </a:solidFill>
              </a:rPr>
              <a:t>paramètre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DEC742A-E389-467A-B804-71B5E9CB0D78}"/>
              </a:ext>
            </a:extLst>
          </p:cNvPr>
          <p:cNvCxnSpPr/>
          <p:nvPr/>
        </p:nvCxnSpPr>
        <p:spPr>
          <a:xfrm flipV="1">
            <a:off x="6675120" y="1261872"/>
            <a:ext cx="0" cy="5279136"/>
          </a:xfrm>
          <a:prstGeom prst="line">
            <a:avLst/>
          </a:prstGeom>
          <a:ln w="28575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77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12" ma:contentTypeDescription="Crée un document." ma:contentTypeScope="" ma:versionID="155dc918f04293f667600da0052aad8f">
  <xsd:schema xmlns:xsd="http://www.w3.org/2001/XMLSchema" xmlns:xs="http://www.w3.org/2001/XMLSchema" xmlns:p="http://schemas.microsoft.com/office/2006/metadata/properties" xmlns:ns2="83ab252c-4429-4d3c-b354-a26bac7f17c4" xmlns:ns3="e091f7e1-9a56-4269-b406-4a46f84a612c" targetNamespace="http://schemas.microsoft.com/office/2006/metadata/properties" ma:root="true" ma:fieldsID="3d5ae7549784c9fa0427f4cff87a07fc" ns2:_="" ns3:_="">
    <xsd:import namespace="83ab252c-4429-4d3c-b354-a26bac7f17c4"/>
    <xsd:import namespace="e091f7e1-9a56-4269-b406-4a46f84a6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91f7e1-9a56-4269-b406-4a46f84a612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c36092d-e5f0-4c34-bbb7-e31837350491}" ma:internalName="TaxCatchAll" ma:showField="CatchAllData" ma:web="e091f7e1-9a56-4269-b406-4a46f84a6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ab252c-4429-4d3c-b354-a26bac7f17c4">
      <Terms xmlns="http://schemas.microsoft.com/office/infopath/2007/PartnerControls"/>
    </lcf76f155ced4ddcb4097134ff3c332f>
    <TaxCatchAll xmlns="e091f7e1-9a56-4269-b406-4a46f84a612c" xsi:nil="true"/>
  </documentManagement>
</p:properties>
</file>

<file path=customXml/itemProps1.xml><?xml version="1.0" encoding="utf-8"?>
<ds:datastoreItem xmlns:ds="http://schemas.openxmlformats.org/officeDocument/2006/customXml" ds:itemID="{209CB17C-125A-4C67-8383-9EBD82948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b252c-4429-4d3c-b354-a26bac7f17c4"/>
    <ds:schemaRef ds:uri="e091f7e1-9a56-4269-b406-4a46f84a6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D4E3F-366D-4C21-B678-CD16BECA384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83ab252c-4429-4d3c-b354-a26bac7f17c4"/>
    <ds:schemaRef ds:uri="http://schemas.microsoft.com/office/2006/metadata/properties"/>
    <ds:schemaRef ds:uri="http://www.w3.org/XML/1998/namespace"/>
    <ds:schemaRef ds:uri="e091f7e1-9a56-4269-b406-4a46f84a6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15784</TotalTime>
  <Words>973</Words>
  <Application>Microsoft Macintosh PowerPoint</Application>
  <PresentationFormat>Grand écran</PresentationFormat>
  <Paragraphs>80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Semaines 12 et 13</vt:lpstr>
      <vt:lpstr>Menu du jour</vt:lpstr>
      <vt:lpstr>Fonctions avec paramètres</vt:lpstr>
      <vt:lpstr>Fonctions avec paramètres</vt:lpstr>
      <vt:lpstr>Fonctions avec paramètres</vt:lpstr>
      <vt:lpstr>Fonctions avec paramètres</vt:lpstr>
      <vt:lpstr>Fonctions avec paramètres</vt:lpstr>
      <vt:lpstr>Fonctions avec paramètres</vt:lpstr>
      <vt:lpstr>Fonctions avec paramètres</vt:lpstr>
      <vt:lpstr>Fonctions avec valeur de retour</vt:lpstr>
      <vt:lpstr>Fonctions avec valeur de retour</vt:lpstr>
      <vt:lpstr>Fonctions avec valeur de retour</vt:lpstr>
      <vt:lpstr>Fonctions avec valeur de retour</vt:lpstr>
      <vt:lpstr>Fonctions avec valeur de retour</vt:lpstr>
      <vt:lpstr>Fonctions avec paramètres et retour</vt:lpstr>
      <vt:lpstr>Fonctions avec paramètres et retour</vt:lpstr>
      <vt:lpstr>Fonctions avec paramètres et retour</vt:lpstr>
      <vt:lpstr>Fonctions avec paramètres et retour</vt:lpstr>
      <vt:lpstr>Fonctions avec paramètres et retour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Dupont Mathieu</cp:lastModifiedBy>
  <cp:revision>3486</cp:revision>
  <dcterms:created xsi:type="dcterms:W3CDTF">2021-06-05T18:50:42Z</dcterms:created>
  <dcterms:modified xsi:type="dcterms:W3CDTF">2022-11-15T17:13:27Z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  <property fmtid="{D5CDD505-2E9C-101B-9397-08002B2CF9AE}" pid="3" name="MediaServiceImageTags">
    <vt:lpwstr/>
  </property>
</Properties>
</file>