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0279975" cy="42808525"/>
  <p:notesSz cx="6799263" cy="9929813"/>
  <p:defaultTextStyle>
    <a:defPPr>
      <a:defRPr lang="fr-FR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5" autoAdjust="0"/>
    <p:restoredTop sz="94660"/>
  </p:normalViewPr>
  <p:slideViewPr>
    <p:cSldViewPr>
      <p:cViewPr>
        <p:scale>
          <a:sx n="30" d="100"/>
          <a:sy n="30" d="100"/>
        </p:scale>
        <p:origin x="-418" y="2510"/>
      </p:cViewPr>
      <p:guideLst>
        <p:guide orient="horz" pos="13483"/>
        <p:guide pos="9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43CF5-6491-4DC3-856E-810585718989}" type="datetimeFigureOut">
              <a:rPr lang="fr-FR" smtClean="0"/>
              <a:t>29/08/2016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3663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7C28E-0E9B-4151-9F74-78B5528C3F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8347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82800" y="744538"/>
            <a:ext cx="2633663" cy="3724275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569" y="4716661"/>
            <a:ext cx="4986126" cy="4468416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fr-FR" dirty="0">
              <a:latin typeface="Calibri" charset="0"/>
              <a:ea typeface="ヒラギノ角ゴ Pro W3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70998" y="13298398"/>
            <a:ext cx="25737979" cy="917608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41996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F50E-9F37-48F0-8231-3FEBC0CE81F9}" type="datetimeFigureOut">
              <a:rPr lang="fr-FR" smtClean="0"/>
              <a:t>29/08/2016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5F72C-FB45-4D29-A663-4EC4EF628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54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F50E-9F37-48F0-8231-3FEBC0CE81F9}" type="datetimeFigureOut">
              <a:rPr lang="fr-FR" smtClean="0"/>
              <a:t>29/08/2016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5F72C-FB45-4D29-A663-4EC4EF628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08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1952982" y="1714333"/>
            <a:ext cx="6812994" cy="36525976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13999" y="1714333"/>
            <a:ext cx="19934317" cy="36525976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F50E-9F37-48F0-8231-3FEBC0CE81F9}" type="datetimeFigureOut">
              <a:rPr lang="fr-FR" smtClean="0"/>
              <a:t>29/08/2016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5F72C-FB45-4D29-A663-4EC4EF628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356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F50E-9F37-48F0-8231-3FEBC0CE81F9}" type="datetimeFigureOut">
              <a:rPr lang="fr-FR" smtClean="0"/>
              <a:t>29/08/2016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5F72C-FB45-4D29-A663-4EC4EF628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607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91910" y="27508442"/>
            <a:ext cx="25737979" cy="850224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91910" y="18144085"/>
            <a:ext cx="25737979" cy="9364360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21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431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86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F50E-9F37-48F0-8231-3FEBC0CE81F9}" type="datetimeFigureOut">
              <a:rPr lang="fr-FR" smtClean="0"/>
              <a:t>29/08/2016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5F72C-FB45-4D29-A663-4EC4EF628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845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13999" y="9988663"/>
            <a:ext cx="13373656" cy="28251646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392320" y="9988663"/>
            <a:ext cx="13373656" cy="28251646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F50E-9F37-48F0-8231-3FEBC0CE81F9}" type="datetimeFigureOut">
              <a:rPr lang="fr-FR" smtClean="0"/>
              <a:t>29/08/2016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5F72C-FB45-4D29-A663-4EC4EF628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21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14001" y="9582373"/>
            <a:ext cx="13378914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14001" y="13575850"/>
            <a:ext cx="13378914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5381810" y="9582373"/>
            <a:ext cx="13384168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5381810" y="13575850"/>
            <a:ext cx="13384168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F50E-9F37-48F0-8231-3FEBC0CE81F9}" type="datetimeFigureOut">
              <a:rPr lang="fr-FR" smtClean="0"/>
              <a:t>29/08/2016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5F72C-FB45-4D29-A663-4EC4EF628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90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F50E-9F37-48F0-8231-3FEBC0CE81F9}" type="datetimeFigureOut">
              <a:rPr lang="fr-FR" smtClean="0"/>
              <a:t>29/08/2016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5F72C-FB45-4D29-A663-4EC4EF628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56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F50E-9F37-48F0-8231-3FEBC0CE81F9}" type="datetimeFigureOut">
              <a:rPr lang="fr-FR" smtClean="0"/>
              <a:t>29/08/2016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5F72C-FB45-4D29-A663-4EC4EF628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531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14001" y="1704415"/>
            <a:ext cx="9961904" cy="72536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838629" y="1704417"/>
            <a:ext cx="16927349" cy="36535892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514001" y="8958084"/>
            <a:ext cx="9961904" cy="29282225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F50E-9F37-48F0-8231-3FEBC0CE81F9}" type="datetimeFigureOut">
              <a:rPr lang="fr-FR" smtClean="0"/>
              <a:t>29/08/2016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5F72C-FB45-4D29-A663-4EC4EF628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76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35087" y="29965970"/>
            <a:ext cx="18167985" cy="353765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935087" y="3825019"/>
            <a:ext cx="18167985" cy="25685115"/>
          </a:xfrm>
        </p:spPr>
        <p:txBody>
          <a:bodyPr/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935087" y="33503624"/>
            <a:ext cx="18167985" cy="5024051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F50E-9F37-48F0-8231-3FEBC0CE81F9}" type="datetimeFigureOut">
              <a:rPr lang="fr-FR" smtClean="0"/>
              <a:t>29/08/2016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5F72C-FB45-4D29-A663-4EC4EF628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24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  <a:prstGeom prst="rect">
            <a:avLst/>
          </a:prstGeom>
        </p:spPr>
        <p:txBody>
          <a:bodyPr vert="horz" lIns="417643" tIns="208822" rIns="417643" bIns="208822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13999" y="9988663"/>
            <a:ext cx="27251978" cy="28251646"/>
          </a:xfrm>
          <a:prstGeom prst="rect">
            <a:avLst/>
          </a:prstGeom>
        </p:spPr>
        <p:txBody>
          <a:bodyPr vert="horz" lIns="417643" tIns="208822" rIns="417643" bIns="208822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513999" y="39677166"/>
            <a:ext cx="7065328" cy="2279156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8F50E-9F37-48F0-8231-3FEBC0CE81F9}" type="datetimeFigureOut">
              <a:rPr lang="fr-FR" smtClean="0"/>
              <a:t>29/08/2016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345658" y="39677166"/>
            <a:ext cx="9588659" cy="2279156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1700649" y="39677166"/>
            <a:ext cx="7065328" cy="2279156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5F72C-FB45-4D29-A663-4EC4EF628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35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431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61" indent="-1566161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350" indent="-1305135" algn="l" defTabSz="4176431" rtl="0" eaLnBrk="1" latinLnBrk="0" hangingPunct="1">
        <a:spcBef>
          <a:spcPct val="20000"/>
        </a:spcBef>
        <a:buFont typeface="Arial" panose="020B0604020202020204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538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753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969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184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6.jpeg"/><Relationship Id="rId5" Type="http://schemas.openxmlformats.org/officeDocument/2006/relationships/image" Target="../media/image1.jpeg"/><Relationship Id="rId1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5166879" y="-58841"/>
            <a:ext cx="19946216" cy="5837367"/>
          </a:xfrm>
        </p:spPr>
        <p:txBody>
          <a:bodyPr>
            <a:normAutofit/>
          </a:bodyPr>
          <a:lstStyle/>
          <a:p>
            <a:pPr eaLnBrk="1" hangingPunct="1"/>
            <a:r>
              <a:rPr lang="fr-FR" altLang="fr-FR" sz="7100" b="1" dirty="0" err="1" smtClean="0">
                <a:solidFill>
                  <a:srgbClr val="558ED5"/>
                </a:solidFill>
                <a:ea typeface="ヒラギノ角ゴ Pro W3" pitchFamily="-65" charset="-128"/>
              </a:rPr>
              <a:t>Estimating</a:t>
            </a:r>
            <a:r>
              <a:rPr lang="fr-FR" altLang="fr-FR" sz="7100" b="1" dirty="0" smtClean="0">
                <a:solidFill>
                  <a:srgbClr val="558ED5"/>
                </a:solidFill>
                <a:ea typeface="ヒラギノ角ゴ Pro W3" pitchFamily="-65" charset="-128"/>
              </a:rPr>
              <a:t> </a:t>
            </a:r>
            <a:r>
              <a:rPr lang="fr-FR" altLang="fr-FR" sz="7100" b="1" dirty="0" err="1" smtClean="0">
                <a:solidFill>
                  <a:srgbClr val="558ED5"/>
                </a:solidFill>
                <a:ea typeface="ヒラギノ角ゴ Pro W3" pitchFamily="-65" charset="-128"/>
              </a:rPr>
              <a:t>traffic</a:t>
            </a:r>
            <a:r>
              <a:rPr lang="fr-FR" altLang="fr-FR" sz="7100" b="1" dirty="0" smtClean="0">
                <a:solidFill>
                  <a:srgbClr val="558ED5"/>
                </a:solidFill>
                <a:ea typeface="ヒラギノ角ゴ Pro W3" pitchFamily="-65" charset="-128"/>
              </a:rPr>
              <a:t> noise </a:t>
            </a:r>
            <a:r>
              <a:rPr lang="fr-FR" altLang="fr-FR" sz="7100" b="1" dirty="0" err="1" smtClean="0">
                <a:solidFill>
                  <a:srgbClr val="558ED5"/>
                </a:solidFill>
                <a:ea typeface="ヒラギノ角ゴ Pro W3" pitchFamily="-65" charset="-128"/>
              </a:rPr>
              <a:t>levels</a:t>
            </a:r>
            <a:r>
              <a:rPr lang="fr-FR" altLang="fr-FR" sz="7100" b="1" dirty="0" smtClean="0">
                <a:solidFill>
                  <a:srgbClr val="558ED5"/>
                </a:solidFill>
                <a:ea typeface="ヒラギノ角ゴ Pro W3" pitchFamily="-65" charset="-128"/>
              </a:rPr>
              <a:t> </a:t>
            </a:r>
            <a:r>
              <a:rPr lang="fr-FR" altLang="fr-FR" sz="7100" b="1" dirty="0" err="1" smtClean="0">
                <a:solidFill>
                  <a:srgbClr val="558ED5"/>
                </a:solidFill>
                <a:ea typeface="ヒラギノ角ゴ Pro W3" pitchFamily="-65" charset="-128"/>
              </a:rPr>
              <a:t>using</a:t>
            </a:r>
            <a:r>
              <a:rPr lang="fr-FR" altLang="fr-FR" sz="7100" b="1" dirty="0" smtClean="0">
                <a:solidFill>
                  <a:srgbClr val="558ED5"/>
                </a:solidFill>
                <a:ea typeface="ヒラギノ角ゴ Pro W3" pitchFamily="-65" charset="-128"/>
              </a:rPr>
              <a:t> </a:t>
            </a:r>
            <a:r>
              <a:rPr lang="fr-FR" altLang="fr-FR" sz="7100" b="1" dirty="0" err="1" smtClean="0">
                <a:solidFill>
                  <a:srgbClr val="558ED5"/>
                </a:solidFill>
                <a:ea typeface="ヒラギノ角ゴ Pro W3" pitchFamily="-65" charset="-128"/>
              </a:rPr>
              <a:t>acoustic</a:t>
            </a:r>
            <a:r>
              <a:rPr lang="fr-FR" altLang="fr-FR" sz="7100" b="1" dirty="0" smtClean="0">
                <a:solidFill>
                  <a:srgbClr val="558ED5"/>
                </a:solidFill>
                <a:ea typeface="ヒラギノ角ゴ Pro W3" pitchFamily="-65" charset="-128"/>
              </a:rPr>
              <a:t> monitoring: a </a:t>
            </a:r>
            <a:r>
              <a:rPr lang="fr-FR" altLang="fr-FR" sz="7100" b="1" dirty="0" err="1" smtClean="0">
                <a:solidFill>
                  <a:srgbClr val="558ED5"/>
                </a:solidFill>
                <a:ea typeface="ヒラギノ角ゴ Pro W3" pitchFamily="-65" charset="-128"/>
              </a:rPr>
              <a:t>preliminary</a:t>
            </a:r>
            <a:r>
              <a:rPr lang="fr-FR" altLang="fr-FR" sz="7100" b="1" dirty="0" smtClean="0">
                <a:solidFill>
                  <a:srgbClr val="558ED5"/>
                </a:solidFill>
                <a:ea typeface="ヒラギノ角ゴ Pro W3" pitchFamily="-65" charset="-128"/>
              </a:rPr>
              <a:t> </a:t>
            </a:r>
            <a:r>
              <a:rPr lang="fr-FR" altLang="fr-FR" sz="7100" b="1" dirty="0" err="1" smtClean="0">
                <a:solidFill>
                  <a:srgbClr val="558ED5"/>
                </a:solidFill>
                <a:ea typeface="ヒラギノ角ゴ Pro W3" pitchFamily="-65" charset="-128"/>
              </a:rPr>
              <a:t>study</a:t>
            </a:r>
            <a:r>
              <a:rPr lang="fr-FR" altLang="fr-FR" sz="2400" b="1" dirty="0" smtClean="0">
                <a:solidFill>
                  <a:srgbClr val="558ED5"/>
                </a:solidFill>
                <a:ea typeface="ヒラギノ角ゴ Pro W3" pitchFamily="-65" charset="-128"/>
              </a:rPr>
              <a:t/>
            </a:r>
            <a:br>
              <a:rPr lang="fr-FR" altLang="fr-FR" sz="2400" b="1" dirty="0" smtClean="0">
                <a:solidFill>
                  <a:srgbClr val="558ED5"/>
                </a:solidFill>
                <a:ea typeface="ヒラギノ角ゴ Pro W3" pitchFamily="-65" charset="-128"/>
              </a:rPr>
            </a:br>
            <a:r>
              <a:rPr lang="fr-FR" altLang="fr-FR" sz="2400" b="1" dirty="0" smtClean="0">
                <a:solidFill>
                  <a:srgbClr val="558ED5"/>
                </a:solidFill>
                <a:ea typeface="ヒラギノ角ゴ Pro W3" pitchFamily="-65" charset="-128"/>
              </a:rPr>
              <a:t/>
            </a:r>
            <a:br>
              <a:rPr lang="fr-FR" altLang="fr-FR" sz="2400" b="1" dirty="0" smtClean="0">
                <a:solidFill>
                  <a:srgbClr val="558ED5"/>
                </a:solidFill>
                <a:ea typeface="ヒラギノ角ゴ Pro W3" pitchFamily="-65" charset="-128"/>
              </a:rPr>
            </a:br>
            <a:r>
              <a:rPr lang="fr-FR" altLang="fr-FR" sz="3600" i="1" dirty="0" smtClean="0">
                <a:solidFill>
                  <a:srgbClr val="558ED5"/>
                </a:solidFill>
                <a:ea typeface="ヒラギノ角ゴ Pro W3" pitchFamily="-65" charset="-128"/>
              </a:rPr>
              <a:t>Jean-Rémy Gloaguen</a:t>
            </a:r>
            <a:r>
              <a:rPr lang="fr-FR" altLang="fr-FR" sz="3600" i="1" baseline="30000" dirty="0" smtClean="0">
                <a:solidFill>
                  <a:srgbClr val="558ED5"/>
                </a:solidFill>
                <a:ea typeface="ヒラギノ角ゴ Pro W3" pitchFamily="-65" charset="-128"/>
              </a:rPr>
              <a:t>1</a:t>
            </a:r>
            <a:r>
              <a:rPr lang="fr-FR" altLang="fr-FR" sz="3600" i="1" dirty="0" smtClean="0">
                <a:solidFill>
                  <a:srgbClr val="558ED5"/>
                </a:solidFill>
                <a:ea typeface="ヒラギノ角ゴ Pro W3" pitchFamily="-65" charset="-128"/>
              </a:rPr>
              <a:t>, Arnaud Can</a:t>
            </a:r>
            <a:r>
              <a:rPr lang="fr-FR" altLang="fr-FR" sz="3600" i="1" baseline="30000" dirty="0" smtClean="0">
                <a:solidFill>
                  <a:srgbClr val="558ED5"/>
                </a:solidFill>
                <a:ea typeface="ヒラギノ角ゴ Pro W3" pitchFamily="-65" charset="-128"/>
              </a:rPr>
              <a:t>1</a:t>
            </a:r>
            <a:r>
              <a:rPr lang="fr-FR" altLang="fr-FR" sz="3600" i="1" dirty="0" smtClean="0">
                <a:solidFill>
                  <a:srgbClr val="558ED5"/>
                </a:solidFill>
                <a:ea typeface="ヒラギノ角ゴ Pro W3" pitchFamily="-65" charset="-128"/>
              </a:rPr>
              <a:t>, Matthieu Lagrange</a:t>
            </a:r>
            <a:r>
              <a:rPr lang="fr-FR" altLang="fr-FR" sz="3600" i="1" baseline="30000" dirty="0" smtClean="0">
                <a:solidFill>
                  <a:srgbClr val="558ED5"/>
                </a:solidFill>
                <a:ea typeface="ヒラギノ角ゴ Pro W3" pitchFamily="-65" charset="-128"/>
              </a:rPr>
              <a:t>2</a:t>
            </a:r>
            <a:r>
              <a:rPr lang="fr-FR" altLang="fr-FR" sz="3600" i="1" dirty="0" smtClean="0">
                <a:solidFill>
                  <a:srgbClr val="558ED5"/>
                </a:solidFill>
                <a:ea typeface="ヒラギノ角ゴ Pro W3" pitchFamily="-65" charset="-128"/>
              </a:rPr>
              <a:t>, Jean-François Petiot</a:t>
            </a:r>
            <a:r>
              <a:rPr lang="fr-FR" altLang="fr-FR" sz="3600" i="1" baseline="30000" dirty="0" smtClean="0">
                <a:solidFill>
                  <a:srgbClr val="558ED5"/>
                </a:solidFill>
                <a:ea typeface="ヒラギノ角ゴ Pro W3" pitchFamily="-65" charset="-128"/>
              </a:rPr>
              <a:t>2</a:t>
            </a:r>
            <a:r>
              <a:rPr lang="fr-FR" altLang="fr-FR" sz="3600" dirty="0">
                <a:solidFill>
                  <a:srgbClr val="558ED5"/>
                </a:solidFill>
                <a:ea typeface="ヒラギノ角ゴ Pro W3" pitchFamily="-65" charset="-128"/>
              </a:rPr>
              <a:t/>
            </a:r>
            <a:br>
              <a:rPr lang="fr-FR" altLang="fr-FR" sz="3600" dirty="0">
                <a:solidFill>
                  <a:srgbClr val="558ED5"/>
                </a:solidFill>
                <a:ea typeface="ヒラギノ角ゴ Pro W3" pitchFamily="-65" charset="-128"/>
              </a:rPr>
            </a:br>
            <a:r>
              <a:rPr lang="fr-FR" altLang="fr-FR" sz="3600" baseline="30000" dirty="0" smtClean="0">
                <a:solidFill>
                  <a:srgbClr val="558ED5"/>
                </a:solidFill>
                <a:ea typeface="ヒラギノ角ゴ Pro W3" pitchFamily="-65" charset="-128"/>
              </a:rPr>
              <a:t>1</a:t>
            </a:r>
            <a:r>
              <a:rPr lang="fr-FR" altLang="fr-FR" sz="3600" dirty="0" smtClean="0">
                <a:solidFill>
                  <a:srgbClr val="558ED5"/>
                </a:solidFill>
                <a:ea typeface="ヒラギノ角ゴ Pro W3" pitchFamily="-65" charset="-128"/>
              </a:rPr>
              <a:t> </a:t>
            </a:r>
            <a:r>
              <a:rPr lang="fr-FR" altLang="fr-FR" sz="3600" dirty="0" err="1" smtClean="0">
                <a:solidFill>
                  <a:srgbClr val="558ED5"/>
                </a:solidFill>
                <a:ea typeface="ヒラギノ角ゴ Pro W3" pitchFamily="-65" charset="-128"/>
              </a:rPr>
              <a:t>Ifsttar</a:t>
            </a:r>
            <a:r>
              <a:rPr lang="fr-FR" altLang="fr-FR" sz="3600" dirty="0" smtClean="0">
                <a:solidFill>
                  <a:srgbClr val="558ED5"/>
                </a:solidFill>
                <a:ea typeface="ヒラギノ角ゴ Pro W3" pitchFamily="-65" charset="-128"/>
              </a:rPr>
              <a:t>-LAE, route de Bouaye-CS4, 44344 </a:t>
            </a:r>
            <a:r>
              <a:rPr lang="fr-FR" altLang="fr-FR" sz="3600" dirty="0" err="1" smtClean="0">
                <a:solidFill>
                  <a:srgbClr val="558ED5"/>
                </a:solidFill>
                <a:ea typeface="ヒラギノ角ゴ Pro W3" pitchFamily="-65" charset="-128"/>
              </a:rPr>
              <a:t>Bouguenais,FR</a:t>
            </a:r>
            <a:r>
              <a:rPr lang="fr-FR" altLang="fr-FR" sz="3600" dirty="0" smtClean="0">
                <a:solidFill>
                  <a:srgbClr val="558ED5"/>
                </a:solidFill>
                <a:ea typeface="ヒラギノ角ゴ Pro W3" pitchFamily="-65" charset="-128"/>
              </a:rPr>
              <a:t/>
            </a:r>
            <a:br>
              <a:rPr lang="fr-FR" altLang="fr-FR" sz="3600" dirty="0" smtClean="0">
                <a:solidFill>
                  <a:srgbClr val="558ED5"/>
                </a:solidFill>
                <a:ea typeface="ヒラギノ角ゴ Pro W3" pitchFamily="-65" charset="-128"/>
              </a:rPr>
            </a:br>
            <a:r>
              <a:rPr lang="fr-FR" altLang="fr-FR" sz="3600" baseline="30000" dirty="0" smtClean="0">
                <a:solidFill>
                  <a:srgbClr val="558ED5"/>
                </a:solidFill>
                <a:ea typeface="ヒラギノ角ゴ Pro W3" pitchFamily="-65" charset="-128"/>
              </a:rPr>
              <a:t>2</a:t>
            </a:r>
            <a:r>
              <a:rPr lang="fr-FR" altLang="fr-FR" sz="3600" dirty="0" smtClean="0">
                <a:solidFill>
                  <a:srgbClr val="558ED5"/>
                </a:solidFill>
                <a:ea typeface="ヒラギノ角ゴ Pro W3" pitchFamily="-65" charset="-128"/>
              </a:rPr>
              <a:t> </a:t>
            </a:r>
            <a:r>
              <a:rPr lang="fr-FR" altLang="fr-FR" sz="3600" dirty="0" err="1" smtClean="0">
                <a:solidFill>
                  <a:srgbClr val="558ED5"/>
                </a:solidFill>
                <a:ea typeface="ヒラギノ角ゴ Pro W3" pitchFamily="-65" charset="-128"/>
              </a:rPr>
              <a:t>IRCCyN</a:t>
            </a:r>
            <a:r>
              <a:rPr lang="fr-FR" altLang="fr-FR" sz="3600" dirty="0" smtClean="0">
                <a:solidFill>
                  <a:srgbClr val="558ED5"/>
                </a:solidFill>
                <a:ea typeface="ヒラギノ角ゴ Pro W3" pitchFamily="-65" charset="-128"/>
              </a:rPr>
              <a:t>, UMR CNRS 6597, École Centrale de Nantes, 1 rue de la </a:t>
            </a:r>
            <a:r>
              <a:rPr lang="fr-FR" altLang="fr-FR" sz="3600" dirty="0" err="1" smtClean="0">
                <a:solidFill>
                  <a:srgbClr val="558ED5"/>
                </a:solidFill>
                <a:ea typeface="ヒラギノ角ゴ Pro W3" pitchFamily="-65" charset="-128"/>
              </a:rPr>
              <a:t>Noë</a:t>
            </a:r>
            <a:r>
              <a:rPr lang="fr-FR" altLang="fr-FR" sz="3600" dirty="0" smtClean="0">
                <a:solidFill>
                  <a:srgbClr val="558ED5"/>
                </a:solidFill>
                <a:ea typeface="ヒラギノ角ゴ Pro W3" pitchFamily="-65" charset="-128"/>
              </a:rPr>
              <a:t>, 44321 Nantes, FR</a:t>
            </a:r>
            <a:br>
              <a:rPr lang="fr-FR" altLang="fr-FR" sz="3600" dirty="0" smtClean="0">
                <a:solidFill>
                  <a:srgbClr val="558ED5"/>
                </a:solidFill>
                <a:ea typeface="ヒラギノ角ゴ Pro W3" pitchFamily="-65" charset="-128"/>
              </a:rPr>
            </a:br>
            <a:r>
              <a:rPr lang="fr-FR" altLang="fr-FR" sz="3600" dirty="0" smtClean="0">
                <a:solidFill>
                  <a:srgbClr val="558ED5"/>
                </a:solidFill>
                <a:ea typeface="ヒラギノ角ゴ Pro W3" pitchFamily="-65" charset="-128"/>
              </a:rPr>
              <a:t>jean-remy.gloaguen@ifsttar.fr, +33 (0)2 40 84 56 19</a:t>
            </a:r>
          </a:p>
        </p:txBody>
      </p:sp>
      <p:sp>
        <p:nvSpPr>
          <p:cNvPr id="11" name="Rectangle 2"/>
          <p:cNvSpPr txBox="1">
            <a:spLocks/>
          </p:cNvSpPr>
          <p:nvPr/>
        </p:nvSpPr>
        <p:spPr>
          <a:xfrm>
            <a:off x="666842" y="41921942"/>
            <a:ext cx="18718778" cy="886583"/>
          </a:xfrm>
          <a:prstGeom prst="rect">
            <a:avLst/>
          </a:prstGeom>
        </p:spPr>
        <p:txBody>
          <a:bodyPr vert="horz" lIns="417643" tIns="208822" rIns="417643" bIns="208822" rtlCol="0" anchor="ctr">
            <a:noAutofit/>
          </a:bodyPr>
          <a:lstStyle>
            <a:lvl1pPr algn="ctr" defTabSz="4176431" rtl="0" eaLnBrk="1" latinLnBrk="0" hangingPunct="1">
              <a:spcBef>
                <a:spcPct val="0"/>
              </a:spcBef>
              <a:buNone/>
              <a:defRPr sz="20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altLang="fr-FR" sz="3200" dirty="0" err="1" smtClean="0">
                <a:solidFill>
                  <a:srgbClr val="558ED5"/>
                </a:solidFill>
                <a:ea typeface="ヒラギノ角ゴ Pro W3" pitchFamily="-65" charset="-128"/>
              </a:rPr>
              <a:t>Detection</a:t>
            </a:r>
            <a:r>
              <a:rPr lang="fr-FR" altLang="fr-FR" sz="3200" dirty="0" smtClean="0">
                <a:solidFill>
                  <a:srgbClr val="558ED5"/>
                </a:solidFill>
                <a:ea typeface="ヒラギノ角ゴ Pro W3" pitchFamily="-65" charset="-128"/>
              </a:rPr>
              <a:t> and Classification of </a:t>
            </a:r>
            <a:r>
              <a:rPr lang="fr-FR" altLang="fr-FR" sz="3200" dirty="0" err="1" smtClean="0">
                <a:solidFill>
                  <a:srgbClr val="558ED5"/>
                </a:solidFill>
                <a:ea typeface="ヒラギノ角ゴ Pro W3" pitchFamily="-65" charset="-128"/>
              </a:rPr>
              <a:t>Acoustic</a:t>
            </a:r>
            <a:r>
              <a:rPr lang="fr-FR" altLang="fr-FR" sz="3200" dirty="0" smtClean="0">
                <a:solidFill>
                  <a:srgbClr val="558ED5"/>
                </a:solidFill>
                <a:ea typeface="ヒラギノ角ゴ Pro W3" pitchFamily="-65" charset="-128"/>
              </a:rPr>
              <a:t> </a:t>
            </a:r>
            <a:r>
              <a:rPr lang="fr-FR" altLang="fr-FR" sz="3200" dirty="0" err="1" smtClean="0">
                <a:solidFill>
                  <a:srgbClr val="558ED5"/>
                </a:solidFill>
                <a:ea typeface="ヒラギノ角ゴ Pro W3" pitchFamily="-65" charset="-128"/>
              </a:rPr>
              <a:t>Scenes</a:t>
            </a:r>
            <a:r>
              <a:rPr lang="fr-FR" altLang="fr-FR" sz="3200" dirty="0" smtClean="0">
                <a:solidFill>
                  <a:srgbClr val="558ED5"/>
                </a:solidFill>
                <a:ea typeface="ヒラギノ角ゴ Pro W3" pitchFamily="-65" charset="-128"/>
              </a:rPr>
              <a:t> and Events 2016</a:t>
            </a:r>
            <a:endParaRPr lang="fr-FR" altLang="fr-FR" sz="3200" dirty="0">
              <a:solidFill>
                <a:srgbClr val="558ED5"/>
              </a:solidFill>
              <a:ea typeface="ヒラギノ角ゴ Pro W3" pitchFamily="-65" charset="-128"/>
            </a:endParaRPr>
          </a:p>
        </p:txBody>
      </p:sp>
      <p:sp>
        <p:nvSpPr>
          <p:cNvPr id="12" name="Rectangle 2"/>
          <p:cNvSpPr txBox="1">
            <a:spLocks/>
          </p:cNvSpPr>
          <p:nvPr/>
        </p:nvSpPr>
        <p:spPr>
          <a:xfrm>
            <a:off x="17873139" y="41877016"/>
            <a:ext cx="11611596" cy="886583"/>
          </a:xfrm>
          <a:prstGeom prst="rect">
            <a:avLst/>
          </a:prstGeom>
        </p:spPr>
        <p:txBody>
          <a:bodyPr vert="horz" lIns="417643" tIns="208822" rIns="417643" bIns="208822" rtlCol="0" anchor="ctr">
            <a:noAutofit/>
          </a:bodyPr>
          <a:lstStyle>
            <a:lvl1pPr algn="ctr" defTabSz="4176431" rtl="0" eaLnBrk="1" latinLnBrk="0" hangingPunct="1">
              <a:spcBef>
                <a:spcPct val="0"/>
              </a:spcBef>
              <a:buNone/>
              <a:defRPr sz="20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altLang="fr-FR" sz="3200" dirty="0" smtClean="0">
                <a:solidFill>
                  <a:srgbClr val="558ED5"/>
                </a:solidFill>
                <a:ea typeface="ヒラギノ角ゴ Pro W3" pitchFamily="-65" charset="-128"/>
              </a:rPr>
              <a:t>3 </a:t>
            </a:r>
            <a:r>
              <a:rPr lang="fr-FR" altLang="fr-FR" sz="3200" dirty="0" err="1" smtClean="0">
                <a:solidFill>
                  <a:srgbClr val="558ED5"/>
                </a:solidFill>
                <a:ea typeface="ヒラギノ角ゴ Pro W3" pitchFamily="-65" charset="-128"/>
              </a:rPr>
              <a:t>September</a:t>
            </a:r>
            <a:r>
              <a:rPr lang="fr-FR" altLang="fr-FR" sz="3200" dirty="0" smtClean="0">
                <a:solidFill>
                  <a:srgbClr val="558ED5"/>
                </a:solidFill>
                <a:ea typeface="ヒラギノ角ゴ Pro W3" pitchFamily="-65" charset="-128"/>
              </a:rPr>
              <a:t> 2016, Budapest, </a:t>
            </a:r>
            <a:r>
              <a:rPr lang="fr-FR" altLang="fr-FR" sz="3200" dirty="0" err="1" smtClean="0">
                <a:solidFill>
                  <a:srgbClr val="558ED5"/>
                </a:solidFill>
                <a:ea typeface="ヒラギノ角ゴ Pro W3" pitchFamily="-65" charset="-128"/>
              </a:rPr>
              <a:t>Hungary</a:t>
            </a:r>
            <a:endParaRPr lang="fr-FR" altLang="fr-FR" sz="3200" dirty="0">
              <a:solidFill>
                <a:srgbClr val="558ED5"/>
              </a:solidFill>
              <a:ea typeface="ヒラギノ角ゴ Pro W3" pitchFamily="-65" charset="-128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-50399" y="5634510"/>
            <a:ext cx="30330374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84734" y="7032140"/>
            <a:ext cx="28800000" cy="3960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18" name="Arrondir un rectangle avec un coin du même côté 17"/>
          <p:cNvSpPr/>
          <p:nvPr/>
        </p:nvSpPr>
        <p:spPr>
          <a:xfrm>
            <a:off x="684734" y="6210574"/>
            <a:ext cx="10800000" cy="833117"/>
          </a:xfrm>
          <a:prstGeom prst="round2Same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400" dirty="0" smtClean="0"/>
              <a:t>Introduction</a:t>
            </a:r>
            <a:endParaRPr lang="fr-FR" sz="4400" dirty="0"/>
          </a:p>
        </p:txBody>
      </p:sp>
      <p:sp>
        <p:nvSpPr>
          <p:cNvPr id="23" name="ZoneTexte 22"/>
          <p:cNvSpPr txBox="1"/>
          <p:nvPr/>
        </p:nvSpPr>
        <p:spPr>
          <a:xfrm>
            <a:off x="15544188" y="9096118"/>
            <a:ext cx="1368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endParaRPr lang="fr-FR" sz="4000" dirty="0" smtClean="0"/>
          </a:p>
          <a:p>
            <a:pPr algn="just"/>
            <a:r>
              <a:rPr lang="fr-FR" sz="4000" b="1" i="1" dirty="0" smtClean="0"/>
              <a:t>=&gt;  </a:t>
            </a:r>
            <a:r>
              <a:rPr lang="fr-FR" sz="4000" b="1" i="1" dirty="0" err="1" smtClean="0"/>
              <a:t>Adapt</a:t>
            </a:r>
            <a:r>
              <a:rPr lang="fr-FR" sz="4000" b="1" i="1" dirty="0" smtClean="0"/>
              <a:t> and test the NMF on a set of </a:t>
            </a:r>
            <a:r>
              <a:rPr lang="fr-FR" sz="4000" b="1" i="1" dirty="0" err="1" smtClean="0"/>
              <a:t>simulated</a:t>
            </a:r>
            <a:r>
              <a:rPr lang="fr-FR" sz="4000" b="1" i="1" dirty="0" smtClean="0"/>
              <a:t> </a:t>
            </a:r>
            <a:r>
              <a:rPr lang="fr-FR" sz="4000" b="1" i="1" dirty="0" err="1" smtClean="0"/>
              <a:t>urban</a:t>
            </a:r>
            <a:r>
              <a:rPr lang="fr-FR" sz="4000" b="1" i="1" dirty="0" smtClean="0"/>
              <a:t> </a:t>
            </a:r>
            <a:r>
              <a:rPr lang="fr-FR" sz="4000" b="1" i="1" dirty="0" err="1"/>
              <a:t>sound</a:t>
            </a:r>
            <a:r>
              <a:rPr lang="fr-FR" sz="4000" b="1" i="1" dirty="0"/>
              <a:t> </a:t>
            </a:r>
            <a:r>
              <a:rPr lang="fr-FR" sz="4000" b="1" i="1" dirty="0" smtClean="0"/>
              <a:t>mixtures</a:t>
            </a:r>
            <a:endParaRPr lang="fr-FR" sz="4000" b="1" i="1" dirty="0"/>
          </a:p>
        </p:txBody>
      </p:sp>
      <p:sp>
        <p:nvSpPr>
          <p:cNvPr id="25" name="Rectangle 24"/>
          <p:cNvSpPr/>
          <p:nvPr/>
        </p:nvSpPr>
        <p:spPr>
          <a:xfrm>
            <a:off x="15544188" y="13484760"/>
            <a:ext cx="13680000" cy="9964126"/>
          </a:xfrm>
          <a:prstGeom prst="rect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84733" y="12300275"/>
            <a:ext cx="28800001" cy="1306442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/>
              </a:solidFill>
            </a:endParaRPr>
          </a:p>
        </p:txBody>
      </p:sp>
      <p:sp>
        <p:nvSpPr>
          <p:cNvPr id="32" name="Arrondir un rectangle avec un coin du même côté 31"/>
          <p:cNvSpPr/>
          <p:nvPr/>
        </p:nvSpPr>
        <p:spPr>
          <a:xfrm>
            <a:off x="15544188" y="12651642"/>
            <a:ext cx="7200000" cy="833117"/>
          </a:xfrm>
          <a:prstGeom prst="round2Same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400" dirty="0" smtClean="0"/>
              <a:t>Source </a:t>
            </a:r>
            <a:r>
              <a:rPr lang="fr-FR" sz="4400" dirty="0" err="1" smtClean="0"/>
              <a:t>separation</a:t>
            </a:r>
            <a:endParaRPr lang="fr-FR" sz="4400" dirty="0"/>
          </a:p>
        </p:txBody>
      </p:sp>
      <p:sp>
        <p:nvSpPr>
          <p:cNvPr id="33" name="Arrondir un rectangle avec un coin du même côté 32"/>
          <p:cNvSpPr/>
          <p:nvPr/>
        </p:nvSpPr>
        <p:spPr>
          <a:xfrm>
            <a:off x="684734" y="11467158"/>
            <a:ext cx="10800000" cy="833117"/>
          </a:xfrm>
          <a:prstGeom prst="round2Same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400" dirty="0" smtClean="0"/>
              <a:t>Method</a:t>
            </a:r>
            <a:endParaRPr lang="fr-F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15904188" y="13476924"/>
                <a:ext cx="12960000" cy="9971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fr-FR" sz="1000" dirty="0" smtClean="0"/>
              </a:p>
              <a:p>
                <a:r>
                  <a:rPr lang="fr-FR" sz="4000" dirty="0" err="1" smtClean="0"/>
                  <a:t>Supervised</a:t>
                </a:r>
                <a:r>
                  <a:rPr lang="fr-FR" sz="4000" dirty="0" smtClean="0"/>
                  <a:t> Non-</a:t>
                </a:r>
                <a:r>
                  <a:rPr lang="fr-FR" sz="4000" dirty="0" err="1" smtClean="0"/>
                  <a:t>negative</a:t>
                </a:r>
                <a:r>
                  <a:rPr lang="fr-FR" sz="4000" dirty="0" smtClean="0"/>
                  <a:t> Matrix </a:t>
                </a:r>
                <a:r>
                  <a:rPr lang="fr-FR" sz="4000" dirty="0" err="1" smtClean="0"/>
                  <a:t>Factorization</a:t>
                </a:r>
                <a:r>
                  <a:rPr lang="fr-FR" sz="4000" dirty="0" smtClean="0"/>
                  <a:t>:</a:t>
                </a:r>
                <a:endParaRPr lang="fr-FR" sz="1000" dirty="0" smtClean="0"/>
              </a:p>
              <a:p>
                <a:r>
                  <a:rPr lang="fr-FR" sz="1000" dirty="0" smtClean="0"/>
                  <a:t> </a:t>
                </a:r>
                <a:endParaRPr lang="fr-FR" sz="10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1" i="0" smtClean="0">
                          <a:latin typeface="Cambria Math"/>
                        </a:rPr>
                        <m:t>𝐕</m:t>
                      </m:r>
                      <m:r>
                        <a:rPr lang="fr-FR" sz="4000" b="1" i="0" smtClean="0">
                          <a:latin typeface="Cambria Math"/>
                        </a:rPr>
                        <m:t>≈ </m:t>
                      </m:r>
                      <m:r>
                        <a:rPr lang="fr-FR" sz="4000" b="1" i="0" smtClean="0">
                          <a:latin typeface="Cambria Math"/>
                        </a:rPr>
                        <m:t>𝐖𝐇</m:t>
                      </m:r>
                    </m:oMath>
                  </m:oMathPara>
                </a14:m>
                <a:endParaRPr lang="fr-FR" sz="1000" b="1" dirty="0" smtClean="0"/>
              </a:p>
              <a:p>
                <a:endParaRPr lang="fr-FR" sz="1000" b="1" dirty="0" smtClean="0"/>
              </a:p>
              <a:p>
                <a:pPr marL="571500" indent="-5715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36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3600" b="1">
                            <a:latin typeface="Cambria Math"/>
                          </a:rPr>
                          <m:t>𝐕</m:t>
                        </m:r>
                      </m:e>
                      <m:sub>
                        <m:r>
                          <a:rPr lang="fr-FR" sz="3600" b="1" i="0" smtClean="0">
                            <a:latin typeface="Cambria Math"/>
                          </a:rPr>
                          <m:t>𝐅</m:t>
                        </m:r>
                        <m:r>
                          <a:rPr lang="fr-FR" sz="3600" b="1" i="0" smtClean="0">
                            <a:latin typeface="Cambria Math"/>
                          </a:rPr>
                          <m:t>×</m:t>
                        </m:r>
                        <m:r>
                          <a:rPr lang="fr-FR" sz="3600" b="1" i="0" smtClean="0">
                            <a:latin typeface="Cambria Math"/>
                          </a:rPr>
                          <m:t>𝐍</m:t>
                        </m:r>
                      </m:sub>
                    </m:sSub>
                    <m:r>
                      <a:rPr lang="fr-FR" sz="3600" b="1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fr-FR" sz="36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3600" b="1" i="0" smtClean="0"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fr-FR" sz="3600" b="1" i="0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fr-FR" sz="3600" dirty="0" smtClean="0"/>
                  <a:t>, the audio </a:t>
                </a:r>
                <a:r>
                  <a:rPr lang="fr-FR" sz="3600" dirty="0" err="1" smtClean="0"/>
                  <a:t>spectrogram</a:t>
                </a:r>
                <a:r>
                  <a:rPr lang="fr-FR" sz="3600" dirty="0" smtClean="0"/>
                  <a:t> of the </a:t>
                </a:r>
                <a:r>
                  <a:rPr lang="fr-FR" sz="3600" dirty="0" err="1" smtClean="0"/>
                  <a:t>sound</a:t>
                </a:r>
                <a:r>
                  <a:rPr lang="fr-FR" sz="3600" dirty="0" smtClean="0"/>
                  <a:t> mixture,</a:t>
                </a:r>
                <a:endParaRPr lang="fr-FR" sz="3600" b="1" dirty="0"/>
              </a:p>
              <a:p>
                <a:pPr marL="571500" indent="-5715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3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3600" b="1">
                            <a:latin typeface="Cambria Math"/>
                          </a:rPr>
                          <m:t>𝐖</m:t>
                        </m:r>
                      </m:e>
                      <m:sub>
                        <m:r>
                          <a:rPr lang="fr-FR" sz="3600" b="1" i="0" smtClean="0">
                            <a:latin typeface="Cambria Math"/>
                          </a:rPr>
                          <m:t>𝐅</m:t>
                        </m:r>
                        <m:r>
                          <a:rPr lang="fr-FR" sz="3600" b="1" i="0" smtClean="0">
                            <a:latin typeface="Cambria Math"/>
                          </a:rPr>
                          <m:t>×</m:t>
                        </m:r>
                        <m:r>
                          <a:rPr lang="fr-FR" sz="3600" b="1" i="0" smtClean="0">
                            <a:latin typeface="Cambria Math"/>
                          </a:rPr>
                          <m:t>𝐊</m:t>
                        </m:r>
                      </m:sub>
                    </m:sSub>
                    <m:r>
                      <a:rPr lang="fr-FR" sz="3600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fr-FR" sz="3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3600" b="1" i="0" smtClean="0"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fr-FR" sz="3600" b="0" i="1" smtClean="0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fr-FR" sz="3600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fr-FR" sz="3600" dirty="0" smtClean="0"/>
                  <a:t> fixed dictionary </a:t>
                </a:r>
                <a:r>
                  <a:rPr lang="fr-FR" sz="3600" dirty="0" err="1" smtClean="0"/>
                  <a:t>composed</a:t>
                </a:r>
                <a:r>
                  <a:rPr lang="fr-FR" sz="3600" dirty="0" smtClean="0"/>
                  <a:t> of a set of </a:t>
                </a:r>
                <a14:m>
                  <m:oMath xmlns:m="http://schemas.openxmlformats.org/officeDocument/2006/math">
                    <m:r>
                      <a:rPr lang="fr-FR" sz="3600" b="1" i="0" smtClean="0">
                        <a:latin typeface="Cambria Math"/>
                      </a:rPr>
                      <m:t>𝐊</m:t>
                    </m:r>
                    <m:r>
                      <a:rPr lang="fr-FR" sz="3600" b="1" i="1">
                        <a:latin typeface="Cambria Math"/>
                      </a:rPr>
                      <m:t> </m:t>
                    </m:r>
                  </m:oMath>
                </a14:m>
                <a:r>
                  <a:rPr lang="fr-FR" sz="3600" dirty="0" smtClean="0"/>
                  <a:t>audio </a:t>
                </a:r>
                <a:r>
                  <a:rPr lang="fr-FR" sz="3600" dirty="0" err="1" smtClean="0"/>
                  <a:t>spectra</a:t>
                </a:r>
                <a:r>
                  <a:rPr lang="fr-FR" sz="3600" dirty="0" smtClean="0"/>
                  <a:t> of </a:t>
                </a:r>
                <a:r>
                  <a:rPr lang="fr-FR" sz="3600" dirty="0" err="1" smtClean="0"/>
                  <a:t>urban</a:t>
                </a:r>
                <a:r>
                  <a:rPr lang="fr-FR" sz="3600" dirty="0" smtClean="0"/>
                  <a:t> </a:t>
                </a:r>
                <a:r>
                  <a:rPr lang="fr-FR" sz="3600" dirty="0" err="1" smtClean="0"/>
                  <a:t>sound</a:t>
                </a:r>
                <a:r>
                  <a:rPr lang="fr-FR" sz="3600" dirty="0" smtClean="0"/>
                  <a:t> sources</a:t>
                </a:r>
                <a:endParaRPr lang="fr-FR" sz="3600" dirty="0"/>
              </a:p>
              <a:p>
                <a:pPr marL="571500" indent="-5715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36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3600" b="1">
                            <a:latin typeface="Cambria Math"/>
                          </a:rPr>
                          <m:t>𝐇</m:t>
                        </m:r>
                      </m:e>
                      <m:sub>
                        <m:r>
                          <a:rPr lang="fr-FR" sz="3600" b="1" i="0" smtClean="0">
                            <a:latin typeface="Cambria Math"/>
                          </a:rPr>
                          <m:t>𝐊</m:t>
                        </m:r>
                        <m:r>
                          <a:rPr lang="fr-FR" sz="3600" b="1" i="0" smtClean="0">
                            <a:latin typeface="Cambria Math"/>
                          </a:rPr>
                          <m:t>×</m:t>
                        </m:r>
                        <m:r>
                          <a:rPr lang="fr-FR" sz="3600" b="1" i="0" smtClean="0">
                            <a:latin typeface="Cambria Math"/>
                          </a:rPr>
                          <m:t>𝐍</m:t>
                        </m:r>
                      </m:sub>
                    </m:sSub>
                    <m:r>
                      <a:rPr lang="fr-FR" sz="3600" b="1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fr-FR" sz="36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3600" b="1" i="0" smtClean="0"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fr-FR" sz="3600" b="1" i="1" smtClean="0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fr-FR" sz="3600" b="1" i="1" smtClean="0">
                        <a:latin typeface="Cambria Math"/>
                      </a:rPr>
                      <m:t>, </m:t>
                    </m:r>
                  </m:oMath>
                </a14:m>
                <a:r>
                  <a:rPr lang="fr-FR" sz="3600" b="1" dirty="0" smtClean="0"/>
                  <a:t> </a:t>
                </a:r>
                <a:r>
                  <a:rPr lang="fr-FR" sz="3600" dirty="0" smtClean="0"/>
                  <a:t>the </a:t>
                </a:r>
                <a:r>
                  <a:rPr lang="fr-FR" sz="3600" dirty="0" err="1" smtClean="0"/>
                  <a:t>feature</a:t>
                </a:r>
                <a:r>
                  <a:rPr lang="fr-FR" sz="3600" dirty="0" smtClean="0"/>
                  <a:t> matrix standing for the temporal variation of the </a:t>
                </a:r>
                <a:r>
                  <a:rPr lang="fr-FR" sz="3600" dirty="0" err="1" smtClean="0"/>
                  <a:t>spectrum</a:t>
                </a:r>
                <a:r>
                  <a:rPr lang="fr-FR" sz="3600" dirty="0"/>
                  <a:t> </a:t>
                </a:r>
                <a:r>
                  <a:rPr lang="fr-FR" sz="3600" dirty="0" err="1" smtClean="0"/>
                  <a:t>found</a:t>
                </a:r>
                <a:r>
                  <a:rPr lang="fr-FR" sz="3600" dirty="0" smtClean="0"/>
                  <a:t> </a:t>
                </a:r>
                <a:r>
                  <a:rPr lang="fr-FR" sz="3600" dirty="0" err="1" smtClean="0"/>
                  <a:t>iteratively</a:t>
                </a:r>
                <a:r>
                  <a:rPr lang="fr-FR" sz="3600" dirty="0" smtClean="0"/>
                  <a:t> by the minimisation of the </a:t>
                </a:r>
                <a:r>
                  <a:rPr lang="fr-FR" sz="3600" dirty="0" err="1" smtClean="0"/>
                  <a:t>cost</a:t>
                </a:r>
                <a:r>
                  <a:rPr lang="fr-FR" sz="3600" dirty="0" smtClean="0"/>
                  <a:t> </a:t>
                </a:r>
                <a:r>
                  <a:rPr lang="fr-FR" sz="3600" dirty="0" err="1" smtClean="0"/>
                  <a:t>function</a:t>
                </a:r>
                <a:endParaRPr lang="fr-FR" sz="3600" dirty="0" smtClean="0"/>
              </a:p>
              <a:p>
                <a:endParaRPr lang="fr-FR" sz="10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sz="4000" b="0" i="0" smtClean="0">
                          <a:latin typeface="Cambria Math"/>
                        </a:rPr>
                        <m:t>min</m:t>
                      </m:r>
                      <m:r>
                        <m:rPr>
                          <m:nor/>
                        </m:rPr>
                        <a:rPr lang="fr-FR" sz="40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4000" b="0" i="0" smtClean="0">
                          <a:latin typeface="Cambria Math"/>
                        </a:rPr>
                        <m:t>D</m:t>
                      </m:r>
                      <m:r>
                        <a:rPr lang="fr-FR" sz="4000" b="0" i="0" smtClean="0">
                          <a:latin typeface="Cambria Math"/>
                        </a:rPr>
                        <m:t>(</m:t>
                      </m:r>
                      <m:r>
                        <a:rPr lang="fr-FR" sz="4000" b="1" i="0" smtClean="0">
                          <a:latin typeface="Cambria Math"/>
                        </a:rPr>
                        <m:t>𝐕</m:t>
                      </m:r>
                      <m:r>
                        <a:rPr lang="fr-FR" sz="4000" b="0" i="0" smtClean="0"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fr-FR" sz="4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4000" b="1" i="0" smtClean="0">
                              <a:latin typeface="Cambria Math"/>
                            </a:rPr>
                            <m:t>𝐖𝐇</m:t>
                          </m:r>
                        </m:e>
                      </m:d>
                      <m:r>
                        <a:rPr lang="fr-FR" sz="4000" b="0" i="0" smtClean="0">
                          <a:latin typeface="Cambria Math"/>
                        </a:rPr>
                        <m:t>      </m:t>
                      </m:r>
                      <m:r>
                        <m:rPr>
                          <m:sty m:val="p"/>
                        </m:rPr>
                        <a:rPr lang="fr-FR" sz="4000" b="0" i="0" smtClean="0">
                          <a:latin typeface="Cambria Math"/>
                        </a:rPr>
                        <m:t>w</m:t>
                      </m:r>
                      <m:r>
                        <a:rPr lang="fr-FR" sz="4000" b="0" i="0" smtClean="0">
                          <a:latin typeface="Cambria Math"/>
                        </a:rPr>
                        <m:t>.</m:t>
                      </m:r>
                      <m:r>
                        <m:rPr>
                          <m:sty m:val="p"/>
                        </m:rPr>
                        <a:rPr lang="fr-FR" sz="4000" b="0" i="0" smtClean="0">
                          <a:latin typeface="Cambria Math"/>
                        </a:rPr>
                        <m:t>r</m:t>
                      </m:r>
                      <m:r>
                        <a:rPr lang="fr-FR" sz="4000" b="0" i="0" smtClean="0">
                          <a:latin typeface="Cambria Math"/>
                        </a:rPr>
                        <m:t>.</m:t>
                      </m:r>
                      <m:r>
                        <m:rPr>
                          <m:sty m:val="p"/>
                        </m:rPr>
                        <a:rPr lang="fr-FR" sz="4000" b="0" i="0" smtClean="0">
                          <a:latin typeface="Cambria Math"/>
                        </a:rPr>
                        <m:t>t</m:t>
                      </m:r>
                      <m:r>
                        <a:rPr lang="fr-FR" sz="4000" b="1" i="0" smtClean="0">
                          <a:latin typeface="Cambria Math"/>
                        </a:rPr>
                        <m:t>. </m:t>
                      </m:r>
                      <m:r>
                        <a:rPr lang="fr-FR" sz="4000" b="1" i="0" smtClean="0">
                          <a:latin typeface="Cambria Math"/>
                        </a:rPr>
                        <m:t>𝐖</m:t>
                      </m:r>
                      <m:r>
                        <a:rPr lang="fr-FR" sz="4000" b="0" i="0" smtClean="0">
                          <a:latin typeface="Cambria Math"/>
                        </a:rPr>
                        <m:t>&gt;0, </m:t>
                      </m:r>
                      <m:r>
                        <a:rPr lang="fr-FR" sz="4000" b="1" i="0" smtClean="0">
                          <a:latin typeface="Cambria Math"/>
                        </a:rPr>
                        <m:t>𝐇</m:t>
                      </m:r>
                      <m:r>
                        <a:rPr lang="fr-FR" sz="4000" b="0" i="0" smtClean="0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fr-FR" sz="1000" b="0" dirty="0" smtClean="0"/>
              </a:p>
              <a:p>
                <a:pPr algn="ctr"/>
                <a:endParaRPr lang="fr-FR" sz="1000" dirty="0" smtClean="0"/>
              </a:p>
              <a:p>
                <a:r>
                  <a:rPr lang="fr-FR" sz="4000" dirty="0"/>
                  <a:t>3 </a:t>
                </a:r>
                <a:r>
                  <a:rPr lang="fr-FR" sz="4000" dirty="0" err="1"/>
                  <a:t>tested</a:t>
                </a:r>
                <a:r>
                  <a:rPr lang="fr-FR" sz="4000" dirty="0"/>
                  <a:t> </a:t>
                </a:r>
                <a:r>
                  <a:rPr lang="fr-FR" sz="4000" dirty="0" err="1"/>
                  <a:t>cost</a:t>
                </a:r>
                <a:r>
                  <a:rPr lang="fr-FR" sz="4000" dirty="0"/>
                  <a:t> </a:t>
                </a:r>
                <a:r>
                  <a:rPr lang="fr-FR" sz="4000" dirty="0" err="1" smtClean="0"/>
                  <a:t>functions</a:t>
                </a:r>
                <a:r>
                  <a:rPr lang="fr-FR" sz="4000" dirty="0" smtClean="0"/>
                  <a:t> : </a:t>
                </a:r>
              </a:p>
              <a:p>
                <a:pPr marL="2659715" lvl="1" indent="-571500">
                  <a:buFont typeface="Arial" panose="020B0604020202020204" pitchFamily="34" charset="0"/>
                  <a:buChar char="•"/>
                </a:pPr>
                <a:r>
                  <a:rPr lang="fr-FR" sz="3600" dirty="0" smtClean="0"/>
                  <a:t>The </a:t>
                </a:r>
                <a:r>
                  <a:rPr lang="fr-FR" sz="3600" dirty="0" err="1" smtClean="0"/>
                  <a:t>Euclidian</a:t>
                </a:r>
                <a:r>
                  <a:rPr lang="fr-FR" sz="3600" dirty="0" smtClean="0"/>
                  <a:t> distance (</a:t>
                </a:r>
                <a:r>
                  <a:rPr lang="fr-FR" sz="3600" dirty="0" err="1" smtClean="0"/>
                  <a:t>Euc</a:t>
                </a:r>
                <a:r>
                  <a:rPr lang="fr-FR" sz="3600" dirty="0" smtClean="0"/>
                  <a:t>. </a:t>
                </a:r>
                <a:r>
                  <a:rPr lang="fr-FR" sz="3600" dirty="0" err="1" smtClean="0"/>
                  <a:t>Dist</a:t>
                </a:r>
                <a:r>
                  <a:rPr lang="fr-FR" sz="3600" dirty="0" smtClean="0"/>
                  <a:t>)</a:t>
                </a:r>
              </a:p>
              <a:p>
                <a:pPr marL="2659715" lvl="1" indent="-571500">
                  <a:buFont typeface="Arial" panose="020B0604020202020204" pitchFamily="34" charset="0"/>
                  <a:buChar char="•"/>
                </a:pPr>
                <a:r>
                  <a:rPr lang="fr-FR" sz="3600" dirty="0" smtClean="0"/>
                  <a:t>The </a:t>
                </a:r>
                <a:r>
                  <a:rPr lang="fr-FR" sz="3600" dirty="0" err="1" smtClean="0"/>
                  <a:t>Kullback-Leibler</a:t>
                </a:r>
                <a:r>
                  <a:rPr lang="fr-FR" sz="3600" dirty="0" smtClean="0"/>
                  <a:t> divergence (K-L div)</a:t>
                </a:r>
              </a:p>
              <a:p>
                <a:pPr marL="2659715" lvl="1" indent="-571500">
                  <a:buFont typeface="Arial" panose="020B0604020202020204" pitchFamily="34" charset="0"/>
                  <a:buChar char="•"/>
                </a:pPr>
                <a:r>
                  <a:rPr lang="fr-FR" sz="3600" dirty="0" smtClean="0"/>
                  <a:t>The </a:t>
                </a:r>
                <a:r>
                  <a:rPr lang="fr-FR" sz="3600" dirty="0" err="1" smtClean="0"/>
                  <a:t>Itakura</a:t>
                </a:r>
                <a:r>
                  <a:rPr lang="fr-FR" sz="3600" dirty="0" smtClean="0"/>
                  <a:t> –</a:t>
                </a:r>
                <a:r>
                  <a:rPr lang="fr-FR" sz="3600" dirty="0" err="1" smtClean="0"/>
                  <a:t>Saïto</a:t>
                </a:r>
                <a:r>
                  <a:rPr lang="fr-FR" sz="3600" dirty="0" smtClean="0"/>
                  <a:t> divergence (I-S div)</a:t>
                </a:r>
              </a:p>
              <a:p>
                <a:endParaRPr lang="fr-FR" sz="3600" dirty="0" smtClean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3600" b="1">
                        <a:latin typeface="Cambria Math"/>
                      </a:rPr>
                      <m:t>𝐖</m:t>
                    </m:r>
                  </m:oMath>
                </a14:m>
                <a:r>
                  <a:rPr lang="fr-FR" sz="3600" dirty="0" smtClean="0"/>
                  <a:t> </a:t>
                </a:r>
                <a:r>
                  <a:rPr lang="fr-FR" sz="3600" dirty="0" err="1" smtClean="0"/>
                  <a:t>is</a:t>
                </a:r>
                <a:r>
                  <a:rPr lang="fr-FR" sz="3600" dirty="0" smtClean="0"/>
                  <a:t> </a:t>
                </a:r>
                <a:r>
                  <a:rPr lang="fr-FR" sz="3600" dirty="0" err="1" smtClean="0"/>
                  <a:t>composed</a:t>
                </a:r>
                <a:r>
                  <a:rPr lang="fr-FR" sz="3600" dirty="0" smtClean="0"/>
                  <a:t> of 3 classes (</a:t>
                </a:r>
                <a:r>
                  <a:rPr lang="fr-FR" sz="3600" i="1" dirty="0" smtClean="0"/>
                  <a:t>car</a:t>
                </a:r>
                <a:r>
                  <a:rPr lang="fr-FR" sz="3600" dirty="0" smtClean="0"/>
                  <a:t>, </a:t>
                </a:r>
                <a:r>
                  <a:rPr lang="fr-FR" sz="3600" i="1" dirty="0" err="1" smtClean="0"/>
                  <a:t>bird</a:t>
                </a:r>
                <a:r>
                  <a:rPr lang="fr-FR" sz="3600" dirty="0" smtClean="0"/>
                  <a:t>, </a:t>
                </a:r>
                <a:r>
                  <a:rPr lang="fr-FR" sz="3600" i="1" dirty="0" err="1" smtClean="0"/>
                  <a:t>horn</a:t>
                </a:r>
                <a:r>
                  <a:rPr lang="fr-FR" sz="3600" dirty="0" smtClean="0"/>
                  <a:t>)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3600" b="1" i="0" smtClean="0">
                        <a:latin typeface="Cambria Math"/>
                      </a:rPr>
                      <m:t>𝐇</m:t>
                    </m:r>
                  </m:oMath>
                </a14:m>
                <a:r>
                  <a:rPr lang="fr-FR" sz="3600" dirty="0" smtClean="0"/>
                  <a:t> </a:t>
                </a:r>
                <a:r>
                  <a:rPr lang="fr-FR" sz="3600" dirty="0" err="1" smtClean="0"/>
                  <a:t>is</a:t>
                </a:r>
                <a:r>
                  <a:rPr lang="fr-FR" sz="3600" dirty="0" smtClean="0"/>
                  <a:t> </a:t>
                </a:r>
                <a:r>
                  <a:rPr lang="fr-FR" sz="3600" dirty="0" err="1" smtClean="0"/>
                  <a:t>updated</a:t>
                </a:r>
                <a:r>
                  <a:rPr lang="fr-FR" sz="3600" dirty="0" smtClean="0"/>
                  <a:t> </a:t>
                </a:r>
                <a:r>
                  <a:rPr lang="fr-FR" sz="3600" dirty="0" err="1" smtClean="0"/>
                  <a:t>with</a:t>
                </a:r>
                <a:r>
                  <a:rPr lang="fr-FR" sz="3600" dirty="0" smtClean="0"/>
                  <a:t> the maximisation-minimisation </a:t>
                </a:r>
                <a:r>
                  <a:rPr lang="fr-FR" sz="3600" dirty="0" err="1" smtClean="0"/>
                  <a:t>algorithm</a:t>
                </a:r>
                <a:r>
                  <a:rPr lang="fr-FR" sz="3600" i="1" baseline="30000" dirty="0" err="1"/>
                  <a:t>b</a:t>
                </a:r>
                <a:endParaRPr lang="fr-FR" sz="3600" i="1" baseline="30000" dirty="0" smtClean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4188" y="13476924"/>
                <a:ext cx="12960000" cy="9971961"/>
              </a:xfrm>
              <a:prstGeom prst="rect">
                <a:avLst/>
              </a:prstGeom>
              <a:blipFill rotWithShape="1">
                <a:blip r:embed="rId3"/>
                <a:stretch>
                  <a:fillRect l="-1693" r="-1411" b="-1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1027139" y="18556298"/>
            <a:ext cx="13680000" cy="6520372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Arrondir un rectangle avec un coin du même côté 40"/>
          <p:cNvSpPr/>
          <p:nvPr/>
        </p:nvSpPr>
        <p:spPr>
          <a:xfrm>
            <a:off x="1026419" y="17723181"/>
            <a:ext cx="7200000" cy="833117"/>
          </a:xfrm>
          <a:prstGeom prst="round2SameRect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400" dirty="0" smtClean="0"/>
              <a:t>Sound </a:t>
            </a:r>
            <a:r>
              <a:rPr lang="fr-FR" sz="4400" dirty="0" err="1" smtClean="0"/>
              <a:t>scene</a:t>
            </a:r>
            <a:r>
              <a:rPr lang="fr-FR" sz="4400" dirty="0" smtClean="0"/>
              <a:t> simulation</a:t>
            </a:r>
            <a:endParaRPr lang="fr-FR" sz="4400" dirty="0"/>
          </a:p>
        </p:txBody>
      </p:sp>
      <p:sp>
        <p:nvSpPr>
          <p:cNvPr id="37" name="ZoneTexte 36"/>
          <p:cNvSpPr txBox="1"/>
          <p:nvPr/>
        </p:nvSpPr>
        <p:spPr>
          <a:xfrm>
            <a:off x="1387139" y="18556298"/>
            <a:ext cx="12960000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000" dirty="0" smtClean="0"/>
          </a:p>
          <a:p>
            <a:pPr algn="just"/>
            <a:r>
              <a:rPr lang="fr-FR" sz="4000" dirty="0" smtClean="0"/>
              <a:t>Simulation of a set of </a:t>
            </a:r>
            <a:r>
              <a:rPr lang="fr-FR" sz="4000" dirty="0" err="1" smtClean="0"/>
              <a:t>sound</a:t>
            </a:r>
            <a:r>
              <a:rPr lang="fr-FR" sz="4000" dirty="0" smtClean="0"/>
              <a:t> </a:t>
            </a:r>
            <a:r>
              <a:rPr lang="fr-FR" sz="4000" dirty="0" err="1" smtClean="0"/>
              <a:t>scenes</a:t>
            </a:r>
            <a:r>
              <a:rPr lang="fr-FR" sz="4000" dirty="0" smtClean="0"/>
              <a:t> </a:t>
            </a:r>
            <a:r>
              <a:rPr lang="fr-FR" sz="4000" dirty="0" err="1" smtClean="0"/>
              <a:t>with</a:t>
            </a:r>
            <a:r>
              <a:rPr lang="fr-FR" sz="4000" dirty="0" smtClean="0"/>
              <a:t> the </a:t>
            </a:r>
            <a:r>
              <a:rPr lang="fr-FR" sz="4000" i="1" dirty="0" err="1" smtClean="0"/>
              <a:t>simScene</a:t>
            </a:r>
            <a:r>
              <a:rPr lang="fr-FR" sz="4000" i="1" baseline="30000" dirty="0" err="1" smtClean="0"/>
              <a:t>a</a:t>
            </a:r>
            <a:r>
              <a:rPr lang="fr-FR" sz="4000" dirty="0" smtClean="0"/>
              <a:t> software: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fr-FR" sz="3600" dirty="0" err="1" smtClean="0"/>
              <a:t>Realization</a:t>
            </a:r>
            <a:r>
              <a:rPr lang="fr-FR" sz="3600" dirty="0" smtClean="0"/>
              <a:t> of </a:t>
            </a:r>
            <a:r>
              <a:rPr lang="fr-FR" sz="3600" dirty="0" err="1" smtClean="0"/>
              <a:t>sound</a:t>
            </a:r>
            <a:r>
              <a:rPr lang="fr-FR" sz="3600" dirty="0" smtClean="0"/>
              <a:t> mixtures </a:t>
            </a:r>
            <a:r>
              <a:rPr lang="fr-FR" sz="3600" dirty="0" err="1" smtClean="0"/>
              <a:t>from</a:t>
            </a:r>
            <a:r>
              <a:rPr lang="fr-FR" sz="3600" dirty="0" smtClean="0"/>
              <a:t> </a:t>
            </a:r>
            <a:r>
              <a:rPr lang="fr-FR" sz="3600" dirty="0"/>
              <a:t>a </a:t>
            </a:r>
            <a:r>
              <a:rPr lang="fr-FR" sz="3600" dirty="0" err="1"/>
              <a:t>database</a:t>
            </a:r>
            <a:r>
              <a:rPr lang="fr-FR" sz="3600" dirty="0"/>
              <a:t> </a:t>
            </a:r>
            <a:r>
              <a:rPr lang="fr-FR" sz="3600" dirty="0" smtClean="0"/>
              <a:t>of </a:t>
            </a:r>
            <a:r>
              <a:rPr lang="fr-FR" sz="3600" dirty="0" err="1" smtClean="0"/>
              <a:t>isolated</a:t>
            </a:r>
            <a:r>
              <a:rPr lang="fr-FR" sz="3600" dirty="0" smtClean="0"/>
              <a:t> </a:t>
            </a:r>
            <a:r>
              <a:rPr lang="fr-FR" sz="3600" dirty="0" err="1" smtClean="0"/>
              <a:t>sounds</a:t>
            </a:r>
            <a:endParaRPr lang="fr-FR" sz="3600" dirty="0" smtClean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fr-FR" sz="3600" dirty="0"/>
              <a:t>Control of the </a:t>
            </a:r>
            <a:r>
              <a:rPr lang="fr-FR" sz="3600" dirty="0" err="1"/>
              <a:t>event</a:t>
            </a:r>
            <a:r>
              <a:rPr lang="fr-FR" sz="3600" dirty="0"/>
              <a:t>/</a:t>
            </a:r>
            <a:r>
              <a:rPr lang="fr-FR" sz="3600" dirty="0" err="1"/>
              <a:t>backgroud</a:t>
            </a:r>
            <a:r>
              <a:rPr lang="fr-FR" sz="3600" dirty="0"/>
              <a:t> </a:t>
            </a:r>
            <a:r>
              <a:rPr lang="fr-FR" sz="3600" dirty="0" smtClean="0"/>
              <a:t>ratio</a:t>
            </a:r>
            <a:endParaRPr lang="fr-FR" sz="36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fr-FR" sz="3600" dirty="0"/>
              <a:t>Control of the </a:t>
            </a:r>
            <a:r>
              <a:rPr lang="fr-FR" sz="3600" dirty="0" smtClean="0"/>
              <a:t>time of </a:t>
            </a:r>
            <a:r>
              <a:rPr lang="fr-FR" sz="3600" dirty="0" err="1" smtClean="0"/>
              <a:t>presence</a:t>
            </a:r>
            <a:r>
              <a:rPr lang="fr-FR" sz="3600" dirty="0" smtClean="0"/>
              <a:t> </a:t>
            </a:r>
            <a:r>
              <a:rPr lang="fr-FR" sz="3600" dirty="0"/>
              <a:t>of </a:t>
            </a:r>
            <a:r>
              <a:rPr lang="fr-FR" sz="3600" dirty="0" err="1"/>
              <a:t>each</a:t>
            </a:r>
            <a:r>
              <a:rPr lang="fr-FR" sz="3600" dirty="0"/>
              <a:t> </a:t>
            </a:r>
            <a:r>
              <a:rPr lang="fr-FR" sz="3600" dirty="0" err="1"/>
              <a:t>sound</a:t>
            </a:r>
            <a:r>
              <a:rPr lang="fr-FR" sz="3600" dirty="0"/>
              <a:t> </a:t>
            </a:r>
            <a:r>
              <a:rPr lang="fr-FR" sz="3600" dirty="0" smtClean="0"/>
              <a:t>source</a:t>
            </a:r>
            <a:endParaRPr lang="fr-FR" sz="36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fr-FR" sz="3600" dirty="0"/>
          </a:p>
          <a:p>
            <a:pPr algn="just"/>
            <a:r>
              <a:rPr lang="fr-FR" sz="4000" dirty="0" smtClean="0"/>
              <a:t>It </a:t>
            </a:r>
            <a:r>
              <a:rPr lang="fr-FR" sz="4000" dirty="0" err="1" smtClean="0"/>
              <a:t>gives</a:t>
            </a:r>
            <a:r>
              <a:rPr lang="fr-FR" sz="4000" dirty="0" smtClean="0"/>
              <a:t> as output</a:t>
            </a:r>
            <a:r>
              <a:rPr lang="fr-FR" sz="4000" dirty="0"/>
              <a:t>:</a:t>
            </a:r>
            <a:endParaRPr lang="fr-FR" sz="4000" dirty="0" smtClean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fr-FR" sz="3600" dirty="0"/>
              <a:t>A</a:t>
            </a:r>
            <a:r>
              <a:rPr lang="fr-FR" sz="3600" dirty="0" smtClean="0"/>
              <a:t> </a:t>
            </a:r>
            <a:r>
              <a:rPr lang="fr-FR" sz="3600" dirty="0" err="1" smtClean="0"/>
              <a:t>complete</a:t>
            </a:r>
            <a:r>
              <a:rPr lang="fr-FR" sz="3600" dirty="0" smtClean="0"/>
              <a:t> </a:t>
            </a:r>
            <a:r>
              <a:rPr lang="fr-FR" sz="3600" dirty="0"/>
              <a:t>audio file </a:t>
            </a:r>
            <a:r>
              <a:rPr lang="fr-FR" sz="3600" dirty="0" err="1"/>
              <a:t>with</a:t>
            </a:r>
            <a:r>
              <a:rPr lang="fr-FR" sz="3600" dirty="0"/>
              <a:t> all the mixed </a:t>
            </a:r>
            <a:r>
              <a:rPr lang="fr-FR" sz="3600" dirty="0" err="1"/>
              <a:t>sound</a:t>
            </a:r>
            <a:r>
              <a:rPr lang="fr-FR" sz="3600" dirty="0"/>
              <a:t> sources </a:t>
            </a:r>
            <a:r>
              <a:rPr lang="fr-FR" sz="3600" dirty="0" smtClean="0"/>
              <a:t>and </a:t>
            </a:r>
            <a:r>
              <a:rPr lang="fr-FR" sz="3600" dirty="0"/>
              <a:t>an audio file for </a:t>
            </a:r>
            <a:r>
              <a:rPr lang="fr-FR" sz="3600" dirty="0" err="1"/>
              <a:t>each</a:t>
            </a:r>
            <a:r>
              <a:rPr lang="fr-FR" sz="3600" dirty="0"/>
              <a:t> </a:t>
            </a:r>
            <a:r>
              <a:rPr lang="fr-FR" sz="3600" dirty="0" err="1"/>
              <a:t>sound</a:t>
            </a:r>
            <a:r>
              <a:rPr lang="fr-FR" sz="3600" dirty="0"/>
              <a:t> </a:t>
            </a:r>
            <a:r>
              <a:rPr lang="fr-FR" sz="3600" dirty="0" smtClean="0"/>
              <a:t>class,</a:t>
            </a:r>
            <a:endParaRPr lang="fr-FR" sz="3600" dirty="0"/>
          </a:p>
          <a:p>
            <a:pPr algn="just"/>
            <a:r>
              <a:rPr lang="fr-FR" sz="3600" dirty="0" smtClean="0"/>
              <a:t>=&gt; </a:t>
            </a:r>
            <a:r>
              <a:rPr lang="fr-FR" sz="3600" dirty="0" err="1"/>
              <a:t>C</a:t>
            </a:r>
            <a:r>
              <a:rPr lang="fr-FR" sz="3600" dirty="0" err="1" smtClean="0"/>
              <a:t>reation</a:t>
            </a:r>
            <a:r>
              <a:rPr lang="fr-FR" sz="3600" dirty="0" smtClean="0"/>
              <a:t> of </a:t>
            </a:r>
            <a:r>
              <a:rPr lang="fr-FR" sz="3600" dirty="0" err="1" smtClean="0"/>
              <a:t>specific</a:t>
            </a:r>
            <a:r>
              <a:rPr lang="fr-FR" sz="3600" dirty="0" smtClean="0"/>
              <a:t> </a:t>
            </a:r>
            <a:r>
              <a:rPr lang="fr-FR" sz="3600" dirty="0" err="1" smtClean="0"/>
              <a:t>urban</a:t>
            </a:r>
            <a:r>
              <a:rPr lang="fr-FR" sz="3600" dirty="0" smtClean="0"/>
              <a:t> </a:t>
            </a:r>
            <a:r>
              <a:rPr lang="fr-FR" sz="3600" dirty="0" err="1" smtClean="0"/>
              <a:t>sound</a:t>
            </a:r>
            <a:r>
              <a:rPr lang="fr-FR" sz="3600" dirty="0" smtClean="0"/>
              <a:t> </a:t>
            </a:r>
            <a:r>
              <a:rPr lang="fr-FR" sz="3600" dirty="0" err="1" smtClean="0"/>
              <a:t>environments</a:t>
            </a:r>
            <a:r>
              <a:rPr lang="fr-FR" sz="3600" dirty="0" smtClean="0"/>
              <a:t> (</a:t>
            </a:r>
            <a:r>
              <a:rPr lang="fr-FR" sz="3600" dirty="0" err="1" smtClean="0"/>
              <a:t>animated</a:t>
            </a:r>
            <a:r>
              <a:rPr lang="fr-FR" sz="3600" dirty="0" smtClean="0"/>
              <a:t> or quiet </a:t>
            </a:r>
            <a:r>
              <a:rPr lang="fr-FR" sz="3600" dirty="0" err="1" smtClean="0"/>
              <a:t>streets</a:t>
            </a:r>
            <a:r>
              <a:rPr lang="fr-FR" sz="3600" dirty="0" smtClean="0"/>
              <a:t>, </a:t>
            </a:r>
            <a:r>
              <a:rPr lang="fr-FR" sz="3600" dirty="0" err="1" smtClean="0"/>
              <a:t>parks</a:t>
            </a:r>
            <a:r>
              <a:rPr lang="fr-FR" sz="3600" dirty="0" smtClean="0"/>
              <a:t>…)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660972" y="26716493"/>
                <a:ext cx="13960651" cy="2942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endParaRPr lang="fr-FR" sz="1000" dirty="0" smtClean="0"/>
              </a:p>
              <a:p>
                <a:pPr marL="571500" indent="-571500" algn="just">
                  <a:buFont typeface="Arial" panose="020B0604020202020204" pitchFamily="34" charset="0"/>
                  <a:buChar char="•"/>
                </a:pPr>
                <a:endParaRPr lang="fr-FR" sz="1000" dirty="0" smtClean="0"/>
              </a:p>
              <a:p>
                <a:pPr marL="571500" indent="-571500" algn="just">
                  <a:buFont typeface="Arial" panose="020B0604020202020204" pitchFamily="34" charset="0"/>
                  <a:buChar char="•"/>
                </a:pPr>
                <a:r>
                  <a:rPr lang="fr-FR" sz="4000" dirty="0" smtClean="0"/>
                  <a:t>20 simple </a:t>
                </a:r>
                <a:r>
                  <a:rPr lang="fr-FR" sz="4000" dirty="0" err="1" smtClean="0"/>
                  <a:t>scenes</a:t>
                </a:r>
                <a:r>
                  <a:rPr lang="fr-FR" sz="4000" dirty="0" smtClean="0"/>
                  <a:t> </a:t>
                </a:r>
                <a:r>
                  <a:rPr lang="fr-FR" sz="4000" dirty="0" err="1"/>
                  <a:t>composed</a:t>
                </a:r>
                <a:r>
                  <a:rPr lang="fr-FR" sz="4000" dirty="0"/>
                  <a:t> of 3 </a:t>
                </a:r>
                <a:r>
                  <a:rPr lang="fr-FR" sz="4000" dirty="0" err="1" smtClean="0"/>
                  <a:t>sound</a:t>
                </a:r>
                <a:r>
                  <a:rPr lang="fr-FR" sz="4000" dirty="0" smtClean="0"/>
                  <a:t> classes </a:t>
                </a:r>
                <a:r>
                  <a:rPr lang="fr-FR" sz="4000" dirty="0"/>
                  <a:t>(car, </a:t>
                </a:r>
                <a:r>
                  <a:rPr lang="fr-FR" sz="4000" dirty="0" err="1"/>
                  <a:t>horn</a:t>
                </a:r>
                <a:r>
                  <a:rPr lang="fr-FR" sz="4000" dirty="0"/>
                  <a:t>, </a:t>
                </a:r>
                <a:r>
                  <a:rPr lang="fr-FR" sz="4000" dirty="0" err="1"/>
                  <a:t>bird</a:t>
                </a:r>
                <a:r>
                  <a:rPr lang="fr-FR" sz="4000" dirty="0" smtClean="0"/>
                  <a:t>)</a:t>
                </a:r>
              </a:p>
              <a:p>
                <a:pPr marL="571500" indent="-5715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4000" b="1">
                        <a:latin typeface="Cambria Math"/>
                      </a:rPr>
                      <m:t>𝐖</m:t>
                    </m:r>
                  </m:oMath>
                </a14:m>
                <a:r>
                  <a:rPr lang="fr-FR" sz="4000" dirty="0"/>
                  <a:t> </a:t>
                </a:r>
                <a:r>
                  <a:rPr lang="fr-FR" sz="4000" dirty="0" err="1"/>
                  <a:t>is</a:t>
                </a:r>
                <a:r>
                  <a:rPr lang="fr-FR" sz="4000" dirty="0"/>
                  <a:t> </a:t>
                </a:r>
                <a:r>
                  <a:rPr lang="fr-FR" sz="4000" dirty="0" err="1"/>
                  <a:t>composed</a:t>
                </a:r>
                <a:r>
                  <a:rPr lang="fr-FR" sz="4000" dirty="0"/>
                  <a:t> of </a:t>
                </a:r>
                <a:r>
                  <a:rPr lang="fr-FR" sz="4000" dirty="0" err="1" smtClean="0"/>
                  <a:t>theses</a:t>
                </a:r>
                <a:r>
                  <a:rPr lang="fr-FR" sz="4000" dirty="0" smtClean="0"/>
                  <a:t> 3 </a:t>
                </a:r>
                <a:r>
                  <a:rPr lang="fr-FR" sz="4000" dirty="0"/>
                  <a:t>classes </a:t>
                </a:r>
                <a:endParaRPr lang="fr-FR" sz="4000" dirty="0" smtClean="0"/>
              </a:p>
              <a:p>
                <a:pPr marL="571500" indent="-571500" algn="just">
                  <a:buFont typeface="Arial" panose="020B0604020202020204" pitchFamily="34" charset="0"/>
                  <a:buChar char="•"/>
                </a:pPr>
                <a:r>
                  <a:rPr lang="fr-FR" sz="4000" dirty="0" smtClean="0"/>
                  <a:t>NMF </a:t>
                </a:r>
                <a:r>
                  <a:rPr lang="fr-FR" sz="4000" dirty="0" err="1" smtClean="0"/>
                  <a:t>is</a:t>
                </a:r>
                <a:r>
                  <a:rPr lang="fr-FR" sz="4000" dirty="0" smtClean="0"/>
                  <a:t> </a:t>
                </a:r>
                <a:r>
                  <a:rPr lang="fr-FR" sz="4000" dirty="0" err="1" smtClean="0"/>
                  <a:t>performed</a:t>
                </a:r>
                <a:r>
                  <a:rPr lang="fr-FR" sz="4000" dirty="0" smtClean="0"/>
                  <a:t> </a:t>
                </a:r>
                <a:r>
                  <a:rPr lang="fr-FR" sz="4000" dirty="0" err="1" smtClean="0"/>
                  <a:t>with</a:t>
                </a:r>
                <a:r>
                  <a:rPr lang="fr-FR" sz="4000" dirty="0" smtClean="0"/>
                  <a:t> 100 </a:t>
                </a:r>
                <a:r>
                  <a:rPr lang="fr-FR" sz="4000" dirty="0" err="1" smtClean="0"/>
                  <a:t>iterations</a:t>
                </a:r>
                <a:endParaRPr lang="fr-FR" sz="4000" dirty="0" smtClean="0"/>
              </a:p>
              <a:p>
                <a:pPr marL="2088216" lvl="2" algn="just"/>
                <a:r>
                  <a:rPr lang="fr-FR" sz="4000" dirty="0" smtClean="0"/>
                  <a:t>=&gt;</a:t>
                </a:r>
                <a:r>
                  <a:rPr lang="fr-FR" sz="4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4000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fr-FR" sz="4000">
                            <a:latin typeface="Cambria Math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4000">
                            <a:latin typeface="Cambria Math"/>
                          </a:rPr>
                          <m:t>eq</m:t>
                        </m:r>
                        <m:r>
                          <a:rPr lang="fr-FR" sz="400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fr-FR" sz="4000">
                            <a:latin typeface="Cambria Math"/>
                          </a:rPr>
                          <m:t>traffic</m:t>
                        </m:r>
                        <m:r>
                          <a:rPr lang="fr-FR" sz="4000">
                            <a:latin typeface="Cambria Math"/>
                          </a:rPr>
                          <m:t> </m:t>
                        </m:r>
                      </m:sub>
                      <m:sup/>
                    </m:sSubSup>
                  </m:oMath>
                </a14:m>
                <a:r>
                  <a:rPr lang="fr-FR" sz="4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40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fr-FR" sz="4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fr-FR" sz="4000">
                                <a:latin typeface="Cambria Math"/>
                              </a:rPr>
                              <m:t>L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fr-FR" sz="4000">
                            <a:latin typeface="Cambria Math"/>
                          </a:rPr>
                          <m:t>eq</m:t>
                        </m:r>
                        <m:r>
                          <a:rPr lang="fr-FR" sz="400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fr-FR" sz="4000">
                            <a:latin typeface="Cambria Math"/>
                          </a:rPr>
                          <m:t>traffic</m:t>
                        </m:r>
                      </m:sub>
                    </m:sSub>
                  </m:oMath>
                </a14:m>
                <a:r>
                  <a:rPr lang="fr-FR" sz="4000" dirty="0" smtClean="0"/>
                  <a:t> </a:t>
                </a:r>
                <a:r>
                  <a:rPr lang="fr-FR" sz="4000" dirty="0" err="1" smtClean="0"/>
                  <a:t>estimated</a:t>
                </a:r>
                <a:r>
                  <a:rPr lang="fr-FR" sz="4000" dirty="0" smtClean="0"/>
                  <a:t> for </a:t>
                </a:r>
                <a:r>
                  <a:rPr lang="fr-FR" sz="4000" dirty="0" err="1" smtClean="0"/>
                  <a:t>each</a:t>
                </a:r>
                <a:r>
                  <a:rPr lang="fr-FR" sz="4000" dirty="0" smtClean="0"/>
                  <a:t> </a:t>
                </a:r>
                <a:r>
                  <a:rPr lang="fr-FR" sz="4000" dirty="0" err="1" smtClean="0"/>
                  <a:t>scene</a:t>
                </a:r>
                <a:endParaRPr lang="fr-FR" sz="4000" dirty="0" smtClean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72" y="26716493"/>
                <a:ext cx="13960651" cy="2942600"/>
              </a:xfrm>
              <a:prstGeom prst="rect">
                <a:avLst/>
              </a:prstGeom>
              <a:blipFill rotWithShape="1">
                <a:blip r:embed="rId4"/>
                <a:stretch>
                  <a:fillRect l="-1353" b="-5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/>
          <p:cNvSpPr/>
          <p:nvPr/>
        </p:nvSpPr>
        <p:spPr>
          <a:xfrm>
            <a:off x="684732" y="26693655"/>
            <a:ext cx="28800001" cy="1017866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2"/>
              </a:solidFill>
            </a:endParaRPr>
          </a:p>
        </p:txBody>
      </p:sp>
      <p:sp>
        <p:nvSpPr>
          <p:cNvPr id="50" name="Arrondir un rectangle avec un coin du même côté 49"/>
          <p:cNvSpPr/>
          <p:nvPr/>
        </p:nvSpPr>
        <p:spPr>
          <a:xfrm>
            <a:off x="684734" y="25827729"/>
            <a:ext cx="10800000" cy="833117"/>
          </a:xfrm>
          <a:prstGeom prst="round2Same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400" dirty="0" err="1" smtClean="0"/>
              <a:t>Experiment</a:t>
            </a:r>
            <a:r>
              <a:rPr lang="fr-FR" sz="4400" dirty="0" smtClean="0"/>
              <a:t> and first </a:t>
            </a:r>
            <a:r>
              <a:rPr lang="fr-FR" sz="4400" dirty="0" err="1" smtClean="0"/>
              <a:t>results</a:t>
            </a:r>
            <a:endParaRPr lang="fr-FR" sz="4400" dirty="0"/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71" y="305216"/>
            <a:ext cx="5400000" cy="1879518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5043" y="542673"/>
            <a:ext cx="5400000" cy="1419429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5043" y="2708658"/>
            <a:ext cx="5400000" cy="1701716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56" y="3069916"/>
            <a:ext cx="5400000" cy="97920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684734" y="37935123"/>
            <a:ext cx="28800001" cy="3941893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Arrondir un rectangle avec un coin du même côté 34"/>
          <p:cNvSpPr/>
          <p:nvPr/>
        </p:nvSpPr>
        <p:spPr>
          <a:xfrm>
            <a:off x="684734" y="37102006"/>
            <a:ext cx="10800000" cy="833117"/>
          </a:xfrm>
          <a:prstGeom prst="round2Same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400" dirty="0" smtClean="0"/>
              <a:t>Conclusion and investigations</a:t>
            </a:r>
            <a:endParaRPr lang="fr-F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14615319" y="26693655"/>
                <a:ext cx="14857240" cy="388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fr-FR" sz="1000" dirty="0" smtClean="0">
                  <a:latin typeface="Cambria Math"/>
                </a:endParaRPr>
              </a:p>
              <a:p>
                <a:pPr marL="571500" indent="-571500" algn="just">
                  <a:buFont typeface="Arial" panose="020B0604020202020204" pitchFamily="34" charset="0"/>
                  <a:buChar char="•"/>
                </a:pPr>
                <a:endParaRPr lang="fr-FR" sz="1000" dirty="0" smtClean="0">
                  <a:latin typeface="Calibri" panose="020F0502020204030204" pitchFamily="34" charset="0"/>
                </a:endParaRPr>
              </a:p>
              <a:p>
                <a:pPr marL="571500" indent="-571500" algn="just">
                  <a:buFont typeface="Arial" panose="020B0604020202020204" pitchFamily="34" charset="0"/>
                  <a:buChar char="•"/>
                </a:pPr>
                <a:r>
                  <a:rPr lang="fr-FR" sz="4000" dirty="0" smtClean="0">
                    <a:latin typeface="Calibri" panose="020F0502020204030204" pitchFamily="34" charset="0"/>
                  </a:rPr>
                  <a:t>Estimation of the performance of the </a:t>
                </a:r>
                <a:r>
                  <a:rPr lang="fr-FR" sz="4000" dirty="0" err="1" smtClean="0">
                    <a:latin typeface="Calibri" panose="020F0502020204030204" pitchFamily="34" charset="0"/>
                  </a:rPr>
                  <a:t>implemented</a:t>
                </a:r>
                <a:r>
                  <a:rPr lang="fr-FR" sz="4000" dirty="0" smtClean="0">
                    <a:latin typeface="Calibri" panose="020F0502020204030204" pitchFamily="34" charset="0"/>
                  </a:rPr>
                  <a:t> NMF by the RMSE </a:t>
                </a:r>
                <a:r>
                  <a:rPr lang="fr-FR" sz="4000" dirty="0" err="1" smtClean="0">
                    <a:latin typeface="Calibri" panose="020F0502020204030204" pitchFamily="34" charset="0"/>
                  </a:rPr>
                  <a:t>depending</a:t>
                </a:r>
                <a:r>
                  <a:rPr lang="fr-FR" sz="4000" dirty="0" smtClean="0">
                    <a:latin typeface="Calibri" panose="020F0502020204030204" pitchFamily="34" charset="0"/>
                  </a:rPr>
                  <a:t> on </a:t>
                </a:r>
                <a:r>
                  <a:rPr lang="fr-FR" sz="4000" dirty="0" err="1" smtClean="0">
                    <a:latin typeface="Calibri" panose="020F0502020204030204" pitchFamily="34" charset="0"/>
                  </a:rPr>
                  <a:t>number</a:t>
                </a:r>
                <a:r>
                  <a:rPr lang="fr-FR" sz="4000" dirty="0" smtClean="0">
                    <a:latin typeface="Calibri" panose="020F0502020204030204" pitchFamily="34" charset="0"/>
                  </a:rPr>
                  <a:t> of </a:t>
                </a:r>
                <a:r>
                  <a:rPr lang="fr-FR" sz="4000" dirty="0" err="1" smtClean="0">
                    <a:latin typeface="Calibri" panose="020F0502020204030204" pitchFamily="34" charset="0"/>
                  </a:rPr>
                  <a:t>iterations</a:t>
                </a:r>
                <a:r>
                  <a:rPr lang="fr-FR" sz="4000" dirty="0" smtClean="0">
                    <a:latin typeface="Calibri" panose="020F0502020204030204" pitchFamily="34" charset="0"/>
                  </a:rPr>
                  <a:t> and the </a:t>
                </a:r>
                <a:r>
                  <a:rPr lang="fr-FR" sz="4000" dirty="0" err="1" smtClean="0">
                    <a:latin typeface="Calibri" panose="020F0502020204030204" pitchFamily="34" charset="0"/>
                  </a:rPr>
                  <a:t>cost</a:t>
                </a:r>
                <a:r>
                  <a:rPr lang="fr-FR" sz="4000" dirty="0" smtClean="0">
                    <a:latin typeface="Calibri" panose="020F0502020204030204" pitchFamily="34" charset="0"/>
                  </a:rPr>
                  <a:t> </a:t>
                </a:r>
                <a:r>
                  <a:rPr lang="fr-FR" sz="4000" dirty="0" err="1" smtClean="0">
                    <a:latin typeface="Calibri" panose="020F0502020204030204" pitchFamily="34" charset="0"/>
                  </a:rPr>
                  <a:t>function</a:t>
                </a:r>
                <a:r>
                  <a:rPr lang="fr-FR" sz="4000" dirty="0" smtClean="0">
                    <a:latin typeface="Calibri" panose="020F0502020204030204" pitchFamily="34" charset="0"/>
                  </a:rPr>
                  <a:t>:</a:t>
                </a:r>
              </a:p>
              <a:p>
                <a:endParaRPr lang="fr-FR" sz="4000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3600">
                          <a:latin typeface="Cambria Math"/>
                        </a:rPr>
                        <m:t>RMSE</m:t>
                      </m:r>
                      <m:r>
                        <a:rPr lang="fr-FR" sz="3600">
                          <a:latin typeface="Cambria Math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fr-FR" sz="3600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fr-FR" sz="3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fr-FR" sz="360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fr-FR" sz="3600">
                                  <a:latin typeface="Cambria Math"/>
                                </a:rPr>
                                <m:t>N</m:t>
                              </m:r>
                            </m:den>
                          </m:f>
                          <m:sSup>
                            <m:sSupPr>
                              <m:ctrlPr>
                                <a:rPr lang="fr-FR" sz="3600" i="1">
                                  <a:latin typeface="Cambria Math"/>
                                </a:rPr>
                              </m:ctrlPr>
                            </m:sSup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fr-FR" sz="36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  <m:brk m:alnAt="25"/>
                                    </m:rPr>
                                    <a:rPr lang="fr-FR" sz="3600">
                                      <a:latin typeface="Cambria Math"/>
                                    </a:rPr>
                                    <m:t>i</m:t>
                                  </m:r>
                                  <m:r>
                                    <a:rPr lang="fr-FR" sz="3600">
                                      <a:latin typeface="Cambria Math"/>
                                    </a:rPr>
                                    <m:t>= 1</m:t>
                                  </m:r>
                                </m:sub>
                                <m:sup>
                                  <m:r>
                                    <a:rPr lang="fr-FR" sz="3600">
                                      <a:latin typeface="Cambria Math"/>
                                    </a:rPr>
                                    <m:t>20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fr-FR" sz="3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fr-FR" sz="36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sSup>
                                            <m:sSupPr>
                                              <m:ctrlPr>
                                                <a:rPr lang="fr-FR" sz="36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fr-FR" sz="3600">
                                                  <a:latin typeface="Cambria Math"/>
                                                </a:rPr>
                                                <m:t>L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fr-FR" sz="3600">
                                                  <a:latin typeface="Cambria Math"/>
                                                </a:rPr>
                                                <m:t>i</m:t>
                                              </m:r>
                                            </m:sup>
                                          </m:sSup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sz="3600">
                                              <a:latin typeface="Cambria Math"/>
                                            </a:rPr>
                                            <m:t>eq</m:t>
                                          </m:r>
                                          <m:r>
                                            <a:rPr lang="fr-FR" sz="3600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sz="3600">
                                              <a:latin typeface="Cambria Math"/>
                                            </a:rPr>
                                            <m:t>traffic</m:t>
                                          </m:r>
                                          <m:r>
                                            <a:rPr lang="fr-FR" sz="3600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</m:sub>
                                        <m:sup/>
                                      </m:sSubSup>
                                      <m:r>
                                        <a:rPr lang="fr-FR" sz="360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FR" sz="3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sSup>
                                            <m:sSupPr>
                                              <m:ctrlPr>
                                                <a:rPr lang="fr-FR" sz="36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fr-FR" sz="3600" i="1">
                                                      <a:latin typeface="Cambria Math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fr-FR" sz="3600">
                                                      <a:latin typeface="Cambria Math"/>
                                                    </a:rPr>
                                                    <m:t>L</m:t>
                                                  </m:r>
                                                </m:e>
                                              </m:acc>
                                            </m:e>
                                            <m:sup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fr-FR" sz="3600">
                                                  <a:latin typeface="Cambria Math"/>
                                                </a:rPr>
                                                <m:t>i</m:t>
                                              </m:r>
                                            </m:sup>
                                          </m:sSup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sz="3600">
                                              <a:latin typeface="Cambria Math"/>
                                            </a:rPr>
                                            <m:t>eq</m:t>
                                          </m:r>
                                          <m:r>
                                            <a:rPr lang="fr-FR" sz="3600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sz="3600">
                                              <a:latin typeface="Cambria Math"/>
                                            </a:rPr>
                                            <m:t>traffic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  <m:sup>
                              <m:r>
                                <a:rPr lang="fr-FR" sz="36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5319" y="26693655"/>
                <a:ext cx="14857240" cy="3883627"/>
              </a:xfrm>
              <a:prstGeom prst="rect">
                <a:avLst/>
              </a:prstGeom>
              <a:blipFill rotWithShape="1">
                <a:blip r:embed="rId10"/>
                <a:stretch>
                  <a:fillRect l="-1313" r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/>
          <p:cNvSpPr txBox="1"/>
          <p:nvPr/>
        </p:nvSpPr>
        <p:spPr>
          <a:xfrm>
            <a:off x="1034061" y="34679863"/>
            <a:ext cx="1188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3200" dirty="0" err="1" smtClean="0"/>
              <a:t>Fig</a:t>
            </a:r>
            <a:r>
              <a:rPr lang="fr-FR" sz="3200" dirty="0" smtClean="0"/>
              <a:t> 1: on the </a:t>
            </a:r>
            <a:r>
              <a:rPr lang="fr-FR" sz="3200" dirty="0" err="1" smtClean="0"/>
              <a:t>left</a:t>
            </a:r>
            <a:r>
              <a:rPr lang="fr-FR" sz="3200" dirty="0" smtClean="0"/>
              <a:t> the </a:t>
            </a:r>
            <a:r>
              <a:rPr lang="fr-FR" sz="3200" dirty="0" err="1" smtClean="0"/>
              <a:t>spectrogram</a:t>
            </a:r>
            <a:r>
              <a:rPr lang="fr-FR" sz="3200" dirty="0" smtClean="0"/>
              <a:t> of a </a:t>
            </a:r>
            <a:r>
              <a:rPr lang="fr-FR" sz="3200" dirty="0" err="1" smtClean="0"/>
              <a:t>scene</a:t>
            </a:r>
            <a:r>
              <a:rPr lang="fr-FR" sz="3200" dirty="0" smtClean="0"/>
              <a:t> </a:t>
            </a:r>
            <a:r>
              <a:rPr lang="fr-FR" sz="3200" dirty="0" err="1" smtClean="0"/>
              <a:t>created</a:t>
            </a:r>
            <a:r>
              <a:rPr lang="fr-FR" sz="3200" dirty="0" smtClean="0"/>
              <a:t> </a:t>
            </a:r>
            <a:r>
              <a:rPr lang="fr-FR" sz="3200" dirty="0" err="1" smtClean="0"/>
              <a:t>with</a:t>
            </a:r>
            <a:r>
              <a:rPr lang="fr-FR" sz="3200" dirty="0" smtClean="0"/>
              <a:t> </a:t>
            </a:r>
            <a:r>
              <a:rPr lang="fr-FR" sz="3200" dirty="0" err="1" smtClean="0"/>
              <a:t>simScene</a:t>
            </a:r>
            <a:r>
              <a:rPr lang="fr-FR" sz="3200" dirty="0" smtClean="0"/>
              <a:t>, in the middle the </a:t>
            </a:r>
            <a:r>
              <a:rPr lang="fr-FR" sz="3200" dirty="0" err="1" smtClean="0"/>
              <a:t>estimated</a:t>
            </a:r>
            <a:r>
              <a:rPr lang="fr-FR" sz="3200" dirty="0" smtClean="0"/>
              <a:t> </a:t>
            </a:r>
            <a:r>
              <a:rPr lang="fr-FR" sz="3200" dirty="0" err="1" smtClean="0"/>
              <a:t>spectrogram</a:t>
            </a:r>
            <a:r>
              <a:rPr lang="fr-FR" sz="3200" dirty="0" smtClean="0"/>
              <a:t> </a:t>
            </a:r>
            <a:r>
              <a:rPr lang="fr-FR" sz="3200" dirty="0" err="1" smtClean="0"/>
              <a:t>after</a:t>
            </a:r>
            <a:r>
              <a:rPr lang="fr-FR" sz="3200" dirty="0" smtClean="0"/>
              <a:t> 100 </a:t>
            </a:r>
            <a:r>
              <a:rPr lang="fr-FR" sz="3200" dirty="0" err="1" smtClean="0"/>
              <a:t>iterations</a:t>
            </a:r>
            <a:r>
              <a:rPr lang="fr-FR" sz="3200" dirty="0" smtClean="0"/>
              <a:t>, on the right the road </a:t>
            </a:r>
            <a:r>
              <a:rPr lang="fr-FR" sz="3200" dirty="0" err="1" smtClean="0"/>
              <a:t>traffic</a:t>
            </a:r>
            <a:r>
              <a:rPr lang="fr-FR" sz="3200" dirty="0" smtClean="0"/>
              <a:t> </a:t>
            </a:r>
            <a:r>
              <a:rPr lang="fr-FR" sz="3200" dirty="0" err="1" smtClean="0"/>
              <a:t>spectrogram</a:t>
            </a:r>
            <a:r>
              <a:rPr lang="fr-FR" sz="3200" dirty="0" smtClean="0"/>
              <a:t> </a:t>
            </a:r>
            <a:r>
              <a:rPr lang="fr-FR" sz="3200" dirty="0" err="1" smtClean="0"/>
              <a:t>estimated</a:t>
            </a:r>
            <a:r>
              <a:rPr lang="fr-FR" sz="3200" dirty="0" smtClean="0"/>
              <a:t> </a:t>
            </a:r>
            <a:r>
              <a:rPr lang="fr-FR" sz="3200" dirty="0" err="1" smtClean="0"/>
              <a:t>after</a:t>
            </a:r>
            <a:r>
              <a:rPr lang="fr-FR" sz="3200" dirty="0" smtClean="0"/>
              <a:t> source </a:t>
            </a:r>
            <a:r>
              <a:rPr lang="fr-FR" sz="3200" dirty="0" err="1" smtClean="0"/>
              <a:t>separation</a:t>
            </a:r>
            <a:endParaRPr lang="fr-FR" sz="3200" dirty="0"/>
          </a:p>
        </p:txBody>
      </p:sp>
      <p:sp>
        <p:nvSpPr>
          <p:cNvPr id="7" name="ZoneTexte 6"/>
          <p:cNvSpPr txBox="1"/>
          <p:nvPr/>
        </p:nvSpPr>
        <p:spPr>
          <a:xfrm>
            <a:off x="1026419" y="37935123"/>
            <a:ext cx="13680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fr-FR" sz="4000" dirty="0" smtClean="0"/>
              <a:t>First </a:t>
            </a:r>
            <a:r>
              <a:rPr lang="fr-FR" sz="4000" dirty="0" err="1" smtClean="0"/>
              <a:t>results</a:t>
            </a:r>
            <a:r>
              <a:rPr lang="fr-FR" sz="4000" dirty="0" smtClean="0"/>
              <a:t> for the road </a:t>
            </a:r>
            <a:r>
              <a:rPr lang="fr-FR" sz="4000" dirty="0" err="1" smtClean="0"/>
              <a:t>traffic</a:t>
            </a:r>
            <a:r>
              <a:rPr lang="fr-FR" sz="4000" dirty="0" smtClean="0"/>
              <a:t> source </a:t>
            </a:r>
            <a:r>
              <a:rPr lang="fr-FR" sz="4000" dirty="0" err="1" smtClean="0"/>
              <a:t>separation</a:t>
            </a:r>
            <a:r>
              <a:rPr lang="fr-FR" sz="4000" dirty="0" smtClean="0"/>
              <a:t> in an </a:t>
            </a:r>
            <a:r>
              <a:rPr lang="fr-FR" sz="4000" dirty="0" err="1" smtClean="0"/>
              <a:t>sound</a:t>
            </a:r>
            <a:r>
              <a:rPr lang="fr-FR" sz="4000" dirty="0" smtClean="0"/>
              <a:t> </a:t>
            </a:r>
            <a:r>
              <a:rPr lang="fr-FR" sz="4000" dirty="0" err="1" smtClean="0"/>
              <a:t>urban</a:t>
            </a:r>
            <a:r>
              <a:rPr lang="fr-FR" sz="4000" dirty="0" smtClean="0"/>
              <a:t> </a:t>
            </a:r>
            <a:r>
              <a:rPr lang="fr-FR" sz="4000" dirty="0" err="1" smtClean="0"/>
              <a:t>context</a:t>
            </a:r>
            <a:r>
              <a:rPr lang="fr-FR" sz="4000" dirty="0" smtClean="0"/>
              <a:t> </a:t>
            </a:r>
            <a:r>
              <a:rPr lang="fr-FR" sz="4000" dirty="0" err="1" smtClean="0"/>
              <a:t>within</a:t>
            </a:r>
            <a:r>
              <a:rPr lang="fr-FR" sz="4000" dirty="0"/>
              <a:t> simple </a:t>
            </a:r>
            <a:r>
              <a:rPr lang="fr-FR" sz="4000" dirty="0" err="1"/>
              <a:t>simulated</a:t>
            </a:r>
            <a:r>
              <a:rPr lang="fr-FR" sz="4000" dirty="0"/>
              <a:t> </a:t>
            </a:r>
            <a:r>
              <a:rPr lang="fr-FR" sz="4000" dirty="0" err="1" smtClean="0"/>
              <a:t>sound</a:t>
            </a:r>
            <a:r>
              <a:rPr lang="fr-FR" sz="4000" dirty="0" smtClean="0"/>
              <a:t> </a:t>
            </a:r>
            <a:r>
              <a:rPr lang="fr-FR" sz="4000" dirty="0" err="1" smtClean="0"/>
              <a:t>scene</a:t>
            </a:r>
            <a:endParaRPr lang="fr-FR" sz="4000" dirty="0" smtClean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fr-FR" sz="4000" dirty="0" err="1" smtClean="0"/>
              <a:t>Low</a:t>
            </a:r>
            <a:r>
              <a:rPr lang="fr-FR" sz="4000" dirty="0" smtClean="0"/>
              <a:t> RMSE values and </a:t>
            </a:r>
            <a:r>
              <a:rPr lang="fr-FR" sz="4000" dirty="0" err="1" smtClean="0"/>
              <a:t>improvement</a:t>
            </a:r>
            <a:r>
              <a:rPr lang="fr-FR" sz="4000" dirty="0" smtClean="0"/>
              <a:t> of the </a:t>
            </a:r>
            <a:r>
              <a:rPr lang="fr-FR" sz="4000" dirty="0" err="1" smtClean="0"/>
              <a:t>estimated</a:t>
            </a:r>
            <a:r>
              <a:rPr lang="fr-FR" sz="4000" dirty="0"/>
              <a:t> road </a:t>
            </a:r>
            <a:r>
              <a:rPr lang="fr-FR" sz="4000" dirty="0" err="1"/>
              <a:t>traffic</a:t>
            </a:r>
            <a:r>
              <a:rPr lang="fr-FR" sz="4000" dirty="0"/>
              <a:t> </a:t>
            </a:r>
            <a:r>
              <a:rPr lang="fr-FR" sz="4000" dirty="0" err="1"/>
              <a:t>sound</a:t>
            </a:r>
            <a:r>
              <a:rPr lang="fr-FR" sz="4000" dirty="0"/>
              <a:t> </a:t>
            </a:r>
            <a:r>
              <a:rPr lang="fr-FR" sz="4000" dirty="0" err="1" smtClean="0"/>
              <a:t>levels</a:t>
            </a:r>
            <a:r>
              <a:rPr lang="fr-FR" sz="4000" dirty="0" smtClean="0"/>
              <a:t> show the </a:t>
            </a:r>
            <a:r>
              <a:rPr lang="fr-FR" sz="4000" dirty="0" err="1" smtClean="0"/>
              <a:t>interest</a:t>
            </a:r>
            <a:r>
              <a:rPr lang="fr-FR" sz="4000" dirty="0" smtClean="0"/>
              <a:t> of the NMF in </a:t>
            </a:r>
            <a:r>
              <a:rPr lang="fr-FR" sz="4000" dirty="0" err="1" smtClean="0"/>
              <a:t>that</a:t>
            </a:r>
            <a:r>
              <a:rPr lang="fr-FR" sz="4000" dirty="0" smtClean="0"/>
              <a:t> </a:t>
            </a:r>
            <a:r>
              <a:rPr lang="fr-FR" sz="4000" dirty="0" err="1" smtClean="0"/>
              <a:t>context</a:t>
            </a:r>
            <a:endParaRPr lang="fr-FR" sz="4000" dirty="0" smtClean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fr-FR" sz="4000" dirty="0" smtClean="0"/>
              <a:t>The K-L divergence </a:t>
            </a:r>
            <a:r>
              <a:rPr lang="fr-FR" sz="4000" dirty="0" err="1" smtClean="0"/>
              <a:t>seems</a:t>
            </a:r>
            <a:r>
              <a:rPr lang="fr-FR" sz="4000" dirty="0" smtClean="0"/>
              <a:t> the </a:t>
            </a:r>
            <a:r>
              <a:rPr lang="fr-FR" sz="4000" dirty="0" err="1" smtClean="0"/>
              <a:t>most</a:t>
            </a:r>
            <a:r>
              <a:rPr lang="fr-FR" sz="4000" dirty="0" smtClean="0"/>
              <a:t> </a:t>
            </a:r>
            <a:r>
              <a:rPr lang="fr-FR" sz="4000" dirty="0" err="1" smtClean="0"/>
              <a:t>promising</a:t>
            </a:r>
            <a:r>
              <a:rPr lang="fr-FR" sz="4000" dirty="0" smtClean="0"/>
              <a:t> </a:t>
            </a:r>
            <a:r>
              <a:rPr lang="fr-FR" sz="4000" dirty="0" err="1" smtClean="0"/>
              <a:t>approach</a:t>
            </a:r>
            <a:endParaRPr lang="fr-FR" sz="4000" dirty="0" smtClean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1" r="4115"/>
          <a:stretch/>
        </p:blipFill>
        <p:spPr>
          <a:xfrm>
            <a:off x="14345182" y="30981222"/>
            <a:ext cx="9333486" cy="5029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23678668" y="31269358"/>
                <a:ext cx="5806065" cy="2662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sz="3200" dirty="0" smtClean="0"/>
                  <a:t>Fig 2: </a:t>
                </a:r>
                <a:r>
                  <a:rPr lang="fr-FR" sz="3200" dirty="0" err="1" smtClean="0"/>
                  <a:t>comparison</a:t>
                </a:r>
                <a:r>
                  <a:rPr lang="fr-FR" sz="3200" dirty="0" smtClean="0"/>
                  <a:t> of the RMSE for the 3 </a:t>
                </a:r>
                <a:r>
                  <a:rPr lang="fr-FR" sz="3200" dirty="0" err="1" smtClean="0"/>
                  <a:t>cost</a:t>
                </a:r>
                <a:r>
                  <a:rPr lang="fr-FR" sz="3200" dirty="0" smtClean="0"/>
                  <a:t> </a:t>
                </a:r>
                <a:r>
                  <a:rPr lang="fr-FR" sz="3200" dirty="0" err="1" smtClean="0"/>
                  <a:t>functions</a:t>
                </a:r>
                <a:r>
                  <a:rPr lang="fr-FR" sz="3200" dirty="0" smtClean="0"/>
                  <a:t>. </a:t>
                </a:r>
                <a:r>
                  <a:rPr lang="fr-FR" sz="3200" dirty="0" err="1" smtClean="0"/>
                  <a:t>We</a:t>
                </a:r>
                <a:r>
                  <a:rPr lang="fr-FR" sz="3200" dirty="0" smtClean="0"/>
                  <a:t> </a:t>
                </a:r>
                <a:r>
                  <a:rPr lang="fr-FR" sz="3200" dirty="0" err="1" smtClean="0"/>
                  <a:t>add</a:t>
                </a:r>
                <a:r>
                  <a:rPr lang="fr-FR" sz="3200" dirty="0" smtClean="0"/>
                  <a:t> the RMSE </a:t>
                </a:r>
                <a:r>
                  <a:rPr lang="fr-FR" sz="3200" dirty="0" err="1" smtClean="0"/>
                  <a:t>between</a:t>
                </a:r>
                <a:r>
                  <a:rPr lang="fr-FR" sz="32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3200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fr-FR" sz="3200">
                            <a:latin typeface="Cambria Math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3200">
                            <a:latin typeface="Cambria Math"/>
                          </a:rPr>
                          <m:t>eq</m:t>
                        </m:r>
                        <m:r>
                          <a:rPr lang="fr-FR" sz="3200">
                            <a:latin typeface="Cambria Math"/>
                          </a:rPr>
                          <m:t> </m:t>
                        </m:r>
                      </m:sub>
                      <m:sup/>
                    </m:sSubSup>
                  </m:oMath>
                </a14:m>
                <a:r>
                  <a:rPr lang="fr-FR" sz="3200" dirty="0" smtClean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3200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fr-FR" sz="3200">
                            <a:latin typeface="Cambria Math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3200">
                            <a:latin typeface="Cambria Math"/>
                          </a:rPr>
                          <m:t>eq</m:t>
                        </m:r>
                        <m:r>
                          <a:rPr lang="fr-FR" sz="320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fr-FR" sz="3200">
                            <a:latin typeface="Cambria Math"/>
                          </a:rPr>
                          <m:t>traffic</m:t>
                        </m:r>
                        <m:r>
                          <a:rPr lang="fr-FR" sz="3200">
                            <a:latin typeface="Cambria Math"/>
                          </a:rPr>
                          <m:t> </m:t>
                        </m:r>
                      </m:sub>
                      <m:sup/>
                    </m:sSubSup>
                  </m:oMath>
                </a14:m>
                <a:r>
                  <a:rPr lang="fr-FR" sz="3200" dirty="0" err="1" smtClean="0"/>
                  <a:t>without</a:t>
                </a:r>
                <a:r>
                  <a:rPr lang="fr-FR" sz="3200" dirty="0" smtClean="0"/>
                  <a:t> source </a:t>
                </a:r>
                <a:r>
                  <a:rPr lang="fr-FR" sz="3200" dirty="0" err="1" smtClean="0"/>
                  <a:t>separation</a:t>
                </a:r>
                <a:r>
                  <a:rPr lang="fr-FR" sz="3200" dirty="0" smtClean="0"/>
                  <a:t> </a:t>
                </a:r>
                <a:endParaRPr lang="fr-FR" sz="3200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8668" y="31269358"/>
                <a:ext cx="5806065" cy="2662588"/>
              </a:xfrm>
              <a:prstGeom prst="rect">
                <a:avLst/>
              </a:prstGeom>
              <a:blipFill rotWithShape="1">
                <a:blip r:embed="rId12"/>
                <a:stretch>
                  <a:fillRect l="-2623" t="-2975" r="-2623" b="-6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ZoneTexte 42"/>
          <p:cNvSpPr txBox="1"/>
          <p:nvPr/>
        </p:nvSpPr>
        <p:spPr>
          <a:xfrm>
            <a:off x="15688721" y="38013243"/>
            <a:ext cx="1368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fr-FR" sz="4000" b="1" u="sng" dirty="0" smtClean="0"/>
              <a:t>Future </a:t>
            </a:r>
            <a:r>
              <a:rPr lang="fr-FR" sz="4000" b="1" u="sng" dirty="0" err="1" smtClean="0"/>
              <a:t>works</a:t>
            </a:r>
            <a:r>
              <a:rPr lang="fr-FR" sz="4000" b="1" dirty="0" smtClean="0"/>
              <a:t>: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5500027" y="7002662"/>
            <a:ext cx="13680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fr-FR" sz="4000" b="1" u="sng" dirty="0" err="1" smtClean="0"/>
              <a:t>Approach</a:t>
            </a:r>
            <a:r>
              <a:rPr lang="fr-FR" sz="4000" dirty="0" smtClean="0"/>
              <a:t>: </a:t>
            </a:r>
            <a:r>
              <a:rPr lang="fr-FR" sz="4000" dirty="0" err="1" smtClean="0"/>
              <a:t>Usual</a:t>
            </a:r>
            <a:r>
              <a:rPr lang="fr-FR" sz="4000" dirty="0" smtClean="0"/>
              <a:t> </a:t>
            </a:r>
            <a:r>
              <a:rPr lang="fr-FR" sz="4000" dirty="0" err="1" smtClean="0"/>
              <a:t>methods</a:t>
            </a:r>
            <a:r>
              <a:rPr lang="fr-FR" sz="4000" dirty="0" smtClean="0"/>
              <a:t> for </a:t>
            </a:r>
            <a:r>
              <a:rPr lang="fr-FR" sz="4000" dirty="0" err="1" smtClean="0"/>
              <a:t>urban</a:t>
            </a:r>
            <a:r>
              <a:rPr lang="fr-FR" sz="4000" dirty="0" smtClean="0"/>
              <a:t> </a:t>
            </a:r>
            <a:r>
              <a:rPr lang="fr-FR" sz="4000" dirty="0" err="1" smtClean="0"/>
              <a:t>sound</a:t>
            </a:r>
            <a:r>
              <a:rPr lang="fr-FR" sz="4000" dirty="0" smtClean="0"/>
              <a:t> </a:t>
            </a:r>
            <a:r>
              <a:rPr lang="fr-FR" sz="4000" dirty="0" err="1" smtClean="0"/>
              <a:t>environments</a:t>
            </a:r>
            <a:r>
              <a:rPr lang="fr-FR" sz="4000" dirty="0" smtClean="0"/>
              <a:t> </a:t>
            </a:r>
            <a:r>
              <a:rPr lang="fr-FR" sz="4000" dirty="0" err="1" smtClean="0"/>
              <a:t>separation</a:t>
            </a:r>
            <a:r>
              <a:rPr lang="fr-FR" sz="4000" dirty="0" smtClean="0"/>
              <a:t> do not deal </a:t>
            </a:r>
            <a:r>
              <a:rPr lang="fr-FR" sz="4000" dirty="0" err="1" smtClean="0"/>
              <a:t>with</a:t>
            </a:r>
            <a:r>
              <a:rPr lang="fr-FR" sz="4000" dirty="0" smtClean="0"/>
              <a:t> </a:t>
            </a:r>
            <a:r>
              <a:rPr lang="fr-FR" sz="4000" dirty="0" err="1" smtClean="0"/>
              <a:t>overlapping</a:t>
            </a:r>
            <a:r>
              <a:rPr lang="fr-FR" sz="4000" dirty="0" smtClean="0"/>
              <a:t> </a:t>
            </a:r>
            <a:r>
              <a:rPr lang="fr-FR" sz="4000" dirty="0" err="1" smtClean="0"/>
              <a:t>sounds</a:t>
            </a:r>
            <a:endParaRPr lang="fr-FR" sz="4000" dirty="0" smtClean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fr-FR" sz="4000" dirty="0" smtClean="0"/>
              <a:t>The NMF </a:t>
            </a:r>
            <a:r>
              <a:rPr lang="fr-FR" sz="4000" dirty="0" err="1" smtClean="0"/>
              <a:t>seems</a:t>
            </a:r>
            <a:r>
              <a:rPr lang="fr-FR" sz="4000" dirty="0" smtClean="0"/>
              <a:t> to suit </a:t>
            </a:r>
            <a:r>
              <a:rPr lang="fr-FR" sz="4000" dirty="0" err="1" smtClean="0"/>
              <a:t>urban</a:t>
            </a:r>
            <a:r>
              <a:rPr lang="fr-FR" sz="4000" dirty="0" smtClean="0"/>
              <a:t> </a:t>
            </a:r>
            <a:r>
              <a:rPr lang="fr-FR" sz="4000" dirty="0" err="1" smtClean="0"/>
              <a:t>sound</a:t>
            </a:r>
            <a:r>
              <a:rPr lang="fr-FR" sz="4000" dirty="0" smtClean="0"/>
              <a:t> mixture </a:t>
            </a:r>
            <a:r>
              <a:rPr lang="fr-FR" sz="4000" dirty="0" err="1" smtClean="0"/>
              <a:t>requirements</a:t>
            </a:r>
            <a:r>
              <a:rPr lang="fr-FR" sz="4000" dirty="0" smtClean="0"/>
              <a:t> but </a:t>
            </a:r>
            <a:r>
              <a:rPr lang="fr-FR" sz="4000" dirty="0" err="1" smtClean="0"/>
              <a:t>it</a:t>
            </a:r>
            <a:r>
              <a:rPr lang="fr-FR" sz="4000" dirty="0" smtClean="0"/>
              <a:t> </a:t>
            </a:r>
            <a:r>
              <a:rPr lang="fr-FR" sz="4000" dirty="0" err="1" smtClean="0"/>
              <a:t>is</a:t>
            </a:r>
            <a:r>
              <a:rPr lang="fr-FR" sz="4000" dirty="0" smtClean="0"/>
              <a:t> </a:t>
            </a:r>
            <a:r>
              <a:rPr lang="fr-FR" sz="4000" dirty="0" err="1" smtClean="0"/>
              <a:t>used</a:t>
            </a:r>
            <a:r>
              <a:rPr lang="fr-FR" sz="4000" dirty="0" smtClean="0"/>
              <a:t> </a:t>
            </a:r>
            <a:r>
              <a:rPr lang="fr-FR" sz="4000" dirty="0" err="1" smtClean="0"/>
              <a:t>yet</a:t>
            </a:r>
            <a:r>
              <a:rPr lang="fr-FR" sz="4000" dirty="0" smtClean="0"/>
              <a:t> </a:t>
            </a:r>
            <a:r>
              <a:rPr lang="fr-FR" sz="4000" dirty="0" err="1" smtClean="0"/>
              <a:t>only</a:t>
            </a:r>
            <a:r>
              <a:rPr lang="fr-FR" sz="4000" dirty="0" smtClean="0"/>
              <a:t> for audio or musical applications </a:t>
            </a:r>
            <a:endParaRPr lang="fr-FR" sz="4000" dirty="0"/>
          </a:p>
        </p:txBody>
      </p:sp>
      <p:sp>
        <p:nvSpPr>
          <p:cNvPr id="46" name="ZoneTexte 45"/>
          <p:cNvSpPr txBox="1"/>
          <p:nvPr/>
        </p:nvSpPr>
        <p:spPr>
          <a:xfrm>
            <a:off x="684734" y="7019759"/>
            <a:ext cx="13680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fr-FR" sz="4000" b="1" u="sng" dirty="0" err="1" smtClean="0"/>
              <a:t>Context</a:t>
            </a:r>
            <a:r>
              <a:rPr lang="fr-FR" sz="4000" dirty="0" smtClean="0"/>
              <a:t>: </a:t>
            </a:r>
            <a:r>
              <a:rPr lang="fr-FR" sz="4000" dirty="0" err="1" smtClean="0"/>
              <a:t>European</a:t>
            </a:r>
            <a:r>
              <a:rPr lang="fr-FR" sz="4000" dirty="0" smtClean="0"/>
              <a:t> Directive 2002/49/EC imposes to </a:t>
            </a:r>
            <a:r>
              <a:rPr lang="fr-FR" sz="4000" dirty="0" err="1" smtClean="0"/>
              <a:t>cities</a:t>
            </a:r>
            <a:r>
              <a:rPr lang="fr-FR" sz="4000" dirty="0" smtClean="0"/>
              <a:t> over  100 000 </a:t>
            </a:r>
            <a:r>
              <a:rPr lang="fr-FR" sz="4000" dirty="0" err="1" smtClean="0"/>
              <a:t>inhabitants</a:t>
            </a:r>
            <a:r>
              <a:rPr lang="fr-FR" sz="4000" dirty="0" smtClean="0"/>
              <a:t> to </a:t>
            </a:r>
            <a:r>
              <a:rPr lang="fr-FR" sz="4000" dirty="0" err="1" smtClean="0"/>
              <a:t>realize</a:t>
            </a:r>
            <a:r>
              <a:rPr lang="fr-FR" sz="4000" dirty="0" smtClean="0"/>
              <a:t> road </a:t>
            </a:r>
            <a:r>
              <a:rPr lang="fr-FR" sz="4000" dirty="0" err="1" smtClean="0"/>
              <a:t>traffic</a:t>
            </a:r>
            <a:r>
              <a:rPr lang="fr-FR" sz="4000" dirty="0" smtClean="0"/>
              <a:t> noise </a:t>
            </a:r>
            <a:r>
              <a:rPr lang="fr-FR" sz="4000" dirty="0" err="1" smtClean="0"/>
              <a:t>maps</a:t>
            </a:r>
            <a:endParaRPr lang="fr-FR" sz="4000" dirty="0" smtClean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fr-FR" sz="4000" dirty="0" err="1" smtClean="0"/>
              <a:t>Aim</a:t>
            </a:r>
            <a:r>
              <a:rPr lang="fr-FR" sz="4000" dirty="0" smtClean="0"/>
              <a:t> to </a:t>
            </a:r>
            <a:r>
              <a:rPr lang="fr-FR" sz="4000" dirty="0" err="1" smtClean="0"/>
              <a:t>improve</a:t>
            </a:r>
            <a:r>
              <a:rPr lang="fr-FR" sz="4000" dirty="0" smtClean="0"/>
              <a:t> road </a:t>
            </a:r>
            <a:r>
              <a:rPr lang="fr-FR" sz="4000" dirty="0" err="1" smtClean="0"/>
              <a:t>traffic</a:t>
            </a:r>
            <a:r>
              <a:rPr lang="fr-FR" sz="4000" dirty="0"/>
              <a:t> </a:t>
            </a:r>
            <a:r>
              <a:rPr lang="fr-FR" sz="4000" dirty="0" err="1"/>
              <a:t>simulated</a:t>
            </a:r>
            <a:r>
              <a:rPr lang="fr-FR" sz="4000" dirty="0"/>
              <a:t> noise </a:t>
            </a:r>
            <a:r>
              <a:rPr lang="fr-FR" sz="4000" dirty="0" err="1" smtClean="0"/>
              <a:t>maps</a:t>
            </a:r>
            <a:r>
              <a:rPr lang="fr-FR" sz="4000" dirty="0" smtClean="0"/>
              <a:t> by </a:t>
            </a:r>
            <a:r>
              <a:rPr lang="fr-FR" sz="4000" dirty="0" err="1" smtClean="0"/>
              <a:t>means</a:t>
            </a:r>
            <a:r>
              <a:rPr lang="fr-FR" sz="4000" dirty="0" smtClean="0"/>
              <a:t> of </a:t>
            </a:r>
            <a:r>
              <a:rPr lang="fr-FR" sz="4000" dirty="0" err="1" smtClean="0"/>
              <a:t>with</a:t>
            </a:r>
            <a:r>
              <a:rPr lang="fr-FR" sz="4000" dirty="0" smtClean="0"/>
              <a:t> </a:t>
            </a:r>
            <a:r>
              <a:rPr lang="fr-FR" sz="4000" dirty="0" err="1" smtClean="0"/>
              <a:t>acoustic</a:t>
            </a:r>
            <a:r>
              <a:rPr lang="fr-FR" sz="4000" dirty="0" smtClean="0"/>
              <a:t> </a:t>
            </a:r>
            <a:r>
              <a:rPr lang="fr-FR" sz="4000" dirty="0" err="1" smtClean="0"/>
              <a:t>measurements</a:t>
            </a:r>
            <a:endParaRPr lang="fr-FR" sz="4000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15539315" y="23448885"/>
            <a:ext cx="13680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800" baseline="30000" dirty="0" err="1" smtClean="0"/>
              <a:t>a</a:t>
            </a:r>
            <a:r>
              <a:rPr lang="fr-FR" sz="2800" dirty="0" err="1" smtClean="0"/>
              <a:t>M</a:t>
            </a:r>
            <a:r>
              <a:rPr lang="fr-FR" sz="2800" dirty="0" smtClean="0"/>
              <a:t>. Rossignol &amp; al., </a:t>
            </a:r>
            <a:r>
              <a:rPr lang="fr-FR" sz="2800" dirty="0" err="1" smtClean="0"/>
              <a:t>simScene</a:t>
            </a:r>
            <a:r>
              <a:rPr lang="fr-FR" sz="2800" dirty="0" smtClean="0"/>
              <a:t>: a web-</a:t>
            </a:r>
            <a:r>
              <a:rPr lang="fr-FR" sz="2800" dirty="0" err="1" smtClean="0"/>
              <a:t>based</a:t>
            </a:r>
            <a:r>
              <a:rPr lang="fr-FR" sz="2800" dirty="0" smtClean="0"/>
              <a:t> </a:t>
            </a:r>
            <a:r>
              <a:rPr lang="fr-FR" sz="2800" dirty="0" err="1" smtClean="0"/>
              <a:t>acoustic</a:t>
            </a:r>
            <a:r>
              <a:rPr lang="fr-FR" sz="2800" dirty="0" smtClean="0"/>
              <a:t> </a:t>
            </a:r>
            <a:r>
              <a:rPr lang="fr-FR" sz="2800" dirty="0" err="1" smtClean="0"/>
              <a:t>scenes</a:t>
            </a:r>
            <a:r>
              <a:rPr lang="fr-FR" sz="2800" dirty="0" smtClean="0"/>
              <a:t> simulator, </a:t>
            </a:r>
            <a:r>
              <a:rPr lang="fr-FR" sz="2800" i="1" dirty="0" smtClean="0"/>
              <a:t>1st Web Audio </a:t>
            </a:r>
            <a:r>
              <a:rPr lang="fr-FR" sz="2800" i="1" dirty="0" err="1" smtClean="0"/>
              <a:t>Conference</a:t>
            </a:r>
            <a:r>
              <a:rPr lang="fr-FR" sz="2800" dirty="0" smtClean="0"/>
              <a:t>, 2015</a:t>
            </a:r>
          </a:p>
          <a:p>
            <a:pPr algn="just"/>
            <a:r>
              <a:rPr lang="fr-FR" sz="2800" baseline="30000" dirty="0" err="1" smtClean="0"/>
              <a:t>b</a:t>
            </a:r>
            <a:r>
              <a:rPr lang="fr-FR" sz="2800" dirty="0" err="1" smtClean="0"/>
              <a:t>C</a:t>
            </a:r>
            <a:r>
              <a:rPr lang="fr-FR" sz="2800" dirty="0" smtClean="0"/>
              <a:t>. </a:t>
            </a:r>
            <a:r>
              <a:rPr lang="fr-FR" sz="2800" dirty="0" err="1" smtClean="0"/>
              <a:t>Févotte</a:t>
            </a:r>
            <a:r>
              <a:rPr lang="fr-FR" sz="2800" dirty="0" smtClean="0"/>
              <a:t> &amp; J. </a:t>
            </a:r>
            <a:r>
              <a:rPr lang="fr-FR" sz="2800" dirty="0" err="1" smtClean="0"/>
              <a:t>Idier</a:t>
            </a:r>
            <a:r>
              <a:rPr lang="fr-FR" sz="2800" dirty="0" smtClean="0"/>
              <a:t>, </a:t>
            </a:r>
            <a:r>
              <a:rPr lang="fr-FR" sz="2800" dirty="0" err="1" smtClean="0"/>
              <a:t>Algorithms</a:t>
            </a:r>
            <a:r>
              <a:rPr lang="fr-FR" sz="2800" dirty="0" smtClean="0"/>
              <a:t> for </a:t>
            </a:r>
            <a:r>
              <a:rPr lang="fr-FR" sz="2800" dirty="0" err="1" smtClean="0"/>
              <a:t>nonnegative</a:t>
            </a:r>
            <a:r>
              <a:rPr lang="fr-FR" sz="2800" dirty="0" smtClean="0"/>
              <a:t> matrix </a:t>
            </a:r>
            <a:r>
              <a:rPr lang="fr-FR" sz="2800" dirty="0" err="1" smtClean="0"/>
              <a:t>factorization</a:t>
            </a:r>
            <a:r>
              <a:rPr lang="fr-FR" sz="2800" dirty="0" smtClean="0"/>
              <a:t> </a:t>
            </a:r>
            <a:r>
              <a:rPr lang="fr-FR" sz="2800" dirty="0" err="1" smtClean="0"/>
              <a:t>with</a:t>
            </a:r>
            <a:r>
              <a:rPr lang="fr-FR" sz="2800" dirty="0" smtClean="0"/>
              <a:t> the                                        </a:t>
            </a:r>
            <a:r>
              <a:rPr lang="el-GR" sz="2800" dirty="0" smtClean="0"/>
              <a:t>β</a:t>
            </a:r>
            <a:r>
              <a:rPr lang="fr-FR" sz="2800" dirty="0" smtClean="0"/>
              <a:t>–divergence, </a:t>
            </a:r>
            <a:r>
              <a:rPr lang="fr-FR" sz="2800" i="1" dirty="0" smtClean="0"/>
              <a:t>Neural Computation</a:t>
            </a:r>
            <a:r>
              <a:rPr lang="fr-FR" sz="2800" dirty="0" smtClean="0"/>
              <a:t>, vol 23, no 9, 2011</a:t>
            </a:r>
            <a:endParaRPr lang="fr-F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16818681" y="38704565"/>
                <a:ext cx="12666054" cy="3016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 algn="just">
                  <a:buFont typeface="Arial" panose="020B0604020202020204" pitchFamily="34" charset="0"/>
                  <a:buChar char="•"/>
                </a:pPr>
                <a:r>
                  <a:rPr lang="fr-FR" sz="3800" dirty="0" smtClean="0"/>
                  <a:t>Building a set of more </a:t>
                </a:r>
                <a:r>
                  <a:rPr lang="fr-FR" sz="3800" dirty="0" err="1" smtClean="0"/>
                  <a:t>complete</a:t>
                </a:r>
                <a:r>
                  <a:rPr lang="fr-FR" sz="3800" dirty="0" smtClean="0"/>
                  <a:t> and </a:t>
                </a:r>
                <a:r>
                  <a:rPr lang="fr-FR" sz="3800" dirty="0" err="1" smtClean="0"/>
                  <a:t>realistic</a:t>
                </a:r>
                <a:r>
                  <a:rPr lang="fr-FR" sz="3800" dirty="0" smtClean="0"/>
                  <a:t> </a:t>
                </a:r>
                <a:r>
                  <a:rPr lang="fr-FR" sz="3800" dirty="0" err="1" smtClean="0"/>
                  <a:t>sound</a:t>
                </a:r>
                <a:r>
                  <a:rPr lang="fr-FR" sz="3800" dirty="0" smtClean="0"/>
                  <a:t> </a:t>
                </a:r>
                <a:r>
                  <a:rPr lang="fr-FR" sz="3800" dirty="0" err="1" smtClean="0"/>
                  <a:t>scenes</a:t>
                </a:r>
                <a:endParaRPr lang="fr-FR" sz="3800" dirty="0"/>
              </a:p>
              <a:p>
                <a:pPr marL="571500" indent="-571500" algn="just">
                  <a:buFont typeface="Arial" panose="020B0604020202020204" pitchFamily="34" charset="0"/>
                  <a:buChar char="•"/>
                </a:pPr>
                <a:r>
                  <a:rPr lang="fr-FR" sz="3800" dirty="0" smtClean="0"/>
                  <a:t>Design an </a:t>
                </a:r>
                <a:r>
                  <a:rPr lang="fr-FR" sz="3800" dirty="0" err="1" smtClean="0"/>
                  <a:t>experimental</a:t>
                </a:r>
                <a:r>
                  <a:rPr lang="fr-FR" sz="3800" dirty="0" smtClean="0"/>
                  <a:t> plan in </a:t>
                </a:r>
                <a:r>
                  <a:rPr lang="fr-FR" sz="3800" dirty="0" err="1" smtClean="0"/>
                  <a:t>order</a:t>
                </a:r>
                <a:r>
                  <a:rPr lang="fr-FR" sz="3800" dirty="0" smtClean="0"/>
                  <a:t> to </a:t>
                </a:r>
                <a:r>
                  <a:rPr lang="fr-FR" sz="3800" dirty="0" err="1" smtClean="0"/>
                  <a:t>optimize</a:t>
                </a:r>
                <a:r>
                  <a:rPr lang="fr-FR" sz="3800" dirty="0" smtClean="0"/>
                  <a:t> the </a:t>
                </a:r>
                <a:r>
                  <a:rPr lang="fr-FR" sz="3800" dirty="0" err="1" smtClean="0"/>
                  <a:t>modeling</a:t>
                </a:r>
                <a:r>
                  <a:rPr lang="fr-FR" sz="3800" dirty="0" smtClean="0"/>
                  <a:t> </a:t>
                </a:r>
                <a:r>
                  <a:rPr lang="fr-FR" sz="3800" dirty="0" err="1" smtClean="0"/>
                  <a:t>parameters</a:t>
                </a:r>
                <a:endParaRPr lang="fr-FR" sz="3800" dirty="0"/>
              </a:p>
              <a:p>
                <a:pPr marL="571500" indent="-571500" algn="just">
                  <a:buFont typeface="Arial" panose="020B0604020202020204" pitchFamily="34" charset="0"/>
                  <a:buChar char="•"/>
                </a:pPr>
                <a:r>
                  <a:rPr lang="fr-FR" sz="3800" dirty="0"/>
                  <a:t>Add temporal contraints </a:t>
                </a:r>
                <a:r>
                  <a:rPr lang="fr-FR" sz="3800" dirty="0" smtClean="0"/>
                  <a:t>on </a:t>
                </a:r>
                <a14:m>
                  <m:oMath xmlns:m="http://schemas.openxmlformats.org/officeDocument/2006/math">
                    <m:r>
                      <a:rPr lang="fr-FR" sz="3800" b="1">
                        <a:latin typeface="Cambria Math"/>
                      </a:rPr>
                      <m:t>𝐇</m:t>
                    </m:r>
                  </m:oMath>
                </a14:m>
                <a:r>
                  <a:rPr lang="fr-FR" sz="3800" dirty="0"/>
                  <a:t> to </a:t>
                </a:r>
                <a:r>
                  <a:rPr lang="fr-FR" sz="3800" dirty="0" err="1" smtClean="0"/>
                  <a:t>modelize</a:t>
                </a:r>
                <a:r>
                  <a:rPr lang="fr-FR" sz="3800" dirty="0" smtClean="0"/>
                  <a:t> more </a:t>
                </a:r>
                <a:r>
                  <a:rPr lang="fr-FR" sz="3800" dirty="0" err="1" smtClean="0"/>
                  <a:t>realistic</a:t>
                </a:r>
                <a:r>
                  <a:rPr lang="fr-FR" sz="3800" dirty="0" smtClean="0"/>
                  <a:t> comportements (</a:t>
                </a:r>
                <a:r>
                  <a:rPr lang="fr-FR" sz="3800" dirty="0" err="1" smtClean="0"/>
                  <a:t>smooth</a:t>
                </a:r>
                <a:r>
                  <a:rPr lang="fr-FR" sz="3800" dirty="0" smtClean="0"/>
                  <a:t> NMF)</a:t>
                </a:r>
                <a:endParaRPr lang="fr-FR" sz="3800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8681" y="38704565"/>
                <a:ext cx="12666054" cy="3016210"/>
              </a:xfrm>
              <a:prstGeom prst="rect">
                <a:avLst/>
              </a:prstGeom>
              <a:blipFill rotWithShape="1">
                <a:blip r:embed="rId13"/>
                <a:stretch>
                  <a:fillRect l="-1444" t="-3232" r="-1588" b="-7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810395" y="9668701"/>
            <a:ext cx="1364306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4000" b="1" i="1" dirty="0"/>
              <a:t>=&gt; </a:t>
            </a:r>
            <a:r>
              <a:rPr lang="fr-FR" sz="4000" b="1" i="1" dirty="0" err="1" smtClean="0"/>
              <a:t>Need</a:t>
            </a:r>
            <a:r>
              <a:rPr lang="fr-FR" sz="4000" b="1" i="1" dirty="0" smtClean="0"/>
              <a:t> </a:t>
            </a:r>
            <a:r>
              <a:rPr lang="fr-FR" sz="4000" b="1" i="1" dirty="0"/>
              <a:t>for a </a:t>
            </a:r>
            <a:r>
              <a:rPr lang="fr-FR" sz="4000" b="1" i="1" dirty="0" err="1"/>
              <a:t>method</a:t>
            </a:r>
            <a:r>
              <a:rPr lang="fr-FR" sz="4000" b="1" i="1" dirty="0"/>
              <a:t> </a:t>
            </a:r>
            <a:r>
              <a:rPr lang="fr-FR" sz="4000" b="1" i="1" dirty="0" err="1"/>
              <a:t>that</a:t>
            </a:r>
            <a:r>
              <a:rPr lang="fr-FR" sz="4000" b="1" i="1" dirty="0"/>
              <a:t> </a:t>
            </a:r>
            <a:r>
              <a:rPr lang="fr-FR" sz="4000" b="1" i="1" dirty="0" err="1"/>
              <a:t>separates</a:t>
            </a:r>
            <a:r>
              <a:rPr lang="fr-FR" sz="4000" b="1" i="1" dirty="0"/>
              <a:t> road </a:t>
            </a:r>
            <a:r>
              <a:rPr lang="fr-FR" sz="4000" b="1" i="1" dirty="0" err="1"/>
              <a:t>traffic</a:t>
            </a:r>
            <a:r>
              <a:rPr lang="fr-FR" sz="4000" b="1" i="1" dirty="0"/>
              <a:t> </a:t>
            </a:r>
            <a:r>
              <a:rPr lang="fr-FR" sz="4000" b="1" i="1" dirty="0" err="1"/>
              <a:t>from</a:t>
            </a:r>
            <a:r>
              <a:rPr lang="fr-FR" sz="4000" b="1" i="1" dirty="0"/>
              <a:t> the </a:t>
            </a:r>
            <a:r>
              <a:rPr lang="fr-FR" sz="4000" b="1" i="1" dirty="0" err="1"/>
              <a:t>other</a:t>
            </a:r>
            <a:r>
              <a:rPr lang="fr-FR" sz="4000" b="1" i="1" dirty="0"/>
              <a:t> </a:t>
            </a:r>
            <a:r>
              <a:rPr lang="fr-FR" sz="4000" b="1" i="1" dirty="0" err="1"/>
              <a:t>existing</a:t>
            </a:r>
            <a:r>
              <a:rPr lang="fr-FR" sz="4000" b="1" i="1" dirty="0"/>
              <a:t> </a:t>
            </a:r>
            <a:r>
              <a:rPr lang="fr-FR" sz="4000" b="1" i="1" dirty="0" err="1"/>
              <a:t>sound</a:t>
            </a:r>
            <a:r>
              <a:rPr lang="fr-FR" sz="4000" b="1" i="1" dirty="0"/>
              <a:t> sources </a:t>
            </a:r>
            <a:r>
              <a:rPr lang="fr-FR" sz="4000" b="1" i="1" dirty="0" err="1"/>
              <a:t>within</a:t>
            </a:r>
            <a:r>
              <a:rPr lang="fr-FR" sz="4000" b="1" i="1" dirty="0"/>
              <a:t> </a:t>
            </a:r>
            <a:r>
              <a:rPr lang="fr-FR" sz="4000" b="1" i="1" dirty="0" err="1"/>
              <a:t>measurements</a:t>
            </a:r>
            <a:endParaRPr lang="fr-FR" sz="4000" b="1" i="1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19" y="12662754"/>
            <a:ext cx="14400000" cy="4703296"/>
          </a:xfrm>
          <a:prstGeom prst="rect">
            <a:avLst/>
          </a:prstGeom>
        </p:spPr>
      </p:pic>
      <p:grpSp>
        <p:nvGrpSpPr>
          <p:cNvPr id="17" name="Groupe 16"/>
          <p:cNvGrpSpPr/>
          <p:nvPr/>
        </p:nvGrpSpPr>
        <p:grpSpPr>
          <a:xfrm>
            <a:off x="810395" y="29572041"/>
            <a:ext cx="12529392" cy="5009685"/>
            <a:chOff x="810395" y="29572041"/>
            <a:chExt cx="12529392" cy="5009685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06" r="7968"/>
            <a:stretch/>
          </p:blipFill>
          <p:spPr>
            <a:xfrm>
              <a:off x="1459787" y="29572041"/>
              <a:ext cx="11880000" cy="5009685"/>
            </a:xfrm>
            <a:prstGeom prst="rect">
              <a:avLst/>
            </a:prstGeom>
          </p:spPr>
        </p:pic>
        <p:pic>
          <p:nvPicPr>
            <p:cNvPr id="14" name="Image 13"/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54" r="8374"/>
            <a:stretch/>
          </p:blipFill>
          <p:spPr>
            <a:xfrm>
              <a:off x="810395" y="29589802"/>
              <a:ext cx="11638022" cy="49741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028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659</Words>
  <Application>Microsoft Office PowerPoint</Application>
  <PresentationFormat>Personnalisé</PresentationFormat>
  <Paragraphs>65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Estimating traffic noise levels using acoustic monitoring: a preliminary study  Jean-Rémy Gloaguen1, Arnaud Can1, Matthieu Lagrange2, Jean-François Petiot2 1 Ifsttar-LAE, route de Bouaye-CS4, 44344 Bouguenais,FR 2 IRCCyN, UMR CNRS 6597, École Centrale de Nantes, 1 rue de la Noë, 44321 Nantes, FR jean-remy.gloaguen@ifsttar.fr, +33 (0)2 40 84 56 19</vt:lpstr>
    </vt:vector>
  </TitlesOfParts>
  <Company>Ifsttar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Estimating traffic noise levels using acoustic monitoring: a preliminary study Jean-Rémy Gloaguen1, Arnaud Can1, Matthieu Lagrange2, Jean-François Petiot2 1: Ifsttar-LAE, route de Bouaye-CS4, 44344 Bouguenais,FR 2: IRCCyN, UMR CNRS 6597, Ecole Centrale de Nantes, 1 rue de la Noë, 44321 Nantes, FR</dc:title>
  <dc:creator>GLOAGUEN Jean-Remy</dc:creator>
  <cp:lastModifiedBy>GLOAGUEN Jean-Remy</cp:lastModifiedBy>
  <cp:revision>56</cp:revision>
  <cp:lastPrinted>2016-08-29T05:57:44Z</cp:lastPrinted>
  <dcterms:created xsi:type="dcterms:W3CDTF">2016-08-16T06:32:36Z</dcterms:created>
  <dcterms:modified xsi:type="dcterms:W3CDTF">2016-08-29T05:59:26Z</dcterms:modified>
</cp:coreProperties>
</file>