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3.jpg" ContentType="image/pn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8" r:id="rId5"/>
    <p:sldId id="293" r:id="rId6"/>
    <p:sldId id="303" r:id="rId7"/>
    <p:sldId id="330" r:id="rId8"/>
    <p:sldId id="331" r:id="rId9"/>
    <p:sldId id="332" r:id="rId10"/>
    <p:sldId id="333" r:id="rId11"/>
    <p:sldId id="334" r:id="rId12"/>
    <p:sldId id="280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2F2F2"/>
    <a:srgbClr val="B3C3D0"/>
    <a:srgbClr val="A1B4C5"/>
    <a:srgbClr val="B9C8D4"/>
    <a:srgbClr val="A7B9C8"/>
    <a:srgbClr val="A6B9C8"/>
    <a:srgbClr val="C1CFD9"/>
    <a:srgbClr val="CED9E1"/>
    <a:srgbClr val="E4E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2" autoAdjust="0"/>
    <p:restoredTop sz="93883" autoAdjust="0"/>
  </p:normalViewPr>
  <p:slideViewPr>
    <p:cSldViewPr snapToGrid="0">
      <p:cViewPr varScale="1">
        <p:scale>
          <a:sx n="43" d="100"/>
          <a:sy n="43" d="100"/>
        </p:scale>
        <p:origin x="700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D0644F-2FF3-4903-9CA9-8509D44BA1F4}" type="datetime1">
              <a:rPr lang="fr-FR" smtClean="0"/>
              <a:t>04/04/2025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3BA463-A0CA-43DE-9FA4-89BDD055B6FB}" type="datetime1">
              <a:rPr lang="fr-FR" noProof="0" smtClean="0"/>
              <a:t>04/04/2025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Avant la présentation: du plan Dans le secteur bancaire, il y a une stratégie qui permet de faire des propositions de produit complémentaire au client . </a:t>
            </a:r>
          </a:p>
          <a:p>
            <a:r>
              <a:rPr lang="fr-FR" baseline="0" dirty="0" smtClean="0"/>
              <a:t>Malheureusement cette démarche est freiné par des problèmes de gestion et d’analyse de donnée c’est dans ce contexte que ….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noProof="0" smtClean="0"/>
              <a:t>1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58646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Les livrables fournis aux filiale leur permettent de  pouvoir prendre des décision éclairées .</a:t>
            </a: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noProof="0" smtClean="0"/>
              <a:t>2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45152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Avant mon arrivée les données étaient extraite manuellement  a laide de script </a:t>
            </a:r>
            <a:r>
              <a:rPr lang="fr-FR" baseline="0" dirty="0" err="1" smtClean="0">
                <a:solidFill>
                  <a:srgbClr val="FF0000"/>
                </a:solidFill>
              </a:rPr>
              <a:t>sql</a:t>
            </a:r>
            <a:r>
              <a:rPr lang="fr-FR" baseline="0" dirty="0" smtClean="0">
                <a:solidFill>
                  <a:srgbClr val="FF0000"/>
                </a:solidFill>
              </a:rPr>
              <a:t> et stocké dans des fichier plat , transformé puis chargé dans </a:t>
            </a:r>
            <a:r>
              <a:rPr lang="fr-FR" baseline="0" dirty="0" err="1" smtClean="0">
                <a:solidFill>
                  <a:srgbClr val="FF0000"/>
                </a:solidFill>
              </a:rPr>
              <a:t>excel</a:t>
            </a:r>
            <a:endParaRPr lang="fr-FR" baseline="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Face au limite de : stockage d'Excel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	      exécution manuel des scripts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	     extraction lente de donnée./…    </a:t>
            </a:r>
            <a:r>
              <a:rPr lang="fr-FR" baseline="0" dirty="0" err="1" smtClean="0">
                <a:solidFill>
                  <a:srgbClr val="FF0000"/>
                </a:solidFill>
              </a:rPr>
              <a:t>probleme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noProof="0" smtClean="0"/>
              <a:t>3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631710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Avant mon arrivée les données étaient extraite manuellement  a laide de script </a:t>
            </a:r>
            <a:r>
              <a:rPr lang="fr-FR" baseline="0" dirty="0" err="1" smtClean="0">
                <a:solidFill>
                  <a:srgbClr val="FF0000"/>
                </a:solidFill>
              </a:rPr>
              <a:t>sql</a:t>
            </a:r>
            <a:r>
              <a:rPr lang="fr-FR" baseline="0" dirty="0" smtClean="0">
                <a:solidFill>
                  <a:srgbClr val="FF0000"/>
                </a:solidFill>
              </a:rPr>
              <a:t> et stocké dans des fichier plat , transformé puis chargé dans </a:t>
            </a:r>
            <a:r>
              <a:rPr lang="fr-FR" baseline="0" dirty="0" err="1" smtClean="0">
                <a:solidFill>
                  <a:srgbClr val="FF0000"/>
                </a:solidFill>
              </a:rPr>
              <a:t>excel</a:t>
            </a:r>
            <a:endParaRPr lang="fr-FR" baseline="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Face au limite de : stockage d'Excel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	      exécution manuel des scripts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	     extraction lente de donnée./…    </a:t>
            </a:r>
            <a:r>
              <a:rPr lang="fr-FR" baseline="0" dirty="0" err="1" smtClean="0">
                <a:solidFill>
                  <a:srgbClr val="FF0000"/>
                </a:solidFill>
              </a:rPr>
              <a:t>probleme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noProof="0" smtClean="0"/>
              <a:t>6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085475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Avant mon arrivée les données étaient extraite manuellement  a laide de script </a:t>
            </a:r>
            <a:r>
              <a:rPr lang="fr-FR" baseline="0" dirty="0" err="1" smtClean="0">
                <a:solidFill>
                  <a:srgbClr val="FF0000"/>
                </a:solidFill>
              </a:rPr>
              <a:t>sql</a:t>
            </a:r>
            <a:r>
              <a:rPr lang="fr-FR" baseline="0" dirty="0" smtClean="0">
                <a:solidFill>
                  <a:srgbClr val="FF0000"/>
                </a:solidFill>
              </a:rPr>
              <a:t> et stocké dans des fichier plat , transformé puis chargé dans </a:t>
            </a:r>
            <a:r>
              <a:rPr lang="fr-FR" baseline="0" dirty="0" err="1" smtClean="0">
                <a:solidFill>
                  <a:srgbClr val="FF0000"/>
                </a:solidFill>
              </a:rPr>
              <a:t>excel</a:t>
            </a:r>
            <a:endParaRPr lang="fr-FR" baseline="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Face au limite de : stockage d'Excel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	      exécution manuel des scripts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	     extraction lente de donnée./…    </a:t>
            </a:r>
            <a:r>
              <a:rPr lang="fr-FR" baseline="0" dirty="0" err="1" smtClean="0">
                <a:solidFill>
                  <a:srgbClr val="FF0000"/>
                </a:solidFill>
              </a:rPr>
              <a:t>probleme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noProof="0" smtClean="0"/>
              <a:t>7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865565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Avant mon arrivée les données étaient extraite manuellement  a laide de script </a:t>
            </a:r>
            <a:r>
              <a:rPr lang="fr-FR" baseline="0" dirty="0" err="1" smtClean="0">
                <a:solidFill>
                  <a:srgbClr val="FF0000"/>
                </a:solidFill>
              </a:rPr>
              <a:t>sql</a:t>
            </a:r>
            <a:r>
              <a:rPr lang="fr-FR" baseline="0" dirty="0" smtClean="0">
                <a:solidFill>
                  <a:srgbClr val="FF0000"/>
                </a:solidFill>
              </a:rPr>
              <a:t> et stocké dans des fichier plat , transformé puis chargé dans </a:t>
            </a:r>
            <a:r>
              <a:rPr lang="fr-FR" baseline="0" dirty="0" err="1" smtClean="0">
                <a:solidFill>
                  <a:srgbClr val="FF0000"/>
                </a:solidFill>
              </a:rPr>
              <a:t>excel</a:t>
            </a:r>
            <a:endParaRPr lang="fr-FR" baseline="0" dirty="0" smtClean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Face au limite de : stockage d'Excel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	      exécution manuel des scripts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 smtClean="0">
                <a:solidFill>
                  <a:srgbClr val="FF0000"/>
                </a:solidFill>
              </a:rPr>
              <a:t>	     extraction lente de donnée./…    </a:t>
            </a:r>
            <a:r>
              <a:rPr lang="fr-FR" baseline="0" dirty="0" err="1" smtClean="0">
                <a:solidFill>
                  <a:srgbClr val="FF0000"/>
                </a:solidFill>
              </a:rPr>
              <a:t>probleme</a:t>
            </a:r>
            <a:endParaRPr lang="fr-FR" dirty="0" smtClean="0">
              <a:solidFill>
                <a:srgbClr val="FF0000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EFDDBACE-0F8F-43FD-98F0-DEE13552DADA}" type="slidenum">
              <a:rPr lang="fr-FR" noProof="0" smtClean="0"/>
              <a:t>8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16636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 smtClean="0"/>
              <a:t>Mon apport réel :</a:t>
            </a:r>
            <a:r>
              <a:rPr lang="fr-FR" dirty="0" smtClean="0"/>
              <a:t> Grâce à ce projet, j'ai pu optimiser et moderniser le processus de gestion des données. En premier lieu, les temps d'accès aux rapports ont été réduits de 30%, permettant ainsi une prise de décision plus rapide et efficace. L'extraction des données a été automatisée, ce qui a non seulement diminué le risque d'erreurs humaines, mais a également libéré du temps pour les équipes. De plus, la centralisation des données a facilité un accès unifié et cohérent aux informations, améliorant ainsi la qualité des analyses et la collaboration entre les différentes équipes.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rtlCol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</a:t>
            </a:r>
            <a:br>
              <a:rPr lang="fr-FR" noProof="0"/>
            </a:br>
            <a:r>
              <a:rPr lang="fr-FR" noProof="0"/>
              <a:t>Votre photo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56B1235F-7F39-4A5B-9E30-7105E197D5C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encad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 de section 1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 de section 2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 de la section 3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fr-FR" noProof="0"/>
              <a:t>Titre de l’élément</a:t>
            </a:r>
          </a:p>
        </p:txBody>
      </p:sp>
      <p:sp>
        <p:nvSpPr>
          <p:cNvPr id="41" name="Espace réservé du texte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Mois, Année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39" name="Espace réservé du texte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43" name="Espace réservé du texte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5" name="Espace réservé du texte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47" name="Espace réservé du texte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40217185-E5C5-4AFF-8253-EEBFB8579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47" name="Espace réservé d’image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6" name="Espace réservé d’image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5" name="Espace réservé d’image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4" name="Espace réservé d’image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3" name="Espace réservé d’image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6" name="Espace réservé du texte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0" name="Espace réservé du texte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2" name="Espace réservé du texte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3" name="Espace réservé du texte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9" name="Espace réservé du texte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60" name="Espace réservé du texte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pic>
        <p:nvPicPr>
          <p:cNvPr id="50" name="Image 49">
            <a:extLst>
              <a:ext uri="{FF2B5EF4-FFF2-40B4-BE49-F238E27FC236}">
                <a16:creationId xmlns:a16="http://schemas.microsoft.com/office/drawing/2014/main" id="{A0068D01-FE13-4665-982C-2061823811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ête de section avec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rtlCol="0"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Merci </a:t>
            </a:r>
            <a:br>
              <a:rPr lang="fr-FR" noProof="0"/>
            </a:br>
            <a:r>
              <a:rPr lang="fr-FR" noProof="0"/>
              <a:t>Vous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Nom complet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E-mail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88F3F62D-E8E0-4A68-AFD4-0DE72BBF87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-tête de section avec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orme libre : Form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76" name="Forme libre : Form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43" name="Forme libre : Form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3" name="Forme libre : Form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7" name="Forme libre : Form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42" name="Forme libre : Form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74" name="Forme libre : Form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8" name="Espace réservé d’image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9" name="Espace réservé d’image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0" name="Espace réservé d’image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1" name="Espace réservé d’image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Titr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8" name="Espace réservé au pied de page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 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rtlCol="0" anchor="b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3" name="Espace réservé de l’image 2" descr="Espace réservé d’image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1" name="Espace réservé d’image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2" name="Espace réservé d’image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4" name="Espace réservé d’image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5" name="Espace réservé d’image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6" name="Espace réservé d’image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42D97A27-82CC-4C99-A055-C357273208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9" name="Forme libre : Forme 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3" name="Espace réservé d’image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4" name="Espace réservé d’image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7" name="Espace réservé d’image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8" name="Espace réservé d’image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4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FC1DA787-0E72-4002-921D-E78F824CC3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it numérique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smtClean="0"/>
              <a:t>Modifier le style des sous-titres du masque</a:t>
            </a:r>
            <a:endParaRPr lang="fr-FR" noProof="0"/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D98D57CD-4838-4ABE-97CB-358D8A3930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Espace réservé d’image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votre conception d’écran ici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En-tête de section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/>
              <a:t>2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/>
              <a:t>3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orme libre : Form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orme libre : Form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4" name="Forme libre : Form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5" name="Forme libre : Form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9" name="Forme libre : Form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90" name="Forme libre : Form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91" name="Forme libre : Form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e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 smtClean="0"/>
              <a:t>Modifiez le style du titre</a:t>
            </a:r>
            <a:endParaRPr lang="fr-FR" noProof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B6E215A-5CBB-4D87-AC07-D4489F92376D}"/>
              </a:ext>
            </a:extLst>
          </p:cNvPr>
          <p:cNvPicPr>
            <a:picLocks noChangeAspect="1"/>
          </p:cNvPicPr>
          <p:nvPr userDrawn="1"/>
        </p:nvPicPr>
        <p:blipFill>
          <a:blip r:embed="rId27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1" y="6359430"/>
            <a:ext cx="881183" cy="339985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rtlCol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/>
          <p:cNvSpPr txBox="1">
            <a:spLocks/>
          </p:cNvSpPr>
          <p:nvPr/>
        </p:nvSpPr>
        <p:spPr>
          <a:xfrm>
            <a:off x="946349" y="1896930"/>
            <a:ext cx="9809094" cy="1809644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ZA" sz="3200" b="1" kern="1200" spc="-15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fr-F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Data354 </a:t>
            </a:r>
            <a:r>
              <a:rPr lang="fr-FR" sz="2800" dirty="0">
                <a:solidFill>
                  <a:schemeClr val="bg1"/>
                </a:solidFill>
                <a:latin typeface="Arial Black" panose="020B0A04020102020204" pitchFamily="34" charset="0"/>
              </a:rPr>
              <a:t>: Analyse des Tendances LinkedIn sur les Risques Cybernétiques et </a:t>
            </a:r>
            <a:r>
              <a:rPr lang="fr-FR" sz="28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l'IA</a:t>
            </a:r>
            <a:endParaRPr lang="fr-FR" sz="28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Sous-titre 2"/>
          <p:cNvSpPr txBox="1">
            <a:spLocks/>
          </p:cNvSpPr>
          <p:nvPr/>
        </p:nvSpPr>
        <p:spPr>
          <a:xfrm>
            <a:off x="464535" y="4087654"/>
            <a:ext cx="2788332" cy="1524252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 cap="all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1800" cap="none" dirty="0" smtClean="0">
                <a:ln w="0"/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Présenté par :</a:t>
            </a:r>
          </a:p>
          <a:p>
            <a:pPr algn="l"/>
            <a:r>
              <a:rPr lang="fr-FR" sz="1800" cap="none" dirty="0" smtClean="0">
                <a:ln w="0"/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Boni </a:t>
            </a:r>
            <a:r>
              <a:rPr lang="fr-FR" sz="1800" cap="none" dirty="0" smtClean="0">
                <a:ln w="0"/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Mathilde </a:t>
            </a:r>
          </a:p>
          <a:p>
            <a:pPr algn="l"/>
            <a:r>
              <a:rPr lang="fr-FR" sz="1800" cap="none" dirty="0" smtClean="0">
                <a:ln w="0"/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Ingénieur de données</a:t>
            </a:r>
            <a:endParaRPr lang="fr-FR" sz="1800" cap="none" dirty="0" smtClean="0">
              <a:ln w="0"/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37045" r="9394" b="37955"/>
          <a:stretch/>
        </p:blipFill>
        <p:spPr>
          <a:xfrm>
            <a:off x="10553067" y="6331610"/>
            <a:ext cx="1010829" cy="31116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021423" y="6228575"/>
            <a:ext cx="1542473" cy="517237"/>
          </a:xfrm>
          <a:prstGeom prst="rect">
            <a:avLst/>
          </a:prstGeom>
          <a:solidFill>
            <a:srgbClr val="2F5476"/>
          </a:solidFill>
          <a:ln>
            <a:solidFill>
              <a:srgbClr val="30537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833920" y="4361755"/>
            <a:ext cx="3153869" cy="6339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b="1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</a:t>
            </a:r>
            <a:r>
              <a:rPr lang="fr-FR" b="1" dirty="0" smtClean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ate:</a:t>
            </a:r>
            <a:r>
              <a:rPr lang="fr-FR" dirty="0" smtClean="0">
                <a:latin typeface="Arial Black" panose="020B0A04020102020204" pitchFamily="34" charset="0"/>
              </a:rPr>
              <a:t>04/04/2025</a:t>
            </a:r>
            <a:endParaRPr lang="fr-FR" dirty="0">
              <a:latin typeface="Arial Black" panose="020B0A04020102020204" pitchFamily="34" charset="0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30" y="293119"/>
            <a:ext cx="2157277" cy="97309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3745" y="143709"/>
            <a:ext cx="2443397" cy="112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950416" y="6253953"/>
            <a:ext cx="1141136" cy="5753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sz="2400" smtClean="0">
                <a:solidFill>
                  <a:schemeClr val="bg1"/>
                </a:solidFill>
              </a:rPr>
              <a:pPr algn="ctr" rtl="0"/>
              <a:t>2</a:t>
            </a:fld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5" name="Organigramme : Alternative 24"/>
          <p:cNvSpPr/>
          <p:nvPr/>
        </p:nvSpPr>
        <p:spPr>
          <a:xfrm>
            <a:off x="439786" y="1631485"/>
            <a:ext cx="5316437" cy="2241344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6"/>
          </p:nvPr>
        </p:nvSpPr>
        <p:spPr>
          <a:xfrm>
            <a:off x="596329" y="2382491"/>
            <a:ext cx="4817196" cy="1131327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L'essor de l'intelligence artificielle (IA) amplifie les risques cybernétiques, nécessitant des stratégies de défense adaptées</a:t>
            </a:r>
            <a:r>
              <a:rPr lang="fr-FR" sz="2000" dirty="0" smtClean="0">
                <a:solidFill>
                  <a:schemeClr val="accent2">
                    <a:lumMod val="75000"/>
                  </a:schemeClr>
                </a:solidFill>
              </a:rPr>
              <a:t>.</a:t>
            </a:r>
            <a:endParaRPr lang="fr-FR" dirty="0"/>
          </a:p>
        </p:txBody>
      </p:sp>
      <p:sp>
        <p:nvSpPr>
          <p:cNvPr id="27" name="Organigramme : Alternative 26"/>
          <p:cNvSpPr/>
          <p:nvPr/>
        </p:nvSpPr>
        <p:spPr>
          <a:xfrm>
            <a:off x="4384441" y="4286133"/>
            <a:ext cx="5808870" cy="2241344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40"/>
          </p:nvPr>
        </p:nvSpPr>
        <p:spPr>
          <a:xfrm>
            <a:off x="4690985" y="5236002"/>
            <a:ext cx="4564641" cy="1028989"/>
          </a:xfrm>
        </p:spPr>
        <p:txBody>
          <a:bodyPr/>
          <a:lstStyle/>
          <a:p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Permettre 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à la CAF d'identifier les tendances 2024 sur ce thème via les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posts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LinkedIn.</a:t>
            </a:r>
          </a:p>
        </p:txBody>
      </p:sp>
      <p:sp>
        <p:nvSpPr>
          <p:cNvPr id="28" name="Titre 1"/>
          <p:cNvSpPr txBox="1">
            <a:spLocks/>
          </p:cNvSpPr>
          <p:nvPr/>
        </p:nvSpPr>
        <p:spPr>
          <a:xfrm>
            <a:off x="1597086" y="236499"/>
            <a:ext cx="8848266" cy="6644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vert="horz" lIns="0" tIns="0" rIns="0" bIns="0" rtlCol="0" anchor="b">
            <a:normAutofit fontScale="92500"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Présentation de l’entreprise</a:t>
            </a:r>
            <a:endParaRPr lang="fr-FR" sz="4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181" y="4397020"/>
            <a:ext cx="1469681" cy="1469681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135498" y="1792919"/>
            <a:ext cx="173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Contexte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315430" y="4437588"/>
            <a:ext cx="1738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Objectif</a:t>
            </a:r>
            <a:r>
              <a:rPr lang="fr-FR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18" name="Espace réservé pour une image  9"/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26" r="17426"/>
          <a:stretch>
            <a:fillRect/>
          </a:stretch>
        </p:blipFill>
        <p:spPr>
          <a:xfrm>
            <a:off x="9540045" y="954216"/>
            <a:ext cx="2165638" cy="2215538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0853" y="1411901"/>
            <a:ext cx="1446665" cy="130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35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9745" y="1468911"/>
            <a:ext cx="7578944" cy="4375923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1276796" y="363863"/>
            <a:ext cx="8804635" cy="631416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sz="4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Méthodologie</a:t>
            </a:r>
          </a:p>
        </p:txBody>
      </p:sp>
      <p:sp>
        <p:nvSpPr>
          <p:cNvPr id="14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25092" y="6191524"/>
            <a:ext cx="1346120" cy="5753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sz="2400" smtClean="0">
                <a:solidFill>
                  <a:schemeClr val="bg1"/>
                </a:solidFill>
              </a:rPr>
              <a:pPr algn="ctr" rtl="0"/>
              <a:t>3</a:t>
            </a:fld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30" name="Rectangle à coins arrondis 29"/>
          <p:cNvSpPr/>
          <p:nvPr/>
        </p:nvSpPr>
        <p:spPr>
          <a:xfrm>
            <a:off x="1113850" y="1803877"/>
            <a:ext cx="2357231" cy="80286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fr-FR" sz="1200" dirty="0" smtClean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2000" dirty="0">
                <a:latin typeface="Arial Black" panose="020B0A04020102020204" pitchFamily="34" charset="0"/>
              </a:rPr>
              <a:t>Recherche de mots-clés</a:t>
            </a:r>
          </a:p>
        </p:txBody>
      </p:sp>
      <p:sp>
        <p:nvSpPr>
          <p:cNvPr id="31" name="Rectangle à coins arrondis 30"/>
          <p:cNvSpPr/>
          <p:nvPr/>
        </p:nvSpPr>
        <p:spPr>
          <a:xfrm>
            <a:off x="3301532" y="3208708"/>
            <a:ext cx="3010572" cy="1014425"/>
          </a:xfrm>
          <a:prstGeom prst="roundRect">
            <a:avLst/>
          </a:prstGeom>
          <a:solidFill>
            <a:schemeClr val="accent3">
              <a:lumMod val="25000"/>
              <a:lumOff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 err="1">
                <a:latin typeface="Arial Black" panose="020B0A04020102020204" pitchFamily="34" charset="0"/>
              </a:rPr>
              <a:t>Scraping</a:t>
            </a:r>
            <a:r>
              <a:rPr lang="fr-FR" sz="2000" dirty="0"/>
              <a:t> </a:t>
            </a:r>
            <a:endParaRPr lang="fr-FR" sz="2000" dirty="0" smtClean="0"/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fr-FR" sz="12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5679113" y="4676879"/>
            <a:ext cx="2139120" cy="773339"/>
          </a:xfrm>
          <a:prstGeom prst="roundRect">
            <a:avLst>
              <a:gd name="adj" fmla="val 12341"/>
            </a:avLst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r>
              <a:rPr lang="fr-FR" sz="2000" dirty="0">
                <a:latin typeface="Arial Black" panose="020B0A04020102020204" pitchFamily="34" charset="0"/>
              </a:rPr>
              <a:t>Tableau de </a:t>
            </a:r>
            <a:r>
              <a:rPr lang="fr-FR" sz="2000" dirty="0" smtClean="0">
                <a:latin typeface="Arial Black" panose="020B0A04020102020204" pitchFamily="34" charset="0"/>
              </a:rPr>
              <a:t>bord</a:t>
            </a:r>
            <a:endParaRPr lang="fr-FR" sz="2000" dirty="0">
              <a:latin typeface="Arial Black" panose="020B0A04020102020204" pitchFamily="34" charset="0"/>
            </a:endParaRPr>
          </a:p>
        </p:txBody>
      </p:sp>
      <p:sp>
        <p:nvSpPr>
          <p:cNvPr id="33" name="Flèche vers le bas 32"/>
          <p:cNvSpPr/>
          <p:nvPr/>
        </p:nvSpPr>
        <p:spPr>
          <a:xfrm>
            <a:off x="3301532" y="2675325"/>
            <a:ext cx="290195" cy="40132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7" name="Flèche vers le bas 36"/>
          <p:cNvSpPr/>
          <p:nvPr/>
        </p:nvSpPr>
        <p:spPr>
          <a:xfrm>
            <a:off x="6418729" y="4189153"/>
            <a:ext cx="290195" cy="401320"/>
          </a:xfrm>
          <a:prstGeom prst="down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39" name="Flèche droite 38"/>
          <p:cNvSpPr/>
          <p:nvPr/>
        </p:nvSpPr>
        <p:spPr>
          <a:xfrm>
            <a:off x="8034981" y="4985658"/>
            <a:ext cx="410958" cy="456459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3318" y="3937345"/>
            <a:ext cx="2927894" cy="1741065"/>
          </a:xfrm>
          <a:prstGeom prst="rect">
            <a:avLst/>
          </a:prstGeom>
        </p:spPr>
      </p:pic>
      <p:sp>
        <p:nvSpPr>
          <p:cNvPr id="42" name="ZoneTexte 41"/>
          <p:cNvSpPr txBox="1"/>
          <p:nvPr/>
        </p:nvSpPr>
        <p:spPr>
          <a:xfrm>
            <a:off x="2590999" y="5982885"/>
            <a:ext cx="435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Méthodologie</a:t>
            </a:r>
          </a:p>
        </p:txBody>
      </p:sp>
      <p:sp>
        <p:nvSpPr>
          <p:cNvPr id="45" name="Flèche droite 44"/>
          <p:cNvSpPr/>
          <p:nvPr/>
        </p:nvSpPr>
        <p:spPr>
          <a:xfrm>
            <a:off x="2877047" y="3418274"/>
            <a:ext cx="322699" cy="112698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6" name="ZoneTexte 45"/>
          <p:cNvSpPr txBox="1"/>
          <p:nvPr/>
        </p:nvSpPr>
        <p:spPr>
          <a:xfrm>
            <a:off x="4873730" y="1773809"/>
            <a:ext cx="31281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Recherche de mots-clés</a:t>
            </a:r>
          </a:p>
          <a:p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450552" y="3269183"/>
            <a:ext cx="256247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Scraping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automatisé des </a:t>
            </a:r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posts</a:t>
            </a:r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LinkedIn avec </a:t>
            </a:r>
            <a:r>
              <a:rPr lang="fr-FR" sz="1400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Apify</a:t>
            </a:r>
            <a:endParaRPr lang="fr-FR" sz="14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1633021" y="4998563"/>
            <a:ext cx="3531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Transformation et visualisation des données dans Power BI.</a:t>
            </a:r>
          </a:p>
        </p:txBody>
      </p:sp>
      <p:sp>
        <p:nvSpPr>
          <p:cNvPr id="49" name="Flèche droite 48"/>
          <p:cNvSpPr/>
          <p:nvPr/>
        </p:nvSpPr>
        <p:spPr>
          <a:xfrm flipV="1">
            <a:off x="4195186" y="1933480"/>
            <a:ext cx="645397" cy="22021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0" name="Flèche droite 49"/>
          <p:cNvSpPr/>
          <p:nvPr/>
        </p:nvSpPr>
        <p:spPr>
          <a:xfrm>
            <a:off x="5231214" y="4999938"/>
            <a:ext cx="322699" cy="172377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330200" dist="304800" dir="5400000" algn="t" rotWithShape="0">
              <a:prstClr val="black">
                <a:alpha val="3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1" name="Heptagone 50"/>
          <p:cNvSpPr/>
          <p:nvPr/>
        </p:nvSpPr>
        <p:spPr>
          <a:xfrm>
            <a:off x="543116" y="1620848"/>
            <a:ext cx="419879" cy="312633"/>
          </a:xfrm>
          <a:prstGeom prst="heptagon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>
                <a:solidFill>
                  <a:schemeClr val="lt1"/>
                </a:solidFill>
              </a:rPr>
              <a:t>1</a:t>
            </a:r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52" name="Heptagone 51"/>
          <p:cNvSpPr/>
          <p:nvPr/>
        </p:nvSpPr>
        <p:spPr>
          <a:xfrm>
            <a:off x="2590999" y="4330564"/>
            <a:ext cx="309219" cy="259909"/>
          </a:xfrm>
          <a:prstGeom prst="heptagon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  <a:endParaRPr lang="fr-FR" dirty="0">
              <a:solidFill>
                <a:schemeClr val="lt1"/>
              </a:solidFill>
            </a:endParaRPr>
          </a:p>
        </p:txBody>
      </p:sp>
      <p:sp>
        <p:nvSpPr>
          <p:cNvPr id="53" name="Heptagone 52"/>
          <p:cNvSpPr/>
          <p:nvPr/>
        </p:nvSpPr>
        <p:spPr>
          <a:xfrm>
            <a:off x="9216793" y="3474623"/>
            <a:ext cx="343028" cy="317781"/>
          </a:xfrm>
          <a:prstGeom prst="heptagon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  <a:endParaRPr lang="fr-FR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690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1639720" y="260562"/>
            <a:ext cx="8598301" cy="631416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altLang="fr-FR" sz="4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altLang="fr-FR" sz="4000" b="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de la Solution</a:t>
            </a:r>
            <a:endParaRPr lang="fr-FR" sz="40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711569" y="6210553"/>
            <a:ext cx="1141136" cy="5753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sz="2400" smtClean="0">
                <a:solidFill>
                  <a:schemeClr val="bg1"/>
                </a:solidFill>
              </a:rPr>
              <a:pPr algn="ctr" rtl="0"/>
              <a:t>4</a:t>
            </a:fld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" name="Rectangle à coins arrondis 2"/>
          <p:cNvSpPr>
            <a:spLocks noChangeArrowheads="1"/>
          </p:cNvSpPr>
          <p:nvPr/>
        </p:nvSpPr>
        <p:spPr bwMode="auto">
          <a:xfrm>
            <a:off x="751682" y="4015569"/>
            <a:ext cx="2360222" cy="1320929"/>
          </a:xfrm>
          <a:prstGeom prst="roundRect">
            <a:avLst>
              <a:gd name="adj" fmla="val 16667"/>
            </a:avLst>
          </a:prstGeom>
          <a:solidFill>
            <a:srgbClr val="BDD6EE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Apify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(Scraping des posts LinkedIn)</a:t>
            </a:r>
            <a:endParaRPr kumimoji="0" lang="en-US" altLang="fr-FR" sz="1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Rectangle à coins arrondis 3"/>
          <p:cNvSpPr>
            <a:spLocks noChangeArrowheads="1"/>
          </p:cNvSpPr>
          <p:nvPr/>
        </p:nvSpPr>
        <p:spPr bwMode="auto">
          <a:xfrm>
            <a:off x="8991717" y="2099510"/>
            <a:ext cx="2492608" cy="1348228"/>
          </a:xfrm>
          <a:prstGeom prst="roundRect">
            <a:avLst>
              <a:gd name="adj" fmla="val 16667"/>
            </a:avLst>
          </a:prstGeom>
          <a:solidFill>
            <a:srgbClr val="BDD6EE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(Transformation via Power Query</a:t>
            </a:r>
            <a:endParaRPr kumimoji="0" lang="en-US" altLang="fr-FR" sz="1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4" name="Rectangle à coins arrondis 4"/>
          <p:cNvSpPr>
            <a:spLocks noChangeArrowheads="1"/>
          </p:cNvSpPr>
          <p:nvPr/>
        </p:nvSpPr>
        <p:spPr bwMode="auto">
          <a:xfrm>
            <a:off x="3505900" y="2099510"/>
            <a:ext cx="2376722" cy="1268434"/>
          </a:xfrm>
          <a:prstGeom prst="roundRect">
            <a:avLst>
              <a:gd name="adj" fmla="val 16667"/>
            </a:avLst>
          </a:prstGeom>
          <a:solidFill>
            <a:srgbClr val="BDD6EE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CSV (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stockage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local)</a:t>
            </a:r>
            <a:endParaRPr kumimoji="0" lang="en-US" altLang="fr-FR" sz="14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5" name="Rectangle à coins arrondis 5"/>
          <p:cNvSpPr>
            <a:spLocks noChangeArrowheads="1"/>
          </p:cNvSpPr>
          <p:nvPr/>
        </p:nvSpPr>
        <p:spPr bwMode="auto">
          <a:xfrm>
            <a:off x="6391243" y="3983018"/>
            <a:ext cx="2422973" cy="1353480"/>
          </a:xfrm>
          <a:prstGeom prst="roundRect">
            <a:avLst>
              <a:gd name="adj" fmla="val 16667"/>
            </a:avLst>
          </a:prstGeom>
          <a:solidFill>
            <a:srgbClr val="BDD6EE"/>
          </a:solidFill>
          <a:ln w="12700">
            <a:solidFill>
              <a:srgbClr val="1F4D78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CAF (</a:t>
            </a:r>
            <a:r>
              <a:rPr kumimoji="0" lang="en-US" altLang="fr-FR" sz="1400" b="0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Visualisations</a:t>
            </a:r>
            <a:r>
              <a:rPr kumimoji="0" lang="en-US" altLang="fr-FR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interactives</a:t>
            </a:r>
            <a:r>
              <a:rPr kumimoji="0" lang="en-US" altLang="fr-FR" sz="11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fr-FR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Flèche droite 10"/>
          <p:cNvSpPr/>
          <p:nvPr/>
        </p:nvSpPr>
        <p:spPr>
          <a:xfrm rot="19965109">
            <a:off x="2291209" y="3097235"/>
            <a:ext cx="929390" cy="3297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1847963">
            <a:off x="6167103" y="3254632"/>
            <a:ext cx="930924" cy="288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13" name="Flèche droite 12"/>
          <p:cNvSpPr/>
          <p:nvPr/>
        </p:nvSpPr>
        <p:spPr>
          <a:xfrm rot="18929393">
            <a:off x="9029274" y="3856932"/>
            <a:ext cx="808490" cy="334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fr-FR"/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0" y="13109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92" y="1089022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619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ZoneTexte 24"/>
          <p:cNvSpPr txBox="1"/>
          <p:nvPr/>
        </p:nvSpPr>
        <p:spPr>
          <a:xfrm>
            <a:off x="2930067" y="253112"/>
            <a:ext cx="7845492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r-FR" sz="4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Données Collectées</a:t>
            </a:r>
          </a:p>
        </p:txBody>
      </p:sp>
      <p:sp>
        <p:nvSpPr>
          <p:cNvPr id="12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490814" y="6255840"/>
            <a:ext cx="1346619" cy="5753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sz="2400" smtClean="0">
                <a:solidFill>
                  <a:schemeClr val="bg1"/>
                </a:solidFill>
              </a:rPr>
              <a:pPr algn="ctr" rtl="0"/>
              <a:t>5</a:t>
            </a:fld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875" y="1625507"/>
            <a:ext cx="11678250" cy="3965824"/>
          </a:xfrm>
          <a:prstGeom prst="rect">
            <a:avLst/>
          </a:prstGeom>
        </p:spPr>
      </p:pic>
      <p:pic>
        <p:nvPicPr>
          <p:cNvPr id="13" name="Espace réservé pour une image  21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t="451" r="23539" b="-451"/>
          <a:stretch/>
        </p:blipFill>
        <p:spPr>
          <a:xfrm>
            <a:off x="10171391" y="136095"/>
            <a:ext cx="1451046" cy="1489412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</p:spPr>
      </p:pic>
      <p:pic>
        <p:nvPicPr>
          <p:cNvPr id="14" name="Espace réservé pour une image  21"/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01" t="451" r="23539" b="-451"/>
          <a:stretch/>
        </p:blipFill>
        <p:spPr>
          <a:xfrm>
            <a:off x="490244" y="5703312"/>
            <a:ext cx="948812" cy="973899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91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3825125" y="363863"/>
            <a:ext cx="3954418" cy="631416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sz="4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Résultats</a:t>
            </a:r>
          </a:p>
        </p:txBody>
      </p:sp>
      <p:sp>
        <p:nvSpPr>
          <p:cNvPr id="14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25092" y="6191524"/>
            <a:ext cx="1346120" cy="5753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sz="2400" smtClean="0">
                <a:solidFill>
                  <a:schemeClr val="bg1"/>
                </a:solidFill>
              </a:rPr>
              <a:pPr algn="ctr" rtl="0"/>
              <a:t>6</a:t>
            </a:fld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16639" y="2728210"/>
            <a:ext cx="6026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199 </a:t>
            </a:r>
            <a:r>
              <a:rPr lang="fr-FR" sz="2400" dirty="0" err="1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posts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analysés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de 2020 à 2024.</a:t>
            </a:r>
            <a:endParaRPr lang="fr-FR" sz="24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fr-FR" sz="24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Engagement 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: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fr-FR" sz="2400" dirty="0" err="1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Likes</a:t>
            </a: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 : 12550 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Partage :1136</a:t>
            </a:r>
          </a:p>
          <a:p>
            <a:pPr marL="2114550" lvl="4" indent="-285750">
              <a:buFont typeface="Wingdings" panose="05000000000000000000" pitchFamily="2" charset="2"/>
              <a:buChar char="q"/>
            </a:pPr>
            <a:r>
              <a:rPr lang="fr-FR" sz="2400" dirty="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Commentaire : :832</a:t>
            </a:r>
            <a:endParaRPr lang="fr-FR" sz="24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032" y="1534924"/>
            <a:ext cx="2307631" cy="393648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510" y="648677"/>
            <a:ext cx="1383531" cy="886248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3" y="5111486"/>
            <a:ext cx="2095178" cy="13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69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re 1"/>
          <p:cNvSpPr>
            <a:spLocks noGrp="1"/>
          </p:cNvSpPr>
          <p:nvPr>
            <p:ph type="title"/>
          </p:nvPr>
        </p:nvSpPr>
        <p:spPr>
          <a:xfrm>
            <a:off x="1841794" y="318892"/>
            <a:ext cx="9156358" cy="631416"/>
          </a:xfrm>
          <a:ln>
            <a:solidFill>
              <a:schemeClr val="accent1"/>
            </a:solidFill>
          </a:ln>
        </p:spPr>
        <p:txBody>
          <a:bodyPr/>
          <a:lstStyle/>
          <a:p>
            <a:pPr algn="ctr"/>
            <a:r>
              <a:rPr lang="fr-FR" sz="40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Visualisations du tableau de bord</a:t>
            </a:r>
          </a:p>
        </p:txBody>
      </p:sp>
      <p:sp>
        <p:nvSpPr>
          <p:cNvPr id="14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25092" y="6191524"/>
            <a:ext cx="1346120" cy="5753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sz="2400" smtClean="0">
                <a:solidFill>
                  <a:schemeClr val="bg1"/>
                </a:solidFill>
              </a:rPr>
              <a:pPr algn="ctr" rtl="0"/>
              <a:t>7</a:t>
            </a:fld>
            <a:endParaRPr lang="fr-FR" sz="2400" dirty="0">
              <a:solidFill>
                <a:schemeClr val="bg1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422429"/>
            <a:ext cx="8973011" cy="476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33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325092" y="6191524"/>
            <a:ext cx="1346120" cy="5753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sz="2400" smtClean="0">
                <a:solidFill>
                  <a:schemeClr val="bg1"/>
                </a:solidFill>
              </a:rPr>
              <a:pPr algn="ctr" rtl="0"/>
              <a:t>8</a:t>
            </a:fld>
            <a:endParaRPr lang="fr-FR" sz="2400" dirty="0">
              <a:solidFill>
                <a:schemeClr val="bg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738859" y="2803161"/>
            <a:ext cx="87692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Data354 offre une vue claire des tendances 2024 sur les risques cybernétiques et l'IA</a:t>
            </a:r>
            <a:r>
              <a:rPr lang="fr-FR" dirty="0">
                <a:latin typeface="Arial Black" panose="020B0A04020102020204" pitchFamily="34" charset="0"/>
              </a:rPr>
              <a:t>.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4F50E8F8-CBC6-4A56-A60B-FDBF1E1F1214}"/>
              </a:ext>
            </a:extLst>
          </p:cNvPr>
          <p:cNvSpPr txBox="1">
            <a:spLocks/>
          </p:cNvSpPr>
          <p:nvPr/>
        </p:nvSpPr>
        <p:spPr>
          <a:xfrm>
            <a:off x="3503939" y="430328"/>
            <a:ext cx="4746919" cy="81314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0" tIns="0" rIns="0" bIns="0" rtlCol="0" anchor="b">
            <a:noAutofit/>
          </a:bodyPr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4000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CONCLUSION</a:t>
            </a:r>
            <a:endParaRPr lang="fr-FR" sz="4000" dirty="0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293" y="5111486"/>
            <a:ext cx="2095178" cy="1394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79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97748" y="6385421"/>
            <a:ext cx="298713" cy="311169"/>
          </a:xfrm>
        </p:spPr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9</a:t>
            </a:fld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37045" r="9394" b="37955"/>
          <a:stretch/>
        </p:blipFill>
        <p:spPr>
          <a:xfrm>
            <a:off x="10685489" y="6385422"/>
            <a:ext cx="1010829" cy="31116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5160" y="0"/>
            <a:ext cx="7126840" cy="6842386"/>
          </a:xfrm>
          <a:prstGeom prst="rect">
            <a:avLst/>
          </a:prstGeo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111386" y="2804845"/>
            <a:ext cx="4793714" cy="1377249"/>
          </a:xfrm>
        </p:spPr>
        <p:txBody>
          <a:bodyPr rtlCol="0"/>
          <a:lstStyle/>
          <a:p>
            <a:pPr algn="ctr" rtl="0"/>
            <a:r>
              <a:rPr lang="fr-FR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Merci de votre attention</a:t>
            </a:r>
          </a:p>
        </p:txBody>
      </p:sp>
      <p:sp>
        <p:nvSpPr>
          <p:cNvPr id="7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 txBox="1">
            <a:spLocks/>
          </p:cNvSpPr>
          <p:nvPr/>
        </p:nvSpPr>
        <p:spPr>
          <a:xfrm>
            <a:off x="10685124" y="6210553"/>
            <a:ext cx="1346619" cy="575352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txBody>
          <a:bodyPr lIns="0" tIns="0" rIns="0" bIns="0" rtlCol="0" anchor="ctr"/>
          <a:lstStyle>
            <a:defPPr rtl="0">
              <a:defRPr lang="fr-fr"/>
            </a:defPPr>
            <a:lvl1pPr marL="0" algn="ctr" defTabSz="914400" rtl="0" eaLnBrk="1" latinLnBrk="0" hangingPunct="1">
              <a:defRPr lang="en-ZA" sz="10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7B645E-C5E5-4727-B977-D372A0AA71D9}" type="slidenum">
              <a:rPr lang="fr-FR" sz="2400" smtClean="0"/>
              <a:pPr/>
              <a:t>9</a:t>
            </a:fld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258_TF66835393" id="{AEF83432-9987-43E7-93CB-66D3A1030347}" vid="{A5139289-3B87-4A1B-968E-674441561D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FCFEE3-59F5-490C-AC74-047FF9F6A8FC}">
  <ds:schemaRefs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16c05727-aa75-4e4a-9b5f-8a80a1165891"/>
    <ds:schemaRef ds:uri="http://schemas.microsoft.com/office/2006/documentManagement/types"/>
    <ds:schemaRef ds:uri="71af3243-3dd4-4a8d-8c0d-dd76da1f02a5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d’argumentaire avec sphères bleues</Template>
  <TotalTime>0</TotalTime>
  <Words>541</Words>
  <Application>Microsoft Office PowerPoint</Application>
  <PresentationFormat>Grand écran</PresentationFormat>
  <Paragraphs>73</Paragraphs>
  <Slides>9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Arial Black</vt:lpstr>
      <vt:lpstr>Calibri</vt:lpstr>
      <vt:lpstr>Corbel</vt:lpstr>
      <vt:lpstr>Times New Roman</vt:lpstr>
      <vt:lpstr>Wingdings</vt:lpstr>
      <vt:lpstr>Thème Office</vt:lpstr>
      <vt:lpstr>Présentation PowerPoint</vt:lpstr>
      <vt:lpstr>Présentation PowerPoint</vt:lpstr>
      <vt:lpstr>Méthodologie</vt:lpstr>
      <vt:lpstr> Architecture de la Solution</vt:lpstr>
      <vt:lpstr>Présentation PowerPoint</vt:lpstr>
      <vt:lpstr>Résultats</vt:lpstr>
      <vt:lpstr>Visualisations du tableau de bord</vt:lpstr>
      <vt:lpstr>Présentation PowerPoint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2024-11-12T16:53:57Z</dcterms:created>
  <dcterms:modified xsi:type="dcterms:W3CDTF">2025-04-05T00:48:29Z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