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4" r:id="rId3"/>
    <p:sldId id="267" r:id="rId4"/>
    <p:sldId id="266" r:id="rId5"/>
    <p:sldId id="268" r:id="rId6"/>
    <p:sldId id="270" r:id="rId7"/>
    <p:sldId id="271" r:id="rId8"/>
    <p:sldId id="272" r:id="rId9"/>
    <p:sldId id="274" r:id="rId10"/>
    <p:sldId id="276" r:id="rId11"/>
    <p:sldId id="279" r:id="rId12"/>
    <p:sldId id="277" r:id="rId13"/>
    <p:sldId id="278" r:id="rId14"/>
    <p:sldId id="286" r:id="rId15"/>
    <p:sldId id="281" r:id="rId16"/>
    <p:sldId id="283" r:id="rId17"/>
    <p:sldId id="2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851"/>
    <a:srgbClr val="E0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8263"/>
  </p:normalViewPr>
  <p:slideViewPr>
    <p:cSldViewPr snapToGrid="0" snapToObjects="1">
      <p:cViewPr varScale="1">
        <p:scale>
          <a:sx n="88" d="100"/>
          <a:sy n="88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3C80F-7352-4176-8803-CD44160B90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FDEF39D-D9F7-4D0A-92CE-2E2ACED599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pc="300" dirty="0"/>
            <a:t>Organisation de l’équipe</a:t>
          </a:r>
          <a:endParaRPr lang="en-US" spc="300" dirty="0"/>
        </a:p>
      </dgm:t>
    </dgm:pt>
    <dgm:pt modelId="{60EE05A2-BFE0-4221-AC2C-29B985BE30CF}" type="parTrans" cxnId="{8D073AA5-EE38-4CB9-9576-8F367095E5C5}">
      <dgm:prSet/>
      <dgm:spPr/>
      <dgm:t>
        <a:bodyPr/>
        <a:lstStyle/>
        <a:p>
          <a:endParaRPr lang="en-US"/>
        </a:p>
      </dgm:t>
    </dgm:pt>
    <dgm:pt modelId="{63D59893-696F-4AC5-9C05-9B4FFF776CFC}" type="sibTrans" cxnId="{8D073AA5-EE38-4CB9-9576-8F367095E5C5}">
      <dgm:prSet/>
      <dgm:spPr/>
      <dgm:t>
        <a:bodyPr/>
        <a:lstStyle/>
        <a:p>
          <a:endParaRPr lang="en-US"/>
        </a:p>
      </dgm:t>
    </dgm:pt>
    <dgm:pt modelId="{8DA26609-0D29-4305-B8CE-49BC8DC99A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pc="300" dirty="0"/>
            <a:t>Démarche de la méthode</a:t>
          </a:r>
          <a:endParaRPr lang="en-US" spc="300" dirty="0"/>
        </a:p>
      </dgm:t>
    </dgm:pt>
    <dgm:pt modelId="{12CCFAD4-C7C1-4144-BF90-C6152E55B60B}" type="parTrans" cxnId="{D850E827-EFF2-4533-B4E5-5B3E99590519}">
      <dgm:prSet/>
      <dgm:spPr/>
      <dgm:t>
        <a:bodyPr/>
        <a:lstStyle/>
        <a:p>
          <a:endParaRPr lang="en-US"/>
        </a:p>
      </dgm:t>
    </dgm:pt>
    <dgm:pt modelId="{B4020805-506F-41AA-A030-D83A620DA60C}" type="sibTrans" cxnId="{D850E827-EFF2-4533-B4E5-5B3E99590519}">
      <dgm:prSet/>
      <dgm:spPr/>
      <dgm:t>
        <a:bodyPr/>
        <a:lstStyle/>
        <a:p>
          <a:endParaRPr lang="en-US"/>
        </a:p>
      </dgm:t>
    </dgm:pt>
    <dgm:pt modelId="{924AA591-81A3-4479-A974-0D0436891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pc="300" dirty="0"/>
            <a:t>Expérience avec les outils d’implémentation</a:t>
          </a:r>
          <a:endParaRPr lang="en-US" spc="300" dirty="0"/>
        </a:p>
      </dgm:t>
    </dgm:pt>
    <dgm:pt modelId="{80894C80-2D8B-446B-9077-999D3FF51CC7}" type="parTrans" cxnId="{556DD53F-E9AD-4AF7-81E4-726D7E443D47}">
      <dgm:prSet/>
      <dgm:spPr/>
      <dgm:t>
        <a:bodyPr/>
        <a:lstStyle/>
        <a:p>
          <a:endParaRPr lang="en-US"/>
        </a:p>
      </dgm:t>
    </dgm:pt>
    <dgm:pt modelId="{37A46FCB-C1CC-4920-8CB5-CF220A9538BE}" type="sibTrans" cxnId="{556DD53F-E9AD-4AF7-81E4-726D7E443D47}">
      <dgm:prSet/>
      <dgm:spPr/>
      <dgm:t>
        <a:bodyPr/>
        <a:lstStyle/>
        <a:p>
          <a:endParaRPr lang="en-US"/>
        </a:p>
      </dgm:t>
    </dgm:pt>
    <dgm:pt modelId="{EBCF52B5-C881-463F-9850-F96A7C35ECFE}" type="pres">
      <dgm:prSet presAssocID="{9D83C80F-7352-4176-8803-CD44160B9065}" presName="root" presStyleCnt="0">
        <dgm:presLayoutVars>
          <dgm:dir/>
          <dgm:resizeHandles val="exact"/>
        </dgm:presLayoutVars>
      </dgm:prSet>
      <dgm:spPr/>
    </dgm:pt>
    <dgm:pt modelId="{7F2493D0-2B66-4EF3-B23F-A9EA92158D4A}" type="pres">
      <dgm:prSet presAssocID="{7FDEF39D-D9F7-4D0A-92CE-2E2ACED599CE}" presName="compNode" presStyleCnt="0"/>
      <dgm:spPr/>
    </dgm:pt>
    <dgm:pt modelId="{ACB05C8E-48BD-4B22-8238-9F3D494A491A}" type="pres">
      <dgm:prSet presAssocID="{7FDEF39D-D9F7-4D0A-92CE-2E2ACED599CE}" presName="iconBgRect" presStyleLbl="bgShp" presStyleIdx="0" presStyleCnt="3"/>
      <dgm:spPr/>
    </dgm:pt>
    <dgm:pt modelId="{267E09E7-A967-4D62-8F88-B6F2B04E246F}" type="pres">
      <dgm:prSet presAssocID="{7FDEF39D-D9F7-4D0A-92CE-2E2ACED599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F5FEAF-9D71-4E15-B9F1-5E4860289131}" type="pres">
      <dgm:prSet presAssocID="{7FDEF39D-D9F7-4D0A-92CE-2E2ACED599CE}" presName="spaceRect" presStyleCnt="0"/>
      <dgm:spPr/>
    </dgm:pt>
    <dgm:pt modelId="{F55D7070-D4F2-48D0-A4F0-B7E2F54FF07F}" type="pres">
      <dgm:prSet presAssocID="{7FDEF39D-D9F7-4D0A-92CE-2E2ACED599CE}" presName="textRect" presStyleLbl="revTx" presStyleIdx="0" presStyleCnt="3">
        <dgm:presLayoutVars>
          <dgm:chMax val="1"/>
          <dgm:chPref val="1"/>
        </dgm:presLayoutVars>
      </dgm:prSet>
      <dgm:spPr/>
    </dgm:pt>
    <dgm:pt modelId="{C968E1AD-8FD6-454A-9CB6-E79AC7A15DBF}" type="pres">
      <dgm:prSet presAssocID="{63D59893-696F-4AC5-9C05-9B4FFF776CFC}" presName="sibTrans" presStyleCnt="0"/>
      <dgm:spPr/>
    </dgm:pt>
    <dgm:pt modelId="{CE189CD3-94E9-428A-9796-4248E1C61812}" type="pres">
      <dgm:prSet presAssocID="{8DA26609-0D29-4305-B8CE-49BC8DC99AD0}" presName="compNode" presStyleCnt="0"/>
      <dgm:spPr/>
    </dgm:pt>
    <dgm:pt modelId="{8F25335F-3493-4873-A7BF-4DC470E1AE72}" type="pres">
      <dgm:prSet presAssocID="{8DA26609-0D29-4305-B8CE-49BC8DC99AD0}" presName="iconBgRect" presStyleLbl="bgShp" presStyleIdx="1" presStyleCnt="3"/>
      <dgm:spPr/>
    </dgm:pt>
    <dgm:pt modelId="{0920BB9F-B30C-4EDB-927A-D01A8E5EB61B}" type="pres">
      <dgm:prSet presAssocID="{8DA26609-0D29-4305-B8CE-49BC8DC99A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206DA2E7-454F-4922-8C5D-24128EC99CB4}" type="pres">
      <dgm:prSet presAssocID="{8DA26609-0D29-4305-B8CE-49BC8DC99AD0}" presName="spaceRect" presStyleCnt="0"/>
      <dgm:spPr/>
    </dgm:pt>
    <dgm:pt modelId="{A33FD661-99B3-4B56-AF1B-6FFE49483E92}" type="pres">
      <dgm:prSet presAssocID="{8DA26609-0D29-4305-B8CE-49BC8DC99AD0}" presName="textRect" presStyleLbl="revTx" presStyleIdx="1" presStyleCnt="3">
        <dgm:presLayoutVars>
          <dgm:chMax val="1"/>
          <dgm:chPref val="1"/>
        </dgm:presLayoutVars>
      </dgm:prSet>
      <dgm:spPr/>
    </dgm:pt>
    <dgm:pt modelId="{FF199E3A-71EE-4B05-924D-2248882D21D0}" type="pres">
      <dgm:prSet presAssocID="{B4020805-506F-41AA-A030-D83A620DA60C}" presName="sibTrans" presStyleCnt="0"/>
      <dgm:spPr/>
    </dgm:pt>
    <dgm:pt modelId="{DB05142F-BCE2-4B85-97A3-7F5EB11662A6}" type="pres">
      <dgm:prSet presAssocID="{924AA591-81A3-4479-A974-0D0436891084}" presName="compNode" presStyleCnt="0"/>
      <dgm:spPr/>
    </dgm:pt>
    <dgm:pt modelId="{9B1479F1-7A69-4D34-8261-C9437B012F9E}" type="pres">
      <dgm:prSet presAssocID="{924AA591-81A3-4479-A974-0D0436891084}" presName="iconBgRect" presStyleLbl="bgShp" presStyleIdx="2" presStyleCnt="3"/>
      <dgm:spPr/>
    </dgm:pt>
    <dgm:pt modelId="{4F51195B-EBFD-458E-BDFE-D4DFEC401202}" type="pres">
      <dgm:prSet presAssocID="{924AA591-81A3-4479-A974-0D04368910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DE5A646-9035-4CEF-9100-744147DF83E0}" type="pres">
      <dgm:prSet presAssocID="{924AA591-81A3-4479-A974-0D0436891084}" presName="spaceRect" presStyleCnt="0"/>
      <dgm:spPr/>
    </dgm:pt>
    <dgm:pt modelId="{4912931D-F4F0-4588-A0A7-ED175ACB34DD}" type="pres">
      <dgm:prSet presAssocID="{924AA591-81A3-4479-A974-0D04368910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BB1A1D-81FB-134F-A6B4-44F4DF79E8D7}" type="presOf" srcId="{9D83C80F-7352-4176-8803-CD44160B9065}" destId="{EBCF52B5-C881-463F-9850-F96A7C35ECFE}" srcOrd="0" destOrd="0" presId="urn:microsoft.com/office/officeart/2018/5/layout/IconCircleLabelList"/>
    <dgm:cxn modelId="{D850E827-EFF2-4533-B4E5-5B3E99590519}" srcId="{9D83C80F-7352-4176-8803-CD44160B9065}" destId="{8DA26609-0D29-4305-B8CE-49BC8DC99AD0}" srcOrd="1" destOrd="0" parTransId="{12CCFAD4-C7C1-4144-BF90-C6152E55B60B}" sibTransId="{B4020805-506F-41AA-A030-D83A620DA60C}"/>
    <dgm:cxn modelId="{556DD53F-E9AD-4AF7-81E4-726D7E443D47}" srcId="{9D83C80F-7352-4176-8803-CD44160B9065}" destId="{924AA591-81A3-4479-A974-0D0436891084}" srcOrd="2" destOrd="0" parTransId="{80894C80-2D8B-446B-9077-999D3FF51CC7}" sibTransId="{37A46FCB-C1CC-4920-8CB5-CF220A9538BE}"/>
    <dgm:cxn modelId="{9205E54D-021A-CD48-BD39-3E3FE4F62519}" type="presOf" srcId="{8DA26609-0D29-4305-B8CE-49BC8DC99AD0}" destId="{A33FD661-99B3-4B56-AF1B-6FFE49483E92}" srcOrd="0" destOrd="0" presId="urn:microsoft.com/office/officeart/2018/5/layout/IconCircleLabelList"/>
    <dgm:cxn modelId="{8D073AA5-EE38-4CB9-9576-8F367095E5C5}" srcId="{9D83C80F-7352-4176-8803-CD44160B9065}" destId="{7FDEF39D-D9F7-4D0A-92CE-2E2ACED599CE}" srcOrd="0" destOrd="0" parTransId="{60EE05A2-BFE0-4221-AC2C-29B985BE30CF}" sibTransId="{63D59893-696F-4AC5-9C05-9B4FFF776CFC}"/>
    <dgm:cxn modelId="{0B520EBC-C058-2043-91F4-4F9BAB7AC086}" type="presOf" srcId="{924AA591-81A3-4479-A974-0D0436891084}" destId="{4912931D-F4F0-4588-A0A7-ED175ACB34DD}" srcOrd="0" destOrd="0" presId="urn:microsoft.com/office/officeart/2018/5/layout/IconCircleLabelList"/>
    <dgm:cxn modelId="{016073D8-1A07-5342-AB60-F0B771018837}" type="presOf" srcId="{7FDEF39D-D9F7-4D0A-92CE-2E2ACED599CE}" destId="{F55D7070-D4F2-48D0-A4F0-B7E2F54FF07F}" srcOrd="0" destOrd="0" presId="urn:microsoft.com/office/officeart/2018/5/layout/IconCircleLabelList"/>
    <dgm:cxn modelId="{EC9E7862-D3ED-514B-8BBA-C9A1A7956A1C}" type="presParOf" srcId="{EBCF52B5-C881-463F-9850-F96A7C35ECFE}" destId="{7F2493D0-2B66-4EF3-B23F-A9EA92158D4A}" srcOrd="0" destOrd="0" presId="urn:microsoft.com/office/officeart/2018/5/layout/IconCircleLabelList"/>
    <dgm:cxn modelId="{9E730BF4-8662-3B45-AB23-618E84EFEA2F}" type="presParOf" srcId="{7F2493D0-2B66-4EF3-B23F-A9EA92158D4A}" destId="{ACB05C8E-48BD-4B22-8238-9F3D494A491A}" srcOrd="0" destOrd="0" presId="urn:microsoft.com/office/officeart/2018/5/layout/IconCircleLabelList"/>
    <dgm:cxn modelId="{4BAB27B3-2CDA-AF45-B217-B4E8F0DD771A}" type="presParOf" srcId="{7F2493D0-2B66-4EF3-B23F-A9EA92158D4A}" destId="{267E09E7-A967-4D62-8F88-B6F2B04E246F}" srcOrd="1" destOrd="0" presId="urn:microsoft.com/office/officeart/2018/5/layout/IconCircleLabelList"/>
    <dgm:cxn modelId="{D85EFADD-68F2-4941-8EC2-B949D2ECA5AB}" type="presParOf" srcId="{7F2493D0-2B66-4EF3-B23F-A9EA92158D4A}" destId="{89F5FEAF-9D71-4E15-B9F1-5E4860289131}" srcOrd="2" destOrd="0" presId="urn:microsoft.com/office/officeart/2018/5/layout/IconCircleLabelList"/>
    <dgm:cxn modelId="{BBFC4535-99F7-2843-8BE2-E9B01BCA991C}" type="presParOf" srcId="{7F2493D0-2B66-4EF3-B23F-A9EA92158D4A}" destId="{F55D7070-D4F2-48D0-A4F0-B7E2F54FF07F}" srcOrd="3" destOrd="0" presId="urn:microsoft.com/office/officeart/2018/5/layout/IconCircleLabelList"/>
    <dgm:cxn modelId="{2BBB2BE2-1745-9446-8079-B7AFFDFCFA5B}" type="presParOf" srcId="{EBCF52B5-C881-463F-9850-F96A7C35ECFE}" destId="{C968E1AD-8FD6-454A-9CB6-E79AC7A15DBF}" srcOrd="1" destOrd="0" presId="urn:microsoft.com/office/officeart/2018/5/layout/IconCircleLabelList"/>
    <dgm:cxn modelId="{B9739594-2002-E043-98D0-156D0BDCB205}" type="presParOf" srcId="{EBCF52B5-C881-463F-9850-F96A7C35ECFE}" destId="{CE189CD3-94E9-428A-9796-4248E1C61812}" srcOrd="2" destOrd="0" presId="urn:microsoft.com/office/officeart/2018/5/layout/IconCircleLabelList"/>
    <dgm:cxn modelId="{95C6E030-E94E-4642-8BF9-B4D67BD88575}" type="presParOf" srcId="{CE189CD3-94E9-428A-9796-4248E1C61812}" destId="{8F25335F-3493-4873-A7BF-4DC470E1AE72}" srcOrd="0" destOrd="0" presId="urn:microsoft.com/office/officeart/2018/5/layout/IconCircleLabelList"/>
    <dgm:cxn modelId="{54744955-4AB0-C240-899D-120D9F7240B5}" type="presParOf" srcId="{CE189CD3-94E9-428A-9796-4248E1C61812}" destId="{0920BB9F-B30C-4EDB-927A-D01A8E5EB61B}" srcOrd="1" destOrd="0" presId="urn:microsoft.com/office/officeart/2018/5/layout/IconCircleLabelList"/>
    <dgm:cxn modelId="{E36832AB-0D12-094A-A559-3BD1D3CFC884}" type="presParOf" srcId="{CE189CD3-94E9-428A-9796-4248E1C61812}" destId="{206DA2E7-454F-4922-8C5D-24128EC99CB4}" srcOrd="2" destOrd="0" presId="urn:microsoft.com/office/officeart/2018/5/layout/IconCircleLabelList"/>
    <dgm:cxn modelId="{2215A223-5404-314A-867F-542823802453}" type="presParOf" srcId="{CE189CD3-94E9-428A-9796-4248E1C61812}" destId="{A33FD661-99B3-4B56-AF1B-6FFE49483E92}" srcOrd="3" destOrd="0" presId="urn:microsoft.com/office/officeart/2018/5/layout/IconCircleLabelList"/>
    <dgm:cxn modelId="{12BD3F91-6E4C-2C45-992E-1785F83EFB35}" type="presParOf" srcId="{EBCF52B5-C881-463F-9850-F96A7C35ECFE}" destId="{FF199E3A-71EE-4B05-924D-2248882D21D0}" srcOrd="3" destOrd="0" presId="urn:microsoft.com/office/officeart/2018/5/layout/IconCircleLabelList"/>
    <dgm:cxn modelId="{4EE33274-DA3F-A347-8CA4-ACC8400FD8F8}" type="presParOf" srcId="{EBCF52B5-C881-463F-9850-F96A7C35ECFE}" destId="{DB05142F-BCE2-4B85-97A3-7F5EB11662A6}" srcOrd="4" destOrd="0" presId="urn:microsoft.com/office/officeart/2018/5/layout/IconCircleLabelList"/>
    <dgm:cxn modelId="{B1D1519A-205E-6240-9BD8-C22C09494D8E}" type="presParOf" srcId="{DB05142F-BCE2-4B85-97A3-7F5EB11662A6}" destId="{9B1479F1-7A69-4D34-8261-C9437B012F9E}" srcOrd="0" destOrd="0" presId="urn:microsoft.com/office/officeart/2018/5/layout/IconCircleLabelList"/>
    <dgm:cxn modelId="{3346DB08-47DB-6F43-B7A1-8CE4C56E89D7}" type="presParOf" srcId="{DB05142F-BCE2-4B85-97A3-7F5EB11662A6}" destId="{4F51195B-EBFD-458E-BDFE-D4DFEC401202}" srcOrd="1" destOrd="0" presId="urn:microsoft.com/office/officeart/2018/5/layout/IconCircleLabelList"/>
    <dgm:cxn modelId="{06FF0829-AE3A-514D-A217-9A479E811753}" type="presParOf" srcId="{DB05142F-BCE2-4B85-97A3-7F5EB11662A6}" destId="{CDE5A646-9035-4CEF-9100-744147DF83E0}" srcOrd="2" destOrd="0" presId="urn:microsoft.com/office/officeart/2018/5/layout/IconCircleLabelList"/>
    <dgm:cxn modelId="{84F3C019-0266-5A48-99D3-9D8F8E449CC0}" type="presParOf" srcId="{DB05142F-BCE2-4B85-97A3-7F5EB11662A6}" destId="{4912931D-F4F0-4588-A0A7-ED175ACB34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05C8E-48BD-4B22-8238-9F3D494A491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E09E7-A967-4D62-8F88-B6F2B04E246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D7070-D4F2-48D0-A4F0-B7E2F54FF07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spc="300" dirty="0"/>
            <a:t>Organisation de l’équipe</a:t>
          </a:r>
          <a:endParaRPr lang="en-US" sz="1500" kern="1200" spc="300" dirty="0"/>
        </a:p>
      </dsp:txBody>
      <dsp:txXfrm>
        <a:off x="75768" y="3053169"/>
        <a:ext cx="3093750" cy="720000"/>
      </dsp:txXfrm>
    </dsp:sp>
    <dsp:sp modelId="{8F25335F-3493-4873-A7BF-4DC470E1AE7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0BB9F-B30C-4EDB-927A-D01A8E5EB61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D661-99B3-4B56-AF1B-6FFE49483E9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spc="300" dirty="0"/>
            <a:t>Démarche de la méthode</a:t>
          </a:r>
          <a:endParaRPr lang="en-US" sz="1500" kern="1200" spc="300" dirty="0"/>
        </a:p>
      </dsp:txBody>
      <dsp:txXfrm>
        <a:off x="3710925" y="3053169"/>
        <a:ext cx="3093750" cy="720000"/>
      </dsp:txXfrm>
    </dsp:sp>
    <dsp:sp modelId="{9B1479F1-7A69-4D34-8261-C9437B012F9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1195B-EBFD-458E-BDFE-D4DFEC40120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2931D-F4F0-4588-A0A7-ED175ACB34D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spc="300" dirty="0"/>
            <a:t>Expérience avec les outils d’implémentation</a:t>
          </a:r>
          <a:endParaRPr lang="en-US" sz="1500" kern="1200" spc="3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F8E19-0E03-7945-B407-2268BB7E70D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3D7C-8172-0E42-80DF-FF96D5FB8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5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9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2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5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45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1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4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0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40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9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5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4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BRUTE  == EXEMPLE  1 000 000 d’ordinateurs avec des processeurs de 10 GHz avec 1024 cœurs et si on revient dans le passé, il y a 13 milliards d’années et qu’on lance notre programme, on aurait aujourd’hui 1% de la résolution de notre Sudoku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3D7C-8172-0E42-80DF-FF96D5FB812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5B8A3-F7FC-7243-8E3E-D3B8DC3E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0783D6-EF77-D44F-8641-BF71AC6A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31A59-59FD-2E4D-B04D-7C0F5E1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87A0-3963-624A-BDD7-6C16A1D56A48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5D762-C35D-8C42-96B7-84303D91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0821-1A59-C74C-B3F7-EA046CD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4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5E8B3-59EE-7143-8476-7A5A123D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97BAA9-05C3-6747-8CEA-8E01B651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2F57D-4547-FA45-B9DA-95C5D46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F889-0BC2-674A-ACA5-FFE25BE78E57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24365-BEC7-8E4A-AF7E-58A648EB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7CF10-060D-A245-AAD4-E98DE411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9C6EC7-5D66-824F-99FF-D3F2BD0C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0D199-41C1-AC43-93B0-662FC4B0B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A131F-D0BE-B046-8742-50C3998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951C-BF65-314B-8371-BFB536086E90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567D8-2197-B142-A238-0E05E2A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A760A-1A84-844B-93B8-DDB319F4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4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E98D5-5206-A84F-BBA5-400BACC3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212A2-2765-B04C-AF88-591732C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4B408-0FD3-FA47-A2D1-85B7B74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7C-B413-5A47-ABDE-A1E3BE281C76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8C327-8449-F44D-9812-3D25909E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A80FB-A32B-CF49-996C-D95FA7B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1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B6C26-D7D0-1B43-922F-DCD608CF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D4A1D2-D30C-9D42-882E-E04DB788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90159-86F8-124C-886B-674EDFA0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52CD-5A03-C54F-94A8-507CE5AAD7D8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E0A37-89FC-2649-8270-03A99672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5334A-D6C6-C44A-BBEA-E1EB1587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11698-789D-AA45-BF77-5270EE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EE776-A0C7-1C4D-BE53-4A864A505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DD30F-80D9-A849-AAD0-157D1C33D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B9502-31B4-0445-89B7-12404745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F45C-4721-EB4E-83A7-050F138F369B}" type="datetime1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18FE46-4C69-5F42-A7CA-97BB2B49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72659-07B0-5F4D-AC79-67444BCD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0D68F-4D05-DA4C-9552-758BD934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C8A87-CC18-3849-871F-622BB31E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A00F70-884A-8C47-A9B2-69DABBE3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EDB902-FF53-D644-A4D3-076CAEFE1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D66214-7542-BF47-9DD1-407842DA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E7F647-1AF9-F843-A227-4C5FF7A9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E0BC-A461-2547-ADF3-AB2F729DFDD3}" type="datetime1">
              <a:rPr lang="fr-FR" smtClean="0"/>
              <a:t>25/10/2019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267FE-6BA7-CD4F-B21D-A161C9BC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7F4F78-15B5-264A-B114-7874315E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2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E0F0B-DB11-504C-9ACF-8C908B63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EBF7B7-0C0B-2A41-8DC0-9EB8FC7C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CB46-6556-794B-B09E-22E196BD6310}" type="datetime1">
              <a:rPr lang="fr-FR" smtClean="0"/>
              <a:t>25/10/2019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863CB5-792F-DC40-BE16-0C6BE5C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ABCBAC-C24D-9443-BDD2-5D514A20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A49341-1B01-3A4F-A08A-1ACB104F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112A-6B13-9440-97CC-0CC39B912607}" type="datetime1">
              <a:rPr lang="fr-FR" smtClean="0"/>
              <a:t>25/10/2019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C98F21-1825-5047-B09A-38ABA0EF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3FF9C-C925-7348-9857-F97A2D3A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C1EDC-34DD-0D46-8701-2AD914DA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87FED-977A-7748-A7A8-5405CE6A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BE317D-4DEA-C54A-B0DB-013CBBA88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BF484E-A845-364B-945E-9CD2448E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225-4437-C14E-9AF6-30985DE2325B}" type="datetime1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379B79-77AA-1A42-97B7-4F27524E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1710C-6213-BF45-B094-D448E057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5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99C09-A1EC-C54F-A208-2CC26849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4015E4-F017-3E4B-AFF5-04730EA12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42369F-595A-5642-B98C-6F1CBF62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5FD24-B927-0C49-8C25-C08C2FF7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9B7D-6BEB-C842-A7E0-662F281819F8}" type="datetime1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03855-A150-CA41-B4B4-D67AA8E6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44B50C-A3CE-A945-B0A7-201740CA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04E9D5-4E15-A645-8752-7BA24FB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00092-1027-3540-AA50-BB3122DC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3E300-30F7-7B4C-9DF2-F4CD226F3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168F-988C-1540-AE3C-1F5A2925DBBA}" type="datetime1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DA3C3-373C-354A-BD60-223DD24B5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1ADA5-4782-EC4F-B954-5D2605C0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0F37-64FC-564C-9487-1BC9A7CA9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7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FC27FD3-303D-D543-84F3-AE039C30533E}"/>
              </a:ext>
            </a:extLst>
          </p:cNvPr>
          <p:cNvSpPr/>
          <p:nvPr/>
        </p:nvSpPr>
        <p:spPr>
          <a:xfrm>
            <a:off x="0" y="0"/>
            <a:ext cx="12192000" cy="6227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D5A2D-3BC8-DA44-8819-EFACF6F62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87057"/>
            <a:ext cx="9144000" cy="2387600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fr-FR" sz="6400" cap="all" spc="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Norvig Méthode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073F43-51B8-544F-BC28-4134B6B5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0" y="3960638"/>
            <a:ext cx="10135979" cy="1389749"/>
          </a:xfrm>
        </p:spPr>
        <p:txBody>
          <a:bodyPr>
            <a:normAutofit/>
          </a:bodyPr>
          <a:lstStyle/>
          <a:p>
            <a:pPr algn="l"/>
            <a:r>
              <a:rPr lang="fr-FR" sz="2400" cap="all" spc="300" dirty="0">
                <a:solidFill>
                  <a:schemeClr val="bg1"/>
                </a:solidFill>
              </a:rPr>
              <a:t>Mathilde Lorrain – Delphine Rigaud – Matthieu Vivares</a:t>
            </a:r>
          </a:p>
        </p:txBody>
      </p:sp>
    </p:spTree>
    <p:extLst>
      <p:ext uri="{BB962C8B-B14F-4D97-AF65-F5344CB8AC3E}">
        <p14:creationId xmlns:p14="http://schemas.microsoft.com/office/powerpoint/2010/main" val="37802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10</a:t>
            </a:fld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8939087-EA0B-B940-BA4F-78CD1378B049}"/>
              </a:ext>
            </a:extLst>
          </p:cNvPr>
          <p:cNvSpPr/>
          <p:nvPr/>
        </p:nvSpPr>
        <p:spPr>
          <a:xfrm>
            <a:off x="9492113" y="3632072"/>
            <a:ext cx="1168171" cy="344800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67E7536-39E0-4143-94ED-2647C4850444}"/>
              </a:ext>
            </a:extLst>
          </p:cNvPr>
          <p:cNvSpPr/>
          <p:nvPr/>
        </p:nvSpPr>
        <p:spPr>
          <a:xfrm>
            <a:off x="5984111" y="4134919"/>
            <a:ext cx="1159398" cy="344336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BA4746E-E6E2-004C-99E2-13D9C2984B27}"/>
              </a:ext>
            </a:extLst>
          </p:cNvPr>
          <p:cNvSpPr/>
          <p:nvPr/>
        </p:nvSpPr>
        <p:spPr>
          <a:xfrm>
            <a:off x="5895372" y="5163698"/>
            <a:ext cx="1159398" cy="344336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E5D1FCA-52F3-1E46-854A-7692615D7904}"/>
              </a:ext>
            </a:extLst>
          </p:cNvPr>
          <p:cNvSpPr/>
          <p:nvPr/>
        </p:nvSpPr>
        <p:spPr>
          <a:xfrm>
            <a:off x="7324666" y="3605324"/>
            <a:ext cx="903271" cy="365402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A8E61BE-9DAC-E44A-A2FE-F35E6E4FD091}"/>
              </a:ext>
            </a:extLst>
          </p:cNvPr>
          <p:cNvSpPr/>
          <p:nvPr/>
        </p:nvSpPr>
        <p:spPr>
          <a:xfrm>
            <a:off x="5767085" y="2572803"/>
            <a:ext cx="900540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1536" cy="503237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fr-FR" sz="2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PROPAGATION DES CONTRAINTES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Élimination des valeurs des PEERS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Exemple : si A1 : ‘5’ et A2 : ‘23456’ -&gt; A1 : ‘5’ et A2 : ‘2346’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élimine la valeur ‘5’ de l’ensemble des PEERS de notre SQUARE A1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Attribution d’une valeur à un SQUARE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Exemple : si A1 : ‘5’ et A2 : ‘23456’ -&gt; A1 : ‘5’ et A2 : ‘2346’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attribue la valeur ‘5’ à notre SQUARE A1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Pendant cette étape, test de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4134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11</a:t>
            </a:fld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8F1E267-FC93-504A-97B5-A5B553707C8B}"/>
              </a:ext>
            </a:extLst>
          </p:cNvPr>
          <p:cNvSpPr/>
          <p:nvPr/>
        </p:nvSpPr>
        <p:spPr>
          <a:xfrm>
            <a:off x="6426397" y="2996868"/>
            <a:ext cx="357243" cy="34479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600" cy="42047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DEUX FONCTIONS UTILISÉES: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ASSIGN (values, s, d) : Élimine l’ensemble des valeurs à part ‘d’ de la liste de valeur possible de ‘s’, Renvoie les valeurs, SAUF si contradictions détectées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ELIMINATE (values, s, d) : Élimine la valeur ‘d’ de la liste de valeur possible de ‘s’, Renvoie les valeurs, SAUF si contradictions détectées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19CC6DF-4591-8444-AF9C-C91B98D6703C}"/>
              </a:ext>
            </a:extLst>
          </p:cNvPr>
          <p:cNvSpPr/>
          <p:nvPr/>
        </p:nvSpPr>
        <p:spPr>
          <a:xfrm>
            <a:off x="3786448" y="4465632"/>
            <a:ext cx="357243" cy="34479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97589" cy="489585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fr-FR" sz="2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Nombre de possibilités : values(A1) x values(A2) x … x values(I9) = ordre 10</a:t>
            </a:r>
            <a:r>
              <a:rPr lang="fr-FR" sz="1800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fr-FR" sz="1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comparaison : 10</a:t>
            </a:r>
            <a:r>
              <a:rPr lang="fr-FR" sz="1800" spc="3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r>
              <a:rPr lang="fr-FR" sz="1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le nombre estimé de bactéries présentes sur TERRE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Deux approches : BRUTE ou utiliser la PROPAGATION DES CONTRAINTES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BRUTE</a:t>
            </a:r>
            <a:r>
              <a:rPr lang="fr-FR" sz="1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Essayer toutes les possibilités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ALGORITHME DE RECHERCHE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endParaRPr lang="fr-FR" sz="12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13</a:t>
            </a:fld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BA4746E-E6E2-004C-99E2-13D9C2984B27}"/>
              </a:ext>
            </a:extLst>
          </p:cNvPr>
          <p:cNvSpPr/>
          <p:nvPr/>
        </p:nvSpPr>
        <p:spPr>
          <a:xfrm>
            <a:off x="7463742" y="3929214"/>
            <a:ext cx="1059084" cy="344336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724911" cy="4667251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fr-FR" sz="2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choisit un SQUARE non remplit : on choisit celui avec le moins de possibilités </a:t>
            </a:r>
          </a:p>
          <a:p>
            <a:pPr lvl="2" algn="just">
              <a:lnSpc>
                <a:spcPct val="150000"/>
              </a:lnSpc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on prend B1 : ‘1256789’, 6/7 chances de se tromper</a:t>
            </a:r>
          </a:p>
          <a:p>
            <a:pPr lvl="2" algn="just">
              <a:lnSpc>
                <a:spcPct val="150000"/>
              </a:lnSpc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on prend G2 : ‘89’, 1/2 chance de se tromper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assigne une des valeurs possibles à notre SQUARE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voit si on a une contradiction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S’il y en a une : Élimination de la MOITIÉ des possibilités de notre Sudoku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Avec la méthode NORVIG : on n’aura jamais à chercher plus de 16 SQUARES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utilise la stratégie d’exploration en profondeur </a:t>
            </a:r>
          </a:p>
          <a:p>
            <a:pPr lvl="2" algn="just">
              <a:lnSpc>
                <a:spcPct val="150000"/>
              </a:lnSpc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Fonctionne car la profondeur est FINIE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12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B04EB60-8BAC-324A-AE38-50F09AB791F7}"/>
              </a:ext>
            </a:extLst>
          </p:cNvPr>
          <p:cNvSpPr/>
          <p:nvPr/>
        </p:nvSpPr>
        <p:spPr>
          <a:xfrm>
            <a:off x="3784922" y="2391710"/>
            <a:ext cx="1059084" cy="344336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DCA3996-1F65-B34D-A1C9-142E18777BCA}"/>
              </a:ext>
            </a:extLst>
          </p:cNvPr>
          <p:cNvSpPr/>
          <p:nvPr/>
        </p:nvSpPr>
        <p:spPr>
          <a:xfrm>
            <a:off x="10069061" y="5285381"/>
            <a:ext cx="1401449" cy="344336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BENCHMARK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14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24911" cy="489585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RÉSOLUTION DE L’ENSEMBLE DES BENCHMARK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: environ 3000ms ce qui fait 60ms/sudoku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HARDEST : environ 750ms ce qui fait 70ms/sudoku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95 : environ 9000 ms ce qui fait 99ms/sudoku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COMPARAISON AVEC LES AUTRES MÉTHODES</a:t>
            </a:r>
          </a:p>
          <a:p>
            <a:pPr lvl="3" algn="just">
              <a:lnSpc>
                <a:spcPct val="150000"/>
              </a:lnSpc>
            </a:pPr>
            <a:r>
              <a:rPr lang="fr-FR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TRÈS GRAND RETARD</a:t>
            </a:r>
          </a:p>
          <a:p>
            <a:pPr lvl="3" algn="just">
              <a:lnSpc>
                <a:spcPct val="150000"/>
              </a:lnSpc>
            </a:pPr>
            <a:r>
              <a:rPr lang="fr-FR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TENTATIVE : Initialiser le moteur </a:t>
            </a:r>
            <a:r>
              <a:rPr lang="fr-FR" sz="14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Iron</a:t>
            </a:r>
            <a:r>
              <a:rPr lang="fr-FR" sz="1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 une seule fois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PISTE : Utiliser le programme en C# plutôt que celui en Python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LANCEMENT PYTHON SEUL : environ 7 ms pour le premier HARDEST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fr-FR" sz="1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LANCEMENT PYTHON AVEC C# : environ 70 ms pour le premier HARDEST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EXPÉRIENCE TECHNIQUE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15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6" y="1825625"/>
            <a:ext cx="11293434" cy="48958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sz="20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Travailler en groupe 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Compréhension plus facile de la méthode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 et VISUAL STUDIO n’ont pas été des problèmes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Difficultés rencontrées : IRON PYTHON et APPELER UN FICHIER PYTHON via C#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1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624ABC-A8D9-5040-8FC2-3074C09B9345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CONCLUSION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24911" cy="489585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fr-FR" sz="1800" spc="300" dirty="0"/>
              <a:t>NORVIG permet de réduire considérablement le nombre de branches qu’on va étudier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fr-FR" sz="1800" spc="300" dirty="0"/>
          </a:p>
          <a:p>
            <a:pPr lvl="1" algn="just">
              <a:lnSpc>
                <a:spcPct val="150000"/>
              </a:lnSpc>
            </a:pPr>
            <a:r>
              <a:rPr lang="fr-FR" sz="1800" spc="300" dirty="0"/>
              <a:t>STRATÉGIE D’EXPLORATION EN PROFONDEUR D’ABORD</a:t>
            </a:r>
          </a:p>
          <a:p>
            <a:pPr lvl="2" algn="just">
              <a:lnSpc>
                <a:spcPct val="150000"/>
              </a:lnSpc>
            </a:pPr>
            <a:r>
              <a:rPr lang="fr-FR" sz="1400" spc="300" dirty="0"/>
              <a:t>COMPLÉTUDE : Oui car l’espace est FINIE</a:t>
            </a:r>
          </a:p>
          <a:p>
            <a:pPr lvl="2" algn="just">
              <a:lnSpc>
                <a:spcPct val="150000"/>
              </a:lnSpc>
            </a:pPr>
            <a:r>
              <a:rPr lang="fr-FR" sz="1400" spc="300" dirty="0"/>
              <a:t>OPTIMALITÉ : Non, moins rapide que les autres méthodes</a:t>
            </a:r>
          </a:p>
          <a:p>
            <a:pPr lvl="2" algn="just">
              <a:lnSpc>
                <a:spcPct val="150000"/>
              </a:lnSpc>
            </a:pPr>
            <a:r>
              <a:rPr lang="fr-FR" sz="1400" spc="300" dirty="0"/>
              <a:t>COMPLEXITÉ EN TEMPS : Profondeur max finie mais grande, donc un peu longue</a:t>
            </a:r>
          </a:p>
          <a:p>
            <a:pPr lvl="2" algn="just">
              <a:lnSpc>
                <a:spcPct val="150000"/>
              </a:lnSpc>
            </a:pPr>
            <a:r>
              <a:rPr lang="fr-FR" sz="1400" spc="300" dirty="0"/>
              <a:t>COMPLEXITÉ EN ESPACE : Linéaire en espace 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fr-FR" sz="1400" spc="300" dirty="0"/>
          </a:p>
          <a:p>
            <a:pPr lvl="1" algn="just">
              <a:lnSpc>
                <a:spcPct val="150000"/>
              </a:lnSpc>
            </a:pPr>
            <a:r>
              <a:rPr lang="fr-FR" sz="1800" spc="300" dirty="0"/>
              <a:t>COMPARAISON PYTHON / C#</a:t>
            </a:r>
          </a:p>
          <a:p>
            <a:pPr lvl="2" algn="just">
              <a:lnSpc>
                <a:spcPct val="150000"/>
              </a:lnSpc>
            </a:pPr>
            <a:r>
              <a:rPr lang="fr-FR" sz="1400" spc="300" dirty="0"/>
              <a:t>Après implémentation en Python, trop long : Implémentation en C#</a:t>
            </a:r>
          </a:p>
          <a:p>
            <a:pPr lvl="2" algn="just">
              <a:lnSpc>
                <a:spcPct val="150000"/>
              </a:lnSpc>
            </a:pPr>
            <a:endParaRPr lang="fr-FR" sz="1400" spc="300" dirty="0"/>
          </a:p>
          <a:p>
            <a:pPr lvl="1" algn="just">
              <a:lnSpc>
                <a:spcPct val="150000"/>
              </a:lnSpc>
            </a:pPr>
            <a:endParaRPr lang="fr-FR" sz="1800" spc="3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12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endParaRPr lang="fr-FR" sz="1600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FC27FD3-303D-D543-84F3-AE039C30533E}"/>
              </a:ext>
            </a:extLst>
          </p:cNvPr>
          <p:cNvSpPr/>
          <p:nvPr/>
        </p:nvSpPr>
        <p:spPr>
          <a:xfrm>
            <a:off x="0" y="0"/>
            <a:ext cx="12192000" cy="6227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D5A2D-3BC8-DA44-8819-EFACF6F62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7" y="1387057"/>
            <a:ext cx="10830791" cy="2797016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fr-FR" sz="6400" cap="all" spc="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36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5CE1FDA-B555-EF47-9140-2ABB1F34C2DA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400" b="1" spc="300" dirty="0">
                <a:solidFill>
                  <a:schemeClr val="bg1"/>
                </a:solidFill>
              </a:rPr>
              <a:t>SOMMAIRE</a:t>
            </a:r>
            <a:endParaRPr lang="fr-FR" sz="4400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73935-E358-614F-A204-D5E04F40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750F37-64FC-564C-9487-1BC9A7CA9183}" type="slidenum">
              <a:rPr lang="fr-FR" sz="1200"/>
              <a:pPr>
                <a:spcAft>
                  <a:spcPts val="600"/>
                </a:spcAft>
              </a:pPr>
              <a:t>2</a:t>
            </a:fld>
            <a:endParaRPr lang="fr-FR" sz="1200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24E2258-D2B4-49FD-A866-9B18A434D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261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61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DE5127-A525-864D-BBCD-D29873DA05CE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ORGANISATION DE L’ÉQUIPE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Déroulement du projet – Phase 1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Compréhension de la méthode en équipe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Étude du code source ligne par ligne pour définir ce qu’elles faisaient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sur </a:t>
            </a:r>
            <a:r>
              <a:rPr lang="fr-FR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Iron</a:t>
            </a: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 et la manière de lancer un script Python via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865B5-CD1B-7C4C-9E8E-192181B6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FA3C-1AB5-134D-931A-4F117820A52D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ORGANISATION DE L’ÉQUIPE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Déroulement du projet – Phase 2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Implémentation de la méthode sur le projet commun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Retranscription de la compréhension de la méthode</a:t>
            </a:r>
          </a:p>
          <a:p>
            <a:pPr marL="971550" lvl="1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Préparation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64292A-C427-0644-8F7C-5F0588E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9900C28-67A6-FA4A-A57D-4FF93B14DB7B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BBF2F3-E49F-D247-BAF1-727FB10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97" y="1690688"/>
            <a:ext cx="4226987" cy="3878261"/>
          </a:xfrm>
          <a:prstGeom prst="rect">
            <a:avLst/>
          </a:prstGeom>
          <a:noFill/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0F5D8E-84EA-F74F-8414-9F51BAB4064F}"/>
              </a:ext>
            </a:extLst>
          </p:cNvPr>
          <p:cNvSpPr/>
          <p:nvPr/>
        </p:nvSpPr>
        <p:spPr>
          <a:xfrm>
            <a:off x="1786128" y="2743010"/>
            <a:ext cx="1414272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7372F-827E-3349-BCA9-D2C3AE1289D5}"/>
              </a:ext>
            </a:extLst>
          </p:cNvPr>
          <p:cNvSpPr/>
          <p:nvPr/>
        </p:nvSpPr>
        <p:spPr>
          <a:xfrm>
            <a:off x="7861126" y="2249899"/>
            <a:ext cx="351923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NOTIONS DU SUDOKU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SQUARE</a:t>
            </a:r>
          </a:p>
        </p:txBody>
      </p:sp>
      <p:sp>
        <p:nvSpPr>
          <p:cNvPr id="50" name="Espace réservé du numéro de diapositive 49">
            <a:extLst>
              <a:ext uri="{FF2B5EF4-FFF2-40B4-BE49-F238E27FC236}">
                <a16:creationId xmlns:a16="http://schemas.microsoft.com/office/drawing/2014/main" id="{EFD03194-939F-C44D-8238-D669992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1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6F9E8B-7122-D545-831D-722EB80B323F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D663FDE-298E-E645-BE9A-04AEF6884AB1}"/>
              </a:ext>
            </a:extLst>
          </p:cNvPr>
          <p:cNvSpPr/>
          <p:nvPr/>
        </p:nvSpPr>
        <p:spPr>
          <a:xfrm>
            <a:off x="1831739" y="3315965"/>
            <a:ext cx="894528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BBF2F3-E49F-D247-BAF1-727FB10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97" y="1690688"/>
            <a:ext cx="4226987" cy="3878261"/>
          </a:xfrm>
          <a:prstGeom prst="rect">
            <a:avLst/>
          </a:prstGeom>
          <a:noFill/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0F5D8E-84EA-F74F-8414-9F51BAB4064F}"/>
              </a:ext>
            </a:extLst>
          </p:cNvPr>
          <p:cNvSpPr/>
          <p:nvPr/>
        </p:nvSpPr>
        <p:spPr>
          <a:xfrm>
            <a:off x="1786128" y="2743010"/>
            <a:ext cx="1414272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ADAF36C-50CF-DC4C-A17D-2B8F5413CA47}"/>
              </a:ext>
            </a:extLst>
          </p:cNvPr>
          <p:cNvSpPr/>
          <p:nvPr/>
        </p:nvSpPr>
        <p:spPr>
          <a:xfrm rot="5400000">
            <a:off x="6759025" y="3981527"/>
            <a:ext cx="2544910" cy="421551"/>
          </a:xfrm>
          <a:prstGeom prst="roundRect">
            <a:avLst>
              <a:gd name="adj" fmla="val 49999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F24F88-C806-AD4C-B08F-05CEC45A1D70}"/>
              </a:ext>
            </a:extLst>
          </p:cNvPr>
          <p:cNvSpPr/>
          <p:nvPr/>
        </p:nvSpPr>
        <p:spPr>
          <a:xfrm>
            <a:off x="8634846" y="2217659"/>
            <a:ext cx="2710984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10B16C-F155-F248-A774-B5DCB51D018B}"/>
              </a:ext>
            </a:extLst>
          </p:cNvPr>
          <p:cNvSpPr/>
          <p:nvPr/>
        </p:nvSpPr>
        <p:spPr>
          <a:xfrm>
            <a:off x="7352950" y="1773740"/>
            <a:ext cx="1365261" cy="1242512"/>
          </a:xfrm>
          <a:prstGeom prst="roundRect">
            <a:avLst>
              <a:gd name="adj" fmla="val 17643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7372F-827E-3349-BCA9-D2C3AE1289D5}"/>
              </a:ext>
            </a:extLst>
          </p:cNvPr>
          <p:cNvSpPr/>
          <p:nvPr/>
        </p:nvSpPr>
        <p:spPr>
          <a:xfrm>
            <a:off x="7861126" y="2249899"/>
            <a:ext cx="351923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F5B4BFF-DB20-3140-BB35-8FB2F5DDA181}"/>
              </a:ext>
            </a:extLst>
          </p:cNvPr>
          <p:cNvSpPr/>
          <p:nvPr/>
        </p:nvSpPr>
        <p:spPr>
          <a:xfrm>
            <a:off x="3323132" y="3345051"/>
            <a:ext cx="1508760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126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NOTIONS DU SUDOKU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SQUARE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= 9 SQUARES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09F066-A952-3D4B-A0B7-ED42743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2344E03-DB92-5E47-B874-0B5AFE2B5FEC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A84A443-511E-0842-A728-DD18DB10D1A5}"/>
              </a:ext>
            </a:extLst>
          </p:cNvPr>
          <p:cNvSpPr/>
          <p:nvPr/>
        </p:nvSpPr>
        <p:spPr>
          <a:xfrm>
            <a:off x="1786128" y="3933852"/>
            <a:ext cx="1075606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D663FDE-298E-E645-BE9A-04AEF6884AB1}"/>
              </a:ext>
            </a:extLst>
          </p:cNvPr>
          <p:cNvSpPr/>
          <p:nvPr/>
        </p:nvSpPr>
        <p:spPr>
          <a:xfrm>
            <a:off x="1831739" y="3315965"/>
            <a:ext cx="894528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BBF2F3-E49F-D247-BAF1-727FB10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97" y="1690688"/>
            <a:ext cx="4226987" cy="3878261"/>
          </a:xfrm>
          <a:prstGeom prst="rect">
            <a:avLst/>
          </a:prstGeom>
          <a:noFill/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0F5D8E-84EA-F74F-8414-9F51BAB4064F}"/>
              </a:ext>
            </a:extLst>
          </p:cNvPr>
          <p:cNvSpPr/>
          <p:nvPr/>
        </p:nvSpPr>
        <p:spPr>
          <a:xfrm>
            <a:off x="1786128" y="2743010"/>
            <a:ext cx="1414272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ADAF36C-50CF-DC4C-A17D-2B8F5413CA47}"/>
              </a:ext>
            </a:extLst>
          </p:cNvPr>
          <p:cNvSpPr/>
          <p:nvPr/>
        </p:nvSpPr>
        <p:spPr>
          <a:xfrm rot="5400000">
            <a:off x="6759025" y="3981527"/>
            <a:ext cx="2544910" cy="421551"/>
          </a:xfrm>
          <a:prstGeom prst="roundRect">
            <a:avLst>
              <a:gd name="adj" fmla="val 49999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F24F88-C806-AD4C-B08F-05CEC45A1D70}"/>
              </a:ext>
            </a:extLst>
          </p:cNvPr>
          <p:cNvSpPr/>
          <p:nvPr/>
        </p:nvSpPr>
        <p:spPr>
          <a:xfrm>
            <a:off x="8634846" y="2217659"/>
            <a:ext cx="2710984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10B16C-F155-F248-A774-B5DCB51D018B}"/>
              </a:ext>
            </a:extLst>
          </p:cNvPr>
          <p:cNvSpPr/>
          <p:nvPr/>
        </p:nvSpPr>
        <p:spPr>
          <a:xfrm>
            <a:off x="7352950" y="1773740"/>
            <a:ext cx="1365261" cy="1242512"/>
          </a:xfrm>
          <a:prstGeom prst="roundRect">
            <a:avLst>
              <a:gd name="adj" fmla="val 17643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7372F-827E-3349-BCA9-D2C3AE1289D5}"/>
              </a:ext>
            </a:extLst>
          </p:cNvPr>
          <p:cNvSpPr/>
          <p:nvPr/>
        </p:nvSpPr>
        <p:spPr>
          <a:xfrm>
            <a:off x="7861126" y="2249899"/>
            <a:ext cx="351923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C6F1F77-4C0F-9944-A64D-1F384FEA184A}"/>
              </a:ext>
            </a:extLst>
          </p:cNvPr>
          <p:cNvSpPr/>
          <p:nvPr/>
        </p:nvSpPr>
        <p:spPr>
          <a:xfrm>
            <a:off x="7410254" y="261042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254DA01-F009-B843-B549-843675244A22}"/>
              </a:ext>
            </a:extLst>
          </p:cNvPr>
          <p:cNvSpPr/>
          <p:nvPr/>
        </p:nvSpPr>
        <p:spPr>
          <a:xfrm>
            <a:off x="7410254" y="1822514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5798AD5-61B2-F141-87C2-89F2979F709D}"/>
              </a:ext>
            </a:extLst>
          </p:cNvPr>
          <p:cNvSpPr/>
          <p:nvPr/>
        </p:nvSpPr>
        <p:spPr>
          <a:xfrm>
            <a:off x="7859390" y="3034361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0F794A0-3AAE-604F-A490-5F847F9C1C13}"/>
              </a:ext>
            </a:extLst>
          </p:cNvPr>
          <p:cNvSpPr/>
          <p:nvPr/>
        </p:nvSpPr>
        <p:spPr>
          <a:xfrm>
            <a:off x="7879230" y="261762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AC2E148-B53D-5B4A-9A1F-A4AB350B1830}"/>
              </a:ext>
            </a:extLst>
          </p:cNvPr>
          <p:cNvSpPr/>
          <p:nvPr/>
        </p:nvSpPr>
        <p:spPr>
          <a:xfrm>
            <a:off x="8299766" y="222858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4031A78-8140-124D-BA87-C43784EA71F9}"/>
              </a:ext>
            </a:extLst>
          </p:cNvPr>
          <p:cNvSpPr/>
          <p:nvPr/>
        </p:nvSpPr>
        <p:spPr>
          <a:xfrm>
            <a:off x="7867454" y="344891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9435ABF-C5C8-7B45-A26E-970801A62214}"/>
              </a:ext>
            </a:extLst>
          </p:cNvPr>
          <p:cNvSpPr/>
          <p:nvPr/>
        </p:nvSpPr>
        <p:spPr>
          <a:xfrm>
            <a:off x="7867454" y="183101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1534CAD-59B1-0D4D-8C57-96EFAFD1FFB1}"/>
              </a:ext>
            </a:extLst>
          </p:cNvPr>
          <p:cNvSpPr/>
          <p:nvPr/>
        </p:nvSpPr>
        <p:spPr>
          <a:xfrm>
            <a:off x="7418104" y="221180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B844622-DB1F-7842-9F8C-85E80DB580EC}"/>
              </a:ext>
            </a:extLst>
          </p:cNvPr>
          <p:cNvSpPr/>
          <p:nvPr/>
        </p:nvSpPr>
        <p:spPr>
          <a:xfrm>
            <a:off x="8307726" y="261762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E6666D0-0345-534C-B496-39CDE1F119D5}"/>
              </a:ext>
            </a:extLst>
          </p:cNvPr>
          <p:cNvSpPr/>
          <p:nvPr/>
        </p:nvSpPr>
        <p:spPr>
          <a:xfrm>
            <a:off x="8740182" y="2232431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7B26CD3-E5D2-504C-ADF9-FB2E1DDABC30}"/>
              </a:ext>
            </a:extLst>
          </p:cNvPr>
          <p:cNvSpPr/>
          <p:nvPr/>
        </p:nvSpPr>
        <p:spPr>
          <a:xfrm>
            <a:off x="9189052" y="221180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CC210DC-A834-7B4D-A967-4F4F61AE0B8A}"/>
              </a:ext>
            </a:extLst>
          </p:cNvPr>
          <p:cNvSpPr/>
          <p:nvPr/>
        </p:nvSpPr>
        <p:spPr>
          <a:xfrm>
            <a:off x="9627764" y="222213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E91D820-F5F6-9148-B882-9008B139803D}"/>
              </a:ext>
            </a:extLst>
          </p:cNvPr>
          <p:cNvSpPr/>
          <p:nvPr/>
        </p:nvSpPr>
        <p:spPr>
          <a:xfrm>
            <a:off x="10069804" y="222213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099344-04E9-4340-B96A-BF4B7FE0044C}"/>
              </a:ext>
            </a:extLst>
          </p:cNvPr>
          <p:cNvSpPr/>
          <p:nvPr/>
        </p:nvSpPr>
        <p:spPr>
          <a:xfrm>
            <a:off x="10524101" y="221765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4B2FDE0-8742-AB49-8039-0AB55B9C3BF6}"/>
              </a:ext>
            </a:extLst>
          </p:cNvPr>
          <p:cNvSpPr/>
          <p:nvPr/>
        </p:nvSpPr>
        <p:spPr>
          <a:xfrm>
            <a:off x="10938985" y="221765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AF9BD98-6CD3-F34A-91FD-19E1C59B1962}"/>
              </a:ext>
            </a:extLst>
          </p:cNvPr>
          <p:cNvSpPr/>
          <p:nvPr/>
        </p:nvSpPr>
        <p:spPr>
          <a:xfrm>
            <a:off x="8318884" y="1816387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7486993-B25A-E140-A9A6-FB7E40065695}"/>
              </a:ext>
            </a:extLst>
          </p:cNvPr>
          <p:cNvSpPr/>
          <p:nvPr/>
        </p:nvSpPr>
        <p:spPr>
          <a:xfrm>
            <a:off x="7859390" y="3861084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2E9BDB0-8E7A-4F4D-BBD0-DCC093E23B8B}"/>
              </a:ext>
            </a:extLst>
          </p:cNvPr>
          <p:cNvSpPr/>
          <p:nvPr/>
        </p:nvSpPr>
        <p:spPr>
          <a:xfrm>
            <a:off x="7859390" y="4260912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A028B2A-CB12-4346-8581-A9DAD4561099}"/>
              </a:ext>
            </a:extLst>
          </p:cNvPr>
          <p:cNvSpPr/>
          <p:nvPr/>
        </p:nvSpPr>
        <p:spPr>
          <a:xfrm>
            <a:off x="7868414" y="468747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6E2F294-657E-8A4D-BF13-CE2AD3571F4A}"/>
              </a:ext>
            </a:extLst>
          </p:cNvPr>
          <p:cNvSpPr/>
          <p:nvPr/>
        </p:nvSpPr>
        <p:spPr>
          <a:xfrm>
            <a:off x="7859390" y="509960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87114F6-1D61-844D-ADC3-DB60CA1C4E65}"/>
              </a:ext>
            </a:extLst>
          </p:cNvPr>
          <p:cNvSpPr/>
          <p:nvPr/>
        </p:nvSpPr>
        <p:spPr>
          <a:xfrm>
            <a:off x="1831739" y="4551739"/>
            <a:ext cx="1075605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F5B4BFF-DB20-3140-BB35-8FB2F5DDA181}"/>
              </a:ext>
            </a:extLst>
          </p:cNvPr>
          <p:cNvSpPr/>
          <p:nvPr/>
        </p:nvSpPr>
        <p:spPr>
          <a:xfrm>
            <a:off x="3323132" y="3345051"/>
            <a:ext cx="1508760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1818A5-298C-F54A-8F0D-29FEAD661AB2}"/>
              </a:ext>
            </a:extLst>
          </p:cNvPr>
          <p:cNvSpPr/>
          <p:nvPr/>
        </p:nvSpPr>
        <p:spPr>
          <a:xfrm>
            <a:off x="3200400" y="3955254"/>
            <a:ext cx="1508760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846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NOTIONS DU SUDOKU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SQUARE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= 9 SQUARES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PEERS = SQUARES qui partagent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UNITS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77331-827D-0E49-9135-C20919A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6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6B54AB4-AE3B-DA4E-8EAD-DAB6A9000804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A84A443-511E-0842-A728-DD18DB10D1A5}"/>
              </a:ext>
            </a:extLst>
          </p:cNvPr>
          <p:cNvSpPr/>
          <p:nvPr/>
        </p:nvSpPr>
        <p:spPr>
          <a:xfrm>
            <a:off x="1786128" y="3933852"/>
            <a:ext cx="1075606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D663FDE-298E-E645-BE9A-04AEF6884AB1}"/>
              </a:ext>
            </a:extLst>
          </p:cNvPr>
          <p:cNvSpPr/>
          <p:nvPr/>
        </p:nvSpPr>
        <p:spPr>
          <a:xfrm>
            <a:off x="1831739" y="3315965"/>
            <a:ext cx="894528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BBF2F3-E49F-D247-BAF1-727FB10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97" y="1690688"/>
            <a:ext cx="4226987" cy="3878261"/>
          </a:xfrm>
          <a:prstGeom prst="rect">
            <a:avLst/>
          </a:prstGeom>
          <a:noFill/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0F5D8E-84EA-F74F-8414-9F51BAB4064F}"/>
              </a:ext>
            </a:extLst>
          </p:cNvPr>
          <p:cNvSpPr/>
          <p:nvPr/>
        </p:nvSpPr>
        <p:spPr>
          <a:xfrm>
            <a:off x="1786128" y="2743010"/>
            <a:ext cx="1414272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ADAF36C-50CF-DC4C-A17D-2B8F5413CA47}"/>
              </a:ext>
            </a:extLst>
          </p:cNvPr>
          <p:cNvSpPr/>
          <p:nvPr/>
        </p:nvSpPr>
        <p:spPr>
          <a:xfrm rot="5400000">
            <a:off x="6759025" y="3981527"/>
            <a:ext cx="2544910" cy="421551"/>
          </a:xfrm>
          <a:prstGeom prst="roundRect">
            <a:avLst>
              <a:gd name="adj" fmla="val 49999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F24F88-C806-AD4C-B08F-05CEC45A1D70}"/>
              </a:ext>
            </a:extLst>
          </p:cNvPr>
          <p:cNvSpPr/>
          <p:nvPr/>
        </p:nvSpPr>
        <p:spPr>
          <a:xfrm>
            <a:off x="8634846" y="2217659"/>
            <a:ext cx="2710984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10B16C-F155-F248-A774-B5DCB51D018B}"/>
              </a:ext>
            </a:extLst>
          </p:cNvPr>
          <p:cNvSpPr/>
          <p:nvPr/>
        </p:nvSpPr>
        <p:spPr>
          <a:xfrm>
            <a:off x="7352950" y="1773740"/>
            <a:ext cx="1365261" cy="1242512"/>
          </a:xfrm>
          <a:prstGeom prst="roundRect">
            <a:avLst>
              <a:gd name="adj" fmla="val 17643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7372F-827E-3349-BCA9-D2C3AE1289D5}"/>
              </a:ext>
            </a:extLst>
          </p:cNvPr>
          <p:cNvSpPr/>
          <p:nvPr/>
        </p:nvSpPr>
        <p:spPr>
          <a:xfrm>
            <a:off x="7861126" y="2249899"/>
            <a:ext cx="351923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C6F1F77-4C0F-9944-A64D-1F384FEA184A}"/>
              </a:ext>
            </a:extLst>
          </p:cNvPr>
          <p:cNvSpPr/>
          <p:nvPr/>
        </p:nvSpPr>
        <p:spPr>
          <a:xfrm>
            <a:off x="7410254" y="261042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254DA01-F009-B843-B549-843675244A22}"/>
              </a:ext>
            </a:extLst>
          </p:cNvPr>
          <p:cNvSpPr/>
          <p:nvPr/>
        </p:nvSpPr>
        <p:spPr>
          <a:xfrm>
            <a:off x="7410254" y="1822514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5798AD5-61B2-F141-87C2-89F2979F709D}"/>
              </a:ext>
            </a:extLst>
          </p:cNvPr>
          <p:cNvSpPr/>
          <p:nvPr/>
        </p:nvSpPr>
        <p:spPr>
          <a:xfrm>
            <a:off x="7859390" y="3034361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0F794A0-3AAE-604F-A490-5F847F9C1C13}"/>
              </a:ext>
            </a:extLst>
          </p:cNvPr>
          <p:cNvSpPr/>
          <p:nvPr/>
        </p:nvSpPr>
        <p:spPr>
          <a:xfrm>
            <a:off x="7879230" y="261762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AC2E148-B53D-5B4A-9A1F-A4AB350B1830}"/>
              </a:ext>
            </a:extLst>
          </p:cNvPr>
          <p:cNvSpPr/>
          <p:nvPr/>
        </p:nvSpPr>
        <p:spPr>
          <a:xfrm>
            <a:off x="8299766" y="222858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4031A78-8140-124D-BA87-C43784EA71F9}"/>
              </a:ext>
            </a:extLst>
          </p:cNvPr>
          <p:cNvSpPr/>
          <p:nvPr/>
        </p:nvSpPr>
        <p:spPr>
          <a:xfrm>
            <a:off x="7867454" y="344891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9435ABF-C5C8-7B45-A26E-970801A62214}"/>
              </a:ext>
            </a:extLst>
          </p:cNvPr>
          <p:cNvSpPr/>
          <p:nvPr/>
        </p:nvSpPr>
        <p:spPr>
          <a:xfrm>
            <a:off x="7867454" y="183101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1534CAD-59B1-0D4D-8C57-96EFAFD1FFB1}"/>
              </a:ext>
            </a:extLst>
          </p:cNvPr>
          <p:cNvSpPr/>
          <p:nvPr/>
        </p:nvSpPr>
        <p:spPr>
          <a:xfrm>
            <a:off x="7418104" y="221180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B844622-DB1F-7842-9F8C-85E80DB580EC}"/>
              </a:ext>
            </a:extLst>
          </p:cNvPr>
          <p:cNvSpPr/>
          <p:nvPr/>
        </p:nvSpPr>
        <p:spPr>
          <a:xfrm>
            <a:off x="8307726" y="261762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E6666D0-0345-534C-B496-39CDE1F119D5}"/>
              </a:ext>
            </a:extLst>
          </p:cNvPr>
          <p:cNvSpPr/>
          <p:nvPr/>
        </p:nvSpPr>
        <p:spPr>
          <a:xfrm>
            <a:off x="8740182" y="2232431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7B26CD3-E5D2-504C-ADF9-FB2E1DDABC30}"/>
              </a:ext>
            </a:extLst>
          </p:cNvPr>
          <p:cNvSpPr/>
          <p:nvPr/>
        </p:nvSpPr>
        <p:spPr>
          <a:xfrm>
            <a:off x="9189052" y="2211800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CC210DC-A834-7B4D-A967-4F4F61AE0B8A}"/>
              </a:ext>
            </a:extLst>
          </p:cNvPr>
          <p:cNvSpPr/>
          <p:nvPr/>
        </p:nvSpPr>
        <p:spPr>
          <a:xfrm>
            <a:off x="9627764" y="222213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E91D820-F5F6-9148-B882-9008B139803D}"/>
              </a:ext>
            </a:extLst>
          </p:cNvPr>
          <p:cNvSpPr/>
          <p:nvPr/>
        </p:nvSpPr>
        <p:spPr>
          <a:xfrm>
            <a:off x="10069804" y="222213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099344-04E9-4340-B96A-BF4B7FE0044C}"/>
              </a:ext>
            </a:extLst>
          </p:cNvPr>
          <p:cNvSpPr/>
          <p:nvPr/>
        </p:nvSpPr>
        <p:spPr>
          <a:xfrm>
            <a:off x="10524101" y="221765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4B2FDE0-8742-AB49-8039-0AB55B9C3BF6}"/>
              </a:ext>
            </a:extLst>
          </p:cNvPr>
          <p:cNvSpPr/>
          <p:nvPr/>
        </p:nvSpPr>
        <p:spPr>
          <a:xfrm>
            <a:off x="10938985" y="2217659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AF9BD98-6CD3-F34A-91FD-19E1C59B1962}"/>
              </a:ext>
            </a:extLst>
          </p:cNvPr>
          <p:cNvSpPr/>
          <p:nvPr/>
        </p:nvSpPr>
        <p:spPr>
          <a:xfrm>
            <a:off x="8318884" y="1816387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7486993-B25A-E140-A9A6-FB7E40065695}"/>
              </a:ext>
            </a:extLst>
          </p:cNvPr>
          <p:cNvSpPr/>
          <p:nvPr/>
        </p:nvSpPr>
        <p:spPr>
          <a:xfrm>
            <a:off x="7859390" y="3861084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2E9BDB0-8E7A-4F4D-BBD0-DCC093E23B8B}"/>
              </a:ext>
            </a:extLst>
          </p:cNvPr>
          <p:cNvSpPr/>
          <p:nvPr/>
        </p:nvSpPr>
        <p:spPr>
          <a:xfrm>
            <a:off x="7859390" y="4260912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A028B2A-CB12-4346-8581-A9DAD4561099}"/>
              </a:ext>
            </a:extLst>
          </p:cNvPr>
          <p:cNvSpPr/>
          <p:nvPr/>
        </p:nvSpPr>
        <p:spPr>
          <a:xfrm>
            <a:off x="7868414" y="4687478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6E2F294-657E-8A4D-BF13-CE2AD3571F4A}"/>
              </a:ext>
            </a:extLst>
          </p:cNvPr>
          <p:cNvSpPr/>
          <p:nvPr/>
        </p:nvSpPr>
        <p:spPr>
          <a:xfrm>
            <a:off x="7859390" y="5099603"/>
            <a:ext cx="351923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E5AB77B-A603-804F-8EFA-B0C4AAD9F21C}"/>
              </a:ext>
            </a:extLst>
          </p:cNvPr>
          <p:cNvSpPr/>
          <p:nvPr/>
        </p:nvSpPr>
        <p:spPr>
          <a:xfrm>
            <a:off x="1616795" y="5192664"/>
            <a:ext cx="1377031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908B639-25D0-4744-B9BF-C81EBF8C8D2A}"/>
              </a:ext>
            </a:extLst>
          </p:cNvPr>
          <p:cNvSpPr/>
          <p:nvPr/>
        </p:nvSpPr>
        <p:spPr>
          <a:xfrm>
            <a:off x="3469781" y="5158718"/>
            <a:ext cx="1083734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92E5E25-83C9-8D4C-B447-B47097BC795A}"/>
              </a:ext>
            </a:extLst>
          </p:cNvPr>
          <p:cNvSpPr/>
          <p:nvPr/>
        </p:nvSpPr>
        <p:spPr>
          <a:xfrm>
            <a:off x="5452534" y="5167185"/>
            <a:ext cx="1083734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87114F6-1D61-844D-ADC3-DB60CA1C4E65}"/>
              </a:ext>
            </a:extLst>
          </p:cNvPr>
          <p:cNvSpPr/>
          <p:nvPr/>
        </p:nvSpPr>
        <p:spPr>
          <a:xfrm>
            <a:off x="1831739" y="4551739"/>
            <a:ext cx="1075605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F5B4BFF-DB20-3140-BB35-8FB2F5DDA181}"/>
              </a:ext>
            </a:extLst>
          </p:cNvPr>
          <p:cNvSpPr/>
          <p:nvPr/>
        </p:nvSpPr>
        <p:spPr>
          <a:xfrm>
            <a:off x="3323132" y="3345051"/>
            <a:ext cx="1508760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1818A5-298C-F54A-8F0D-29FEAD661AB2}"/>
              </a:ext>
            </a:extLst>
          </p:cNvPr>
          <p:cNvSpPr/>
          <p:nvPr/>
        </p:nvSpPr>
        <p:spPr>
          <a:xfrm>
            <a:off x="3200400" y="3955254"/>
            <a:ext cx="1508760" cy="305658"/>
          </a:xfrm>
          <a:prstGeom prst="roundRect">
            <a:avLst>
              <a:gd name="adj" fmla="val 50000"/>
            </a:avLst>
          </a:prstGeom>
          <a:solidFill>
            <a:schemeClr val="tx2">
              <a:alpha val="44000"/>
            </a:schemeClr>
          </a:solidFill>
          <a:ln>
            <a:solidFill>
              <a:srgbClr val="00206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NOTIONS DU SUDOKU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SQUARE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= 9 SQUARES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PEERS = SQUARES qui partagent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UNITS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fr-FR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SQUARE : 3 UNITS et 20 PEERS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97152-333A-4E41-BC32-3BF63E5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05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ED945-0ED1-9B47-B1B3-FFA120CBC0BA}"/>
              </a:ext>
            </a:extLst>
          </p:cNvPr>
          <p:cNvSpPr/>
          <p:nvPr/>
        </p:nvSpPr>
        <p:spPr>
          <a:xfrm>
            <a:off x="0" y="0"/>
            <a:ext cx="12192000" cy="150470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C742A-1978-6441-9AAA-8718A653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spc="300" dirty="0">
                <a:solidFill>
                  <a:schemeClr val="bg1"/>
                </a:solidFill>
              </a:rPr>
              <a:t>DÉMARCHE DE LA MÉTHODE NORVIG</a:t>
            </a:r>
            <a:endParaRPr lang="fr-FR" b="1" spc="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48B23-7195-A341-BC5E-664AF40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0F37-64FC-564C-9487-1BC9A7CA9183}" type="slidenum">
              <a:rPr lang="fr-FR" smtClean="0"/>
              <a:t>9</a:t>
            </a:fld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BC5266E-B3D1-9C4C-9084-47319F64E66B}"/>
              </a:ext>
            </a:extLst>
          </p:cNvPr>
          <p:cNvSpPr/>
          <p:nvPr/>
        </p:nvSpPr>
        <p:spPr>
          <a:xfrm>
            <a:off x="4190753" y="5157254"/>
            <a:ext cx="948406" cy="356616"/>
          </a:xfrm>
          <a:prstGeom prst="roundRect">
            <a:avLst>
              <a:gd name="adj" fmla="val 50000"/>
            </a:avLst>
          </a:prstGeom>
          <a:solidFill>
            <a:srgbClr val="C0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809BF09-2E5E-4046-8040-429C1C0247EE}"/>
              </a:ext>
            </a:extLst>
          </p:cNvPr>
          <p:cNvSpPr/>
          <p:nvPr/>
        </p:nvSpPr>
        <p:spPr>
          <a:xfrm>
            <a:off x="6759615" y="4712308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E62A56F-E4FE-A24F-80B6-788F744FA8A2}"/>
              </a:ext>
            </a:extLst>
          </p:cNvPr>
          <p:cNvSpPr/>
          <p:nvPr/>
        </p:nvSpPr>
        <p:spPr>
          <a:xfrm>
            <a:off x="6759615" y="5245823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7E5F8C2-7B24-5A48-8BED-48A8B93A80E3}"/>
              </a:ext>
            </a:extLst>
          </p:cNvPr>
          <p:cNvSpPr/>
          <p:nvPr/>
        </p:nvSpPr>
        <p:spPr>
          <a:xfrm>
            <a:off x="9230811" y="4739318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EE34E3-CEB6-E84D-B51C-AD23AD8B708F}"/>
              </a:ext>
            </a:extLst>
          </p:cNvPr>
          <p:cNvSpPr/>
          <p:nvPr/>
        </p:nvSpPr>
        <p:spPr>
          <a:xfrm>
            <a:off x="10592977" y="5252937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8939087-EA0B-B940-BA4F-78CD1378B049}"/>
              </a:ext>
            </a:extLst>
          </p:cNvPr>
          <p:cNvSpPr/>
          <p:nvPr/>
        </p:nvSpPr>
        <p:spPr>
          <a:xfrm>
            <a:off x="3249593" y="6220960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28DC8D-742A-A343-9004-0E59F5122E81}"/>
              </a:ext>
            </a:extLst>
          </p:cNvPr>
          <p:cNvSpPr/>
          <p:nvPr/>
        </p:nvSpPr>
        <p:spPr>
          <a:xfrm>
            <a:off x="5139159" y="4109097"/>
            <a:ext cx="948406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AA258DB-6DBD-3A48-ABFD-8195E44EF7D4}"/>
              </a:ext>
            </a:extLst>
          </p:cNvPr>
          <p:cNvSpPr/>
          <p:nvPr/>
        </p:nvSpPr>
        <p:spPr>
          <a:xfrm>
            <a:off x="4190753" y="4642551"/>
            <a:ext cx="948406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B5D0D78-2F2E-1A4B-A881-55E082E42D14}"/>
              </a:ext>
            </a:extLst>
          </p:cNvPr>
          <p:cNvSpPr/>
          <p:nvPr/>
        </p:nvSpPr>
        <p:spPr>
          <a:xfrm>
            <a:off x="8319050" y="4631557"/>
            <a:ext cx="787080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EAC4157-3C7F-0F43-9759-461CC092CA0E}"/>
              </a:ext>
            </a:extLst>
          </p:cNvPr>
          <p:cNvSpPr/>
          <p:nvPr/>
        </p:nvSpPr>
        <p:spPr>
          <a:xfrm>
            <a:off x="9759094" y="5184589"/>
            <a:ext cx="763929" cy="356616"/>
          </a:xfrm>
          <a:prstGeom prst="roundRect">
            <a:avLst>
              <a:gd name="adj" fmla="val 50000"/>
            </a:avLst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EDB7F25-CAF4-6A40-A09B-756F45979CE2}"/>
              </a:ext>
            </a:extLst>
          </p:cNvPr>
          <p:cNvSpPr/>
          <p:nvPr/>
        </p:nvSpPr>
        <p:spPr>
          <a:xfrm>
            <a:off x="1838442" y="3617299"/>
            <a:ext cx="1217274" cy="310587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5C0255-A4F7-EC48-B354-3856896CD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38000" contrast="-3000"/>
                    </a14:imgEffect>
                  </a14:imgLayer>
                </a14:imgProps>
              </a:ext>
            </a:extLst>
          </a:blip>
          <a:srcRect l="2242" r="2370"/>
          <a:stretch/>
        </p:blipFill>
        <p:spPr>
          <a:xfrm>
            <a:off x="9161362" y="2175886"/>
            <a:ext cx="2604304" cy="19551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57B14C-5339-AF4C-8951-4C092ED69958}"/>
              </a:ext>
            </a:extLst>
          </p:cNvPr>
          <p:cNvSpPr/>
          <p:nvPr/>
        </p:nvSpPr>
        <p:spPr>
          <a:xfrm>
            <a:off x="9865268" y="5704330"/>
            <a:ext cx="1183994" cy="310587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E9ECAD-8E88-8A48-9335-EC61E1F517C4}"/>
              </a:ext>
            </a:extLst>
          </p:cNvPr>
          <p:cNvSpPr/>
          <p:nvPr/>
        </p:nvSpPr>
        <p:spPr>
          <a:xfrm>
            <a:off x="11148289" y="5254125"/>
            <a:ext cx="196770" cy="219919"/>
          </a:xfrm>
          <a:prstGeom prst="roundRect">
            <a:avLst>
              <a:gd name="adj" fmla="val 50000"/>
            </a:avLst>
          </a:prstGeom>
          <a:solidFill>
            <a:schemeClr val="tx2">
              <a:alpha val="29000"/>
            </a:schemeClr>
          </a:solidFill>
          <a:ln>
            <a:solidFill>
              <a:schemeClr val="tx2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71C3-8754-FA48-B5CA-39042023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5255" cy="489585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fr-FR" sz="24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IMPLÉMENTATION DES NOTIONS EN PYTHON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Liste de colonnes = ‘123456789’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Liste de lignes = ‘ABCDEFGHI’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SQUARE = A1, A2, …, I8,I9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Liste de l’ensemble des UNITS possibles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Dictionnaire des UNITS : </a:t>
            </a:r>
            <a:r>
              <a:rPr lang="fr-FR" sz="2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dict</a:t>
            </a: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(clé = s, valeur = </a:t>
            </a:r>
            <a:r>
              <a:rPr lang="fr-FR" sz="2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units</a:t>
            </a: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(s))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Dictionnaire des PEERS : </a:t>
            </a:r>
            <a:r>
              <a:rPr lang="fr-FR" sz="2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dict</a:t>
            </a: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(clé = s, valeur = squares ∈ </a:t>
            </a:r>
            <a:r>
              <a:rPr lang="fr-FR" sz="2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units</a:t>
            </a: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 - 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Grille de Sudoku = Dictionnaire des valeurs possibles par SQUARE: </a:t>
            </a:r>
            <a:r>
              <a:rPr lang="fr-FR" sz="2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dict</a:t>
            </a:r>
            <a:r>
              <a:rPr lang="fr-FR" sz="2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(clé = s, valeurs = ‘123456789’)</a:t>
            </a:r>
          </a:p>
        </p:txBody>
      </p:sp>
    </p:spTree>
    <p:extLst>
      <p:ext uri="{BB962C8B-B14F-4D97-AF65-F5344CB8AC3E}">
        <p14:creationId xmlns:p14="http://schemas.microsoft.com/office/powerpoint/2010/main" val="2317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1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891</Words>
  <Application>Microsoft Macintosh PowerPoint</Application>
  <PresentationFormat>Grand écran</PresentationFormat>
  <Paragraphs>139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Norvig Méthode</vt:lpstr>
      <vt:lpstr>SOMMAIRE</vt:lpstr>
      <vt:lpstr>ORGANISATION DE L’ÉQUIPE</vt:lpstr>
      <vt:lpstr>ORGANISATION DE L’ÉQUIPE</vt:lpstr>
      <vt:lpstr>DÉMARCHE DE LA MÉTHODE NORVIG</vt:lpstr>
      <vt:lpstr>DÉMARCHE DE LA MÉTHODE NORVIG</vt:lpstr>
      <vt:lpstr>DÉMARCHE DE LA MÉTHODE NORVIG</vt:lpstr>
      <vt:lpstr>DÉMARCHE DE LA MÉTHODE NORVIG</vt:lpstr>
      <vt:lpstr>DÉMARCHE DE LA MÉTHODE NORVIG</vt:lpstr>
      <vt:lpstr>DÉMARCHE DE LA MÉTHODE NORVIG</vt:lpstr>
      <vt:lpstr>DÉMARCHE DE LA MÉTHODE NORVIG</vt:lpstr>
      <vt:lpstr>DÉMARCHE DE LA MÉTHODE NORVIG</vt:lpstr>
      <vt:lpstr>DÉMARCHE DE LA MÉTHODE NORVIG</vt:lpstr>
      <vt:lpstr>BENCHMARK</vt:lpstr>
      <vt:lpstr>EXPÉRIENCE TECHNIQUE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Norvig Méthode</dc:title>
  <dc:creator>Delphine RIGAUD</dc:creator>
  <cp:lastModifiedBy>Delphine RIGAUD</cp:lastModifiedBy>
  <cp:revision>14</cp:revision>
  <dcterms:created xsi:type="dcterms:W3CDTF">2019-10-24T15:00:20Z</dcterms:created>
  <dcterms:modified xsi:type="dcterms:W3CDTF">2019-10-25T14:12:13Z</dcterms:modified>
</cp:coreProperties>
</file>