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32" r:id="rId6"/>
    <p:sldId id="304" r:id="rId7"/>
    <p:sldId id="324" r:id="rId8"/>
    <p:sldId id="315" r:id="rId9"/>
    <p:sldId id="327" r:id="rId10"/>
    <p:sldId id="329" r:id="rId11"/>
    <p:sldId id="330" r:id="rId12"/>
    <p:sldId id="323" r:id="rId13"/>
    <p:sldId id="331" r:id="rId14"/>
    <p:sldId id="282" r:id="rId15"/>
    <p:sldId id="321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1F2C8F"/>
    <a:srgbClr val="CCBE89"/>
    <a:srgbClr val="CDBE8A"/>
    <a:srgbClr val="FFEFEF"/>
    <a:srgbClr val="FCFBF6"/>
    <a:srgbClr val="202C8F"/>
    <a:srgbClr val="FDFBF6"/>
    <a:srgbClr val="AAC4E9"/>
    <a:srgbClr val="F5C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3" d="100"/>
          <a:sy n="73" d="100"/>
        </p:scale>
        <p:origin x="84" y="27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lde\Documents\DATA%20ANALYSIS%20CAREERFOUNDRY\DATA%20IMMERSION\Achievement%203%20-%20SQL\3.10%20tas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lde\Documents\DATA%20ANALYSIS%20CAREERFOUNDRY\DATA%20IMMERSION\Achievement%203%20-%20SQL\3.10%20tas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amount (USD) generated per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'Output amount per genre'!$G$1</c:f>
              <c:strCache>
                <c:ptCount val="1"/>
                <c:pt idx="0">
                  <c:v>Total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'Output amount per genre'!$F$2:$F$18</c:f>
              <c:strCache>
                <c:ptCount val="17"/>
                <c:pt idx="0">
                  <c:v>Sports</c:v>
                </c:pt>
                <c:pt idx="1">
                  <c:v>Sci-Fi</c:v>
                </c:pt>
                <c:pt idx="2">
                  <c:v>Animation</c:v>
                </c:pt>
                <c:pt idx="3">
                  <c:v>Drama</c:v>
                </c:pt>
                <c:pt idx="4">
                  <c:v>Comedy</c:v>
                </c:pt>
                <c:pt idx="5">
                  <c:v>New</c:v>
                </c:pt>
                <c:pt idx="6">
                  <c:v>Action</c:v>
                </c:pt>
                <c:pt idx="7">
                  <c:v>Foreign</c:v>
                </c:pt>
                <c:pt idx="8">
                  <c:v>Games</c:v>
                </c:pt>
                <c:pt idx="9">
                  <c:v>Family</c:v>
                </c:pt>
                <c:pt idx="10">
                  <c:v>Documentary</c:v>
                </c:pt>
                <c:pt idx="11">
                  <c:v>Horror</c:v>
                </c:pt>
                <c:pt idx="12">
                  <c:v>Classics</c:v>
                </c:pt>
                <c:pt idx="13">
                  <c:v>Children</c:v>
                </c:pt>
                <c:pt idx="14">
                  <c:v>Travel</c:v>
                </c:pt>
                <c:pt idx="15">
                  <c:v>Music</c:v>
                </c:pt>
                <c:pt idx="16">
                  <c:v>Thriller</c:v>
                </c:pt>
              </c:strCache>
            </c:strRef>
          </c:cat>
          <c:val>
            <c:numRef>
              <c:f>'Output amount per genre'!$G$2:$G$18</c:f>
              <c:numCache>
                <c:formatCode>General</c:formatCode>
                <c:ptCount val="17"/>
                <c:pt idx="0">
                  <c:v>4892.1899999999996</c:v>
                </c:pt>
                <c:pt idx="1">
                  <c:v>4336.01</c:v>
                </c:pt>
                <c:pt idx="2">
                  <c:v>4245.3100000000004</c:v>
                </c:pt>
                <c:pt idx="3">
                  <c:v>4118.46</c:v>
                </c:pt>
                <c:pt idx="4">
                  <c:v>4002.48</c:v>
                </c:pt>
                <c:pt idx="5">
                  <c:v>3966.38</c:v>
                </c:pt>
                <c:pt idx="6">
                  <c:v>3951.84</c:v>
                </c:pt>
                <c:pt idx="7">
                  <c:v>3934.47</c:v>
                </c:pt>
                <c:pt idx="8">
                  <c:v>3922.18</c:v>
                </c:pt>
                <c:pt idx="9">
                  <c:v>3782.26</c:v>
                </c:pt>
                <c:pt idx="10">
                  <c:v>3749.65</c:v>
                </c:pt>
                <c:pt idx="11">
                  <c:v>3401.27</c:v>
                </c:pt>
                <c:pt idx="12">
                  <c:v>3353.38</c:v>
                </c:pt>
                <c:pt idx="13">
                  <c:v>3309.39</c:v>
                </c:pt>
                <c:pt idx="14">
                  <c:v>3227.36</c:v>
                </c:pt>
                <c:pt idx="15">
                  <c:v>3071.52</c:v>
                </c:pt>
                <c:pt idx="16">
                  <c:v>47.89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0-4B20-BCB9-BF7BF464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670511"/>
        <c:axId val="533670991"/>
      </c:barChart>
      <c:catAx>
        <c:axId val="533670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670991"/>
        <c:crosses val="autoZero"/>
        <c:auto val="1"/>
        <c:lblAlgn val="ctr"/>
        <c:lblOffset val="100"/>
        <c:noMultiLvlLbl val="0"/>
      </c:catAx>
      <c:valAx>
        <c:axId val="533670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670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amount (USD) generated per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'amount per rating'!$F$1</c:f>
              <c:strCache>
                <c:ptCount val="1"/>
                <c:pt idx="0">
                  <c:v>total_amount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'amount per rating'!$E$2:$E$6</c:f>
              <c:strCache>
                <c:ptCount val="5"/>
                <c:pt idx="0">
                  <c:v>PG-13</c:v>
                </c:pt>
                <c:pt idx="1">
                  <c:v>NC-17</c:v>
                </c:pt>
                <c:pt idx="2">
                  <c:v>PG</c:v>
                </c:pt>
                <c:pt idx="3">
                  <c:v>R</c:v>
                </c:pt>
                <c:pt idx="4">
                  <c:v>G</c:v>
                </c:pt>
              </c:strCache>
            </c:strRef>
          </c:cat>
          <c:val>
            <c:numRef>
              <c:f>'amount per rating'!$F$2:$F$6</c:f>
              <c:numCache>
                <c:formatCode>General</c:formatCode>
                <c:ptCount val="5"/>
                <c:pt idx="0">
                  <c:v>13855.56</c:v>
                </c:pt>
                <c:pt idx="1">
                  <c:v>12634.92</c:v>
                </c:pt>
                <c:pt idx="2">
                  <c:v>12236.65</c:v>
                </c:pt>
                <c:pt idx="3">
                  <c:v>12073.03</c:v>
                </c:pt>
                <c:pt idx="4">
                  <c:v>10511.88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7-4529-AC15-DD0D485DA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670031"/>
        <c:axId val="533657071"/>
      </c:barChart>
      <c:catAx>
        <c:axId val="53367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657071"/>
        <c:crosses val="autoZero"/>
        <c:auto val="1"/>
        <c:lblAlgn val="ctr"/>
        <c:lblOffset val="100"/>
        <c:noMultiLvlLbl val="0"/>
      </c:catAx>
      <c:valAx>
        <c:axId val="533657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367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07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45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3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6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2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02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117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thilde_lehalle@msn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rockbuster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Successful Ratings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C225418-1066-339F-6EA7-4C1F248599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239" r="25239"/>
          <a:stretch/>
        </p:blipFill>
        <p:spPr/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4189" y="1357312"/>
            <a:ext cx="3040160" cy="414337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M</a:t>
            </a:r>
            <a:r>
              <a:rPr lang="en-US" dirty="0" err="1"/>
              <a:t>ost</a:t>
            </a:r>
            <a:r>
              <a:rPr lang="en-US" dirty="0"/>
              <a:t> popular is PG13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2DD037-B69C-73F6-E4AF-3220D87EC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695613"/>
              </p:ext>
            </p:extLst>
          </p:nvPr>
        </p:nvGraphicFramePr>
        <p:xfrm>
          <a:off x="776749" y="1632155"/>
          <a:ext cx="7944463" cy="4562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031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fr-FR" dirty="0"/>
              <a:t>O</a:t>
            </a:r>
            <a:r>
              <a:rPr lang="en-US" dirty="0" err="1"/>
              <a:t>ther</a:t>
            </a:r>
            <a:r>
              <a:rPr lang="en-US" dirty="0"/>
              <a:t>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We have only two stores, one in Canada and one in Australia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They don’t match the location of our customer base</a:t>
            </a:r>
          </a:p>
          <a:p>
            <a:r>
              <a:rPr lang="en-US" dirty="0"/>
              <a:t>To be able to keep up with the competition, we need to expand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Films offer: we offer 1000 movies and Netflix 3500+ We only offer movies from 2006. We need to offer other movies popular in 2024.</a:t>
            </a:r>
          </a:p>
          <a:p>
            <a:r>
              <a:rPr lang="en-US" dirty="0"/>
              <a:t>Start to offer online streaming for convenience? 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6403733" cy="3961593"/>
          </a:xfrm>
        </p:spPr>
        <p:txBody>
          <a:bodyPr>
            <a:normAutofit/>
          </a:bodyPr>
          <a:lstStyle/>
          <a:p>
            <a:r>
              <a:rPr lang="en-US" dirty="0"/>
              <a:t>Top 3 countries in customer base: India, China, USA</a:t>
            </a:r>
          </a:p>
          <a:p>
            <a:r>
              <a:rPr lang="en-US" dirty="0"/>
              <a:t>Our most loyal customers have been identified – loyalty team can proceed to reward them to boost popularity</a:t>
            </a:r>
          </a:p>
          <a:p>
            <a:r>
              <a:rPr lang="en-US" dirty="0"/>
              <a:t>Expanding our movies selection beyond 2006</a:t>
            </a:r>
          </a:p>
          <a:p>
            <a:r>
              <a:rPr lang="en-US" dirty="0"/>
              <a:t>Invest in Sports, Science Fiction, Animation</a:t>
            </a:r>
          </a:p>
          <a:p>
            <a:r>
              <a:rPr lang="en-US" dirty="0"/>
              <a:t>Expanding staff – in countries where customers are</a:t>
            </a:r>
          </a:p>
          <a:p>
            <a:r>
              <a:rPr lang="en-US" dirty="0"/>
              <a:t>Become a streaming platform?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188542"/>
            <a:ext cx="5715000" cy="1859706"/>
          </a:xfrm>
        </p:spPr>
        <p:txBody>
          <a:bodyPr/>
          <a:lstStyle/>
          <a:p>
            <a:r>
              <a:rPr lang="en-US" dirty="0"/>
              <a:t>Mathilde Lehalle</a:t>
            </a:r>
          </a:p>
          <a:p>
            <a:r>
              <a:rPr lang="en-US" dirty="0">
                <a:hlinkClick r:id="rId3"/>
              </a:rPr>
              <a:t>mathilde_lehalle@msn.com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4400" dirty="0"/>
              <a:t>How to stay competitive?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3B26-E640-27A8-202E-221C8053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Concurrence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harsh</a:t>
            </a:r>
            <a:r>
              <a:rPr lang="fr-FR" dirty="0"/>
              <a:t> and </a:t>
            </a:r>
            <a:r>
              <a:rPr lang="fr-FR" dirty="0" err="1"/>
              <a:t>Rockbuster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</a:t>
            </a:r>
            <a:r>
              <a:rPr lang="fr-FR" dirty="0" err="1"/>
              <a:t>keep</a:t>
            </a:r>
            <a:r>
              <a:rPr lang="fr-FR" dirty="0"/>
              <a:t> up to </a:t>
            </a:r>
            <a:r>
              <a:rPr lang="fr-FR" dirty="0" err="1"/>
              <a:t>keep</a:t>
            </a:r>
            <a:r>
              <a:rPr lang="fr-FR" dirty="0"/>
              <a:t>, and </a:t>
            </a:r>
            <a:r>
              <a:rPr lang="fr-FR" dirty="0" err="1"/>
              <a:t>even</a:t>
            </a:r>
            <a:r>
              <a:rPr lang="fr-FR" dirty="0"/>
              <a:t> expand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customer</a:t>
            </a:r>
            <a:r>
              <a:rPr lang="fr-FR" dirty="0"/>
              <a:t> base and revenues.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analysis</a:t>
            </a:r>
            <a:r>
              <a:rPr lang="fr-FR" dirty="0"/>
              <a:t> of the </a:t>
            </a:r>
            <a:r>
              <a:rPr lang="fr-FR" dirty="0" err="1"/>
              <a:t>current</a:t>
            </a:r>
            <a:r>
              <a:rPr lang="fr-FR" dirty="0"/>
              <a:t> situation at </a:t>
            </a:r>
            <a:r>
              <a:rPr lang="fr-FR" dirty="0" err="1"/>
              <a:t>Ruckbuster</a:t>
            </a:r>
            <a:r>
              <a:rPr lang="fr-FR" dirty="0"/>
              <a:t>, </a:t>
            </a:r>
            <a:r>
              <a:rPr lang="fr-FR" dirty="0" err="1"/>
              <a:t>followed</a:t>
            </a:r>
            <a:r>
              <a:rPr lang="fr-FR" dirty="0"/>
              <a:t> by </a:t>
            </a:r>
            <a:r>
              <a:rPr lang="fr-FR" dirty="0" err="1"/>
              <a:t>some</a:t>
            </a:r>
            <a:r>
              <a:rPr lang="fr-FR" dirty="0"/>
              <a:t> recommandations.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movies</a:t>
            </a:r>
          </a:p>
          <a:p>
            <a:r>
              <a:rPr lang="en-US" dirty="0"/>
              <a:t>Our customers</a:t>
            </a:r>
          </a:p>
          <a:p>
            <a:r>
              <a:rPr lang="en-US" dirty="0"/>
              <a:t>Geographical analysis</a:t>
            </a:r>
          </a:p>
          <a:p>
            <a:r>
              <a:rPr lang="en-US" dirty="0"/>
              <a:t>What makes a movie successful</a:t>
            </a:r>
          </a:p>
          <a:p>
            <a:r>
              <a:rPr lang="en-US" dirty="0"/>
              <a:t>Other facts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439" y="457199"/>
            <a:ext cx="7799987" cy="703007"/>
          </a:xfrm>
        </p:spPr>
        <p:txBody>
          <a:bodyPr/>
          <a:lstStyle/>
          <a:p>
            <a:r>
              <a:rPr lang="en-US" dirty="0"/>
              <a:t>About Rockbuster films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BE68A9-3265-C6A7-6EA0-6E32A0B84FD6}"/>
              </a:ext>
            </a:extLst>
          </p:cNvPr>
          <p:cNvGraphicFramePr>
            <a:graphicFrameLocks noGrp="1"/>
          </p:cNvGraphicFramePr>
          <p:nvPr>
            <p:ph idx="11"/>
          </p:nvPr>
        </p:nvGraphicFramePr>
        <p:xfrm>
          <a:off x="3868688" y="1704637"/>
          <a:ext cx="7417924" cy="1972625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952009">
                  <a:extLst>
                    <a:ext uri="{9D8B030D-6E8A-4147-A177-3AD203B41FA5}">
                      <a16:colId xmlns:a16="http://schemas.microsoft.com/office/drawing/2014/main" val="2883691871"/>
                    </a:ext>
                  </a:extLst>
                </a:gridCol>
                <a:gridCol w="1756135">
                  <a:extLst>
                    <a:ext uri="{9D8B030D-6E8A-4147-A177-3AD203B41FA5}">
                      <a16:colId xmlns:a16="http://schemas.microsoft.com/office/drawing/2014/main" val="2136364891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1270735539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1058867833"/>
                    </a:ext>
                  </a:extLst>
                </a:gridCol>
              </a:tblGrid>
              <a:tr h="39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 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Mean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Minimum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Maximum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2209290"/>
                  </a:ext>
                </a:extLst>
              </a:tr>
              <a:tr h="39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Rental duration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4.985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3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7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777274"/>
                  </a:ext>
                </a:extLst>
              </a:tr>
              <a:tr h="39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Rental rate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2.98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0.99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4.99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5273886"/>
                  </a:ext>
                </a:extLst>
              </a:tr>
              <a:tr h="39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Length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115.272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46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185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35645"/>
                  </a:ext>
                </a:extLst>
              </a:tr>
              <a:tr h="3945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Replacement cost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chemeClr val="accent6"/>
                          </a:solidFill>
                          <a:effectLst/>
                        </a:rPr>
                        <a:t>19.984</a:t>
                      </a:r>
                      <a:endParaRPr lang="en-US" sz="1400" kern="10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chemeClr val="accent6"/>
                          </a:solidFill>
                          <a:effectLst/>
                        </a:rPr>
                        <a:t>9.99</a:t>
                      </a:r>
                      <a:endParaRPr lang="en-US" sz="1400" kern="10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accent6"/>
                          </a:solidFill>
                          <a:effectLst/>
                        </a:rPr>
                        <a:t>29.99</a:t>
                      </a:r>
                      <a:endParaRPr lang="en-US" sz="1400" kern="100" dirty="0">
                        <a:solidFill>
                          <a:schemeClr val="accent6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0450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76A904-817E-C05F-D6CD-C96F81C4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087654"/>
              </p:ext>
            </p:extLst>
          </p:nvPr>
        </p:nvGraphicFramePr>
        <p:xfrm>
          <a:off x="3892963" y="4221693"/>
          <a:ext cx="7393649" cy="1478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27734">
                  <a:extLst>
                    <a:ext uri="{9D8B030D-6E8A-4147-A177-3AD203B41FA5}">
                      <a16:colId xmlns:a16="http://schemas.microsoft.com/office/drawing/2014/main" val="1574479921"/>
                    </a:ext>
                  </a:extLst>
                </a:gridCol>
                <a:gridCol w="5465915">
                  <a:extLst>
                    <a:ext uri="{9D8B030D-6E8A-4147-A177-3AD203B41FA5}">
                      <a16:colId xmlns:a16="http://schemas.microsoft.com/office/drawing/2014/main" val="4070082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Most </a:t>
                      </a:r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common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24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Release </a:t>
                      </a:r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year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2006 (</a:t>
                      </a:r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only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 value)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712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Language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>
                      <a:noFill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English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6869415"/>
                  </a:ext>
                </a:extLst>
              </a:tr>
              <a:tr h="299671"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Special</a:t>
                      </a:r>
                      <a:r>
                        <a:rPr lang="fr-FR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accent6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1800" kern="100" dirty="0" err="1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Trailers,Commentaries,”Behind</a:t>
                      </a:r>
                      <a:r>
                        <a:rPr lang="en-US" sz="1800" kern="100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the Scenes”}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91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6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44901"/>
            <a:ext cx="7796464" cy="1222385"/>
          </a:xfrm>
        </p:spPr>
        <p:txBody>
          <a:bodyPr/>
          <a:lstStyle/>
          <a:p>
            <a:r>
              <a:rPr lang="en-US" dirty="0"/>
              <a:t>Where are our customers located?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49A34-2C82-9B1A-B7DB-A421636FBC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4"/>
          <a:stretch/>
        </p:blipFill>
        <p:spPr>
          <a:xfrm>
            <a:off x="639096" y="1553577"/>
            <a:ext cx="7216878" cy="47233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AEB95-6D46-B5CA-9A5D-2A1C1CD8319B}"/>
              </a:ext>
            </a:extLst>
          </p:cNvPr>
          <p:cNvSpPr txBox="1"/>
          <p:nvPr/>
        </p:nvSpPr>
        <p:spPr>
          <a:xfrm>
            <a:off x="639096" y="6272981"/>
            <a:ext cx="707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Top 10 countries in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terms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customers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674A632-C703-DAA7-6ABB-73FBAA572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07203" y="2771413"/>
            <a:ext cx="3283119" cy="657588"/>
          </a:xfrm>
        </p:spPr>
        <p:txBody>
          <a:bodyPr>
            <a:normAutofit/>
          </a:bodyPr>
          <a:lstStyle/>
          <a:p>
            <a:r>
              <a:rPr lang="en-US" sz="1900" b="1" dirty="0"/>
              <a:t>Important to know if </a:t>
            </a:r>
            <a:br>
              <a:rPr lang="en-US" sz="1900" b="1" dirty="0"/>
            </a:br>
            <a:r>
              <a:rPr lang="en-US" sz="1900" b="1" dirty="0"/>
              <a:t>we considerer expanding.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29E9C8-EA04-BB80-B7E6-B99CF3D5BB0B}"/>
              </a:ext>
            </a:extLst>
          </p:cNvPr>
          <p:cNvSpPr txBox="1">
            <a:spLocks/>
          </p:cNvSpPr>
          <p:nvPr/>
        </p:nvSpPr>
        <p:spPr>
          <a:xfrm>
            <a:off x="9013225" y="3519948"/>
            <a:ext cx="3283119" cy="362938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/>
              <a:t>Top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India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44901"/>
            <a:ext cx="7796464" cy="1222385"/>
          </a:xfrm>
        </p:spPr>
        <p:txBody>
          <a:bodyPr/>
          <a:lstStyle/>
          <a:p>
            <a:r>
              <a:rPr lang="en-US" dirty="0"/>
              <a:t>Where does our income come from</a:t>
            </a:r>
            <a:r>
              <a:rPr lang="en-US" dirty="0">
                <a:solidFill>
                  <a:srgbClr val="1F2C8F"/>
                </a:solidFill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E9EE01-DDFE-BFDE-0831-843ABFAA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" y="1553577"/>
            <a:ext cx="7226812" cy="4719404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13A1E6F-6258-2EB9-B727-279A9217A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3225" y="3519948"/>
            <a:ext cx="3283119" cy="3629389"/>
          </a:xfrm>
        </p:spPr>
        <p:txBody>
          <a:bodyPr>
            <a:normAutofit/>
          </a:bodyPr>
          <a:lstStyle/>
          <a:p>
            <a:r>
              <a:rPr lang="en-US" sz="1900" b="1" dirty="0"/>
              <a:t>Same dots and same size –</a:t>
            </a:r>
            <a:br>
              <a:rPr lang="en-US" sz="1900" b="1" dirty="0"/>
            </a:br>
            <a:r>
              <a:rPr lang="en-US" sz="1900" b="1" dirty="0"/>
              <a:t>our incomes come from</a:t>
            </a:r>
            <a:br>
              <a:rPr lang="en-US" sz="1900" b="1" dirty="0"/>
            </a:br>
            <a:r>
              <a:rPr lang="en-US" sz="1900" b="1" dirty="0"/>
              <a:t>the countries with the</a:t>
            </a:r>
            <a:br>
              <a:rPr lang="en-US" sz="1900" b="1" dirty="0"/>
            </a:br>
            <a:r>
              <a:rPr lang="en-US" sz="1900" b="1" dirty="0"/>
              <a:t>most customers.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ABEA97-E033-A153-149F-751C9284DE10}"/>
              </a:ext>
            </a:extLst>
          </p:cNvPr>
          <p:cNvSpPr txBox="1"/>
          <p:nvPr/>
        </p:nvSpPr>
        <p:spPr>
          <a:xfrm>
            <a:off x="639096" y="6272981"/>
            <a:ext cx="707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Top 10 countries in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terms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of revenue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4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fr-FR" dirty="0"/>
              <a:t>T</a:t>
            </a:r>
            <a:r>
              <a:rPr lang="en-US" dirty="0"/>
              <a:t>op 10 cities in the word in term of customers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6474DE8-94DA-5BC5-3021-E4A2448D4D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4886" r="14886"/>
          <a:stretch/>
        </p:blipFill>
        <p:spPr/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436F45-2923-F913-5A91-BCA7F3B8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09862"/>
              </p:ext>
            </p:extLst>
          </p:nvPr>
        </p:nvGraphicFramePr>
        <p:xfrm>
          <a:off x="2467897" y="2256870"/>
          <a:ext cx="5093109" cy="3711368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484670">
                  <a:extLst>
                    <a:ext uri="{9D8B030D-6E8A-4147-A177-3AD203B41FA5}">
                      <a16:colId xmlns:a16="http://schemas.microsoft.com/office/drawing/2014/main" val="3095462690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1590895611"/>
                    </a:ext>
                  </a:extLst>
                </a:gridCol>
                <a:gridCol w="2153265">
                  <a:extLst>
                    <a:ext uri="{9D8B030D-6E8A-4147-A177-3AD203B41FA5}">
                      <a16:colId xmlns:a16="http://schemas.microsoft.com/office/drawing/2014/main" val="2094847481"/>
                    </a:ext>
                  </a:extLst>
                </a:gridCol>
              </a:tblGrid>
              <a:tr h="478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City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Country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Number of customers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2824282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Aurora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2821122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London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United Kingdom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817476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Kitwe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Zambia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294588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Adoni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734996"/>
                  </a:ext>
                </a:extLst>
              </a:tr>
              <a:tr h="347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Dhule (Dhulia)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179385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Xintai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5855090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Sivas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700967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Mahajanga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Madagascar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5605569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Nezahualcyotl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5393442"/>
                  </a:ext>
                </a:extLst>
              </a:tr>
              <a:tr h="3205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Escobar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Argentina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868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26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13509"/>
            <a:ext cx="7965461" cy="1737929"/>
          </a:xfrm>
        </p:spPr>
        <p:txBody>
          <a:bodyPr/>
          <a:lstStyle/>
          <a:p>
            <a:r>
              <a:rPr lang="en-US" dirty="0"/>
              <a:t>Our most loyal customers in the top 10 cities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8E6CD-F625-86BE-794E-B3B48631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417436"/>
              </p:ext>
            </p:extLst>
          </p:nvPr>
        </p:nvGraphicFramePr>
        <p:xfrm>
          <a:off x="3460565" y="2528049"/>
          <a:ext cx="7030065" cy="3283242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209368">
                  <a:extLst>
                    <a:ext uri="{9D8B030D-6E8A-4147-A177-3AD203B41FA5}">
                      <a16:colId xmlns:a16="http://schemas.microsoft.com/office/drawing/2014/main" val="3095462690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1590895611"/>
                    </a:ext>
                  </a:extLst>
                </a:gridCol>
                <a:gridCol w="963561">
                  <a:extLst>
                    <a:ext uri="{9D8B030D-6E8A-4147-A177-3AD203B41FA5}">
                      <a16:colId xmlns:a16="http://schemas.microsoft.com/office/drawing/2014/main" val="2094847481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3702287637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009294340"/>
                    </a:ext>
                  </a:extLst>
                </a:gridCol>
                <a:gridCol w="1612491">
                  <a:extLst>
                    <a:ext uri="{9D8B030D-6E8A-4147-A177-3AD203B41FA5}">
                      <a16:colId xmlns:a16="http://schemas.microsoft.com/office/drawing/2014/main" val="908226381"/>
                    </a:ext>
                  </a:extLst>
                </a:gridCol>
              </a:tblGrid>
              <a:tr h="74554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Customer ID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First name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Last name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Country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City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Total amount paid</a:t>
                      </a:r>
                    </a:p>
                  </a:txBody>
                  <a:tcPr marL="7620" marR="7620" marT="7620" marB="0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824282"/>
                  </a:ext>
                </a:extLst>
              </a:tr>
              <a:tr h="499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Atlixco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128.70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2821122"/>
                  </a:ext>
                </a:extLst>
              </a:tr>
              <a:tr h="499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Gabriel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Harder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Sivas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108.75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817476"/>
                  </a:ext>
                </a:extLst>
              </a:tr>
              <a:tr h="499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Sergio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Stanfield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Celaya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6294588"/>
                  </a:ext>
                </a:extLst>
              </a:tr>
              <a:tr h="49909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Clinton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Buford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Aurora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98.76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734996"/>
                  </a:ext>
                </a:extLst>
              </a:tr>
              <a:tr h="54131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Gooch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Adoni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97.80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179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3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Successful Genres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C225418-1066-339F-6EA7-4C1F248599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239" r="25239"/>
          <a:stretch/>
        </p:blipFill>
        <p:spPr/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4189" y="965394"/>
            <a:ext cx="3040160" cy="453529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Sports</a:t>
            </a:r>
          </a:p>
          <a:p>
            <a:pPr marL="285750" indent="-285750">
              <a:buFontTx/>
              <a:buChar char="-"/>
            </a:pPr>
            <a:r>
              <a:rPr lang="en-US" dirty="0"/>
              <a:t>Sci-Fi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NOT thriller?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Note: we have 11 thrillers VS 1000+ animation and sports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8FA5AA-D858-DEC4-A292-E40993A6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129512"/>
              </p:ext>
            </p:extLst>
          </p:nvPr>
        </p:nvGraphicFramePr>
        <p:xfrm>
          <a:off x="855794" y="1511206"/>
          <a:ext cx="7973573" cy="506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848218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{479B7438-E87C-42F2-996A-08C796171635}tf78438558_win32</Template>
  <TotalTime>873</TotalTime>
  <Words>480</Words>
  <Application>Microsoft Office PowerPoint</Application>
  <PresentationFormat>Widescreen</PresentationFormat>
  <Paragraphs>159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Sabon Next LT</vt:lpstr>
      <vt:lpstr>Custom</vt:lpstr>
      <vt:lpstr>rockbuster  presentation</vt:lpstr>
      <vt:lpstr>How to stay competitive?</vt:lpstr>
      <vt:lpstr>agenda</vt:lpstr>
      <vt:lpstr>About Rockbuster films</vt:lpstr>
      <vt:lpstr>Where are our customers located?</vt:lpstr>
      <vt:lpstr>Where does our income come from?</vt:lpstr>
      <vt:lpstr>Top 10 cities in the word in term of customers</vt:lpstr>
      <vt:lpstr>Our most loyal customers in the top 10 cities</vt:lpstr>
      <vt:lpstr>Successful Genres </vt:lpstr>
      <vt:lpstr>Successful Ratings </vt:lpstr>
      <vt:lpstr>Other facts</vt:lpstr>
      <vt:lpstr>Final tips &amp; takeaways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Mathilde Lehalle</dc:creator>
  <cp:lastModifiedBy>Mathilde Lehalle</cp:lastModifiedBy>
  <cp:revision>17</cp:revision>
  <dcterms:created xsi:type="dcterms:W3CDTF">2024-04-30T23:11:36Z</dcterms:created>
  <dcterms:modified xsi:type="dcterms:W3CDTF">2024-05-14T20:00:13Z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