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542473-4803-4928-B538-0E585B5009DF}">
  <a:tblStyle styleId="{FA542473-4803-4928-B538-0E585B5009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4e0d3105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4e0d3105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e0d310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4e0d310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4e0d31058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4e0d31058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075" y="-825"/>
            <a:ext cx="9144000" cy="81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19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20" b="1">
                <a:latin typeface="Georgia"/>
                <a:ea typeface="Georgia"/>
                <a:cs typeface="Georgia"/>
                <a:sym typeface="Georgia"/>
              </a:rPr>
              <a:t>Randomized Nyström Algorithm for Rank-</a:t>
            </a:r>
            <a:r>
              <a:rPr lang="fr" sz="2120" b="1" i="1">
                <a:latin typeface="Georgia"/>
                <a:ea typeface="Georgia"/>
                <a:cs typeface="Georgia"/>
                <a:sym typeface="Georgia"/>
              </a:rPr>
              <a:t>k</a:t>
            </a:r>
            <a:r>
              <a:rPr lang="fr" sz="2120" b="1">
                <a:latin typeface="Georgia"/>
                <a:ea typeface="Georgia"/>
                <a:cs typeface="Georgia"/>
                <a:sym typeface="Georgia"/>
              </a:rPr>
              <a:t> Approximation</a:t>
            </a:r>
            <a:endParaRPr sz="212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5268250" y="1345663"/>
            <a:ext cx="37005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 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Locally on every P +</a:t>
            </a: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sum_reduce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 rows</a:t>
            </a:r>
            <a:endParaRPr sz="111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896625"/>
            <a:ext cx="4777876" cy="220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4">
            <a:alphaModFix/>
          </a:blip>
          <a:srcRect l="-1885" t="-11268" r="-1730" b="-3952"/>
          <a:stretch/>
        </p:blipFill>
        <p:spPr>
          <a:xfrm>
            <a:off x="238075" y="4146650"/>
            <a:ext cx="2449274" cy="593025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" name="Google Shape;59;p13"/>
          <p:cNvSpPr/>
          <p:nvPr/>
        </p:nvSpPr>
        <p:spPr>
          <a:xfrm>
            <a:off x="4914250" y="1395743"/>
            <a:ext cx="354000" cy="6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914250" y="1713091"/>
            <a:ext cx="354000" cy="6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1"/>
          </p:nvPr>
        </p:nvSpPr>
        <p:spPr>
          <a:xfrm>
            <a:off x="5268250" y="1678025"/>
            <a:ext cx="38343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 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Locally for P on the 1</a:t>
            </a:r>
            <a:r>
              <a:rPr lang="fr" sz="111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 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row +</a:t>
            </a: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sum_reduce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on columns</a:t>
            </a:r>
            <a:b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Cholesky: on root P + </a:t>
            </a: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broadcast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1</a:t>
            </a:r>
            <a:r>
              <a:rPr lang="fr" sz="111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row</a:t>
            </a:r>
            <a:endParaRPr sz="111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62" name="Google Shape;62;p13"/>
          <p:cNvGraphicFramePr/>
          <p:nvPr>
            <p:extLst>
              <p:ext uri="{D42A27DB-BD31-4B8C-83A1-F6EECF244321}">
                <p14:modId xmlns:p14="http://schemas.microsoft.com/office/powerpoint/2010/main" val="693248106"/>
              </p:ext>
            </p:extLst>
          </p:nvPr>
        </p:nvGraphicFramePr>
        <p:xfrm>
          <a:off x="5069625" y="3327148"/>
          <a:ext cx="1214175" cy="118863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4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4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5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6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7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8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9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3" name="Google Shape;63;p13"/>
          <p:cNvSpPr/>
          <p:nvPr/>
        </p:nvSpPr>
        <p:spPr>
          <a:xfrm>
            <a:off x="4914250" y="2044616"/>
            <a:ext cx="354000" cy="6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5268250" y="2005450"/>
            <a:ext cx="37005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 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and</a:t>
            </a: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TSQR 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Locally for P on 1</a:t>
            </a:r>
            <a:r>
              <a:rPr lang="fr" sz="111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 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row</a:t>
            </a:r>
            <a:endParaRPr sz="111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914250" y="2376129"/>
            <a:ext cx="354000" cy="6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5268250" y="2332875"/>
            <a:ext cx="37005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SVD of </a:t>
            </a: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On root P + </a:t>
            </a:r>
            <a:r>
              <a:rPr lang="fr" sz="1110" i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broadcast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to 1</a:t>
            </a:r>
            <a:r>
              <a:rPr lang="fr" sz="1110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</a:t>
            </a:r>
            <a:r>
              <a:rPr lang="fr" sz="111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row</a:t>
            </a:r>
            <a:endParaRPr sz="111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914250" y="2695641"/>
            <a:ext cx="354000" cy="675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body" idx="1"/>
          </p:nvPr>
        </p:nvSpPr>
        <p:spPr>
          <a:xfrm>
            <a:off x="5268250" y="2660300"/>
            <a:ext cx="3700500" cy="2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fr" sz="111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Û</a:t>
            </a:r>
            <a:r>
              <a:rPr lang="fr" sz="111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fr" sz="111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Locally</a:t>
            </a:r>
            <a:r>
              <a:rPr lang="fr" sz="111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for P on 1</a:t>
            </a:r>
            <a:r>
              <a:rPr lang="fr" sz="1110" baseline="300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 </a:t>
            </a:r>
            <a:r>
              <a:rPr lang="fr" sz="1110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row</a:t>
            </a:r>
            <a:endParaRPr sz="111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238074" y="3175125"/>
            <a:ext cx="1689000" cy="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Choices for Ω: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Gaussian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Char char="-"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SRHT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</a:endParaRPr>
          </a:p>
        </p:txBody>
      </p:sp>
      <p:graphicFrame>
        <p:nvGraphicFramePr>
          <p:cNvPr id="70" name="Google Shape;70;p13"/>
          <p:cNvGraphicFramePr/>
          <p:nvPr>
            <p:extLst>
              <p:ext uri="{D42A27DB-BD31-4B8C-83A1-F6EECF244321}">
                <p14:modId xmlns:p14="http://schemas.microsoft.com/office/powerpoint/2010/main" val="1933129952"/>
              </p:ext>
            </p:extLst>
          </p:nvPr>
        </p:nvGraphicFramePr>
        <p:xfrm>
          <a:off x="6574650" y="2906085"/>
          <a:ext cx="2181450" cy="2030575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2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1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11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1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12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1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13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2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21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2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22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2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23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3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31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3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32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3</a:t>
                      </a:r>
                      <a:r>
                        <a:rPr lang="fr" i="1"/>
                        <a:t>A</a:t>
                      </a:r>
                      <a:r>
                        <a:rPr lang="fr" i="1" baseline="-25000"/>
                        <a:t>33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Google Shape;71;p13"/>
          <p:cNvGraphicFramePr/>
          <p:nvPr>
            <p:extLst>
              <p:ext uri="{D42A27DB-BD31-4B8C-83A1-F6EECF244321}">
                <p14:modId xmlns:p14="http://schemas.microsoft.com/office/powerpoint/2010/main" val="4205536095"/>
              </p:ext>
            </p:extLst>
          </p:nvPr>
        </p:nvGraphicFramePr>
        <p:xfrm>
          <a:off x="5069625" y="3327160"/>
          <a:ext cx="1214175" cy="118863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4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4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5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6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7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8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9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2" name="Google Shape;72;p13"/>
          <p:cNvGraphicFramePr/>
          <p:nvPr>
            <p:extLst>
              <p:ext uri="{D42A27DB-BD31-4B8C-83A1-F6EECF244321}">
                <p14:modId xmlns:p14="http://schemas.microsoft.com/office/powerpoint/2010/main" val="720963156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C</a:t>
                      </a:r>
                      <a:r>
                        <a:rPr lang="fr" i="1" baseline="-25000"/>
                        <a:t>1</a:t>
                      </a:r>
                      <a:r>
                        <a:rPr lang="fr" i="1" baseline="30000"/>
                        <a:t>T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C</a:t>
                      </a:r>
                      <a:r>
                        <a:rPr lang="fr" i="1" baseline="-25000"/>
                        <a:t>2</a:t>
                      </a:r>
                      <a:r>
                        <a:rPr lang="fr" i="1" baseline="30000"/>
                        <a:t>T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C</a:t>
                      </a:r>
                      <a:r>
                        <a:rPr lang="fr" i="1" baseline="-25000"/>
                        <a:t>3</a:t>
                      </a:r>
                      <a:r>
                        <a:rPr lang="fr" i="1" baseline="30000"/>
                        <a:t>T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3" name="Google Shape;73;p13"/>
          <p:cNvGraphicFramePr/>
          <p:nvPr>
            <p:extLst>
              <p:ext uri="{D42A27DB-BD31-4B8C-83A1-F6EECF244321}">
                <p14:modId xmlns:p14="http://schemas.microsoft.com/office/powerpoint/2010/main" val="555485796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1</a:t>
                      </a:r>
                      <a:r>
                        <a:rPr lang="fr" i="1"/>
                        <a:t>C</a:t>
                      </a:r>
                      <a:r>
                        <a:rPr lang="fr" i="1" baseline="-25000"/>
                        <a:t>1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2</a:t>
                      </a:r>
                      <a:r>
                        <a:rPr lang="fr" i="1"/>
                        <a:t>C</a:t>
                      </a:r>
                      <a:r>
                        <a:rPr lang="fr" i="1" baseline="-25000"/>
                        <a:t>2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Ω</a:t>
                      </a:r>
                      <a:r>
                        <a:rPr lang="fr" i="1" baseline="-25000"/>
                        <a:t>3</a:t>
                      </a:r>
                      <a:r>
                        <a:rPr lang="fr" i="1"/>
                        <a:t>C</a:t>
                      </a:r>
                      <a:r>
                        <a:rPr lang="fr" i="1" baseline="-25000"/>
                        <a:t>3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4" name="Google Shape;74;p13"/>
          <p:cNvGraphicFramePr/>
          <p:nvPr>
            <p:extLst>
              <p:ext uri="{D42A27DB-BD31-4B8C-83A1-F6EECF244321}">
                <p14:modId xmlns:p14="http://schemas.microsoft.com/office/powerpoint/2010/main" val="2938324633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B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5" name="Google Shape;75;p13"/>
          <p:cNvGraphicFramePr/>
          <p:nvPr>
            <p:extLst>
              <p:ext uri="{D42A27DB-BD31-4B8C-83A1-F6EECF244321}">
                <p14:modId xmlns:p14="http://schemas.microsoft.com/office/powerpoint/2010/main" val="3164493574"/>
              </p:ext>
            </p:extLst>
          </p:nvPr>
        </p:nvGraphicFramePr>
        <p:xfrm>
          <a:off x="5069625" y="3327160"/>
          <a:ext cx="1214175" cy="118863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4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4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5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6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7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8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9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6" name="Google Shape;76;p13"/>
          <p:cNvGraphicFramePr/>
          <p:nvPr>
            <p:extLst>
              <p:ext uri="{D42A27DB-BD31-4B8C-83A1-F6EECF244321}">
                <p14:modId xmlns:p14="http://schemas.microsoft.com/office/powerpoint/2010/main" val="3088149860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L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L</a:t>
                      </a:r>
                      <a:endParaRPr i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L</a:t>
                      </a:r>
                      <a:endParaRPr i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7" name="Google Shape;77;p13"/>
          <p:cNvGraphicFramePr/>
          <p:nvPr>
            <p:extLst>
              <p:ext uri="{D42A27DB-BD31-4B8C-83A1-F6EECF244321}">
                <p14:modId xmlns:p14="http://schemas.microsoft.com/office/powerpoint/2010/main" val="1362546445"/>
              </p:ext>
            </p:extLst>
          </p:nvPr>
        </p:nvGraphicFramePr>
        <p:xfrm>
          <a:off x="5069625" y="3327160"/>
          <a:ext cx="1214175" cy="118863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4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4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5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6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7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8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9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8" name="Google Shape;78;p13"/>
          <p:cNvGraphicFramePr/>
          <p:nvPr>
            <p:extLst>
              <p:ext uri="{D42A27DB-BD31-4B8C-83A1-F6EECF244321}">
                <p14:modId xmlns:p14="http://schemas.microsoft.com/office/powerpoint/2010/main" val="3306795670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L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9" name="Google Shape;79;p13"/>
          <p:cNvGraphicFramePr/>
          <p:nvPr>
            <p:extLst>
              <p:ext uri="{D42A27DB-BD31-4B8C-83A1-F6EECF244321}">
                <p14:modId xmlns:p14="http://schemas.microsoft.com/office/powerpoint/2010/main" val="2627357185"/>
              </p:ext>
            </p:extLst>
          </p:nvPr>
        </p:nvGraphicFramePr>
        <p:xfrm>
          <a:off x="5069625" y="3327160"/>
          <a:ext cx="1214175" cy="118863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4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4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5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6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7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8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9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0" name="Google Shape;80;p13"/>
          <p:cNvGraphicFramePr/>
          <p:nvPr>
            <p:extLst>
              <p:ext uri="{D42A27DB-BD31-4B8C-83A1-F6EECF244321}">
                <p14:modId xmlns:p14="http://schemas.microsoft.com/office/powerpoint/2010/main" val="284975821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Z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Z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Z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1" name="Google Shape;81;p13"/>
          <p:cNvGraphicFramePr/>
          <p:nvPr>
            <p:extLst>
              <p:ext uri="{D42A27DB-BD31-4B8C-83A1-F6EECF244321}">
                <p14:modId xmlns:p14="http://schemas.microsoft.com/office/powerpoint/2010/main" val="349191183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Q</a:t>
                      </a:r>
                      <a:r>
                        <a:rPr lang="fr" i="1" baseline="-25000"/>
                        <a:t>1</a:t>
                      </a:r>
                      <a:r>
                        <a:rPr lang="fr" i="1"/>
                        <a:t>R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Q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Q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2" name="Google Shape;82;p13"/>
          <p:cNvGraphicFramePr/>
          <p:nvPr>
            <p:extLst>
              <p:ext uri="{D42A27DB-BD31-4B8C-83A1-F6EECF244321}">
                <p14:modId xmlns:p14="http://schemas.microsoft.com/office/powerpoint/2010/main" val="1042497161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U</a:t>
                      </a:r>
                      <a:r>
                        <a:rPr lang="fr" i="1" baseline="-25000"/>
                        <a:t>k</a:t>
                      </a:r>
                      <a:r>
                        <a:rPr lang="fr" i="1"/>
                        <a:t>Σ</a:t>
                      </a:r>
                      <a:r>
                        <a:rPr lang="fr" i="1" baseline="-25000"/>
                        <a:t>k</a:t>
                      </a:r>
                      <a:endParaRPr i="1" baseline="30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3" name="Google Shape;83;p13"/>
          <p:cNvGraphicFramePr/>
          <p:nvPr>
            <p:extLst>
              <p:ext uri="{D42A27DB-BD31-4B8C-83A1-F6EECF244321}">
                <p14:modId xmlns:p14="http://schemas.microsoft.com/office/powerpoint/2010/main" val="3704269693"/>
              </p:ext>
            </p:extLst>
          </p:nvPr>
        </p:nvGraphicFramePr>
        <p:xfrm>
          <a:off x="5069625" y="3327160"/>
          <a:ext cx="1214175" cy="118863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4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4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5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6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7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8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9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Google Shape;84;p13"/>
          <p:cNvGraphicFramePr/>
          <p:nvPr>
            <p:extLst>
              <p:ext uri="{D42A27DB-BD31-4B8C-83A1-F6EECF244321}">
                <p14:modId xmlns:p14="http://schemas.microsoft.com/office/powerpoint/2010/main" val="2877943078"/>
              </p:ext>
            </p:extLst>
          </p:nvPr>
        </p:nvGraphicFramePr>
        <p:xfrm>
          <a:off x="5069625" y="3327160"/>
          <a:ext cx="1214175" cy="118863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40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1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2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3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4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5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6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7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8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P</a:t>
                      </a:r>
                      <a:r>
                        <a:rPr lang="fr" i="1" baseline="-25000"/>
                        <a:t>9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5" name="Google Shape;85;p13"/>
          <p:cNvGraphicFramePr/>
          <p:nvPr>
            <p:extLst>
              <p:ext uri="{D42A27DB-BD31-4B8C-83A1-F6EECF244321}">
                <p14:modId xmlns:p14="http://schemas.microsoft.com/office/powerpoint/2010/main" val="3416408649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U</a:t>
                      </a:r>
                      <a:r>
                        <a:rPr lang="fr" i="1" baseline="-25000"/>
                        <a:t>k</a:t>
                      </a:r>
                      <a:r>
                        <a:rPr lang="fr" i="1"/>
                        <a:t>Σ</a:t>
                      </a:r>
                      <a:r>
                        <a:rPr lang="fr" i="1" baseline="-25000"/>
                        <a:t>k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lang="fr" i="1" baseline="-25000">
                          <a:solidFill>
                            <a:schemeClr val="dk1"/>
                          </a:solidFill>
                        </a:rPr>
                        <a:t>k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lang="fr" i="1" baseline="-25000">
                          <a:solidFill>
                            <a:schemeClr val="dk1"/>
                          </a:solidFill>
                        </a:rPr>
                        <a:t>k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6" name="Google Shape;86;p13"/>
          <p:cNvGraphicFramePr/>
          <p:nvPr>
            <p:extLst>
              <p:ext uri="{D42A27DB-BD31-4B8C-83A1-F6EECF244321}">
                <p14:modId xmlns:p14="http://schemas.microsoft.com/office/powerpoint/2010/main" val="3668850826"/>
              </p:ext>
            </p:extLst>
          </p:nvPr>
        </p:nvGraphicFramePr>
        <p:xfrm>
          <a:off x="6574650" y="2906085"/>
          <a:ext cx="2181450" cy="20305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72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7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88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/>
                        <a:t>Û</a:t>
                      </a:r>
                      <a:r>
                        <a:rPr lang="fr" i="1" baseline="-25000"/>
                        <a:t>k1</a:t>
                      </a:r>
                      <a:r>
                        <a:rPr lang="fr" i="1"/>
                        <a:t>Σ</a:t>
                      </a:r>
                      <a:r>
                        <a:rPr lang="fr" i="1" baseline="-25000"/>
                        <a:t>k</a:t>
                      </a: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>
                          <a:solidFill>
                            <a:schemeClr val="dk1"/>
                          </a:solidFill>
                        </a:rPr>
                        <a:t>Û</a:t>
                      </a:r>
                      <a:r>
                        <a:rPr lang="fr" i="1" baseline="-25000">
                          <a:solidFill>
                            <a:schemeClr val="dk1"/>
                          </a:solidFill>
                        </a:rPr>
                        <a:t>k2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i="1">
                          <a:solidFill>
                            <a:schemeClr val="dk1"/>
                          </a:solidFill>
                        </a:rPr>
                        <a:t>Û</a:t>
                      </a:r>
                      <a:r>
                        <a:rPr lang="fr" i="1" baseline="-25000">
                          <a:solidFill>
                            <a:schemeClr val="dk1"/>
                          </a:solidFill>
                        </a:rPr>
                        <a:t>k3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5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i="1" baseline="-25000"/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4075" y="-825"/>
            <a:ext cx="9144000" cy="81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r="50077"/>
          <a:stretch/>
        </p:blipFill>
        <p:spPr>
          <a:xfrm>
            <a:off x="57125" y="1052225"/>
            <a:ext cx="2122726" cy="16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311700" y="19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20" b="1">
                <a:latin typeface="Georgia"/>
                <a:ea typeface="Georgia"/>
                <a:cs typeface="Georgia"/>
                <a:sym typeface="Georgia"/>
              </a:rPr>
              <a:t>Stability Analysis</a:t>
            </a:r>
            <a:endParaRPr sz="2120" b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7632" y="839112"/>
            <a:ext cx="3359794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l="50077"/>
          <a:stretch/>
        </p:blipFill>
        <p:spPr>
          <a:xfrm>
            <a:off x="57125" y="3181763"/>
            <a:ext cx="2122726" cy="168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5200" y="839121"/>
            <a:ext cx="3268375" cy="211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55775" y="2975988"/>
            <a:ext cx="3268376" cy="20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45675" y="2976013"/>
            <a:ext cx="3268376" cy="209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8">
            <a:alphaModFix/>
          </a:blip>
          <a:srcRect l="-2292" t="-11257" r="-2375" b="-9924"/>
          <a:stretch/>
        </p:blipFill>
        <p:spPr>
          <a:xfrm>
            <a:off x="3251625" y="121475"/>
            <a:ext cx="2122727" cy="6091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9">
            <a:alphaModFix/>
          </a:blip>
          <a:srcRect l="-1482" t="-5728" r="-1482" b="-10240"/>
          <a:stretch/>
        </p:blipFill>
        <p:spPr>
          <a:xfrm>
            <a:off x="5637425" y="121475"/>
            <a:ext cx="3156849" cy="60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4075" y="-825"/>
            <a:ext cx="9144000" cy="81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311700" y="1981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120" b="1">
                <a:latin typeface="Georgia"/>
                <a:ea typeface="Georgia"/>
                <a:cs typeface="Georgia"/>
                <a:sym typeface="Georgia"/>
              </a:rPr>
              <a:t>Sequential and Parallel Runtimes</a:t>
            </a:r>
            <a:endParaRPr sz="2120" b="1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503000" y="1115025"/>
            <a:ext cx="490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108" name="Google Shape;108;p15"/>
          <p:cNvGraphicFramePr/>
          <p:nvPr/>
        </p:nvGraphicFramePr>
        <p:xfrm>
          <a:off x="4075" y="816375"/>
          <a:ext cx="9072600" cy="4327150"/>
        </p:xfrm>
        <a:graphic>
          <a:graphicData uri="http://schemas.openxmlformats.org/drawingml/2006/table">
            <a:tbl>
              <a:tblPr>
                <a:noFill/>
                <a:tableStyleId>{FA542473-4803-4928-B538-0E585B5009DF}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1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5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Sequential Algo | Runtime VS </a:t>
                      </a:r>
                      <a:r>
                        <a:rPr lang="fr" i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n</a:t>
                      </a:r>
                      <a:endParaRPr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Sequential Algo | Runtime VS </a:t>
                      </a:r>
                      <a:r>
                        <a:rPr lang="fr" i="1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</a:t>
                      </a:r>
                      <a:endParaRPr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fr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Parallel Algo | Runtime VS </a:t>
                      </a:r>
                      <a:r>
                        <a:rPr lang="fr" i="1">
                          <a:solidFill>
                            <a:schemeClr val="dk1"/>
                          </a:solidFill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</a:t>
                      </a:r>
                      <a:endParaRPr i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9" name="Google Shape;109;p15"/>
          <p:cNvSpPr txBox="1"/>
          <p:nvPr/>
        </p:nvSpPr>
        <p:spPr>
          <a:xfrm rot="-5400000" flipH="1">
            <a:off x="-630300" y="2015650"/>
            <a:ext cx="195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Gaussian sketching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 rot="-5400000" flipH="1">
            <a:off x="-629100" y="3964750"/>
            <a:ext cx="1947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SRHT sketching</a:t>
            </a:r>
            <a:endParaRPr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11" name="Google Shape;11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450" y="1232950"/>
            <a:ext cx="2614242" cy="195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450" y="3182042"/>
            <a:ext cx="2614250" cy="1950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0575" y="1232949"/>
            <a:ext cx="2614250" cy="195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0575" y="3182049"/>
            <a:ext cx="2614250" cy="195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59300" y="1232949"/>
            <a:ext cx="2614250" cy="1950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59300" y="3182049"/>
            <a:ext cx="2614250" cy="195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Macintosh PowerPoint</Application>
  <PresentationFormat>On-screen Show (16:9)</PresentationFormat>
  <Paragraphs>112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Georgia</vt:lpstr>
      <vt:lpstr>Simple Light</vt:lpstr>
      <vt:lpstr>Randomized Nyström Algorithm for Rank-k Approximation</vt:lpstr>
      <vt:lpstr>Stability Analysis</vt:lpstr>
      <vt:lpstr>Sequential and Parallel Runtimes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Mathilde SIMONI</cp:lastModifiedBy>
  <cp:revision>2</cp:revision>
  <dcterms:modified xsi:type="dcterms:W3CDTF">2025-01-06T19:31:39Z</dcterms:modified>
</cp:coreProperties>
</file>