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sldIdLst>
    <p:sldId id="263" r:id="rId2"/>
    <p:sldId id="265" r:id="rId3"/>
    <p:sldId id="271" r:id="rId4"/>
    <p:sldId id="266" r:id="rId5"/>
    <p:sldId id="267" r:id="rId6"/>
    <p:sldId id="270" r:id="rId7"/>
    <p:sldId id="268" r:id="rId8"/>
    <p:sldId id="257" r:id="rId9"/>
    <p:sldId id="262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94650"/>
  </p:normalViewPr>
  <p:slideViewPr>
    <p:cSldViewPr snapToGrid="0" snapToObjects="1">
      <p:cViewPr varScale="1">
        <p:scale>
          <a:sx n="109" d="100"/>
          <a:sy n="10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8980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4405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278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1853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5525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42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81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203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9336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92686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354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CAAA84-4629-9E4A-8179-223DAE26B0FA}" type="datetimeFigureOut">
              <a:rPr lang="en-AE" smtClean="0"/>
              <a:t>11/05/2021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B3997EB-D892-7B42-93E0-E19D132C5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1455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use-word-embedding-layers-deep-learning-keras/" TargetMode="External"/><Relationship Id="rId7" Type="http://schemas.openxmlformats.org/officeDocument/2006/relationships/hyperlink" Target="https://medium.com/swlh/nlp-11ff6aeb8259" TargetMode="External"/><Relationship Id="rId2" Type="http://schemas.openxmlformats.org/officeDocument/2006/relationships/hyperlink" Target="https://www.analyticsvidhya.com/blog/2019/01/neural-machine-translation-ker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lah.github.io/posts/2015-08-Understanding-LSTMs/" TargetMode="External"/><Relationship Id="rId5" Type="http://schemas.openxmlformats.org/officeDocument/2006/relationships/hyperlink" Target="https://machinelearningmastery.com/encoder-decoder-long-short-term-memory-networks/" TargetMode="External"/><Relationship Id="rId4" Type="http://schemas.openxmlformats.org/officeDocument/2006/relationships/hyperlink" Target="https://www.analyticsvidhya.com/blog/2017/12/fundamentals-of-deep-learning-introduction-to-lst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E9E4-0D24-5844-86D9-258BF226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French-English translation machine</a:t>
            </a:r>
          </a:p>
        </p:txBody>
      </p:sp>
    </p:spTree>
    <p:extLst>
      <p:ext uri="{BB962C8B-B14F-4D97-AF65-F5344CB8AC3E}">
        <p14:creationId xmlns:p14="http://schemas.microsoft.com/office/powerpoint/2010/main" val="2840027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C05B-DDCF-2949-AFF6-DEAF4FB1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0342"/>
            <a:ext cx="7729728" cy="1188720"/>
          </a:xfrm>
        </p:spPr>
        <p:txBody>
          <a:bodyPr/>
          <a:lstStyle/>
          <a:p>
            <a:r>
              <a:rPr lang="en-AE" dirty="0"/>
              <a:t>Bibliograhpy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BE5E-C30A-BD42-97B1-FF5D4CE7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18" y="1952245"/>
            <a:ext cx="11599164" cy="4348544"/>
          </a:xfrm>
        </p:spPr>
        <p:txBody>
          <a:bodyPr/>
          <a:lstStyle/>
          <a:p>
            <a:r>
              <a:rPr lang="en-AE" i="1" dirty="0"/>
              <a:t>Neural Networks and Deep Learning </a:t>
            </a:r>
            <a:r>
              <a:rPr lang="en-AE" dirty="0"/>
              <a:t>(textbook), </a:t>
            </a:r>
            <a:r>
              <a:rPr lang="en-AE" b="1" dirty="0"/>
              <a:t>Charu C. Aggarwal</a:t>
            </a:r>
            <a:r>
              <a:rPr lang="en-AE" dirty="0"/>
              <a:t>, Springer (2018)</a:t>
            </a:r>
          </a:p>
          <a:p>
            <a:r>
              <a:rPr lang="en-US" dirty="0"/>
              <a:t>“A Must-Read NLP Tutorial on Neural Machine Translation – The Technique Powering Google Translate”, </a:t>
            </a:r>
            <a:r>
              <a:rPr lang="en-US" b="1" dirty="0"/>
              <a:t>Prateek Joshi</a:t>
            </a:r>
            <a:r>
              <a:rPr lang="en-US" dirty="0"/>
              <a:t>, Analytics Vidhya (2019) </a:t>
            </a:r>
            <a:r>
              <a:rPr lang="en-US" dirty="0">
                <a:hlinkClick r:id="rId2"/>
              </a:rPr>
              <a:t>https://www.analyticsvidhya.com/blog/2019/01/neural-machine-translation-keras/</a:t>
            </a:r>
            <a:endParaRPr lang="en-US" dirty="0"/>
          </a:p>
          <a:p>
            <a:r>
              <a:rPr lang="en-US" dirty="0"/>
              <a:t>“How to Use Word Embedding Layers for Deep Learning with Keras”,  </a:t>
            </a:r>
            <a:r>
              <a:rPr lang="en-US" b="1" dirty="0"/>
              <a:t>Jason Brownlee</a:t>
            </a:r>
            <a:r>
              <a:rPr lang="en-US" dirty="0"/>
              <a:t>, Machine Learning Mastery (2017) </a:t>
            </a:r>
            <a:r>
              <a:rPr lang="en-US" u="sng" dirty="0">
                <a:hlinkClick r:id="rId3"/>
              </a:rPr>
              <a:t>https://machinelearningmastery.com/use-word-embedding-layers-deep-learning-keras/</a:t>
            </a:r>
            <a:endParaRPr lang="en-US" dirty="0"/>
          </a:p>
          <a:p>
            <a:r>
              <a:rPr lang="en-US" dirty="0"/>
              <a:t>“Essentials of Deep Learning : Introduction to Long Short Term Memory”, </a:t>
            </a:r>
            <a:r>
              <a:rPr lang="en-US" b="1" dirty="0"/>
              <a:t>Pranjal Srivastava, </a:t>
            </a:r>
            <a:r>
              <a:rPr lang="en-US" dirty="0"/>
              <a:t>Analytics Vidhya (2017) </a:t>
            </a:r>
            <a:r>
              <a:rPr lang="en-US" u="sng" dirty="0">
                <a:hlinkClick r:id="rId4"/>
              </a:rPr>
              <a:t>https://www.analyticsvidhya.com/blog/2017/12/fundamentals-of-deep-learning-introduction-to-lstm/</a:t>
            </a:r>
            <a:endParaRPr lang="en-AE" dirty="0"/>
          </a:p>
          <a:p>
            <a:r>
              <a:rPr lang="en-US" dirty="0"/>
              <a:t>“Encoder-Decoder Long Short-Term Memory Networks”,  </a:t>
            </a:r>
            <a:r>
              <a:rPr lang="en-US" b="1" dirty="0"/>
              <a:t>Jason Brownlee</a:t>
            </a:r>
            <a:r>
              <a:rPr lang="en-US" dirty="0"/>
              <a:t>, Machine Learning Mastery (2017) </a:t>
            </a:r>
            <a:r>
              <a:rPr lang="en-AE" u="sng" dirty="0">
                <a:hlinkClick r:id="rId5"/>
              </a:rPr>
              <a:t>https://machinelearningmastery.com/encoder-decoder-long-short-term-memory-networks/</a:t>
            </a:r>
            <a:r>
              <a:rPr lang="en-AE" dirty="0"/>
              <a:t> </a:t>
            </a:r>
          </a:p>
          <a:p>
            <a:r>
              <a:rPr lang="en-US" dirty="0"/>
              <a:t>“Understanding LSTM Networks”, </a:t>
            </a:r>
            <a:r>
              <a:rPr lang="en-US" b="1" dirty="0"/>
              <a:t>Colah’s blog </a:t>
            </a:r>
            <a:r>
              <a:rPr lang="en-US" dirty="0"/>
              <a:t>(2015) </a:t>
            </a:r>
            <a:r>
              <a:rPr lang="en-US" dirty="0">
                <a:hlinkClick r:id="rId6"/>
              </a:rPr>
              <a:t>http://colah.github.io/posts/2015-08-Understanding-LSTMs/</a:t>
            </a:r>
            <a:endParaRPr lang="en-US" dirty="0"/>
          </a:p>
          <a:p>
            <a:r>
              <a:rPr lang="en-US" dirty="0"/>
              <a:t>“Natural Language Processing — Neural Machine Translator”,  </a:t>
            </a:r>
            <a:r>
              <a:rPr lang="en-US" b="1" dirty="0"/>
              <a:t>Sophie Zhao</a:t>
            </a:r>
            <a:r>
              <a:rPr lang="en-US" dirty="0"/>
              <a:t>, Start It Up (2020) </a:t>
            </a:r>
            <a:r>
              <a:rPr lang="en-US" dirty="0">
                <a:hlinkClick r:id="rId7"/>
              </a:rPr>
              <a:t>https://medium.com/swlh/nlp-11ff6aeb8259</a:t>
            </a:r>
            <a:endParaRPr lang="en-US" dirty="0"/>
          </a:p>
          <a:p>
            <a:endParaRPr lang="en-US" dirty="0"/>
          </a:p>
          <a:p>
            <a:endParaRPr lang="en-A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0699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5A6-272E-F048-88AA-D5B937BE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023" y="438578"/>
            <a:ext cx="2671763" cy="1433084"/>
          </a:xfrm>
        </p:spPr>
        <p:txBody>
          <a:bodyPr>
            <a:normAutofit fontScale="90000"/>
          </a:bodyPr>
          <a:lstStyle/>
          <a:p>
            <a:r>
              <a:rPr lang="en-AE" dirty="0"/>
              <a:t>English </a:t>
            </a:r>
            <a:br>
              <a:rPr lang="en-AE" dirty="0"/>
            </a:br>
            <a:r>
              <a:rPr lang="en-AE" dirty="0"/>
              <a:t>to </a:t>
            </a:r>
            <a:br>
              <a:rPr lang="en-AE" dirty="0"/>
            </a:br>
            <a:r>
              <a:rPr lang="en-AE" dirty="0"/>
              <a:t>French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67E267F-6574-A94B-8686-438337CA8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838" y="140237"/>
            <a:ext cx="3593981" cy="2502951"/>
          </a:xfrm>
          <a:ln w="12700">
            <a:solidFill>
              <a:srgbClr val="404040"/>
            </a:solidFill>
          </a:ln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4A4E8D2-4916-C843-85BE-5937685E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8" y="140237"/>
            <a:ext cx="3549640" cy="2502951"/>
          </a:xfrm>
          <a:prstGeom prst="rect">
            <a:avLst/>
          </a:prstGeom>
          <a:ln w="12700">
            <a:solidFill>
              <a:srgbClr val="40404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D8620-EF40-B748-A24F-DF2259F00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516"/>
          <a:stretch/>
        </p:blipFill>
        <p:spPr>
          <a:xfrm>
            <a:off x="146198" y="2772982"/>
            <a:ext cx="10172485" cy="1880010"/>
          </a:xfrm>
          <a:prstGeom prst="rect">
            <a:avLst/>
          </a:prstGeom>
          <a:ln w="12700">
            <a:solidFill>
              <a:srgbClr val="40404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14DF58-642A-E840-8BC0-8E77982DB7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283"/>
          <a:stretch/>
        </p:blipFill>
        <p:spPr>
          <a:xfrm>
            <a:off x="146198" y="4728809"/>
            <a:ext cx="9906067" cy="2048639"/>
          </a:xfrm>
          <a:prstGeom prst="rect">
            <a:avLst/>
          </a:prstGeom>
          <a:ln w="12700">
            <a:solidFill>
              <a:srgbClr val="40404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51021C-8DDA-2946-9421-E80C7DDB1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319" y="2093722"/>
            <a:ext cx="4067173" cy="457200"/>
          </a:xfrm>
          <a:prstGeom prst="rect">
            <a:avLst/>
          </a:prstGeom>
          <a:ln w="9525"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021218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B8367-93F9-3C49-8960-1FA8DCAC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AE" dirty="0"/>
              <a:t>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21CD-C048-E447-A9DA-56F0D734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</a:rPr>
              <a:t>Goal:  </a:t>
            </a:r>
            <a:r>
              <a:rPr lang="en-US" sz="1500" dirty="0">
                <a:solidFill>
                  <a:schemeClr val="tx1"/>
                </a:solidFill>
              </a:rPr>
              <a:t>translate sentences </a:t>
            </a:r>
            <a:r>
              <a:rPr lang="en-US" sz="1500" b="1" dirty="0">
                <a:solidFill>
                  <a:schemeClr val="tx1"/>
                </a:solidFill>
              </a:rPr>
              <a:t>from French to English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</a:rPr>
              <a:t>D</a:t>
            </a:r>
            <a:r>
              <a:rPr lang="en-AE" sz="1500" b="1" dirty="0">
                <a:solidFill>
                  <a:schemeClr val="tx1"/>
                </a:solidFill>
              </a:rPr>
              <a:t>ataset: </a:t>
            </a:r>
            <a:r>
              <a:rPr lang="en-AE" sz="1500" dirty="0">
                <a:solidFill>
                  <a:schemeClr val="tx1"/>
                </a:solidFill>
              </a:rPr>
              <a:t>a text file of sentences in both languages</a:t>
            </a:r>
          </a:p>
          <a:p>
            <a:pPr>
              <a:lnSpc>
                <a:spcPct val="90000"/>
              </a:lnSpc>
            </a:pPr>
            <a:r>
              <a:rPr lang="en-AE" sz="1500" b="1" dirty="0">
                <a:solidFill>
                  <a:schemeClr val="tx1"/>
                </a:solidFill>
              </a:rPr>
              <a:t>Algorithm: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Use of Keras Sequential() class to add multiple layers to the network</a:t>
            </a:r>
          </a:p>
          <a:p>
            <a:pPr lvl="1">
              <a:lnSpc>
                <a:spcPct val="90000"/>
              </a:lnSpc>
            </a:pPr>
            <a:r>
              <a:rPr lang="en-US" sz="1500" u="sng" dirty="0">
                <a:solidFill>
                  <a:schemeClr val="tx1"/>
                </a:solidFill>
              </a:rPr>
              <a:t>S</a:t>
            </a:r>
            <a:r>
              <a:rPr lang="en-AE" sz="1500" u="sng" dirty="0">
                <a:solidFill>
                  <a:schemeClr val="tx1"/>
                </a:solidFill>
              </a:rPr>
              <a:t>equence to sequence</a:t>
            </a:r>
            <a:r>
              <a:rPr lang="en-AE" sz="1500" dirty="0">
                <a:solidFill>
                  <a:schemeClr val="tx1"/>
                </a:solidFill>
              </a:rPr>
              <a:t> (seq2seq) model with </a:t>
            </a:r>
            <a:r>
              <a:rPr lang="en-AE" sz="1500" u="sng" dirty="0">
                <a:solidFill>
                  <a:schemeClr val="tx1"/>
                </a:solidFill>
              </a:rPr>
              <a:t>encoder-decoder </a:t>
            </a:r>
            <a:r>
              <a:rPr lang="en-AE" sz="1500" dirty="0">
                <a:solidFill>
                  <a:schemeClr val="tx1"/>
                </a:solidFill>
              </a:rPr>
              <a:t>architecture</a:t>
            </a:r>
          </a:p>
          <a:p>
            <a:pPr lvl="1">
              <a:lnSpc>
                <a:spcPct val="90000"/>
              </a:lnSpc>
            </a:pPr>
            <a:r>
              <a:rPr lang="en-AE" sz="1500" dirty="0">
                <a:solidFill>
                  <a:schemeClr val="tx1"/>
                </a:solidFill>
              </a:rPr>
              <a:t>Encoder and decoder are a special kind of Recurrent Neural Network (RNN) : </a:t>
            </a:r>
            <a:r>
              <a:rPr lang="en-AE" sz="1500" u="sng" dirty="0">
                <a:solidFill>
                  <a:schemeClr val="tx1"/>
                </a:solidFill>
              </a:rPr>
              <a:t>Long-Short Term Memory (LSTM) RNN</a:t>
            </a:r>
          </a:p>
          <a:p>
            <a:pPr>
              <a:lnSpc>
                <a:spcPct val="90000"/>
              </a:lnSpc>
            </a:pPr>
            <a:endParaRPr lang="en-AE" sz="15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CF7FC1-E2A1-1F49-8292-57B034BE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67" y="970949"/>
            <a:ext cx="1471818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5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73B4-3E59-5547-92A2-D4E000BB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343" y="221741"/>
            <a:ext cx="4417314" cy="764096"/>
          </a:xfrm>
        </p:spPr>
        <p:txBody>
          <a:bodyPr/>
          <a:lstStyle/>
          <a:p>
            <a:r>
              <a:rPr lang="en-AE" dirty="0"/>
              <a:t>RNN and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A99A-F65D-F94F-8F7F-B845E5A7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5" y="1237869"/>
            <a:ext cx="11870627" cy="5398390"/>
          </a:xfrm>
        </p:spPr>
        <p:txBody>
          <a:bodyPr>
            <a:normAutofit/>
          </a:bodyPr>
          <a:lstStyle/>
          <a:p>
            <a:r>
              <a:rPr lang="en-AE" b="1" dirty="0"/>
              <a:t>RNN</a:t>
            </a:r>
            <a:r>
              <a:rPr lang="en-AE" dirty="0"/>
              <a:t> (Recurrent Neural Networks)                                                  </a:t>
            </a:r>
            <a:r>
              <a:rPr lang="en-AE" b="1" dirty="0"/>
              <a:t>LSTM</a:t>
            </a:r>
            <a:r>
              <a:rPr lang="en-AE" dirty="0"/>
              <a:t> (Long-Short Term Memory Networks)</a:t>
            </a:r>
          </a:p>
          <a:p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A57EF8-3912-784D-8C51-738DAC439F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7" y="2062444"/>
            <a:ext cx="3648076" cy="3325553"/>
          </a:xfrm>
          <a:prstGeom prst="rect">
            <a:avLst/>
          </a:prstGeom>
          <a:ln w="12700">
            <a:solidFill>
              <a:srgbClr val="404040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5D5560-E7CE-1445-8E37-ECF2890398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87" y="2345437"/>
            <a:ext cx="2633662" cy="2750055"/>
          </a:xfrm>
          <a:prstGeom prst="rect">
            <a:avLst/>
          </a:prstGeom>
          <a:ln w="12700">
            <a:solidFill>
              <a:srgbClr val="40404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4F888-849A-1344-944B-B1F5BB49B2E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2" t="9906" r="12518" b="38872"/>
          <a:stretch/>
        </p:blipFill>
        <p:spPr bwMode="auto">
          <a:xfrm>
            <a:off x="6754493" y="2658616"/>
            <a:ext cx="5028057" cy="2123695"/>
          </a:xfrm>
          <a:prstGeom prst="rect">
            <a:avLst/>
          </a:prstGeom>
          <a:ln w="12700">
            <a:solidFill>
              <a:srgbClr val="40404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966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213-03C7-4045-844F-CABA40D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53" y="213614"/>
            <a:ext cx="4775720" cy="876076"/>
          </a:xfrm>
        </p:spPr>
        <p:txBody>
          <a:bodyPr/>
          <a:lstStyle/>
          <a:p>
            <a:r>
              <a:rPr lang="en-AE" dirty="0"/>
              <a:t>1)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BDFF-0924-4948-B3B0-C43CEE88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3" y="1221968"/>
            <a:ext cx="11644313" cy="5422418"/>
          </a:xfrm>
        </p:spPr>
        <p:txBody>
          <a:bodyPr>
            <a:normAutofit/>
          </a:bodyPr>
          <a:lstStyle/>
          <a:p>
            <a:r>
              <a:rPr lang="en-AE" b="1" dirty="0"/>
              <a:t>1) Read data and store it in an array</a:t>
            </a:r>
          </a:p>
          <a:p>
            <a:r>
              <a:rPr lang="en-AE" b="1" dirty="0"/>
              <a:t>2) Remove punctuation &amp; </a:t>
            </a:r>
            <a:r>
              <a:rPr lang="en-US" b="1" dirty="0"/>
              <a:t>C</a:t>
            </a:r>
            <a:r>
              <a:rPr lang="en-AE" b="1" dirty="0"/>
              <a:t>onvert the text to lowercase</a:t>
            </a:r>
          </a:p>
          <a:p>
            <a:r>
              <a:rPr lang="en-AE" b="1" dirty="0"/>
              <a:t>3) Get the maximum sentence length in both languages</a:t>
            </a:r>
          </a:p>
          <a:p>
            <a:r>
              <a:rPr lang="en-AE" b="1" dirty="0"/>
              <a:t>4) Vectorize the data with Keras Tokenizer Class</a:t>
            </a:r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pPr marL="0" indent="0">
              <a:buNone/>
            </a:pPr>
            <a:endParaRPr lang="en-AE" dirty="0"/>
          </a:p>
          <a:p>
            <a:endParaRPr lang="en-AE" dirty="0"/>
          </a:p>
          <a:p>
            <a:r>
              <a:rPr lang="en-AE" b="1" dirty="0"/>
              <a:t>5) Encode the sentences</a:t>
            </a:r>
          </a:p>
          <a:p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8749-C17A-3849-BD5A-F9C5C26E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71" y="290051"/>
            <a:ext cx="4629297" cy="31236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B626A-2F7A-FC46-A323-27EDFD64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0" y="2930308"/>
            <a:ext cx="5018564" cy="564148"/>
          </a:xfrm>
          <a:prstGeom prst="rect">
            <a:avLst/>
          </a:prstGeom>
          <a:ln w="9525">
            <a:solidFill>
              <a:srgbClr val="40404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0C318-83F5-3541-83BF-CB697F6D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30" y="3914426"/>
            <a:ext cx="7891271" cy="737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E23674-7D19-8A47-90E1-9D079978B0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50"/>
          <a:stretch/>
        </p:blipFill>
        <p:spPr>
          <a:xfrm>
            <a:off x="638530" y="3574608"/>
            <a:ext cx="3271976" cy="259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1C022AF-18CD-D147-B879-BA8B66CC9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3" y="5264955"/>
            <a:ext cx="6450475" cy="900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932510-F3F7-334C-86A7-7604829273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606" y="4889716"/>
            <a:ext cx="3378200" cy="1651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1F9FA0BC-39BB-464E-9D4C-CDF2179A824E}"/>
              </a:ext>
            </a:extLst>
          </p:cNvPr>
          <p:cNvSpPr/>
          <p:nvPr/>
        </p:nvSpPr>
        <p:spPr>
          <a:xfrm>
            <a:off x="7275441" y="5512576"/>
            <a:ext cx="304801" cy="27146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282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D4895C-D64C-B047-925A-2FA705499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25" y="147524"/>
            <a:ext cx="8537914" cy="3433808"/>
          </a:xfrm>
          <a:ln w="12700">
            <a:solidFill>
              <a:schemeClr val="tx1"/>
            </a:solidFill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FCB0355-98B0-3E4D-9B75-B4F3B16E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84" y="4414103"/>
            <a:ext cx="4763223" cy="1619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70F59B3-74E8-A648-899A-CFC6BB06C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29"/>
          <a:stretch/>
        </p:blipFill>
        <p:spPr>
          <a:xfrm>
            <a:off x="7678017" y="4038783"/>
            <a:ext cx="4406654" cy="2671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B7577-7AD1-364E-898A-5EE0ED02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973" y="2855660"/>
            <a:ext cx="3026664" cy="878396"/>
          </a:xfrm>
        </p:spPr>
        <p:txBody>
          <a:bodyPr/>
          <a:lstStyle/>
          <a:p>
            <a:r>
              <a:rPr lang="en-AE" dirty="0"/>
              <a:t>2) 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FC13F-37F5-D045-806F-34FDB39351A4}"/>
              </a:ext>
            </a:extLst>
          </p:cNvPr>
          <p:cNvSpPr txBox="1"/>
          <p:nvPr/>
        </p:nvSpPr>
        <p:spPr>
          <a:xfrm>
            <a:off x="167650" y="4398786"/>
            <a:ext cx="2522876" cy="147732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E" dirty="0"/>
              <a:t>4 LAYERS</a:t>
            </a:r>
          </a:p>
          <a:p>
            <a:pPr marL="285750" indent="-285750">
              <a:buFontTx/>
              <a:buChar char="-"/>
            </a:pPr>
            <a:r>
              <a:rPr lang="en-AE" dirty="0"/>
              <a:t>Embedding layer</a:t>
            </a:r>
          </a:p>
          <a:p>
            <a:pPr marL="285750" indent="-285750">
              <a:buFontTx/>
              <a:buChar char="-"/>
            </a:pPr>
            <a:r>
              <a:rPr lang="en-AE" dirty="0"/>
              <a:t>LSTM layer</a:t>
            </a:r>
          </a:p>
          <a:p>
            <a:pPr marL="285750" indent="-285750">
              <a:buFontTx/>
              <a:buChar char="-"/>
            </a:pPr>
            <a:r>
              <a:rPr lang="en-AE" dirty="0"/>
              <a:t>LSTM layer</a:t>
            </a:r>
          </a:p>
          <a:p>
            <a:pPr marL="285750" indent="-285750">
              <a:buFontTx/>
              <a:buChar char="-"/>
            </a:pPr>
            <a:r>
              <a:rPr lang="en-AE" dirty="0"/>
              <a:t>Dense layer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4E1078-A39F-0845-9C4C-9B7C4570FE94}"/>
              </a:ext>
            </a:extLst>
          </p:cNvPr>
          <p:cNvSpPr/>
          <p:nvPr/>
        </p:nvSpPr>
        <p:spPr>
          <a:xfrm rot="1497231">
            <a:off x="6038301" y="3823416"/>
            <a:ext cx="1668126" cy="2344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65127D-8BF0-BA4D-8F58-B6DB839EC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384" y="6163706"/>
            <a:ext cx="2333116" cy="261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19A67B09-4E7D-944D-A453-725211633DC4}"/>
              </a:ext>
            </a:extLst>
          </p:cNvPr>
          <p:cNvSpPr/>
          <p:nvPr/>
        </p:nvSpPr>
        <p:spPr>
          <a:xfrm rot="6966582" flipV="1">
            <a:off x="3636353" y="3784275"/>
            <a:ext cx="878184" cy="32712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1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157D085-839D-174D-8696-27EB9B63D4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92" r="5594" b="17399"/>
          <a:stretch/>
        </p:blipFill>
        <p:spPr>
          <a:xfrm>
            <a:off x="7902419" y="376249"/>
            <a:ext cx="4182252" cy="21746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104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6CF9D25-A3CB-084A-8ACD-E238A70EB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" r="15560" b="-4"/>
          <a:stretch/>
        </p:blipFill>
        <p:spPr>
          <a:xfrm>
            <a:off x="8254891" y="845425"/>
            <a:ext cx="3742108" cy="298957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BCCC70B-D394-1E4B-81E2-983E5D987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4" r="3185" b="2"/>
          <a:stretch/>
        </p:blipFill>
        <p:spPr>
          <a:xfrm>
            <a:off x="4211225" y="981068"/>
            <a:ext cx="3937107" cy="2853932"/>
          </a:xfrm>
          <a:prstGeom prst="rect">
            <a:avLst/>
          </a:prstGeom>
        </p:spPr>
      </p:pic>
      <p:pic>
        <p:nvPicPr>
          <p:cNvPr id="4" name="Content Placeholder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C705C40-0E2F-294D-BFD9-9C9CC553D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46" r="4458" b="1"/>
          <a:stretch/>
        </p:blipFill>
        <p:spPr>
          <a:xfrm>
            <a:off x="57413" y="914712"/>
            <a:ext cx="4047253" cy="2986645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B33FD0D-1E57-264C-82A2-BD4BD9615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5260798"/>
            <a:ext cx="5895975" cy="1277562"/>
          </a:xfrm>
          <a:prstGeom prst="rect">
            <a:avLst/>
          </a:prstGeom>
          <a:ln w="12700">
            <a:solidFill>
              <a:srgbClr val="404040"/>
            </a:solidFill>
          </a:ln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2F624D15-4809-944D-8134-3BA88C8F3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001" y="5109856"/>
            <a:ext cx="5348286" cy="1503864"/>
          </a:xfrm>
          <a:prstGeom prst="rect">
            <a:avLst/>
          </a:prstGeom>
          <a:ln w="12700">
            <a:solidFill>
              <a:srgbClr val="404040"/>
            </a:solidFill>
          </a:ln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016CA90-59F2-D245-AD3D-25A182661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666" y="981068"/>
            <a:ext cx="4120040" cy="285393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47F21DB-3EEB-3A4C-B68C-97E6339B6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6" y="1014247"/>
            <a:ext cx="4103830" cy="28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D969-526A-0648-B76D-F5942EBA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192913"/>
            <a:ext cx="5617464" cy="924687"/>
          </a:xfrm>
        </p:spPr>
        <p:txBody>
          <a:bodyPr>
            <a:normAutofit fontScale="90000"/>
          </a:bodyPr>
          <a:lstStyle/>
          <a:p>
            <a:r>
              <a:rPr lang="en-US" dirty="0"/>
              <a:t>3) T</a:t>
            </a:r>
            <a:r>
              <a:rPr lang="en-AE" dirty="0"/>
              <a:t>esting &amp; evaluating accuracy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27D85F0-F42D-284A-A44E-7E85BA4E9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049" y="192913"/>
            <a:ext cx="3808265" cy="2564575"/>
          </a:xfrm>
          <a:ln>
            <a:solidFill>
              <a:schemeClr val="tx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6A78E2C-B0AE-304C-B4EA-F8055C9E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31" y="2944674"/>
            <a:ext cx="9662290" cy="3720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1A076-4159-144B-A551-67F591F5F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" y="1475200"/>
            <a:ext cx="7586663" cy="50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28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45A7ED-99A0-0345-BAF0-F8495C62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evaluating accuracy on the training set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CB8A1AD-3117-FF49-B670-8CDBEC839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017" y="640078"/>
            <a:ext cx="8051966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9400-481B-974A-B176-7861BA41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AE" dirty="0"/>
              <a:t>Further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E94B-FEFB-D643-8A94-C60F40EE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52258"/>
            <a:ext cx="7729728" cy="3734180"/>
          </a:xfrm>
        </p:spPr>
        <p:txBody>
          <a:bodyPr>
            <a:normAutofit/>
          </a:bodyPr>
          <a:lstStyle/>
          <a:p>
            <a:r>
              <a:rPr lang="en-US" sz="2000" dirty="0"/>
              <a:t>Test the model with other datasets (shorter/longer sentences, more/less diverse)</a:t>
            </a:r>
          </a:p>
          <a:p>
            <a:r>
              <a:rPr lang="en-US" sz="2000" dirty="0"/>
              <a:t>Add different layers, change the order of layers (we have seen that the loss for the test set did not decrease after a specific number of epochs =&gt; a new approach is needed)</a:t>
            </a:r>
          </a:p>
          <a:p>
            <a:r>
              <a:rPr lang="en-US" sz="2000" dirty="0"/>
              <a:t>Reverse the order of words in the input sequences</a:t>
            </a:r>
          </a:p>
          <a:p>
            <a:r>
              <a:rPr lang="en-US" sz="2000" dirty="0"/>
              <a:t>Implement functions to add punctuation and Uppercase letters in the predicted sentences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3353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{BD90DD8B-60FE-F149-8D3D-8266E5A4DA8A}tf10001120</Template>
  <TotalTime>770</TotalTime>
  <Words>439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A French-English translation machine</vt:lpstr>
      <vt:lpstr>The project</vt:lpstr>
      <vt:lpstr>RNN and LSTM</vt:lpstr>
      <vt:lpstr>1) preprocessing</vt:lpstr>
      <vt:lpstr>2) training</vt:lpstr>
      <vt:lpstr>PowerPoint Presentation</vt:lpstr>
      <vt:lpstr>3) Testing &amp; evaluating accuracy</vt:lpstr>
      <vt:lpstr>evaluating accuracy on the training set</vt:lpstr>
      <vt:lpstr>Further improvement</vt:lpstr>
      <vt:lpstr>Bibliograhpy</vt:lpstr>
      <vt:lpstr>English  to  French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Mathilde SIMONI</dc:creator>
  <cp:lastModifiedBy>Mathilde SIMONI</cp:lastModifiedBy>
  <cp:revision>31</cp:revision>
  <dcterms:created xsi:type="dcterms:W3CDTF">2021-05-07T16:59:59Z</dcterms:created>
  <dcterms:modified xsi:type="dcterms:W3CDTF">2021-05-11T08:09:24Z</dcterms:modified>
</cp:coreProperties>
</file>