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type="body" idx="1"/>
          </p:nvPr>
        </p:nvSpPr>
        <p:spPr/>
        <p:txBody>
          <a:bodyPr bIns="0" lIns="0" rIns="0" tIns="0"/>
          <a:p/>
        </p:txBody>
      </p:sp>
      <p:sp>
        <p:nvSpPr>
          <p:cNvPr id="104868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490661" y="3359785"/>
            <a:ext cx="8610600" cy="1869440"/>
          </a:xfrm>
          <a:prstGeom prst="rect"/>
          <a:noFill/>
        </p:spPr>
        <p:txBody>
          <a:bodyPr anchor="t" bIns="45720" lIns="91440" rIns="91440" rtlCol="0" tIns="45720" wrap="square">
            <a:spAutoFit/>
          </a:bodyPr>
          <a:p>
            <a:r>
              <a:rPr dirty="0" sz="2400" lang="en-US"/>
              <a:t>STUDENT NAME: </a:t>
            </a:r>
            <a:r>
              <a:rPr dirty="0" sz="2400" lang="en-US"/>
              <a:t>I</a:t>
            </a:r>
            <a:r>
              <a:rPr dirty="0" sz="2400" lang="en-US"/>
              <a:t>n</a:t>
            </a:r>
            <a:r>
              <a:rPr dirty="0" sz="2400" lang="en-US"/>
              <a:t>d</a:t>
            </a:r>
            <a:r>
              <a:rPr dirty="0" sz="2400" lang="en-US"/>
              <a:t>h</a:t>
            </a:r>
            <a:r>
              <a:rPr dirty="0" sz="2400" lang="en-US"/>
              <a:t>u</a:t>
            </a:r>
            <a:r>
              <a:rPr dirty="0" sz="2400" lang="en-US"/>
              <a:t>m</a:t>
            </a:r>
            <a:r>
              <a:rPr dirty="0" sz="2400" lang="en-US"/>
              <a:t>athi</a:t>
            </a:r>
            <a:r>
              <a:rPr dirty="0" sz="2400" lang="en-US"/>
              <a:t>.</a:t>
            </a:r>
            <a:r>
              <a:rPr dirty="0" sz="2400" lang="en-US"/>
              <a:t> </a:t>
            </a:r>
            <a:r>
              <a:rPr dirty="0" sz="2400" lang="en-US"/>
              <a:t>S</a:t>
            </a:r>
            <a:endParaRPr altLang="en-US" lang="zh-CN"/>
          </a:p>
          <a:p>
            <a:r>
              <a:rPr dirty="0" sz="2400" lang="en-US"/>
              <a:t>REGISTER NO AND NMID: astvu24924924u09006</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a:t>
            </a:r>
            <a:r>
              <a:rPr dirty="0" sz="2400" lang="en-US"/>
              <a:t>S</a:t>
            </a:r>
            <a:r>
              <a:rPr dirty="0" sz="2400" lang="en-US"/>
              <a:t>S</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 </a:t>
            </a:r>
            <a:r>
              <a:rPr dirty="0" sz="2400" lang="en-US"/>
              <a:t>f</a:t>
            </a:r>
            <a:r>
              <a:rPr dirty="0" sz="2400" lang="en-US"/>
              <a:t>or</a:t>
            </a:r>
            <a:r>
              <a:rPr dirty="0" sz="2400" lang="en-US"/>
              <a:t> </a:t>
            </a:r>
            <a:r>
              <a:rPr dirty="0" sz="2400" lang="en-US"/>
              <a:t>women</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31607">
            <a:off x="3023611" y="1391961"/>
            <a:ext cx="3526792" cy="5478237"/>
          </a:xfrm>
          <a:prstGeom prst="rect"/>
        </p:spPr>
      </p:pic>
      <p:pic>
        <p:nvPicPr>
          <p:cNvPr id="2097168" name=""/>
          <p:cNvPicPr>
            <a:picLocks/>
          </p:cNvPicPr>
          <p:nvPr/>
        </p:nvPicPr>
        <p:blipFill>
          <a:blip xmlns:r="http://schemas.openxmlformats.org/officeDocument/2006/relationships" r:embed="rId3"/>
          <a:stretch>
            <a:fillRect/>
          </a:stretch>
        </p:blipFill>
        <p:spPr>
          <a:xfrm rot="0">
            <a:off x="7047985" y="1375864"/>
            <a:ext cx="4105923" cy="6035083"/>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1"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2" name=""/>
          <p:cNvSpPr txBox="1"/>
          <p:nvPr/>
        </p:nvSpPr>
        <p:spPr>
          <a:xfrm>
            <a:off x="1030722" y="2499502"/>
            <a:ext cx="8583494" cy="2606040"/>
          </a:xfrm>
          <a:prstGeom prst="rect"/>
        </p:spPr>
        <p:txBody>
          <a:bodyPr rtlCol="0" wrap="square">
            <a:spAutoFit/>
          </a:bodyPr>
          <a:p>
            <a:r>
              <a:rPr sz="2800" lang="en-IN">
                <a:solidFill>
                  <a:srgbClr val="000000"/>
                </a:solidFill>
              </a:rPr>
              <a:t>A digital portfolio is an effective way to showcase personal skills, achievements, and projects in an organized and professional manner. It helps students, professionals, and freelancers present their work to teachers, employers, or clients, and improves career and learning opportunities.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rot="226113" flipH="1">
            <a:off x="12736144" y="2623572"/>
            <a:ext cx="13123616" cy="4447747"/>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146997" y="1857375"/>
            <a:ext cx="12332280" cy="5501910"/>
            <a:chOff x="7388521" y="0"/>
            <a:chExt cx="4803756" cy="7510848"/>
          </a:xfrm>
        </p:grpSpPr>
        <p:sp>
          <p:nvSpPr>
            <p:cNvPr id="1048611"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2"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3"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4" name="object 13"/>
          <p:cNvSpPr/>
          <p:nvPr/>
        </p:nvSpPr>
        <p:spPr>
          <a:xfrm>
            <a:off x="0" y="4010025"/>
            <a:ext cx="1954357"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r>
              <a:rPr lang="en-US"/>
              <a:t> </a:t>
            </a:r>
            <a:r>
              <a:rPr lang="en-US"/>
              <a:t> </a:t>
            </a:r>
            <a:r>
              <a:rPr lang="en-US"/>
              <a:t> </a:t>
            </a:r>
            <a:endParaRPr altLang="en-US" lang="zh-CN"/>
          </a:p>
        </p:txBody>
      </p:sp>
      <p:sp>
        <p:nvSpPr>
          <p:cNvPr id="1048615"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6"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7"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8" name="object 17"/>
          <p:cNvSpPr txBox="1">
            <a:spLocks noGrp="1"/>
          </p:cNvSpPr>
          <p:nvPr>
            <p:ph type="title"/>
          </p:nvPr>
        </p:nvSpPr>
        <p:spPr>
          <a:xfrm>
            <a:off x="739774" y="829627"/>
            <a:ext cx="6973347" cy="486411"/>
          </a:xfrm>
          <a:prstGeom prst="rect"/>
          <a:ln>
            <a:solidFill>
              <a:srgbClr val="000000"/>
            </a:solidFill>
            <a:prstDash val="solid"/>
          </a:ln>
        </p:spPr>
        <p:txBody>
          <a:bodyPr bIns="0" lIns="0" rIns="0" rtlCol="0" tIns="16510" vert="horz" wrap="square">
            <a:spAutoFit/>
          </a:bodyPr>
          <a:p>
            <a:pPr marL="12700">
              <a:lnSpc>
                <a:spcPct val="100000"/>
              </a:lnSpc>
              <a:spcBef>
                <a:spcPts val="130"/>
              </a:spcBef>
            </a:pPr>
            <a:r>
              <a:rPr b="1" dirty="0" sz="4250" i="1" lang="en-US" spc="25" u="sng">
                <a:solidFill>
                  <a:srgbClr val="99CCFF"/>
                </a:solidFill>
                <a:latin typeface="9.1 launcher Bold final 2"/>
                <a:ea typeface="9.1 launcher Bold final 2"/>
                <a:cs typeface="9.1 launcher Bold final 2"/>
              </a:rPr>
              <a:t>P</a:t>
            </a:r>
            <a:r>
              <a:rPr b="1" dirty="0" sz="4250" i="1" lang="en-US" spc="25" u="sng">
                <a:solidFill>
                  <a:srgbClr val="99CCFF"/>
                </a:solidFill>
                <a:latin typeface="9.1 launcher Bold final 2"/>
                <a:ea typeface="9.1 launcher Bold final 2"/>
                <a:cs typeface="9.1 launcher Bold final 2"/>
              </a:rPr>
              <a:t>R</a:t>
            </a:r>
            <a:r>
              <a:rPr b="1" dirty="0" sz="4250" i="1" lang="en-US" spc="25" u="sng">
                <a:solidFill>
                  <a:srgbClr val="99CCFF"/>
                </a:solidFill>
                <a:latin typeface="9.1 launcher Bold final 2"/>
                <a:ea typeface="9.1 launcher Bold final 2"/>
                <a:cs typeface="9.1 launcher Bold final 2"/>
              </a:rPr>
              <a:t>OJECT</a:t>
            </a:r>
            <a:r>
              <a:rPr b="1" dirty="0" sz="5150" i="1" lang="en-US" spc="25" u="sng">
                <a:solidFill>
                  <a:srgbClr val="99CCFF"/>
                </a:solidFill>
                <a:latin typeface="9.1 launcher Bold final 2"/>
                <a:ea typeface="9.1 launcher Bold final 2"/>
                <a:cs typeface="9.1 launcher Bold final 2"/>
              </a:rPr>
              <a:t> </a:t>
            </a:r>
            <a:r>
              <a:rPr b="1" dirty="0" sz="5150" i="1" lang="en-US" spc="25" u="sng">
                <a:solidFill>
                  <a:srgbClr val="99CCFF"/>
                </a:solidFill>
                <a:latin typeface="9.1 launcher Bold final 2"/>
                <a:ea typeface="9.1 launcher Bold final 2"/>
                <a:cs typeface="9.1 launcher Bold final 2"/>
              </a:rPr>
              <a:t>t</a:t>
            </a:r>
            <a:r>
              <a:rPr b="1" dirty="0" sz="5150" i="1" lang="en-US" spc="25" u="sng">
                <a:solidFill>
                  <a:srgbClr val="99CCFF"/>
                </a:solidFill>
                <a:latin typeface="9.1 launcher Bold final 2"/>
                <a:ea typeface="9.1 launcher Bold final 2"/>
                <a:cs typeface="9.1 launcher Bold final 2"/>
              </a:rPr>
              <a:t>i</a:t>
            </a:r>
            <a:r>
              <a:rPr b="1" dirty="0" sz="5150" i="1" lang="en-US" spc="25" u="sng">
                <a:solidFill>
                  <a:srgbClr val="99CCFF"/>
                </a:solidFill>
                <a:latin typeface="9.1 launcher Bold final 2"/>
                <a:ea typeface="9.1 launcher Bold final 2"/>
                <a:cs typeface="9.1 launcher Bold final 2"/>
              </a:rPr>
              <a:t>t</a:t>
            </a:r>
            <a:r>
              <a:rPr b="1" dirty="0" sz="5150" i="1" lang="en-US" spc="25" u="sng">
                <a:solidFill>
                  <a:srgbClr val="99CCFF"/>
                </a:solidFill>
                <a:latin typeface="9.1 launcher Bold final 2"/>
                <a:ea typeface="9.1 launcher Bold final 2"/>
                <a:cs typeface="9.1 launcher Bold final 2"/>
              </a:rPr>
              <a:t>le</a:t>
            </a:r>
            <a:r>
              <a:rPr dirty="0" sz="4250" lang="en-US" spc="25">
                <a:solidFill>
                  <a:srgbClr val="0000FF"/>
                </a:solidFill>
              </a:rPr>
              <a:t> </a:t>
            </a:r>
            <a:endParaRPr sz="4250">
              <a:solidFill>
                <a:srgbClr val="0000FF"/>
              </a:solidFill>
            </a:endParaRPr>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9"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0" name=""/>
          <p:cNvSpPr txBox="1"/>
          <p:nvPr/>
        </p:nvSpPr>
        <p:spPr>
          <a:xfrm>
            <a:off x="977177" y="3258342"/>
            <a:ext cx="8932205" cy="1018540"/>
          </a:xfrm>
          <a:prstGeom prst="rect"/>
          <a:solidFill>
            <a:srgbClr val="FFE5E5"/>
          </a:solidFill>
        </p:spPr>
        <p:txBody>
          <a:bodyPr rtlCol="0" wrap="square">
            <a:spAutoFit/>
          </a:bodyPr>
          <a:p>
            <a:r>
              <a:rPr b="1" sz="6200" i="1" lang="en-US" u="none">
                <a:solidFill>
                  <a:srgbClr val="99CCFF"/>
                </a:solidFill>
              </a:rPr>
              <a:t>S</a:t>
            </a:r>
            <a:r>
              <a:rPr b="1" sz="6200" i="1" lang="en-US" u="none">
                <a:solidFill>
                  <a:srgbClr val="99CCFF"/>
                </a:solidFill>
              </a:rPr>
              <a:t>t</a:t>
            </a:r>
            <a:r>
              <a:rPr b="1" sz="6200" i="1" lang="en-US" u="none">
                <a:solidFill>
                  <a:srgbClr val="99CCFF"/>
                </a:solidFill>
              </a:rPr>
              <a:t>udent </a:t>
            </a:r>
            <a:r>
              <a:rPr b="1" sz="6200" i="1" lang="en-US" u="none">
                <a:solidFill>
                  <a:srgbClr val="99CCFF"/>
                </a:solidFill>
              </a:rPr>
              <a:t>d</a:t>
            </a:r>
            <a:r>
              <a:rPr b="1" sz="6200" i="1" lang="en-US" u="none">
                <a:solidFill>
                  <a:srgbClr val="99CCFF"/>
                </a:solidFill>
              </a:rPr>
              <a:t>i</a:t>
            </a:r>
            <a:r>
              <a:rPr b="1" sz="6200" i="1" lang="en-US" u="none">
                <a:solidFill>
                  <a:srgbClr val="99CCFF"/>
                </a:solidFill>
              </a:rPr>
              <a:t>g</a:t>
            </a:r>
            <a:r>
              <a:rPr b="1" sz="6200" i="1" lang="en-US" u="none">
                <a:solidFill>
                  <a:srgbClr val="99CCFF"/>
                </a:solidFill>
              </a:rPr>
              <a:t>i</a:t>
            </a:r>
            <a:r>
              <a:rPr b="1" sz="6200" i="1" lang="en-US" u="none">
                <a:solidFill>
                  <a:srgbClr val="99CCFF"/>
                </a:solidFill>
              </a:rPr>
              <a:t>tal </a:t>
            </a:r>
            <a:r>
              <a:rPr b="1" sz="6200" i="1" lang="en-US" u="none">
                <a:solidFill>
                  <a:srgbClr val="99CCFF"/>
                </a:solidFill>
              </a:rPr>
              <a:t>p</a:t>
            </a:r>
            <a:r>
              <a:rPr b="1" sz="6200" i="1" lang="en-US" u="none">
                <a:solidFill>
                  <a:srgbClr val="99CCFF"/>
                </a:solidFill>
              </a:rPr>
              <a:t>o</a:t>
            </a:r>
            <a:r>
              <a:rPr b="1" sz="6200" i="1" lang="en-US" u="none">
                <a:solidFill>
                  <a:srgbClr val="99CCFF"/>
                </a:solidFill>
              </a:rPr>
              <a:t>r</a:t>
            </a:r>
            <a:r>
              <a:rPr b="1" sz="6200" i="1" lang="en-US" u="none">
                <a:solidFill>
                  <a:srgbClr val="99CCFF"/>
                </a:solidFill>
              </a:rPr>
              <a:t>tfolio</a:t>
            </a:r>
            <a:r>
              <a:rPr b="1" sz="5800" i="1" lang="en-US" u="none">
                <a:solidFill>
                  <a:srgbClr val="99CCFF"/>
                </a:solidFill>
              </a:rPr>
              <a:t> </a:t>
            </a:r>
            <a:endParaRPr b="1" sz="5800" i="1" lang="en-US" u="none">
              <a:solidFill>
                <a:srgbClr val="99CC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5" name="object 21"/>
          <p:cNvSpPr txBox="1">
            <a:spLocks noGrp="1"/>
          </p:cNvSpPr>
          <p:nvPr>
            <p:ph type="title"/>
          </p:nvPr>
        </p:nvSpPr>
        <p:spPr>
          <a:xfrm>
            <a:off x="739775" y="445388"/>
            <a:ext cx="3063059"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7" name="TextBox 22"/>
          <p:cNvSpPr txBox="1"/>
          <p:nvPr/>
        </p:nvSpPr>
        <p:spPr>
          <a:xfrm>
            <a:off x="2509807" y="1041533"/>
            <a:ext cx="5029200" cy="51206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8908586" y="2546870"/>
            <a:ext cx="8195448" cy="2706150"/>
            <a:chOff x="8290873" y="3370800"/>
            <a:chExt cx="1519877" cy="2706150"/>
          </a:xfrm>
        </p:grpSpPr>
        <p:sp>
          <p:nvSpPr>
            <p:cNvPr id="104863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rot="21600000">
              <a:off x="8290873" y="3370800"/>
              <a:ext cx="609577" cy="2383344"/>
            </a:xfrm>
            <a:prstGeom prst="rect"/>
          </p:spPr>
        </p:pic>
      </p:grpSp>
      <p:sp>
        <p:nvSpPr>
          <p:cNvPr id="104864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1" name="object 7"/>
          <p:cNvSpPr txBox="1">
            <a:spLocks noGrp="1"/>
          </p:cNvSpPr>
          <p:nvPr>
            <p:ph type="title"/>
          </p:nvPr>
        </p:nvSpPr>
        <p:spPr>
          <a:xfrm>
            <a:off x="459104" y="434340"/>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3" name=""/>
          <p:cNvSpPr txBox="1"/>
          <p:nvPr/>
        </p:nvSpPr>
        <p:spPr>
          <a:xfrm rot="48427">
            <a:off x="670052" y="2079759"/>
            <a:ext cx="8983980" cy="3444239"/>
          </a:xfrm>
          <a:prstGeom prst="rect"/>
        </p:spPr>
        <p:txBody>
          <a:bodyPr rtlCol="0" vert="horz" wrap="square">
            <a:spAutoFit/>
          </a:bodyPr>
          <a:p>
            <a:endParaRPr sz="2800" lang="en-IN">
              <a:solidFill>
                <a:srgbClr val="000000"/>
              </a:solidFill>
            </a:endParaRPr>
          </a:p>
          <a:p>
            <a:pPr algn="l"/>
            <a:r>
              <a:rPr b="1" sz="2800" lang="en-IN">
                <a:solidFill>
                  <a:srgbClr val="000000"/>
                </a:solidFill>
              </a:rPr>
              <a:t>Students often struggle to showcase their skills, achievements, and projects using traditional paper-based methods, which are hard to update and share. A digital portfolio is needed to provide an organized, interactive, and easily accessible platform for students to present their academic and personal growth effectively</a:t>
            </a:r>
            <a:endParaRPr b="1"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4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7" name="object 5"/>
          <p:cNvSpPr txBox="1">
            <a:spLocks noGrp="1"/>
          </p:cNvSpPr>
          <p:nvPr>
            <p:ph type="title"/>
          </p:nvPr>
        </p:nvSpPr>
        <p:spPr>
          <a:xfrm>
            <a:off x="483882" y="488950"/>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0"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4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49" name=""/>
          <p:cNvSpPr txBox="1"/>
          <p:nvPr/>
        </p:nvSpPr>
        <p:spPr>
          <a:xfrm>
            <a:off x="1186207" y="1771797"/>
            <a:ext cx="8624541" cy="4701540"/>
          </a:xfrm>
          <a:prstGeom prst="rect"/>
        </p:spPr>
        <p:txBody>
          <a:bodyPr rtlCol="0" wrap="square">
            <a:spAutoFit/>
          </a:bodyPr>
          <a:p>
            <a:r>
              <a:rPr sz="2800" lang="en-IN">
                <a:solidFill>
                  <a:srgbClr val="000000"/>
                </a:solidFill>
              </a:rPr>
              <a:t>Teachers / Professors → if the portfolio is for academic purposes or assignments.</a:t>
            </a:r>
            <a:endParaRPr sz="2800" lang="en-IN">
              <a:solidFill>
                <a:srgbClr val="000000"/>
              </a:solidFill>
            </a:endParaRPr>
          </a:p>
          <a:p>
            <a:r>
              <a:rPr sz="2800" lang="en-IN">
                <a:solidFill>
                  <a:srgbClr val="000000"/>
                </a:solidFill>
              </a:rPr>
              <a:t>Employers / Recruiters → if it’s a career-oriented portfolio showing your skills, projects, and achievements.</a:t>
            </a:r>
            <a:endParaRPr sz="2800" lang="en-IN">
              <a:solidFill>
                <a:srgbClr val="000000"/>
              </a:solidFill>
            </a:endParaRPr>
          </a:p>
          <a:p>
            <a:r>
              <a:rPr sz="2800" lang="en-IN">
                <a:solidFill>
                  <a:srgbClr val="000000"/>
                </a:solidFill>
              </a:rPr>
              <a:t>Clients → if you are a freelancer or designer/developer showcasing your work.</a:t>
            </a:r>
            <a:endParaRPr sz="2800" lang="en-IN">
              <a:solidFill>
                <a:srgbClr val="000000"/>
              </a:solidFill>
            </a:endParaRPr>
          </a:p>
          <a:p>
            <a:r>
              <a:rPr sz="2800" lang="en-IN">
                <a:solidFill>
                  <a:srgbClr val="000000"/>
                </a:solidFill>
              </a:rPr>
              <a:t>Peers / Classmates → if it’s for collaboration, feedback, or sharing ideas.</a:t>
            </a:r>
            <a:endParaRPr sz="2800" lang="en-IN">
              <a:solidFill>
                <a:srgbClr val="000000"/>
              </a:solidFill>
            </a:endParaRPr>
          </a:p>
          <a:p>
            <a:r>
              <a:rPr sz="2800" lang="en-IN">
                <a:solidFill>
                  <a:srgbClr val="000000"/>
                </a:solidFill>
              </a:rPr>
              <a:t>Yourself → to track your own learning progress, growth, and achievements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pic>
        <p:nvPicPr>
          <p:cNvPr id="2097161" name="object 2"/>
          <p:cNvPicPr>
            <a:picLocks/>
          </p:cNvPicPr>
          <p:nvPr/>
        </p:nvPicPr>
        <p:blipFill>
          <a:blip xmlns:r="http://schemas.openxmlformats.org/officeDocument/2006/relationships" r:embed="rId1" cstate="print"/>
          <a:stretch>
            <a:fillRect/>
          </a:stretch>
        </p:blipFill>
        <p:spPr>
          <a:xfrm>
            <a:off x="9353550" y="180975"/>
            <a:ext cx="2439064" cy="3248025"/>
          </a:xfrm>
          <a:prstGeom prst="rect"/>
        </p:spPr>
      </p:pic>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6592166" y="1857373"/>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3" name="object 6"/>
          <p:cNvSpPr txBox="1">
            <a:spLocks noGrp="1"/>
          </p:cNvSpPr>
          <p:nvPr>
            <p:ph type="title"/>
          </p:nvPr>
        </p:nvSpPr>
        <p:spPr>
          <a:xfrm>
            <a:off x="47625" y="18097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2"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5" name=""/>
          <p:cNvSpPr txBox="1"/>
          <p:nvPr/>
        </p:nvSpPr>
        <p:spPr>
          <a:xfrm>
            <a:off x="47625" y="1375410"/>
            <a:ext cx="9436633" cy="47015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rPr>
              <a:t>Tools:</a:t>
            </a:r>
            <a:endParaRPr sz="2800" lang="en-IN">
              <a:solidFill>
                <a:srgbClr val="000000"/>
              </a:solidFill>
            </a:endParaRPr>
          </a:p>
          <a:p>
            <a:r>
              <a:rPr sz="2800" lang="en-IN">
                <a:solidFill>
                  <a:srgbClr val="000000"/>
                </a:solidFill>
              </a:rPr>
              <a:t>Canva, PowerPoint, Google Slides (for designing)</a:t>
            </a:r>
            <a:endParaRPr sz="2800" lang="en-IN">
              <a:solidFill>
                <a:srgbClr val="000000"/>
              </a:solidFill>
            </a:endParaRPr>
          </a:p>
          <a:p>
            <a:r>
              <a:rPr sz="2800" lang="en-IN">
                <a:solidFill>
                  <a:srgbClr val="000000"/>
                </a:solidFill>
              </a:rPr>
              <a:t>Adobe Photoshop, Illustrator, Figma (for creative work)</a:t>
            </a:r>
            <a:endParaRPr sz="2800" lang="en-IN">
              <a:solidFill>
                <a:srgbClr val="000000"/>
              </a:solidFill>
            </a:endParaRPr>
          </a:p>
          <a:p>
            <a:r>
              <a:rPr sz="2800" lang="en-IN">
                <a:solidFill>
                  <a:srgbClr val="000000"/>
                </a:solidFill>
              </a:rPr>
              <a:t>WordPress, Wix, Google Sites (for no-code websites)</a:t>
            </a:r>
            <a:endParaRPr sz="2800" lang="en-IN">
              <a:solidFill>
                <a:srgbClr val="000000"/>
              </a:solidFill>
            </a:endParaRPr>
          </a:p>
          <a:p>
            <a:r>
              <a:rPr sz="2800" lang="en-IN">
                <a:solidFill>
                  <a:srgbClr val="000000"/>
                </a:solidFill>
              </a:rPr>
              <a:t>GitHub (for developer portfolios)</a:t>
            </a:r>
            <a:endParaRPr sz="2800" lang="en-IN">
              <a:solidFill>
                <a:srgbClr val="000000"/>
              </a:solidFill>
            </a:endParaRPr>
          </a:p>
          <a:p>
            <a:r>
              <a:rPr sz="2800" lang="en-US">
                <a:solidFill>
                  <a:srgbClr val="000000"/>
                </a:solidFill>
              </a:rPr>
              <a:t>Technologies:</a:t>
            </a:r>
            <a:endParaRPr sz="2800" lang="en-IN">
              <a:solidFill>
                <a:srgbClr val="000000"/>
              </a:solidFill>
            </a:endParaRPr>
          </a:p>
          <a:p>
            <a:r>
              <a:rPr sz="2800" lang="en-US">
                <a:solidFill>
                  <a:srgbClr val="000000"/>
                </a:solidFill>
              </a:rPr>
              <a:t>Frontend: HTML, CSS, JavaScript</a:t>
            </a:r>
            <a:endParaRPr sz="2800" lang="en-IN">
              <a:solidFill>
                <a:srgbClr val="000000"/>
              </a:solidFill>
            </a:endParaRPr>
          </a:p>
          <a:p>
            <a:r>
              <a:rPr sz="2800" lang="en-US">
                <a:solidFill>
                  <a:srgbClr val="000000"/>
                </a:solidFill>
              </a:rPr>
              <a:t>Frameworks: React, Angular, Vue</a:t>
            </a:r>
            <a:endParaRPr sz="2800" lang="en-IN">
              <a:solidFill>
                <a:srgbClr val="000000"/>
              </a:solidFill>
            </a:endParaRPr>
          </a:p>
          <a:p>
            <a:r>
              <a:rPr sz="2800" lang="en-US">
                <a:solidFill>
                  <a:srgbClr val="000000"/>
                </a:solidFill>
              </a:rPr>
              <a:t>Backend: Node.js, PHP, Python (Django/Flask)</a:t>
            </a:r>
            <a:endParaRPr sz="2800" lang="en-IN">
              <a:solidFill>
                <a:srgbClr val="000000"/>
              </a:solidFill>
            </a:endParaRPr>
          </a:p>
          <a:p>
            <a:r>
              <a:rPr sz="2800" lang="en-US">
                <a:solidFill>
                  <a:srgbClr val="000000"/>
                </a:solidFill>
              </a:rPr>
              <a:t>Database: MySQL, MongoDB, Firebase</a:t>
            </a:r>
            <a:endParaRPr sz="2800" lang="en-IN">
              <a:solidFill>
                <a:srgbClr val="000000"/>
              </a:solidFill>
            </a:endParaRPr>
          </a:p>
          <a:p>
            <a:r>
              <a:rPr sz="2800" lang="en-US">
                <a:solidFill>
                  <a:srgbClr val="000000"/>
                </a:solidFill>
              </a:rPr>
              <a:t>Hosting: GitHub Pages, Netlify, Vercel, AWS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7</a:t>
            </a:fld>
            <a:endParaRPr sz="1100">
              <a:latin typeface="Trebuchet MS"/>
              <a:cs typeface="Trebuchet MS"/>
            </a:endParaRPr>
          </a:p>
        </p:txBody>
      </p:sp>
      <p:sp>
        <p:nvSpPr>
          <p:cNvPr id="1048658" name="object 8"/>
          <p:cNvSpPr txBox="1"/>
          <p:nvPr/>
        </p:nvSpPr>
        <p:spPr>
          <a:xfrm>
            <a:off x="739775" y="291147"/>
            <a:ext cx="8794750" cy="183070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a:p>
            <a:pPr marL="12700">
              <a:lnSpc>
                <a:spcPct val="100000"/>
              </a:lnSpc>
              <a:spcBef>
                <a:spcPts val="105"/>
              </a:spcBef>
            </a:pPr>
            <a:endParaRPr dirty="0" sz="4000">
              <a:latin typeface="Trebuchet MS"/>
              <a:cs typeface="Trebuchet MS"/>
            </a:endParaRPr>
          </a:p>
          <a:p>
            <a:pPr marL="12700">
              <a:lnSpc>
                <a:spcPct val="100000"/>
              </a:lnSpc>
              <a:spcBef>
                <a:spcPts val="105"/>
              </a:spcBef>
            </a:pPr>
            <a:endParaRPr dirty="0" sz="4000">
              <a:latin typeface="Trebuchet MS"/>
              <a:cs typeface="Trebuchet MS"/>
            </a:endParaRPr>
          </a:p>
        </p:txBody>
      </p:sp>
      <p:sp>
        <p:nvSpPr>
          <p:cNvPr id="104865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
          <p:cNvSpPr txBox="1"/>
          <p:nvPr/>
        </p:nvSpPr>
        <p:spPr>
          <a:xfrm>
            <a:off x="951831" y="1206499"/>
            <a:ext cx="8006101" cy="5120640"/>
          </a:xfrm>
          <a:prstGeom prst="rect"/>
        </p:spPr>
        <p:txBody>
          <a:bodyPr rtlCol="0" wrap="square">
            <a:spAutoFit/>
          </a:bodyPr>
          <a:p>
            <a:r>
              <a:rPr sz="2800" lang="en-IN">
                <a:solidFill>
                  <a:srgbClr val="000000"/>
                </a:solidFill>
              </a:rPr>
              <a:t>Portfolio designs and layout refer to the way information is arranged and presented in a portfolio. Common designs include:
Single-page / Scrolling layout
Grid layout (projects shown in boxes)
Gallery/Visual layout (images &amp; creative work)
Tabbed/Section-based layout (About, Skills, Projects, Contact)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7"/>
          <p:cNvSpPr txBox="1">
            <a:spLocks noGrp="1"/>
          </p:cNvSpPr>
          <p:nvPr>
            <p:ph type="title"/>
          </p:nvPr>
        </p:nvSpPr>
        <p:spPr>
          <a:xfrm>
            <a:off x="187643" y="126245"/>
            <a:ext cx="7124526"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66" name=""/>
          <p:cNvSpPr txBox="1"/>
          <p:nvPr/>
        </p:nvSpPr>
        <p:spPr>
          <a:xfrm rot="8963">
            <a:off x="744798" y="1397794"/>
            <a:ext cx="8014212" cy="4701539"/>
          </a:xfrm>
          <a:prstGeom prst="rect"/>
        </p:spPr>
        <p:txBody>
          <a:bodyPr rtlCol="0" wrap="square">
            <a:spAutoFit/>
          </a:bodyPr>
          <a:p>
            <a:r>
              <a:rPr sz="2800" lang="en-IN">
                <a:solidFill>
                  <a:srgbClr val="000000"/>
                </a:solidFill>
              </a:rPr>
              <a:t>
The Student Digital Portfolio is a web-based platform that allows students to showcase their personal details, academic achievements, skills, and projects in a structured and interactive format. It enables easy updates, multimedia integration, and sharing with teachers or recruiters, serving as a professional showcase of a student’s growth and capabilitlines</a:t>
            </a:r>
            <a:r>
              <a:rPr sz="2800" lang="en-IN">
                <a:solidFill>
                  <a:srgbClr val="000000"/>
                </a:solidFill>
              </a:rPr>
              <a:t>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668" name=""/>
          <p:cNvSpPr txBox="1"/>
          <p:nvPr/>
        </p:nvSpPr>
        <p:spPr>
          <a:xfrm>
            <a:off x="755331" y="1496883"/>
            <a:ext cx="5244534" cy="5120639"/>
          </a:xfrm>
          <a:prstGeom prst="rect"/>
        </p:spPr>
        <p:txBody>
          <a:bodyPr rtlCol="0" wrap="square">
            <a:spAutoFit/>
          </a:bodyPr>
          <a:p>
            <a:r>
              <a:rPr sz="2800" lang="en-IN">
                <a:solidFill>
                  <a:srgbClr val="000000"/>
                </a:solidFill>
              </a:rPr>
              <a:t>Features:
Personal details (name, profile, contact info)
Education &amp; skills section
Projects / Work samples
Resume download option
Attractive design &amp; layout</a:t>
            </a:r>
            <a:endParaRPr sz="2800" lang="en-IN">
              <a:solidFill>
                <a:srgbClr val="000000"/>
              </a:solidFill>
            </a:endParaRPr>
          </a:p>
        </p:txBody>
      </p:sp>
      <p:sp>
        <p:nvSpPr>
          <p:cNvPr id="1048669" name=""/>
          <p:cNvSpPr txBox="1"/>
          <p:nvPr/>
        </p:nvSpPr>
        <p:spPr>
          <a:xfrm>
            <a:off x="5501161" y="1496883"/>
            <a:ext cx="5935506" cy="6377940"/>
          </a:xfrm>
          <a:prstGeom prst="rect"/>
        </p:spPr>
        <p:txBody>
          <a:bodyPr rtlCol="0" wrap="square">
            <a:spAutoFit/>
          </a:bodyPr>
          <a:p>
            <a:r>
              <a:rPr sz="2800" lang="en-IN">
                <a:solidFill>
                  <a:srgbClr val="000000"/>
                </a:solidFill>
              </a:rPr>
              <a:t>Functionality:
Easy navigation (menu, links, tabs)
Interactive elements (buttons, animations)
Search or filter (for projects/works)
Responsive design (works on mobile &amp; desktop)
Online accessibility (shareable link/URL)</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2024-03-23T16:07:22Z</dcterms:created>
  <dcterms:modified xsi:type="dcterms:W3CDTF">2025-08-30T17:04:07Z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b005662b02234af68bf4ac5f203210ae</vt:lpwstr>
  </property>
</Properties>
</file>