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Cherry Cream Soda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CherryCreamSoda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to-engineering.screenstepslive.com/s/ito_fase/a/1269075-using-google-colab-for-a-coding-activity-prof-sinisa-colic#collab-basics" TargetMode="External"/><Relationship Id="rId3" Type="http://schemas.openxmlformats.org/officeDocument/2006/relationships/hyperlink" Target="https://colab.research.google.com/drive/1zyd2QnOjq46bJC1fbHVqmnkxpJGdOc94?usp=sharing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reecodecamp.org/news/how-machines-make-sense-of-big-data-an-introduction-to-clustering-algorithms-4bd97d4fbaba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DOjbxnJMobmIxAGE42Y2IEFnrx06vtqxQLQNbbbLNrs/edit?usp=sharing" TargetMode="External"/><Relationship Id="rId3" Type="http://schemas.openxmlformats.org/officeDocument/2006/relationships/hyperlink" Target="https://colab.research.google.com/drive/1FspVjpwhy_8sDw8Tf9ugWy6E4AXOMJAw?usp=sharing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s.princeton.edu/courses/archive/fall18/cos324/files/kmeans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2a65fe06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2a65fe0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2a65fe06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2a65fe06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2a65fe06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2a65fe06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2ca7fe0fe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2ca7fe0f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basics: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https://ito-engineering.screenstepslive.com/s/ito_fase/a/1269075-using-google-colab-for-a-coding-activity-prof-sinisa-colic#collab-basics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Code-Along Starter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https://colab.research.google.com/drive/1zyd2QnOjq46bJC1fbHVqmnkxpJGdOc94?usp=sharing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c23d4f5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c23d4f5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JOEL &amp; KIANA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2ca7fe0f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2ca7fe0f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a8221038f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a8221038f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ac6befb9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ac6befb9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ac6befb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ac6befb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ac6befb9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ac6befb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DAVID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2ca7fe0f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2ca7fe0f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https://www.freecodecamp.org/news/how-machines-make-sense-of-big-data-an-introduction-to-clustering-algorithms-4bd97d4fbaba/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115,975 ways to cluster 10 items!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ac6befb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ac6befb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DAVID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2ca7fe0fe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32ca7fe0fe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https://docs.google.com/document/d/1DOjbxnJMobmIxAGE42Y2IEFnrx06vtqxQLQNbbbLNrs/edit?usp=sharing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 Code-Along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https://colab.research.google.com/drive/1FspVjpwhy_8sDw8Tf9ugWy6E4AXOMJAw?usp=sharing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2a65fe06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2a65fe06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360f16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e360f16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e360f16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e360f16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e360f161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e360f161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e360f161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e360f161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e360f16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e360f16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r>
              <a:rPr lang="en">
                <a:solidFill>
                  <a:schemeClr val="dk1"/>
                </a:solidFill>
              </a:rPr>
              <a:t>WELL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2a65fe0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2a65fe0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r>
              <a:rPr lang="en">
                <a:solidFill>
                  <a:schemeClr val="dk1"/>
                </a:solidFill>
              </a:rPr>
              <a:t>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Princeton paper: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https://www.cs.princeton.edu/courses/archive/fall18/cos324/files/kmeans.pdf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hyperlink" Target="https://colab.research.google.com/drive/1zyd2QnOjq46bJC1fbHVqmnkxpJGdOc94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hyperlink" Target="https://g.co/kgs/xQTQ7Q" TargetMode="External"/><Relationship Id="rId7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document/d/1DOjbxnJMobmIxAGE42Y2IEFnrx06vtqxQLQNbbbLNrs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581025" y="2834125"/>
            <a:ext cx="6036600" cy="17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D. Lojacono, Seth Adams, Kiana Herr, David Moste, Joel Bianchi, Maxwell Yearwood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Iterative Refinement Technique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87900" y="1261225"/>
            <a:ext cx="4702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algorithm for k-means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"Lloyd's algorithm" or "naïve k-means"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Alternates between assigning data points to the nearest cluster and recomputing the cluster means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Converges when the centroids no longer change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500" y="1261225"/>
            <a:ext cx="3433012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the </a:t>
            </a:r>
            <a:r>
              <a:rPr lang="en"/>
              <a:t>K-means Clustering Algorithm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304875"/>
            <a:ext cx="422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Choose the number of clusters to form (k)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Randomly select k observations and assign them as the initial centroids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Assign each observation to the nearest centroid using a distance measure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Recalculate the centroids of each cluster as the mean of all observations in that cluster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Repeat steps 3 and 4 until convergence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225" y="1144125"/>
            <a:ext cx="3861200" cy="38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k-Means Clustering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87900" y="12612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guarantee to find the optimum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Determining the optimal number of clusters can be subjective or based on external criteria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675" y="2352400"/>
            <a:ext cx="2398550" cy="23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4864000" y="3194225"/>
            <a:ext cx="3892200" cy="1793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499300" y="3194350"/>
            <a:ext cx="3114900" cy="179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4863925" y="1351325"/>
            <a:ext cx="3892200" cy="1732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499375" y="1351350"/>
            <a:ext cx="3114900" cy="1732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950" y="1412850"/>
            <a:ext cx="1223850" cy="14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4875100" y="2526700"/>
            <a:ext cx="389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“Notebook” for Python code that allows testing small bits at a time</a:t>
            </a:r>
            <a:endParaRPr i="1"/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“Notebooks”: Popular Data Science Tools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10" y="1361375"/>
            <a:ext cx="3232475" cy="9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664875" y="2659900"/>
            <a:ext cx="28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Language we are programming in</a:t>
            </a:r>
            <a:endParaRPr i="1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4700" y="3160050"/>
            <a:ext cx="2218101" cy="9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4875100" y="3974500"/>
            <a:ext cx="389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Free online coding environment that can handle Python notebooks</a:t>
            </a:r>
            <a:endParaRPr i="1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263" y="3361775"/>
            <a:ext cx="2931125" cy="10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684100" y="4431700"/>
            <a:ext cx="286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Free online coding environment for Python</a:t>
            </a:r>
            <a:endParaRPr i="1"/>
          </a:p>
        </p:txBody>
      </p:sp>
      <p:sp>
        <p:nvSpPr>
          <p:cNvPr id="172" name="Google Shape;172;p25"/>
          <p:cNvSpPr/>
          <p:nvPr/>
        </p:nvSpPr>
        <p:spPr>
          <a:xfrm>
            <a:off x="7103950" y="1499325"/>
            <a:ext cx="1525500" cy="95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Python blocks &amp; MD blocks in a </a:t>
            </a:r>
            <a:r>
              <a:rPr b="1" lang="en"/>
              <a:t>.ipynb</a:t>
            </a:r>
            <a:r>
              <a:rPr lang="en"/>
              <a:t> file</a:t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735025" y="2360275"/>
            <a:ext cx="2643600" cy="25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Python in a </a:t>
            </a:r>
            <a:r>
              <a:rPr b="1" lang="en"/>
              <a:t>.py</a:t>
            </a:r>
            <a:r>
              <a:rPr lang="en"/>
              <a:t> file</a:t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4968175" y="4566375"/>
            <a:ext cx="3661200" cy="5226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Code-Along Starter Code Notebook</a:t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87900" y="458025"/>
            <a:ext cx="2891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CODE-ALONG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86925" y="261875"/>
            <a:ext cx="15279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ROOM 1</a:t>
            </a:r>
            <a:endParaRPr b="1" sz="2400"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875" y="3269575"/>
            <a:ext cx="1374900" cy="153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913" y="785075"/>
            <a:ext cx="1382400" cy="153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 flipH="1" rot="10800000">
            <a:off x="5000775" y="3395500"/>
            <a:ext cx="2286000" cy="980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214175" y="2648300"/>
            <a:ext cx="15279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ROOM 2</a:t>
            </a:r>
            <a:endParaRPr b="1" sz="2400"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6811" y="177850"/>
            <a:ext cx="1575600" cy="29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/>
          <p:nvPr/>
        </p:nvSpPr>
        <p:spPr>
          <a:xfrm>
            <a:off x="5000775" y="1545488"/>
            <a:ext cx="2286000" cy="1089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3841363" y="2317475"/>
            <a:ext cx="2386500" cy="12531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FLIP A COIN!</a:t>
            </a:r>
            <a:endParaRPr b="1" sz="800">
              <a:solidFill>
                <a:schemeClr val="lt1"/>
              </a:solidFill>
            </a:endParaRPr>
          </a:p>
        </p:txBody>
      </p:sp>
      <p:grpSp>
        <p:nvGrpSpPr>
          <p:cNvPr id="188" name="Google Shape;188;p26"/>
          <p:cNvGrpSpPr/>
          <p:nvPr/>
        </p:nvGrpSpPr>
        <p:grpSpPr>
          <a:xfrm>
            <a:off x="387900" y="1509813"/>
            <a:ext cx="2467149" cy="2123874"/>
            <a:chOff x="6602675" y="88525"/>
            <a:chExt cx="2467149" cy="2123874"/>
          </a:xfrm>
        </p:grpSpPr>
        <p:pic>
          <p:nvPicPr>
            <p:cNvPr id="189" name="Google Shape;189;p26"/>
            <p:cNvPicPr preferRelativeResize="0"/>
            <p:nvPr/>
          </p:nvPicPr>
          <p:blipFill rotWithShape="1">
            <a:blip r:embed="rId7">
              <a:alphaModFix/>
            </a:blip>
            <a:srcRect b="33043" l="0" r="0" t="0"/>
            <a:stretch/>
          </p:blipFill>
          <p:spPr>
            <a:xfrm>
              <a:off x="6602675" y="88525"/>
              <a:ext cx="2467149" cy="2123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6"/>
            <p:cNvSpPr txBox="1"/>
            <p:nvPr/>
          </p:nvSpPr>
          <p:spPr>
            <a:xfrm>
              <a:off x="6870900" y="594600"/>
              <a:ext cx="20964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herry Cream Soda"/>
                <a:buAutoNum type="arabicPeriod"/>
              </a:pPr>
              <a:r>
                <a:rPr lang="en">
                  <a:latin typeface="Cherry Cream Soda"/>
                  <a:ea typeface="Cherry Cream Soda"/>
                  <a:cs typeface="Cherry Cream Soda"/>
                  <a:sym typeface="Cherry Cream Soda"/>
                </a:rPr>
                <a:t>Flip a Coin</a:t>
              </a:r>
              <a:endParaRPr>
                <a:latin typeface="Cherry Cream Soda"/>
                <a:ea typeface="Cherry Cream Soda"/>
                <a:cs typeface="Cherry Cream Soda"/>
                <a:sym typeface="Cherry Cream Soda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herry Cream Soda"/>
                <a:buAutoNum type="arabicPeriod"/>
              </a:pPr>
              <a:r>
                <a:rPr lang="en">
                  <a:latin typeface="Cherry Cream Soda"/>
                  <a:ea typeface="Cherry Cream Soda"/>
                  <a:cs typeface="Cherry Cream Soda"/>
                  <a:sym typeface="Cherry Cream Soda"/>
                </a:rPr>
                <a:t>Join a Room</a:t>
              </a:r>
              <a:endParaRPr>
                <a:latin typeface="Cherry Cream Soda"/>
                <a:ea typeface="Cherry Cream Soda"/>
                <a:cs typeface="Cherry Cream Soda"/>
                <a:sym typeface="Cherry Cream Soda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herry Cream Soda"/>
                <a:buAutoNum type="arabicPeriod"/>
              </a:pPr>
              <a:r>
                <a:rPr lang="en">
                  <a:latin typeface="Cherry Cream Soda"/>
                  <a:ea typeface="Cherry Cream Soda"/>
                  <a:cs typeface="Cherry Cream Soda"/>
                  <a:sym typeface="Cherry Cream Soda"/>
                </a:rPr>
                <a:t>Open Copy of Starter Code Notebook</a:t>
              </a:r>
              <a:endParaRPr>
                <a:latin typeface="Cherry Cream Soda"/>
                <a:ea typeface="Cherry Cream Soda"/>
                <a:cs typeface="Cherry Cream Soda"/>
                <a:sym typeface="Cherry Cream Soda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herry Cream Soda"/>
                <a:buAutoNum type="arabicPeriod"/>
              </a:pPr>
              <a:r>
                <a:rPr lang="en">
                  <a:latin typeface="Cherry Cream Soda"/>
                  <a:ea typeface="Cherry Cream Soda"/>
                  <a:cs typeface="Cherry Cream Soda"/>
                  <a:sym typeface="Cherry Cream Soda"/>
                </a:rPr>
                <a:t>Code along!</a:t>
              </a:r>
              <a:endParaRPr>
                <a:latin typeface="Cherry Cream Soda"/>
                <a:ea typeface="Cherry Cream Soda"/>
                <a:cs typeface="Cherry Cream Soda"/>
                <a:sym typeface="Cherry Cream Sod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Scikit Learn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package for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Heavily used in data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built-in methods for various classification, regression, and clustering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has built-in methods for the undersides of data science as well (preprocessing)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575" y="3418900"/>
            <a:ext cx="2931951" cy="157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350" y="61575"/>
            <a:ext cx="3393951" cy="211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3500"/>
            <a:ext cx="4419599" cy="367326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 Learn Code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053" y="2459475"/>
            <a:ext cx="3526500" cy="2414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3500"/>
            <a:ext cx="4419599" cy="3673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 Learn Code</a:t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687850" y="1421900"/>
            <a:ext cx="3657300" cy="76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5708150" y="752000"/>
            <a:ext cx="241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lines import both the kmeans algorithm and a prepackaged dataset from scikit learn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" name="Google Shape;214;p29"/>
          <p:cNvCxnSpPr>
            <a:stCxn id="213" idx="1"/>
            <a:endCxn id="212" idx="3"/>
          </p:cNvCxnSpPr>
          <p:nvPr/>
        </p:nvCxnSpPr>
        <p:spPr>
          <a:xfrm flipH="1">
            <a:off x="4345250" y="1275350"/>
            <a:ext cx="1362900" cy="52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053" y="2459475"/>
            <a:ext cx="3526500" cy="2414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3500"/>
            <a:ext cx="4419599" cy="367326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 Learn Code</a:t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641650" y="2330500"/>
            <a:ext cx="3657300" cy="639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5708150" y="752000"/>
            <a:ext cx="241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lines bring the iris dataset into the working code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" name="Google Shape;224;p30"/>
          <p:cNvCxnSpPr>
            <a:stCxn id="223" idx="1"/>
            <a:endCxn id="222" idx="3"/>
          </p:cNvCxnSpPr>
          <p:nvPr/>
        </p:nvCxnSpPr>
        <p:spPr>
          <a:xfrm flipH="1">
            <a:off x="4299050" y="1167650"/>
            <a:ext cx="1409100" cy="148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5" name="Google Shape;22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053" y="2459475"/>
            <a:ext cx="3526500" cy="2414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3500"/>
            <a:ext cx="4419599" cy="367326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 Learn Code</a:t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726350" y="3085075"/>
            <a:ext cx="3526500" cy="67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5708150" y="752000"/>
            <a:ext cx="241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lines of code run the entire algorithm we just worked on…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" name="Google Shape;234;p31"/>
          <p:cNvCxnSpPr>
            <a:stCxn id="233" idx="1"/>
            <a:endCxn id="232" idx="3"/>
          </p:cNvCxnSpPr>
          <p:nvPr/>
        </p:nvCxnSpPr>
        <p:spPr>
          <a:xfrm flipH="1">
            <a:off x="4252850" y="1167650"/>
            <a:ext cx="1455300" cy="2256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5" name="Google Shape;23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053" y="2459475"/>
            <a:ext cx="3526500" cy="2414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different groups of creepy-crawlies do you see?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46200"/>
            <a:ext cx="7620000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404575" y="263422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852375" y="263422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604975" y="263422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824175" y="263422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7043375" y="263422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1404575" y="461542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852375" y="461542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223975" y="461542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5824175" y="461542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7043375" y="461542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3500"/>
            <a:ext cx="4419599" cy="36732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 Learn Code</a:t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764850" y="3916650"/>
            <a:ext cx="3580500" cy="957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 txBox="1"/>
          <p:nvPr/>
        </p:nvSpPr>
        <p:spPr>
          <a:xfrm>
            <a:off x="5708150" y="752000"/>
            <a:ext cx="24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lines print out the plot shown below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" name="Google Shape;244;p32"/>
          <p:cNvCxnSpPr>
            <a:stCxn id="243" idx="1"/>
            <a:endCxn id="242" idx="3"/>
          </p:cNvCxnSpPr>
          <p:nvPr/>
        </p:nvCxnSpPr>
        <p:spPr>
          <a:xfrm flipH="1">
            <a:off x="4345250" y="1059800"/>
            <a:ext cx="1362900" cy="333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053" y="2459475"/>
            <a:ext cx="3526500" cy="2414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32"/>
          <p:cNvCxnSpPr>
            <a:stCxn id="243" idx="2"/>
            <a:endCxn id="245" idx="0"/>
          </p:cNvCxnSpPr>
          <p:nvPr/>
        </p:nvCxnSpPr>
        <p:spPr>
          <a:xfrm>
            <a:off x="6917000" y="1367600"/>
            <a:ext cx="282300" cy="1092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Options</a:t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1779000" y="1789550"/>
            <a:ext cx="5586000" cy="1759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Click Here for Homework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</a:t>
            </a:r>
            <a:r>
              <a:rPr lang="en"/>
              <a:t> Clustering?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304875"/>
            <a:ext cx="844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Clustering</a:t>
            </a:r>
            <a:r>
              <a:rPr lang="en"/>
              <a:t> is the process of dividing a dataset into groups in such a way that data points in the same cluster are similar to each other and different from those in other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is used in </a:t>
            </a:r>
            <a:r>
              <a:rPr b="1" lang="en"/>
              <a:t>machine learning</a:t>
            </a:r>
            <a:r>
              <a:rPr lang="en"/>
              <a:t> and </a:t>
            </a:r>
            <a:r>
              <a:rPr b="1" lang="en"/>
              <a:t>data science</a:t>
            </a:r>
            <a:r>
              <a:rPr lang="en"/>
              <a:t> to group similar data points together.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clustering is to identify patterns in the data and group them into </a:t>
            </a:r>
            <a:r>
              <a:rPr b="1" lang="en"/>
              <a:t>meaningful </a:t>
            </a:r>
            <a:r>
              <a:rPr lang="en"/>
              <a:t>clusters.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338" y="3460313"/>
            <a:ext cx="17811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Clustering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304875"/>
            <a:ext cx="56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main types of clustering algorithms – hierarchical clustering and partitional clustering.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Hierarchical clustering</a:t>
            </a:r>
            <a:r>
              <a:rPr lang="en"/>
              <a:t> involves creating a tree-like structure of clusters, where smaller clusters are merged or nestled into larger 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Partitional clustering</a:t>
            </a:r>
            <a:r>
              <a:rPr lang="en"/>
              <a:t> involves dividing the data points into non-overlapping clusters, where each data point belongs to exactly one cluster.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800" y="144300"/>
            <a:ext cx="2389925" cy="23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675" y="2634675"/>
            <a:ext cx="2682045" cy="230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1535550" y="1278650"/>
            <a:ext cx="5940300" cy="37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Clustering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5544" l="0" r="0" t="0"/>
          <a:stretch/>
        </p:blipFill>
        <p:spPr>
          <a:xfrm>
            <a:off x="1650425" y="1348500"/>
            <a:ext cx="5764650" cy="36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1535550" y="1278650"/>
            <a:ext cx="5940300" cy="37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Clustering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5544" l="0" r="0" t="0"/>
          <a:stretch/>
        </p:blipFill>
        <p:spPr>
          <a:xfrm>
            <a:off x="1650425" y="1348500"/>
            <a:ext cx="5764650" cy="36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1604825" y="1668325"/>
            <a:ext cx="2831400" cy="3318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1535550" y="1278650"/>
            <a:ext cx="5940300" cy="37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Clustering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5544" l="0" r="0" t="0"/>
          <a:stretch/>
        </p:blipFill>
        <p:spPr>
          <a:xfrm>
            <a:off x="1650425" y="1348500"/>
            <a:ext cx="5764650" cy="36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4572000" y="1668325"/>
            <a:ext cx="2831400" cy="3318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k-Means Clustering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304875"/>
            <a:ext cx="53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segmentation and compression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segmentation in marketing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clustering in natural language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Anomaly detection in cybersecurity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and efficient technique for finding groups of similar observations in large and high-dimensional data sets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775" y="3160325"/>
            <a:ext cx="3662775" cy="1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500" y="1296525"/>
            <a:ext cx="27622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k-Means Clustering?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87900" y="12612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of partitioning observations into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Clusters are characterized by their centroids, which serve as markers for the members of the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observation belongs to the cluster with the nearest mean (cluster centers or centroid)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75" y="2650875"/>
            <a:ext cx="3397026" cy="23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