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8276-0974-4484-AFBA-DD9532B5D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73C6C-DEC2-4982-89B3-8B16F25B5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E33CD-48DF-41F5-B73D-F4B7C7FF280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1ED5C65E-A41D-4584-9470-E9A1A3CC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677C4-A68A-419A-AA0C-023A74A8E1E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1787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AD26-0C95-4906-9E86-1FD3D8F6FD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7C8428-2F7A-4C96-928C-9ED7E922E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19DA0-FFB0-4041-A3B1-D8B1AF2CABB5}"/>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9CB2884B-F088-46CC-B29C-AAE66892B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9D96E-B9C9-46D0-BDDD-068CB14CC03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32162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0EA5D-DCDB-4BE4-92ED-52EF734C7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5D89-2D39-4605-A828-B123AEED8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49ED6-F381-4ABB-8681-D63C55EE9FD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F4A19A71-649E-4BDF-938D-FD8D642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35952-1C77-4375-A9F9-EAB9EA6DBCB6}"/>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2693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655B-283E-41FE-8696-FB8CB7344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CD5FB-23B2-4FDB-B38C-FD3B08267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BE522-CB91-458B-9D3B-328EAB03B56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85FF9337-442F-42AB-A422-DD29B829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360F6-5BA1-4534-B183-97A01F4D5A47}"/>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79830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E14-D389-4ACD-8837-6F2013DF1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3E0DC-F682-45FC-B633-71118044B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6211E-D0E7-4491-9DAF-D7E713F02B6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544DF429-C06E-44FC-A749-3C0C03F75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19F05-77F3-4378-9A8C-C547875ED9F4}"/>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26557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045-7222-4109-B3DC-F3F7560F5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2D65F-68E4-448C-8792-AB09364CC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B558-3BE0-4226-A305-EF1DE0F3B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74FAA-D11A-4DBA-A312-413839981BAD}"/>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0E611508-2913-4C23-9E7A-8E08F2217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6B062-15FA-44DD-A962-0A358D6C7EA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9096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E765-4893-4DA9-88E9-20545BB09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3F571-F910-4177-A24F-65BA6579B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A46C1-C7E5-491B-A7E3-F37C3C519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B3768-DCD8-4AD4-BE26-54E082CD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A0DCE-37C8-44C7-999C-90B23FB4A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13C5A-130C-403C-9A92-AFAC46F03428}"/>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8" name="Footer Placeholder 7">
            <a:extLst>
              <a:ext uri="{FF2B5EF4-FFF2-40B4-BE49-F238E27FC236}">
                <a16:creationId xmlns:a16="http://schemas.microsoft.com/office/drawing/2014/main" id="{A33D772E-F5E0-4ABA-B5FD-ED75CEEAD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4ED03-8A6F-4A0A-AA3D-C919E6DDB302}"/>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6066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D051-722A-4E3B-BDD6-0FDF3CB10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A9E07C-0C25-4F74-AAA7-9A6D4F49B4A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4" name="Footer Placeholder 3">
            <a:extLst>
              <a:ext uri="{FF2B5EF4-FFF2-40B4-BE49-F238E27FC236}">
                <a16:creationId xmlns:a16="http://schemas.microsoft.com/office/drawing/2014/main" id="{0802784F-5EDD-4B9D-ACEC-8A3C1141A0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98A7B-5367-44DA-B786-1F5CF59C91C9}"/>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4009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0EAD8-0485-4379-BE81-D40E4EDA9361}"/>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3" name="Footer Placeholder 2">
            <a:extLst>
              <a:ext uri="{FF2B5EF4-FFF2-40B4-BE49-F238E27FC236}">
                <a16:creationId xmlns:a16="http://schemas.microsoft.com/office/drawing/2014/main" id="{0AC0F4DB-10D2-4511-8505-325C3FB12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4BA55-6B97-4434-932D-63BFC8C11F7C}"/>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477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3756-6CE2-4CE7-A77F-07C5DD74F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A3040-4FC4-48A6-85E9-661E2317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580DA-5441-4FBC-887C-CFD51DE5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0AC28-9655-4094-B202-2F407DF4555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32640FC7-0A2F-43E8-8880-7ED0B874E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ABF82-3750-4DA3-AA01-CFECC63F3C80}"/>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95224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A127-CD34-40E3-A67D-D7AB56C0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502B8-4BE8-4A71-8862-95D49D818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2385C1-23BE-40FB-AABE-2F985730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E39BC-ACD8-4BE2-9DF5-31ED835C3320}"/>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52F2C20B-482B-4493-9212-BB907BEAD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2AD85-EF63-4CDF-9C3C-5895E12279C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2213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4E598-ADAD-4D9D-9AEE-03798DB56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FB379-197C-4A1C-9046-62F424198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3BABC-D705-4BD6-BE77-B35C62C24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08FD30B2-B7F3-4C63-B912-269CFC2AE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517B4-50EF-4598-81A2-8AC8AD50D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2271-6A86-421A-AECE-71B9D1DED181}" type="slidenum">
              <a:rPr lang="en-US" smtClean="0"/>
              <a:t>‹#›</a:t>
            </a:fld>
            <a:endParaRPr lang="en-US"/>
          </a:p>
        </p:txBody>
      </p:sp>
    </p:spTree>
    <p:extLst>
      <p:ext uri="{BB962C8B-B14F-4D97-AF65-F5344CB8AC3E}">
        <p14:creationId xmlns:p14="http://schemas.microsoft.com/office/powerpoint/2010/main" val="753758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md.com/heart-disease/default.htm" TargetMode="External"/><Relationship Id="rId2" Type="http://schemas.openxmlformats.org/officeDocument/2006/relationships/hyperlink" Target="https://www.washingtonpost.com/health/cholesterol-level-young-adults/2020/09/04/6a1f1f4c-ed81-11ea-b4bc-3a2098fc73d4_story.html" TargetMode="External"/><Relationship Id="rId1" Type="http://schemas.openxmlformats.org/officeDocument/2006/relationships/slideLayout" Target="../slideLayouts/slideLayout2.xml"/><Relationship Id="rId4" Type="http://schemas.openxmlformats.org/officeDocument/2006/relationships/hyperlink" Target="https://www.webmd.com/cholesterol-management/default.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43E0-9F3B-44FE-864A-908D46517327}"/>
              </a:ext>
            </a:extLst>
          </p:cNvPr>
          <p:cNvSpPr>
            <a:spLocks noGrp="1"/>
          </p:cNvSpPr>
          <p:nvPr>
            <p:ph type="ctrTitle"/>
          </p:nvPr>
        </p:nvSpPr>
        <p:spPr/>
        <p:txBody>
          <a:bodyPr>
            <a:normAutofit fontScale="90000"/>
          </a:bodyPr>
          <a:lstStyle/>
          <a:p>
            <a:r>
              <a:rPr lang="en-US" dirty="0"/>
              <a:t>Finding a model to predict total cholesterol level without lab data</a:t>
            </a:r>
          </a:p>
        </p:txBody>
      </p:sp>
      <p:sp>
        <p:nvSpPr>
          <p:cNvPr id="3" name="Subtitle 2">
            <a:extLst>
              <a:ext uri="{FF2B5EF4-FFF2-40B4-BE49-F238E27FC236}">
                <a16:creationId xmlns:a16="http://schemas.microsoft.com/office/drawing/2014/main" id="{A36C183F-E776-4CB8-AAC4-1052F722336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34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A576-3E50-4AAA-A04D-2C8289B45C74}"/>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B3C4AF4D-FBD3-4A19-A5B6-64AD112B3321}"/>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Sum what was just seen and the meanings of the results.</a:t>
            </a:r>
            <a:endParaRPr lang="en-US" dirty="0">
              <a:solidFill>
                <a:schemeClr val="tx2"/>
              </a:solidFill>
            </a:endParaRPr>
          </a:p>
        </p:txBody>
      </p:sp>
    </p:spTree>
    <p:extLst>
      <p:ext uri="{BB962C8B-B14F-4D97-AF65-F5344CB8AC3E}">
        <p14:creationId xmlns:p14="http://schemas.microsoft.com/office/powerpoint/2010/main" val="10955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AC4D-6C50-451A-B856-1683E3437E38}"/>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Recommendations</a:t>
            </a:r>
            <a:endParaRPr lang="en-US" dirty="0"/>
          </a:p>
        </p:txBody>
      </p:sp>
      <p:sp>
        <p:nvSpPr>
          <p:cNvPr id="3" name="Content Placeholder 2">
            <a:extLst>
              <a:ext uri="{FF2B5EF4-FFF2-40B4-BE49-F238E27FC236}">
                <a16:creationId xmlns:a16="http://schemas.microsoft.com/office/drawing/2014/main" id="{87959EA1-27DC-4DAE-9F2A-5B7FBA6556BA}"/>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Take-home things that are actionable and will help move the needle forward.</a:t>
            </a:r>
          </a:p>
          <a:p>
            <a:r>
              <a:rPr lang="en-US" sz="1800" dirty="0">
                <a:solidFill>
                  <a:srgbClr val="000000"/>
                </a:solidFill>
                <a:latin typeface="Arial" panose="020B0604020202020204" pitchFamily="34" charset="0"/>
              </a:rPr>
              <a:t>Any health app that uses this model will need to retrain and hence ask users if they have had their cholesterol checked, and if so, what their total cholesterol level was.</a:t>
            </a:r>
            <a:endParaRPr lang="en-US" dirty="0"/>
          </a:p>
        </p:txBody>
      </p:sp>
    </p:spTree>
    <p:extLst>
      <p:ext uri="{BB962C8B-B14F-4D97-AF65-F5344CB8AC3E}">
        <p14:creationId xmlns:p14="http://schemas.microsoft.com/office/powerpoint/2010/main" val="256871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0DA-903E-4C23-92FA-C826C1505337}"/>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758D5DB5-D150-44DA-B022-89AB0E7E23AA}"/>
              </a:ext>
            </a:extLst>
          </p:cNvPr>
          <p:cNvSpPr>
            <a:spLocks noGrp="1"/>
          </p:cNvSpPr>
          <p:nvPr>
            <p:ph idx="1"/>
          </p:nvPr>
        </p:nvSpPr>
        <p:spPr/>
        <p:txBody>
          <a:bodyPr/>
          <a:lstStyle/>
          <a:p>
            <a:r>
              <a:rPr lang="en-US" b="0" i="0" u="sng" dirty="0">
                <a:solidFill>
                  <a:srgbClr val="1A466C"/>
                </a:solidFill>
                <a:effectLst/>
                <a:latin typeface="Helvetica Neue"/>
                <a:hlinkClick r:id="rId2"/>
              </a:rPr>
              <a:t>https://www.washingtonpost.com/health/cholesterol-level-young-adults/2020/09/04/6a1f1f4c-ed81-11ea-b4bc-3a2098fc73d4_story.html</a:t>
            </a:r>
            <a:endParaRPr lang="en-US" b="0" i="0" u="sng" dirty="0">
              <a:solidFill>
                <a:srgbClr val="1A466C"/>
              </a:solidFill>
              <a:effectLst/>
              <a:latin typeface="Helvetica Neue"/>
            </a:endParaRPr>
          </a:p>
          <a:p>
            <a:r>
              <a:rPr lang="en-US" b="0" i="0" u="sng" dirty="0">
                <a:solidFill>
                  <a:srgbClr val="296EAA"/>
                </a:solidFill>
                <a:effectLst/>
                <a:latin typeface="Helvetica Neue"/>
                <a:hlinkClick r:id="rId3"/>
              </a:rPr>
              <a:t>https://www.webmd.com/heart-disease/default.htm</a:t>
            </a:r>
            <a:endParaRPr lang="en-US" b="0" i="0" dirty="0">
              <a:solidFill>
                <a:srgbClr val="000000"/>
              </a:solidFill>
              <a:effectLst/>
              <a:latin typeface="Helvetica Neue"/>
            </a:endParaRPr>
          </a:p>
          <a:p>
            <a:r>
              <a:rPr lang="en-US" b="0" i="0" dirty="0">
                <a:solidFill>
                  <a:srgbClr val="000000"/>
                </a:solidFill>
                <a:effectLst/>
                <a:latin typeface="Helvetica Neue"/>
                <a:hlinkClick r:id="rId4"/>
              </a:rPr>
              <a:t>https://www.webmd.com/cholesterol-management/default.htm</a:t>
            </a:r>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54881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59F-04B1-41C9-BE8B-AB7DEB0CF870}"/>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Appendix</a:t>
            </a:r>
            <a:endParaRPr lang="en-US" dirty="0"/>
          </a:p>
        </p:txBody>
      </p:sp>
      <p:sp>
        <p:nvSpPr>
          <p:cNvPr id="3" name="Content Placeholder 2">
            <a:extLst>
              <a:ext uri="{FF2B5EF4-FFF2-40B4-BE49-F238E27FC236}">
                <a16:creationId xmlns:a16="http://schemas.microsoft.com/office/drawing/2014/main" id="{81B8CED7-4989-4353-8A20-983B84AE7C1F}"/>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Can include context slides, slides you can reference for further detail, more information on the meat of the presentation, and extra slides that may be important but should not be a part of the main presentation</a:t>
            </a:r>
            <a:endParaRPr lang="en-US" dirty="0">
              <a:solidFill>
                <a:schemeClr val="tx2"/>
              </a:solidFill>
            </a:endParaRPr>
          </a:p>
        </p:txBody>
      </p:sp>
    </p:spTree>
    <p:extLst>
      <p:ext uri="{BB962C8B-B14F-4D97-AF65-F5344CB8AC3E}">
        <p14:creationId xmlns:p14="http://schemas.microsoft.com/office/powerpoint/2010/main" val="393257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BDFCE4-925C-4378-93A9-AED8BEFF4F68}"/>
              </a:ext>
            </a:extLst>
          </p:cNvPr>
          <p:cNvSpPr>
            <a:spLocks noGrp="1"/>
          </p:cNvSpPr>
          <p:nvPr>
            <p:ph type="title"/>
          </p:nvPr>
        </p:nvSpPr>
        <p:spPr/>
        <p:txBody>
          <a:bodyPr/>
          <a:lstStyle/>
          <a:p>
            <a:r>
              <a:rPr lang="en-US" dirty="0"/>
              <a:t>Variables needed for prediction</a:t>
            </a:r>
          </a:p>
        </p:txBody>
      </p:sp>
      <p:sp>
        <p:nvSpPr>
          <p:cNvPr id="5" name="Content Placeholder 4">
            <a:extLst>
              <a:ext uri="{FF2B5EF4-FFF2-40B4-BE49-F238E27FC236}">
                <a16:creationId xmlns:a16="http://schemas.microsoft.com/office/drawing/2014/main" id="{8AFF7C37-C144-468F-87DF-C41F7A985544}"/>
              </a:ext>
            </a:extLst>
          </p:cNvPr>
          <p:cNvSpPr>
            <a:spLocks noGrp="1"/>
          </p:cNvSpPr>
          <p:nvPr>
            <p:ph sz="half" idx="1"/>
          </p:nvPr>
        </p:nvSpPr>
        <p:spPr/>
        <p:txBody>
          <a:bodyPr>
            <a:normAutofit fontScale="32500" lnSpcReduction="20000"/>
          </a:bodyPr>
          <a:lstStyle/>
          <a:p>
            <a:r>
              <a:rPr lang="en-US" dirty="0"/>
              <a:t>RIDAGEYR -- the age of the person (years), integer</a:t>
            </a:r>
          </a:p>
          <a:p>
            <a:r>
              <a:rPr lang="en-US" dirty="0"/>
              <a:t>Systolic -- systolic blood pressure reading (mm Hg), float</a:t>
            </a:r>
          </a:p>
          <a:p>
            <a:r>
              <a:rPr lang="en-US" dirty="0"/>
              <a:t>Diastolic -- diastolic blood pressure reading (mm Hg), float</a:t>
            </a:r>
          </a:p>
          <a:p>
            <a:r>
              <a:rPr lang="en-US" dirty="0"/>
              <a:t>BMXBMI --- the body mass index of the individual (kg/m**2), float</a:t>
            </a:r>
          </a:p>
          <a:p>
            <a:r>
              <a:rPr lang="en-US" dirty="0"/>
              <a:t>BPXPLS -- the pulse of the individual, int</a:t>
            </a:r>
          </a:p>
          <a:p>
            <a:r>
              <a:rPr lang="en-US" dirty="0" err="1"/>
              <a:t>avg_daily_vigorous_activity</a:t>
            </a:r>
            <a:r>
              <a:rPr lang="en-US" dirty="0"/>
              <a:t> -- minutes of average daily vigorous activity. Remember to multiply by 8, float</a:t>
            </a:r>
          </a:p>
          <a:p>
            <a:r>
              <a:rPr lang="en-US" dirty="0" err="1"/>
              <a:t>avg_daily_moderate_activity</a:t>
            </a:r>
            <a:r>
              <a:rPr lang="en-US" dirty="0"/>
              <a:t> -- minutes of average daily moderate activity. Remember to multiply by 4, float</a:t>
            </a:r>
          </a:p>
          <a:p>
            <a:r>
              <a:rPr lang="en-US" dirty="0"/>
              <a:t>DR1TKCAL_t -- average daily caloric intake (kcal), float</a:t>
            </a:r>
          </a:p>
          <a:p>
            <a:r>
              <a:rPr lang="en-US" dirty="0"/>
              <a:t>DR1TPROT_t -- average daily protein intake (gm), float</a:t>
            </a:r>
          </a:p>
          <a:p>
            <a:r>
              <a:rPr lang="en-US" dirty="0"/>
              <a:t>DR1TCARB_t -- average daily carbohydrate intake (gm), float</a:t>
            </a:r>
          </a:p>
          <a:p>
            <a:r>
              <a:rPr lang="en-US" dirty="0"/>
              <a:t>DR1TSUGR_t -- average daily total sugar (gm), float</a:t>
            </a:r>
          </a:p>
          <a:p>
            <a:r>
              <a:rPr lang="en-US" dirty="0"/>
              <a:t>DR1TFIBE_t -- average daily dietary fiber intake (gm), float</a:t>
            </a:r>
          </a:p>
          <a:p>
            <a:r>
              <a:rPr lang="en-US" dirty="0"/>
              <a:t>DR1TTFAT_t -- average daily total fat intake (gm), float</a:t>
            </a:r>
          </a:p>
          <a:p>
            <a:r>
              <a:rPr lang="en-US" dirty="0"/>
              <a:t>DR1TSFAT_t -- average daily saturated fat intake (gm), float</a:t>
            </a:r>
          </a:p>
          <a:p>
            <a:r>
              <a:rPr lang="en-US" dirty="0"/>
              <a:t>DR1TMFAT_t -- average daily monounsaturated fatty acids intake (gm), float</a:t>
            </a:r>
          </a:p>
          <a:p>
            <a:r>
              <a:rPr lang="en-US" dirty="0"/>
              <a:t>DR1TPFAT_t -- average daily polyunsaturated fatty acids (gm), float</a:t>
            </a:r>
          </a:p>
          <a:p>
            <a:r>
              <a:rPr lang="en-US" dirty="0"/>
              <a:t>DR1TCHOL_t -- average daily intake of Cholesterol (mg), float</a:t>
            </a:r>
          </a:p>
        </p:txBody>
      </p:sp>
      <p:sp>
        <p:nvSpPr>
          <p:cNvPr id="6" name="Content Placeholder 5">
            <a:extLst>
              <a:ext uri="{FF2B5EF4-FFF2-40B4-BE49-F238E27FC236}">
                <a16:creationId xmlns:a16="http://schemas.microsoft.com/office/drawing/2014/main" id="{E79D1C85-D7AB-4ECE-A8CE-C215D89BC898}"/>
              </a:ext>
            </a:extLst>
          </p:cNvPr>
          <p:cNvSpPr>
            <a:spLocks noGrp="1"/>
          </p:cNvSpPr>
          <p:nvPr>
            <p:ph sz="half" idx="2"/>
          </p:nvPr>
        </p:nvSpPr>
        <p:spPr/>
        <p:txBody>
          <a:bodyPr>
            <a:normAutofit fontScale="32500" lnSpcReduction="20000"/>
          </a:bodyPr>
          <a:lstStyle/>
          <a:p>
            <a:r>
              <a:rPr lang="en-US" dirty="0"/>
              <a:t>DR1TSODI_t -- average daily intake of Sodium </a:t>
            </a:r>
            <a:r>
              <a:rPr lang="en-US" dirty="0" err="1"/>
              <a:t>Sodium</a:t>
            </a:r>
            <a:r>
              <a:rPr lang="en-US" dirty="0"/>
              <a:t> (mg), float</a:t>
            </a:r>
          </a:p>
          <a:p>
            <a:r>
              <a:rPr lang="en-US" dirty="0"/>
              <a:t>DR1TVD_t -- average daily intake of Vitamin D (D2 + D3) (mcg), float</a:t>
            </a:r>
          </a:p>
          <a:p>
            <a:r>
              <a:rPr lang="en-US" dirty="0"/>
              <a:t>DR1TCALC_t -- average daily intake of Calcium (mg), float</a:t>
            </a:r>
          </a:p>
          <a:p>
            <a:r>
              <a:rPr lang="en-US" dirty="0"/>
              <a:t>DR1TIRON_t -- average daily intake of Iron (mg), float</a:t>
            </a:r>
          </a:p>
          <a:p>
            <a:r>
              <a:rPr lang="en-US" dirty="0"/>
              <a:t>DR1TPOTA_t -- average daily intake of Potassium (mg), float</a:t>
            </a:r>
          </a:p>
          <a:p>
            <a:r>
              <a:rPr lang="en-US" dirty="0" err="1"/>
              <a:t>avgALC</a:t>
            </a:r>
            <a:r>
              <a:rPr lang="en-US" dirty="0"/>
              <a:t> -- average number of alcoholic drinks per day, float</a:t>
            </a:r>
          </a:p>
          <a:p>
            <a:r>
              <a:rPr lang="en-US" dirty="0"/>
              <a:t>RIAGENDR -- the gender of the individual, 0 -- female, 1 -- male</a:t>
            </a:r>
          </a:p>
          <a:p>
            <a:r>
              <a:rPr lang="en-US" dirty="0"/>
              <a:t>RIDRETH3 -- race, 1 --Mexican American, 2 -- Other Hispanic, 3 -- Non-Hispanic White, 4 -- Non-Hispanic Black, 6 -- Non-Hispanic Asian, 7 -- other race including multi-racial</a:t>
            </a:r>
          </a:p>
          <a:p>
            <a:r>
              <a:rPr lang="en-US" dirty="0"/>
              <a:t>BPXPULS -- pulse type, 0 -- regular, 1 -- irregular</a:t>
            </a:r>
          </a:p>
          <a:p>
            <a:r>
              <a:rPr lang="en-US" dirty="0"/>
              <a:t>BPQ020 -- Ever told you had high blood pressure, 0 -- no, 1 -- yes</a:t>
            </a:r>
          </a:p>
          <a:p>
            <a:r>
              <a:rPr lang="en-US" dirty="0"/>
              <a:t>BPQ050A -- Now taking prescription medication for high blood pressure, 0 -- no, 1 -- yes</a:t>
            </a:r>
          </a:p>
          <a:p>
            <a:r>
              <a:rPr lang="en-US" dirty="0"/>
              <a:t>BPQ080 -- Ever told you have high cholesterol, 0 -- no, 1 -- yes</a:t>
            </a:r>
          </a:p>
          <a:p>
            <a:r>
              <a:rPr lang="en-US" dirty="0"/>
              <a:t>BPQ100D -- Now taking prescription medication for high cholesterol, 0 -- no, 1 -- yes</a:t>
            </a:r>
          </a:p>
          <a:p>
            <a:r>
              <a:rPr lang="en-US" dirty="0"/>
              <a:t>DIQ010 -- Doctor told you that you have diabetes, 0 -- no, 1 -- borderline, 2 -- yes</a:t>
            </a:r>
          </a:p>
          <a:p>
            <a:r>
              <a:rPr lang="en-US" dirty="0"/>
              <a:t>MCQ170M -- Do you still have thyroid problems, 0 -- no, 1 -- yes</a:t>
            </a:r>
          </a:p>
          <a:p>
            <a:r>
              <a:rPr lang="en-US" dirty="0"/>
              <a:t>SMQ681 -- smoked tobacco in the last 5 days, 0 -- no, 1 -- yes</a:t>
            </a:r>
          </a:p>
        </p:txBody>
      </p:sp>
    </p:spTree>
    <p:extLst>
      <p:ext uri="{BB962C8B-B14F-4D97-AF65-F5344CB8AC3E}">
        <p14:creationId xmlns:p14="http://schemas.microsoft.com/office/powerpoint/2010/main" val="8087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9CA6-4FBC-4102-B0F5-EE2C3A8D8BD7}"/>
              </a:ext>
            </a:extLst>
          </p:cNvPr>
          <p:cNvSpPr>
            <a:spLocks noGrp="1"/>
          </p:cNvSpPr>
          <p:nvPr>
            <p:ph type="title"/>
          </p:nvPr>
        </p:nvSpPr>
        <p:spPr/>
        <p:txBody>
          <a:bodyPr/>
          <a:lstStyle/>
          <a:p>
            <a:r>
              <a:rPr lang="en-US" dirty="0"/>
              <a:t>Features engineered</a:t>
            </a:r>
          </a:p>
        </p:txBody>
      </p:sp>
      <p:sp>
        <p:nvSpPr>
          <p:cNvPr id="3" name="Content Placeholder 2">
            <a:extLst>
              <a:ext uri="{FF2B5EF4-FFF2-40B4-BE49-F238E27FC236}">
                <a16:creationId xmlns:a16="http://schemas.microsoft.com/office/drawing/2014/main" id="{4C23D79B-2BB0-43BB-830E-2F80516135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863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66136-A09F-45A8-B538-9DA4D751E933}"/>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D4751D67-FB05-427B-BB62-8C438176D13D}"/>
              </a:ext>
            </a:extLst>
          </p:cNvPr>
          <p:cNvSpPr>
            <a:spLocks noGrp="1"/>
          </p:cNvSpPr>
          <p:nvPr>
            <p:ph idx="1"/>
          </p:nvPr>
        </p:nvSpPr>
        <p:spPr/>
        <p:txBody>
          <a:bodyPr>
            <a:normAutofit/>
          </a:bodyPr>
          <a:lstStyle/>
          <a:p>
            <a:r>
              <a:rPr lang="en-US" sz="1800" dirty="0">
                <a:solidFill>
                  <a:srgbClr val="000000"/>
                </a:solidFill>
                <a:latin typeface="Arial" panose="020B0604020202020204" pitchFamily="34" charset="0"/>
              </a:rPr>
              <a:t>Nearly 1 in 3 Americans have high cholesterol. 1</a:t>
            </a:r>
          </a:p>
          <a:p>
            <a:r>
              <a:rPr lang="en-US" sz="1800" b="0" i="0" u="none" strike="noStrike" dirty="0">
                <a:solidFill>
                  <a:srgbClr val="000000"/>
                </a:solidFill>
                <a:effectLst/>
                <a:latin typeface="Arial" panose="020B0604020202020204" pitchFamily="34" charset="0"/>
              </a:rPr>
              <a:t>According to the dataset u</a:t>
            </a:r>
            <a:r>
              <a:rPr lang="en-US" sz="1800" dirty="0">
                <a:solidFill>
                  <a:srgbClr val="000000"/>
                </a:solidFill>
                <a:latin typeface="Arial" panose="020B0604020202020204" pitchFamily="34" charset="0"/>
              </a:rPr>
              <a:t>sed, over half of those with high cholesterol have never been told by a health professional they have high cholesterol.</a:t>
            </a:r>
          </a:p>
          <a:p>
            <a:r>
              <a:rPr lang="en-US" sz="1800" b="0" i="0" u="none" strike="noStrike" dirty="0">
                <a:solidFill>
                  <a:srgbClr val="000000"/>
                </a:solidFill>
                <a:effectLst/>
                <a:latin typeface="Arial" panose="020B0604020202020204" pitchFamily="34" charset="0"/>
              </a:rPr>
              <a:t>High </a:t>
            </a:r>
            <a:r>
              <a:rPr lang="en-US" sz="1800" dirty="0">
                <a:solidFill>
                  <a:srgbClr val="000000"/>
                </a:solidFill>
                <a:latin typeface="Arial" panose="020B0604020202020204" pitchFamily="34" charset="0"/>
              </a:rPr>
              <a:t>cholesterol is a major risk factor for heart disease, the leading cause of death of men and women in America. 2,3</a:t>
            </a:r>
            <a:endParaRPr lang="en-US" sz="1800" b="0" i="0" u="none" strike="noStrike" dirty="0">
              <a:solidFill>
                <a:srgbClr val="000000"/>
              </a:solidFill>
              <a:effectLst/>
              <a:latin typeface="Arial" panose="020B0604020202020204" pitchFamily="34" charset="0"/>
            </a:endParaRPr>
          </a:p>
          <a:p>
            <a:r>
              <a:rPr lang="en-US" sz="1800" dirty="0"/>
              <a:t>With fitness trackers that can track activity, pulse, blood pressure and health apps that can track nutrition, can models be created to predict cholesterol level so that those with predicted high total cholesterol can be advised to have their cholesterol checked?</a:t>
            </a:r>
          </a:p>
          <a:p>
            <a:r>
              <a:rPr lang="en-US" sz="1800" dirty="0"/>
              <a:t>As someone with high cholesterol this interests me.</a:t>
            </a:r>
          </a:p>
        </p:txBody>
      </p:sp>
    </p:spTree>
    <p:extLst>
      <p:ext uri="{BB962C8B-B14F-4D97-AF65-F5344CB8AC3E}">
        <p14:creationId xmlns:p14="http://schemas.microsoft.com/office/powerpoint/2010/main" val="113185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7A1C-0E07-4B14-84CC-05DA341F45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048C5B-C0EA-43BC-A551-E364338E8C64}"/>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Introduce what it is that will be done here today and why</a:t>
            </a:r>
            <a:endParaRPr lang="en-US" dirty="0">
              <a:solidFill>
                <a:schemeClr val="tx2"/>
              </a:solidFill>
            </a:endParaRPr>
          </a:p>
        </p:txBody>
      </p:sp>
    </p:spTree>
    <p:extLst>
      <p:ext uri="{BB962C8B-B14F-4D97-AF65-F5344CB8AC3E}">
        <p14:creationId xmlns:p14="http://schemas.microsoft.com/office/powerpoint/2010/main" val="8928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D32A-2172-4028-A136-1BA63F93FF71}"/>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Table of Contents/Objectives</a:t>
            </a:r>
            <a:endParaRPr lang="en-US" dirty="0"/>
          </a:p>
        </p:txBody>
      </p:sp>
      <p:sp>
        <p:nvSpPr>
          <p:cNvPr id="3" name="Content Placeholder 2">
            <a:extLst>
              <a:ext uri="{FF2B5EF4-FFF2-40B4-BE49-F238E27FC236}">
                <a16:creationId xmlns:a16="http://schemas.microsoft.com/office/drawing/2014/main" id="{E2FF159F-D39F-442D-B611-602CDE73193F}"/>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Executive Summary</a:t>
            </a:r>
          </a:p>
          <a:p>
            <a:r>
              <a:rPr lang="en-US" sz="1800" dirty="0">
                <a:solidFill>
                  <a:srgbClr val="000000"/>
                </a:solidFill>
                <a:latin typeface="Arial" panose="020B0604020202020204" pitchFamily="34" charset="0"/>
              </a:rPr>
              <a:t>Data Exploration</a:t>
            </a:r>
          </a:p>
          <a:p>
            <a:r>
              <a:rPr lang="en-US" sz="1800" dirty="0">
                <a:solidFill>
                  <a:srgbClr val="000000"/>
                </a:solidFill>
                <a:latin typeface="Arial" panose="020B0604020202020204" pitchFamily="34" charset="0"/>
              </a:rPr>
              <a:t>Methodology/Process</a:t>
            </a:r>
          </a:p>
          <a:p>
            <a:r>
              <a:rPr lang="en-US" sz="1800" dirty="0">
                <a:solidFill>
                  <a:srgbClr val="000000"/>
                </a:solidFill>
                <a:latin typeface="Arial" panose="020B0604020202020204" pitchFamily="34" charset="0"/>
              </a:rPr>
              <a:t>Results</a:t>
            </a:r>
          </a:p>
          <a:p>
            <a:r>
              <a:rPr lang="en-US" sz="1800" dirty="0">
                <a:solidFill>
                  <a:srgbClr val="000000"/>
                </a:solidFill>
                <a:latin typeface="Arial" panose="020B0604020202020204" pitchFamily="34" charset="0"/>
              </a:rPr>
              <a:t>Limitations</a:t>
            </a:r>
          </a:p>
          <a:p>
            <a:r>
              <a:rPr lang="en-US" sz="1800" dirty="0">
                <a:solidFill>
                  <a:srgbClr val="000000"/>
                </a:solidFill>
                <a:latin typeface="Arial" panose="020B0604020202020204" pitchFamily="34" charset="0"/>
              </a:rPr>
              <a:t>Conclusion</a:t>
            </a:r>
          </a:p>
          <a:p>
            <a:r>
              <a:rPr lang="en-US" sz="1800" dirty="0">
                <a:solidFill>
                  <a:srgbClr val="000000"/>
                </a:solidFill>
                <a:latin typeface="Arial" panose="020B0604020202020204" pitchFamily="34" charset="0"/>
              </a:rPr>
              <a:t>Recommendations</a:t>
            </a:r>
          </a:p>
          <a:p>
            <a:r>
              <a:rPr lang="en-US" sz="1800" dirty="0">
                <a:solidFill>
                  <a:srgbClr val="000000"/>
                </a:solidFill>
                <a:latin typeface="Arial" panose="020B0604020202020204" pitchFamily="34" charset="0"/>
              </a:rPr>
              <a:t>References</a:t>
            </a:r>
          </a:p>
          <a:p>
            <a:r>
              <a:rPr lang="en-US" sz="1800" dirty="0">
                <a:solidFill>
                  <a:srgbClr val="000000"/>
                </a:solidFill>
                <a:latin typeface="Arial" panose="020B0604020202020204" pitchFamily="34" charset="0"/>
              </a:rPr>
              <a:t>Appendix</a:t>
            </a: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2016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BC7A-4588-4A21-872F-9B7E154B98D2}"/>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Executive Summary</a:t>
            </a:r>
            <a:endParaRPr lang="en-US" dirty="0"/>
          </a:p>
        </p:txBody>
      </p:sp>
      <p:sp>
        <p:nvSpPr>
          <p:cNvPr id="3" name="Content Placeholder 2">
            <a:extLst>
              <a:ext uri="{FF2B5EF4-FFF2-40B4-BE49-F238E27FC236}">
                <a16:creationId xmlns:a16="http://schemas.microsoft.com/office/drawing/2014/main" id="{C6B6DC08-A16D-4430-9EEC-B8F302CC08A6}"/>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House information on what the driving points of the presentation are at a high level, like what the findings are, what they may mean, and what can be done in short</a:t>
            </a:r>
            <a:endParaRPr lang="en-US" dirty="0">
              <a:solidFill>
                <a:schemeClr val="tx2"/>
              </a:solidFill>
            </a:endParaRPr>
          </a:p>
        </p:txBody>
      </p:sp>
    </p:spTree>
    <p:extLst>
      <p:ext uri="{BB962C8B-B14F-4D97-AF65-F5344CB8AC3E}">
        <p14:creationId xmlns:p14="http://schemas.microsoft.com/office/powerpoint/2010/main" val="408670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E284-CBE6-4C19-B619-78ABD758790D}"/>
              </a:ext>
            </a:extLst>
          </p:cNvPr>
          <p:cNvSpPr>
            <a:spLocks noGrp="1"/>
          </p:cNvSpPr>
          <p:nvPr>
            <p:ph type="title"/>
          </p:nvPr>
        </p:nvSpPr>
        <p:spPr>
          <a:xfrm>
            <a:off x="838200" y="365126"/>
            <a:ext cx="10515600" cy="1052614"/>
          </a:xfrm>
        </p:spPr>
        <p:txBody>
          <a:bodyPr/>
          <a:lstStyle/>
          <a:p>
            <a:r>
              <a:rPr lang="en-US" sz="1800" b="0" i="0" u="none" strike="noStrike" dirty="0">
                <a:solidFill>
                  <a:srgbClr val="000000"/>
                </a:solidFill>
                <a:effectLst/>
                <a:latin typeface="Arial" panose="020B0604020202020204" pitchFamily="34" charset="0"/>
              </a:rPr>
              <a:t>Data Exploration</a:t>
            </a:r>
            <a:endParaRPr lang="en-US" dirty="0"/>
          </a:p>
        </p:txBody>
      </p:sp>
      <p:sp>
        <p:nvSpPr>
          <p:cNvPr id="3" name="Content Placeholder 2">
            <a:extLst>
              <a:ext uri="{FF2B5EF4-FFF2-40B4-BE49-F238E27FC236}">
                <a16:creationId xmlns:a16="http://schemas.microsoft.com/office/drawing/2014/main" id="{19D8702F-6B94-4BDB-A28F-FA4D151B673D}"/>
              </a:ext>
            </a:extLst>
          </p:cNvPr>
          <p:cNvSpPr>
            <a:spLocks noGrp="1"/>
          </p:cNvSpPr>
          <p:nvPr>
            <p:ph idx="1"/>
          </p:nvPr>
        </p:nvSpPr>
        <p:spPr>
          <a:xfrm>
            <a:off x="838200" y="1417740"/>
            <a:ext cx="10515600" cy="4759223"/>
          </a:xfrm>
        </p:spPr>
        <p:txBody>
          <a:bodyPr>
            <a:normAutofit fontScale="77500" lnSpcReduction="20000"/>
          </a:bodyPr>
          <a:lstStyle/>
          <a:p>
            <a:r>
              <a:rPr lang="en-US" dirty="0"/>
              <a:t>Data for modeling came form the 2013-2016 National Health and Nutrition Examination Survey, a yearly survey conducted by the National Center for Health Statistics (CDC)</a:t>
            </a:r>
          </a:p>
          <a:p>
            <a:r>
              <a:rPr lang="en-US" dirty="0"/>
              <a:t>Datasets cover:</a:t>
            </a:r>
          </a:p>
          <a:p>
            <a:pPr lvl="1"/>
            <a:r>
              <a:rPr lang="en-US" dirty="0"/>
              <a:t>Demographics data</a:t>
            </a:r>
          </a:p>
          <a:p>
            <a:pPr lvl="1"/>
            <a:r>
              <a:rPr lang="en-US" dirty="0"/>
              <a:t>Dietary data</a:t>
            </a:r>
          </a:p>
          <a:p>
            <a:pPr lvl="1"/>
            <a:r>
              <a:rPr lang="en-US" dirty="0"/>
              <a:t>Examination data</a:t>
            </a:r>
          </a:p>
          <a:p>
            <a:pPr lvl="1"/>
            <a:r>
              <a:rPr lang="en-US" dirty="0"/>
              <a:t>Laboratory data</a:t>
            </a:r>
          </a:p>
          <a:p>
            <a:pPr lvl="1"/>
            <a:r>
              <a:rPr lang="en-US" dirty="0"/>
              <a:t>Questionnaire Data</a:t>
            </a:r>
          </a:p>
          <a:p>
            <a:r>
              <a:rPr lang="en-US" dirty="0"/>
              <a:t>Over 100 files and over 1500 variables are included in a year of NHANES Data</a:t>
            </a:r>
          </a:p>
          <a:p>
            <a:r>
              <a:rPr lang="en-US" dirty="0"/>
              <a:t>Target – Laboratory data, Cholesterol – Total, LBXTC - Total Cholesterol (mg/dL)</a:t>
            </a:r>
          </a:p>
          <a:p>
            <a:r>
              <a:rPr lang="en-US" dirty="0"/>
              <a:t>64 variables were read in and used for modeling covering demographics, body measures, nutrition, physical activity, smoking and alcohol use and chronic conditions based on research on what effects total cholesterol</a:t>
            </a:r>
          </a:p>
          <a:p>
            <a:r>
              <a:rPr lang="en-US" dirty="0"/>
              <a:t>Features engineered: average daily nutrition values, average daily alcohol intake, average daily physical activity</a:t>
            </a:r>
          </a:p>
        </p:txBody>
      </p:sp>
    </p:spTree>
    <p:extLst>
      <p:ext uri="{BB962C8B-B14F-4D97-AF65-F5344CB8AC3E}">
        <p14:creationId xmlns:p14="http://schemas.microsoft.com/office/powerpoint/2010/main" val="32334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92FE-B2B1-4C89-9206-FC495C1079B4}"/>
              </a:ext>
            </a:extLst>
          </p:cNvPr>
          <p:cNvSpPr>
            <a:spLocks noGrp="1"/>
          </p:cNvSpPr>
          <p:nvPr>
            <p:ph type="title"/>
          </p:nvPr>
        </p:nvSpPr>
        <p:spPr>
          <a:xfrm>
            <a:off x="838200" y="365125"/>
            <a:ext cx="10515600" cy="1010669"/>
          </a:xfrm>
        </p:spPr>
        <p:txBody>
          <a:bodyPr/>
          <a:lstStyle/>
          <a:p>
            <a:r>
              <a:rPr lang="en-US" sz="1800" b="0" i="0" u="none" strike="noStrike" dirty="0">
                <a:solidFill>
                  <a:srgbClr val="000000"/>
                </a:solidFill>
                <a:effectLst/>
                <a:latin typeface="Arial" panose="020B0604020202020204" pitchFamily="34" charset="0"/>
              </a:rPr>
              <a:t>Methodology/Process</a:t>
            </a:r>
            <a:endParaRPr lang="en-US" dirty="0"/>
          </a:p>
        </p:txBody>
      </p:sp>
      <p:sp>
        <p:nvSpPr>
          <p:cNvPr id="3" name="Content Placeholder 2">
            <a:extLst>
              <a:ext uri="{FF2B5EF4-FFF2-40B4-BE49-F238E27FC236}">
                <a16:creationId xmlns:a16="http://schemas.microsoft.com/office/drawing/2014/main" id="{12F34045-3E5F-422A-9718-9206039EE0AE}"/>
              </a:ext>
            </a:extLst>
          </p:cNvPr>
          <p:cNvSpPr>
            <a:spLocks noGrp="1"/>
          </p:cNvSpPr>
          <p:nvPr>
            <p:ph idx="1"/>
          </p:nvPr>
        </p:nvSpPr>
        <p:spPr>
          <a:xfrm>
            <a:off x="838200" y="1253331"/>
            <a:ext cx="10515600" cy="4351338"/>
          </a:xfrm>
        </p:spPr>
        <p:txBody>
          <a:bodyPr>
            <a:normAutofit fontScale="55000" lnSpcReduction="20000"/>
          </a:bodyPr>
          <a:lstStyle/>
          <a:p>
            <a:r>
              <a:rPr lang="en-US" sz="2900" dirty="0">
                <a:solidFill>
                  <a:srgbClr val="000000"/>
                </a:solidFill>
                <a:latin typeface="Arial" panose="020B0604020202020204" pitchFamily="34" charset="0"/>
              </a:rPr>
              <a:t>Cleaning Data</a:t>
            </a:r>
          </a:p>
          <a:p>
            <a:pPr lvl="1"/>
            <a:r>
              <a:rPr lang="en-US" dirty="0">
                <a:solidFill>
                  <a:srgbClr val="000000"/>
                </a:solidFill>
                <a:latin typeface="Arial" panose="020B0604020202020204" pitchFamily="34" charset="0"/>
              </a:rPr>
              <a:t>Adjusting responses on skipped survey questions</a:t>
            </a:r>
          </a:p>
          <a:p>
            <a:pPr lvl="1"/>
            <a:r>
              <a:rPr lang="en-US" dirty="0">
                <a:solidFill>
                  <a:srgbClr val="000000"/>
                </a:solidFill>
                <a:latin typeface="Arial" panose="020B0604020202020204" pitchFamily="34" charset="0"/>
              </a:rPr>
              <a:t>Replaced ‘do not know’ or ‘refused to answer’ survey responses with nans to be imputed later</a:t>
            </a:r>
          </a:p>
          <a:p>
            <a:pPr lvl="1"/>
            <a:r>
              <a:rPr lang="en-US" dirty="0">
                <a:solidFill>
                  <a:srgbClr val="000000"/>
                </a:solidFill>
                <a:latin typeface="Arial" panose="020B0604020202020204" pitchFamily="34" charset="0"/>
              </a:rPr>
              <a:t>Removing survey variables that were redundant</a:t>
            </a:r>
          </a:p>
          <a:p>
            <a:r>
              <a:rPr lang="en-US" dirty="0">
                <a:solidFill>
                  <a:srgbClr val="000000"/>
                </a:solidFill>
                <a:latin typeface="Arial" panose="020B0604020202020204" pitchFamily="34" charset="0"/>
              </a:rPr>
              <a:t>Feature Engineering</a:t>
            </a:r>
          </a:p>
          <a:p>
            <a:pPr lvl="1"/>
            <a:r>
              <a:rPr lang="en-US" dirty="0">
                <a:solidFill>
                  <a:srgbClr val="000000"/>
                </a:solidFill>
                <a:latin typeface="Arial" panose="020B0604020202020204" pitchFamily="34" charset="0"/>
              </a:rPr>
              <a:t>Average daily nutrition</a:t>
            </a:r>
          </a:p>
          <a:p>
            <a:pPr lvl="1"/>
            <a:r>
              <a:rPr lang="en-US" dirty="0">
                <a:solidFill>
                  <a:srgbClr val="000000"/>
                </a:solidFill>
                <a:latin typeface="Arial" panose="020B0604020202020204" pitchFamily="34" charset="0"/>
              </a:rPr>
              <a:t>Average daily alcohol intake</a:t>
            </a:r>
          </a:p>
          <a:p>
            <a:pPr lvl="1"/>
            <a:r>
              <a:rPr lang="en-US" dirty="0">
                <a:solidFill>
                  <a:srgbClr val="000000"/>
                </a:solidFill>
                <a:latin typeface="Arial" panose="020B0604020202020204" pitchFamily="34" charset="0"/>
              </a:rPr>
              <a:t>Average daily moderate and physical activity</a:t>
            </a:r>
          </a:p>
          <a:p>
            <a:pPr lvl="1"/>
            <a:r>
              <a:rPr lang="en-US" dirty="0">
                <a:solidFill>
                  <a:srgbClr val="000000"/>
                </a:solidFill>
                <a:latin typeface="Arial" panose="020B0604020202020204" pitchFamily="34" charset="0"/>
              </a:rPr>
              <a:t>Log of the y value, total cholesterol</a:t>
            </a:r>
          </a:p>
          <a:p>
            <a:r>
              <a:rPr lang="en-US" dirty="0">
                <a:solidFill>
                  <a:srgbClr val="000000"/>
                </a:solidFill>
                <a:latin typeface="Arial" panose="020B0604020202020204" pitchFamily="34" charset="0"/>
              </a:rPr>
              <a:t>Unsupervised Learning</a:t>
            </a:r>
          </a:p>
          <a:p>
            <a:pPr lvl="1"/>
            <a:r>
              <a:rPr lang="en-US" dirty="0">
                <a:solidFill>
                  <a:srgbClr val="000000"/>
                </a:solidFill>
                <a:latin typeface="Arial" panose="020B0604020202020204" pitchFamily="34" charset="0"/>
              </a:rPr>
              <a:t>Using DBSCAN to detect outliers</a:t>
            </a:r>
          </a:p>
          <a:p>
            <a:pPr lvl="1"/>
            <a:r>
              <a:rPr lang="en-US" dirty="0">
                <a:solidFill>
                  <a:srgbClr val="000000"/>
                </a:solidFill>
                <a:latin typeface="Arial" panose="020B0604020202020204" pitchFamily="34" charset="0"/>
              </a:rPr>
              <a:t>Dimensionality reduction with PCA</a:t>
            </a:r>
          </a:p>
          <a:p>
            <a:r>
              <a:rPr lang="en-US" dirty="0">
                <a:solidFill>
                  <a:srgbClr val="000000"/>
                </a:solidFill>
                <a:latin typeface="Arial" panose="020B0604020202020204" pitchFamily="34" charset="0"/>
              </a:rPr>
              <a:t>Supervised Learning</a:t>
            </a:r>
          </a:p>
          <a:p>
            <a:pPr lvl="1"/>
            <a:r>
              <a:rPr lang="en-US" dirty="0"/>
              <a:t>Ordinary Least Squares</a:t>
            </a:r>
          </a:p>
          <a:p>
            <a:pPr lvl="1"/>
            <a:r>
              <a:rPr lang="en-US" dirty="0"/>
              <a:t>K nearest neighbor regression</a:t>
            </a:r>
          </a:p>
          <a:p>
            <a:pPr lvl="1"/>
            <a:r>
              <a:rPr lang="en-US" dirty="0"/>
              <a:t>Support Vector Regression</a:t>
            </a:r>
          </a:p>
          <a:p>
            <a:pPr lvl="1"/>
            <a:r>
              <a:rPr lang="en-US" dirty="0"/>
              <a:t>Random Forest Regression</a:t>
            </a:r>
          </a:p>
          <a:p>
            <a:pPr lvl="1"/>
            <a:r>
              <a:rPr lang="en-US" dirty="0" err="1"/>
              <a:t>Nueral</a:t>
            </a:r>
            <a:r>
              <a:rPr lang="en-US" dirty="0"/>
              <a:t> Networks</a:t>
            </a:r>
          </a:p>
        </p:txBody>
      </p:sp>
    </p:spTree>
    <p:extLst>
      <p:ext uri="{BB962C8B-B14F-4D97-AF65-F5344CB8AC3E}">
        <p14:creationId xmlns:p14="http://schemas.microsoft.com/office/powerpoint/2010/main" val="35246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2A92-18C4-49C8-BAB9-4D7F130AA8AF}"/>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Results</a:t>
            </a:r>
            <a:endParaRPr lang="en-US" dirty="0"/>
          </a:p>
        </p:txBody>
      </p:sp>
      <p:sp>
        <p:nvSpPr>
          <p:cNvPr id="3" name="Content Placeholder 2">
            <a:extLst>
              <a:ext uri="{FF2B5EF4-FFF2-40B4-BE49-F238E27FC236}">
                <a16:creationId xmlns:a16="http://schemas.microsoft.com/office/drawing/2014/main" id="{1ED39986-9F8F-4F17-BDE3-6714C5DCDBBE}"/>
              </a:ext>
            </a:extLst>
          </p:cNvPr>
          <p:cNvSpPr>
            <a:spLocks noGrp="1"/>
          </p:cNvSpPr>
          <p:nvPr>
            <p:ph idx="1"/>
          </p:nvPr>
        </p:nvSpPr>
        <p:spPr>
          <a:xfrm>
            <a:off x="838200" y="1253331"/>
            <a:ext cx="10515600" cy="4351338"/>
          </a:xfrm>
        </p:spPr>
        <p:txBody>
          <a:bodyPr/>
          <a:lstStyle/>
          <a:p>
            <a:r>
              <a:rPr lang="en-US" sz="1800" dirty="0">
                <a:solidFill>
                  <a:srgbClr val="000000"/>
                </a:solidFill>
                <a:latin typeface="Arial" panose="020B0604020202020204" pitchFamily="34" charset="0"/>
              </a:rPr>
              <a:t>Random forests performed best</a:t>
            </a:r>
          </a:p>
          <a:p>
            <a:pPr lvl="1"/>
            <a:r>
              <a:rPr lang="en-US" dirty="0">
                <a:solidFill>
                  <a:srgbClr val="000000"/>
                </a:solidFill>
                <a:latin typeface="Arial" panose="020B0604020202020204" pitchFamily="34" charset="0"/>
              </a:rPr>
              <a:t>R2 – 0.886</a:t>
            </a:r>
          </a:p>
          <a:p>
            <a:pPr lvl="1"/>
            <a:r>
              <a:rPr lang="en-US" dirty="0">
                <a:solidFill>
                  <a:srgbClr val="000000"/>
                </a:solidFill>
                <a:latin typeface="Arial" panose="020B0604020202020204" pitchFamily="34" charset="0"/>
              </a:rPr>
              <a:t>Testing mean absolute error -- </a:t>
            </a:r>
            <a:r>
              <a:rPr lang="en-US" b="0" i="0" dirty="0">
                <a:solidFill>
                  <a:srgbClr val="000000"/>
                </a:solidFill>
                <a:effectLst/>
                <a:latin typeface="Helvetica Neue"/>
              </a:rPr>
              <a:t>0.15</a:t>
            </a:r>
            <a:endParaRPr lang="en-US" b="0" i="0" dirty="0">
              <a:solidFill>
                <a:srgbClr val="000000"/>
              </a:solidFill>
              <a:effectLst/>
              <a:latin typeface="Arial" panose="020B0604020202020204" pitchFamily="34" charset="0"/>
            </a:endParaRPr>
          </a:p>
          <a:p>
            <a:pPr lvl="1"/>
            <a:r>
              <a:rPr lang="en-US" dirty="0">
                <a:solidFill>
                  <a:srgbClr val="000000"/>
                </a:solidFill>
                <a:latin typeface="Arial" panose="020B0604020202020204" pitchFamily="34" charset="0"/>
              </a:rPr>
              <a:t>Testing root mean square error -- </a:t>
            </a:r>
            <a:r>
              <a:rPr lang="en-US" b="0" i="0" dirty="0">
                <a:solidFill>
                  <a:srgbClr val="000000"/>
                </a:solidFill>
                <a:effectLst/>
                <a:latin typeface="Helvetica Neue"/>
              </a:rPr>
              <a:t>0.19</a:t>
            </a:r>
            <a:endParaRPr lang="en-US"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Mean absolute error on non log-transformed data for random forests trained on full dataset – 22.  On average total cholesterol level may be off by 22 mg/dL</a:t>
            </a:r>
            <a:endParaRPr lang="en-US" sz="2000" dirty="0"/>
          </a:p>
        </p:txBody>
      </p:sp>
      <p:pic>
        <p:nvPicPr>
          <p:cNvPr id="1026" name="Picture 2">
            <a:extLst>
              <a:ext uri="{FF2B5EF4-FFF2-40B4-BE49-F238E27FC236}">
                <a16:creationId xmlns:a16="http://schemas.microsoft.com/office/drawing/2014/main" id="{04C47CDC-154D-4EC6-A97E-F6561DE89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65" y="3835400"/>
            <a:ext cx="36766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E523F97-9E4B-41F7-AA33-80ABBC7C0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7" y="3835399"/>
            <a:ext cx="374332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D9291C-021F-4AC3-B5CF-1122D38AE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940" y="3835399"/>
            <a:ext cx="37433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4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84AD-2513-4D4E-AFB2-BCD999D77FFE}"/>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Limitations</a:t>
            </a:r>
            <a:endParaRPr lang="en-US" dirty="0"/>
          </a:p>
        </p:txBody>
      </p:sp>
      <p:sp>
        <p:nvSpPr>
          <p:cNvPr id="3" name="Content Placeholder 2">
            <a:extLst>
              <a:ext uri="{FF2B5EF4-FFF2-40B4-BE49-F238E27FC236}">
                <a16:creationId xmlns:a16="http://schemas.microsoft.com/office/drawing/2014/main" id="{04AF06F6-91B3-41AC-B9AC-D0673E2A5282}"/>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What you did and what you could not do, address or find. This will clarify what your presentation is here to do.</a:t>
            </a:r>
          </a:p>
          <a:p>
            <a:r>
              <a:rPr lang="en-US" sz="1800" dirty="0">
                <a:solidFill>
                  <a:srgbClr val="000000"/>
                </a:solidFill>
                <a:latin typeface="Arial" panose="020B0604020202020204" pitchFamily="34" charset="0"/>
              </a:rPr>
              <a:t>As some variables used during the survey changed prior and posterior to the years used, only around 3500 observations were used for training</a:t>
            </a:r>
          </a:p>
          <a:p>
            <a:r>
              <a:rPr lang="en-US" sz="1800" dirty="0">
                <a:solidFill>
                  <a:srgbClr val="000000"/>
                </a:solidFill>
                <a:latin typeface="Arial" panose="020B0604020202020204" pitchFamily="34" charset="0"/>
              </a:rPr>
              <a:t>Missing values needed to be imputed and so may not be accurate</a:t>
            </a:r>
          </a:p>
          <a:p>
            <a:r>
              <a:rPr lang="en-US" sz="1800" dirty="0">
                <a:solidFill>
                  <a:srgbClr val="000000"/>
                </a:solidFill>
                <a:latin typeface="Arial" panose="020B0604020202020204" pitchFamily="34" charset="0"/>
              </a:rPr>
              <a:t>As amount of physical activity was based on survey data, this may not be accurate</a:t>
            </a:r>
          </a:p>
          <a:p>
            <a:r>
              <a:rPr lang="en-US" sz="1800" dirty="0">
                <a:solidFill>
                  <a:srgbClr val="000000"/>
                </a:solidFill>
                <a:latin typeface="Arial" panose="020B0604020202020204" pitchFamily="34" charset="0"/>
              </a:rPr>
              <a:t>The final model struggles to predict extreme values. </a:t>
            </a:r>
            <a:endParaRPr lang="en-US" dirty="0"/>
          </a:p>
        </p:txBody>
      </p:sp>
      <p:pic>
        <p:nvPicPr>
          <p:cNvPr id="2054" name="Picture 6">
            <a:extLst>
              <a:ext uri="{FF2B5EF4-FFF2-40B4-BE49-F238E27FC236}">
                <a16:creationId xmlns:a16="http://schemas.microsoft.com/office/drawing/2014/main" id="{D647A52B-4A3D-4C45-ADB4-344A45112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694" y="4001294"/>
            <a:ext cx="37147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332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1195</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Finding a model to predict total cholesterol level without lab data</vt:lpstr>
      <vt:lpstr>Background</vt:lpstr>
      <vt:lpstr>Introduction</vt:lpstr>
      <vt:lpstr>Table of Contents/Objectives</vt:lpstr>
      <vt:lpstr>Executive Summary</vt:lpstr>
      <vt:lpstr>Data Exploration</vt:lpstr>
      <vt:lpstr>Methodology/Process</vt:lpstr>
      <vt:lpstr>Results</vt:lpstr>
      <vt:lpstr>Limitations</vt:lpstr>
      <vt:lpstr>Conclusion</vt:lpstr>
      <vt:lpstr>Recommendations</vt:lpstr>
      <vt:lpstr>References</vt:lpstr>
      <vt:lpstr>Appendix</vt:lpstr>
      <vt:lpstr>Variables needed for prediction</vt:lpstr>
      <vt:lpstr>Features engineered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Anne</dc:creator>
  <cp:lastModifiedBy>Anne Lösch</cp:lastModifiedBy>
  <cp:revision>12</cp:revision>
  <dcterms:created xsi:type="dcterms:W3CDTF">2021-10-06T15:05:30Z</dcterms:created>
  <dcterms:modified xsi:type="dcterms:W3CDTF">2021-11-29T13:38:38Z</dcterms:modified>
</cp:coreProperties>
</file>