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69" r:id="rId17"/>
    <p:sldId id="274" r:id="rId18"/>
    <p:sldId id="273"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D23843-FEDB-4265-85E7-A7C9B8B217A4}"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845AA33-4D0F-4C5F-8589-FF34EB85C214}">
      <dgm:prSet/>
      <dgm:spPr/>
      <dgm:t>
        <a:bodyPr/>
        <a:lstStyle/>
        <a:p>
          <a:pPr>
            <a:lnSpc>
              <a:spcPct val="100000"/>
            </a:lnSpc>
          </a:pPr>
          <a:r>
            <a:rPr lang="en-US"/>
            <a:t>The problem to solve: Finding a model that predicts total cholesterol so that apps can warn people if they may have high cholesterol</a:t>
          </a:r>
        </a:p>
      </dgm:t>
    </dgm:pt>
    <dgm:pt modelId="{93EA81B6-F361-4C23-B326-8C1322D6C8AF}" type="parTrans" cxnId="{425B6B0E-D7D2-4F08-A55C-35FE7BD9E242}">
      <dgm:prSet/>
      <dgm:spPr/>
      <dgm:t>
        <a:bodyPr/>
        <a:lstStyle/>
        <a:p>
          <a:endParaRPr lang="en-US"/>
        </a:p>
      </dgm:t>
    </dgm:pt>
    <dgm:pt modelId="{26C96821-9AFC-4BEB-922D-4CD376C53FFF}" type="sibTrans" cxnId="{425B6B0E-D7D2-4F08-A55C-35FE7BD9E242}">
      <dgm:prSet/>
      <dgm:spPr/>
      <dgm:t>
        <a:bodyPr/>
        <a:lstStyle/>
        <a:p>
          <a:endParaRPr lang="en-US"/>
        </a:p>
      </dgm:t>
    </dgm:pt>
    <dgm:pt modelId="{B8DEFBFE-AC75-447D-B152-4B71F17D6916}">
      <dgm:prSet/>
      <dgm:spPr/>
      <dgm:t>
        <a:bodyPr/>
        <a:lstStyle/>
        <a:p>
          <a:pPr>
            <a:lnSpc>
              <a:spcPct val="100000"/>
            </a:lnSpc>
          </a:pPr>
          <a:r>
            <a:rPr lang="en-US" dirty="0"/>
            <a:t>The results: of different models tested, random forests were found to be the best for regression</a:t>
          </a:r>
        </a:p>
      </dgm:t>
    </dgm:pt>
    <dgm:pt modelId="{08FC29D7-F1D4-422F-80E7-DBBB0EF95EEB}" type="parTrans" cxnId="{49DD927E-A0CA-4B68-B00A-0034B9F1CFEA}">
      <dgm:prSet/>
      <dgm:spPr/>
      <dgm:t>
        <a:bodyPr/>
        <a:lstStyle/>
        <a:p>
          <a:endParaRPr lang="en-US"/>
        </a:p>
      </dgm:t>
    </dgm:pt>
    <dgm:pt modelId="{10441D58-2922-4DF1-8CB7-F7EA658148F1}" type="sibTrans" cxnId="{49DD927E-A0CA-4B68-B00A-0034B9F1CFEA}">
      <dgm:prSet/>
      <dgm:spPr/>
      <dgm:t>
        <a:bodyPr/>
        <a:lstStyle/>
        <a:p>
          <a:endParaRPr lang="en-US"/>
        </a:p>
      </dgm:t>
    </dgm:pt>
    <dgm:pt modelId="{D46AFF3D-454B-4240-9AD7-1C871636EFAC}" type="pres">
      <dgm:prSet presAssocID="{88D23843-FEDB-4265-85E7-A7C9B8B217A4}" presName="root" presStyleCnt="0">
        <dgm:presLayoutVars>
          <dgm:dir/>
          <dgm:resizeHandles val="exact"/>
        </dgm:presLayoutVars>
      </dgm:prSet>
      <dgm:spPr/>
    </dgm:pt>
    <dgm:pt modelId="{64BC0370-A3E6-46DB-9D50-608501CA82B4}" type="pres">
      <dgm:prSet presAssocID="{8845AA33-4D0F-4C5F-8589-FF34EB85C214}" presName="compNode" presStyleCnt="0"/>
      <dgm:spPr/>
    </dgm:pt>
    <dgm:pt modelId="{50931535-1D38-4022-8A66-903AEFB12204}" type="pres">
      <dgm:prSet presAssocID="{8845AA33-4D0F-4C5F-8589-FF34EB85C21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rt Organ"/>
        </a:ext>
      </dgm:extLst>
    </dgm:pt>
    <dgm:pt modelId="{F230E412-4373-40E9-B8BD-E6C95FD7482D}" type="pres">
      <dgm:prSet presAssocID="{8845AA33-4D0F-4C5F-8589-FF34EB85C214}" presName="spaceRect" presStyleCnt="0"/>
      <dgm:spPr/>
    </dgm:pt>
    <dgm:pt modelId="{8312721C-2EA2-44C8-8CE0-5BA0F57F43CA}" type="pres">
      <dgm:prSet presAssocID="{8845AA33-4D0F-4C5F-8589-FF34EB85C214}" presName="textRect" presStyleLbl="revTx" presStyleIdx="0" presStyleCnt="2">
        <dgm:presLayoutVars>
          <dgm:chMax val="1"/>
          <dgm:chPref val="1"/>
        </dgm:presLayoutVars>
      </dgm:prSet>
      <dgm:spPr/>
    </dgm:pt>
    <dgm:pt modelId="{085775B4-214E-4412-BD8D-457B91A2A885}" type="pres">
      <dgm:prSet presAssocID="{26C96821-9AFC-4BEB-922D-4CD376C53FFF}" presName="sibTrans" presStyleCnt="0"/>
      <dgm:spPr/>
    </dgm:pt>
    <dgm:pt modelId="{9CB084A9-49BC-43C7-9DF6-C357D0B1D7B6}" type="pres">
      <dgm:prSet presAssocID="{B8DEFBFE-AC75-447D-B152-4B71F17D6916}" presName="compNode" presStyleCnt="0"/>
      <dgm:spPr/>
    </dgm:pt>
    <dgm:pt modelId="{F8CD982A-BDB1-4A5B-9025-18671F21CA96}" type="pres">
      <dgm:prSet presAssocID="{B8DEFBFE-AC75-447D-B152-4B71F17D691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est scene"/>
        </a:ext>
      </dgm:extLst>
    </dgm:pt>
    <dgm:pt modelId="{FC1C4370-27C1-4695-9554-A96C987B5998}" type="pres">
      <dgm:prSet presAssocID="{B8DEFBFE-AC75-447D-B152-4B71F17D6916}" presName="spaceRect" presStyleCnt="0"/>
      <dgm:spPr/>
    </dgm:pt>
    <dgm:pt modelId="{2D6ADAB5-D7BA-40FE-BBC8-1619A6C587E9}" type="pres">
      <dgm:prSet presAssocID="{B8DEFBFE-AC75-447D-B152-4B71F17D6916}" presName="textRect" presStyleLbl="revTx" presStyleIdx="1" presStyleCnt="2">
        <dgm:presLayoutVars>
          <dgm:chMax val="1"/>
          <dgm:chPref val="1"/>
        </dgm:presLayoutVars>
      </dgm:prSet>
      <dgm:spPr/>
    </dgm:pt>
  </dgm:ptLst>
  <dgm:cxnLst>
    <dgm:cxn modelId="{425B6B0E-D7D2-4F08-A55C-35FE7BD9E242}" srcId="{88D23843-FEDB-4265-85E7-A7C9B8B217A4}" destId="{8845AA33-4D0F-4C5F-8589-FF34EB85C214}" srcOrd="0" destOrd="0" parTransId="{93EA81B6-F361-4C23-B326-8C1322D6C8AF}" sibTransId="{26C96821-9AFC-4BEB-922D-4CD376C53FFF}"/>
    <dgm:cxn modelId="{D0DB0F60-9BF6-45F9-9896-17C570DA4D5E}" type="presOf" srcId="{8845AA33-4D0F-4C5F-8589-FF34EB85C214}" destId="{8312721C-2EA2-44C8-8CE0-5BA0F57F43CA}" srcOrd="0" destOrd="0" presId="urn:microsoft.com/office/officeart/2018/2/layout/IconLabelList"/>
    <dgm:cxn modelId="{07DA6C69-9746-4DC1-83F9-DDC9E719D693}" type="presOf" srcId="{88D23843-FEDB-4265-85E7-A7C9B8B217A4}" destId="{D46AFF3D-454B-4240-9AD7-1C871636EFAC}" srcOrd="0" destOrd="0" presId="urn:microsoft.com/office/officeart/2018/2/layout/IconLabelList"/>
    <dgm:cxn modelId="{49DD927E-A0CA-4B68-B00A-0034B9F1CFEA}" srcId="{88D23843-FEDB-4265-85E7-A7C9B8B217A4}" destId="{B8DEFBFE-AC75-447D-B152-4B71F17D6916}" srcOrd="1" destOrd="0" parTransId="{08FC29D7-F1D4-422F-80E7-DBBB0EF95EEB}" sibTransId="{10441D58-2922-4DF1-8CB7-F7EA658148F1}"/>
    <dgm:cxn modelId="{32174BA4-D30F-4CF7-8D0F-98A85B5F585D}" type="presOf" srcId="{B8DEFBFE-AC75-447D-B152-4B71F17D6916}" destId="{2D6ADAB5-D7BA-40FE-BBC8-1619A6C587E9}" srcOrd="0" destOrd="0" presId="urn:microsoft.com/office/officeart/2018/2/layout/IconLabelList"/>
    <dgm:cxn modelId="{F5F94D89-CEFD-4E25-9413-CB81173EA4D0}" type="presParOf" srcId="{D46AFF3D-454B-4240-9AD7-1C871636EFAC}" destId="{64BC0370-A3E6-46DB-9D50-608501CA82B4}" srcOrd="0" destOrd="0" presId="urn:microsoft.com/office/officeart/2018/2/layout/IconLabelList"/>
    <dgm:cxn modelId="{9DE8421E-DA77-471F-BC90-D060EE71BAC7}" type="presParOf" srcId="{64BC0370-A3E6-46DB-9D50-608501CA82B4}" destId="{50931535-1D38-4022-8A66-903AEFB12204}" srcOrd="0" destOrd="0" presId="urn:microsoft.com/office/officeart/2018/2/layout/IconLabelList"/>
    <dgm:cxn modelId="{007C4B4D-E561-44BA-91B2-D425ED505FAE}" type="presParOf" srcId="{64BC0370-A3E6-46DB-9D50-608501CA82B4}" destId="{F230E412-4373-40E9-B8BD-E6C95FD7482D}" srcOrd="1" destOrd="0" presId="urn:microsoft.com/office/officeart/2018/2/layout/IconLabelList"/>
    <dgm:cxn modelId="{F64A5864-FD99-4747-8EA3-43135757996E}" type="presParOf" srcId="{64BC0370-A3E6-46DB-9D50-608501CA82B4}" destId="{8312721C-2EA2-44C8-8CE0-5BA0F57F43CA}" srcOrd="2" destOrd="0" presId="urn:microsoft.com/office/officeart/2018/2/layout/IconLabelList"/>
    <dgm:cxn modelId="{A745C101-7E3A-4856-9AAA-7CF800F63503}" type="presParOf" srcId="{D46AFF3D-454B-4240-9AD7-1C871636EFAC}" destId="{085775B4-214E-4412-BD8D-457B91A2A885}" srcOrd="1" destOrd="0" presId="urn:microsoft.com/office/officeart/2018/2/layout/IconLabelList"/>
    <dgm:cxn modelId="{306481AA-4912-460C-AC84-5EB2A490EFA8}" type="presParOf" srcId="{D46AFF3D-454B-4240-9AD7-1C871636EFAC}" destId="{9CB084A9-49BC-43C7-9DF6-C357D0B1D7B6}" srcOrd="2" destOrd="0" presId="urn:microsoft.com/office/officeart/2018/2/layout/IconLabelList"/>
    <dgm:cxn modelId="{860DAA15-57FB-409B-8772-024BD88F0BE6}" type="presParOf" srcId="{9CB084A9-49BC-43C7-9DF6-C357D0B1D7B6}" destId="{F8CD982A-BDB1-4A5B-9025-18671F21CA96}" srcOrd="0" destOrd="0" presId="urn:microsoft.com/office/officeart/2018/2/layout/IconLabelList"/>
    <dgm:cxn modelId="{8251C39A-1C78-454B-BBE8-81545E35DB12}" type="presParOf" srcId="{9CB084A9-49BC-43C7-9DF6-C357D0B1D7B6}" destId="{FC1C4370-27C1-4695-9554-A96C987B5998}" srcOrd="1" destOrd="0" presId="urn:microsoft.com/office/officeart/2018/2/layout/IconLabelList"/>
    <dgm:cxn modelId="{BC051398-7B8F-44C6-9752-D9F736C9FB37}" type="presParOf" srcId="{9CB084A9-49BC-43C7-9DF6-C357D0B1D7B6}" destId="{2D6ADAB5-D7BA-40FE-BBC8-1619A6C587E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4B061F-DB32-4B0C-B50D-F8C963734F3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AE54D83-16CB-4B78-B929-943E0F32830F}">
      <dgm:prSet/>
      <dgm:spPr/>
      <dgm:t>
        <a:bodyPr/>
        <a:lstStyle/>
        <a:p>
          <a:r>
            <a:rPr lang="en-US"/>
            <a:t>Cleaning Data</a:t>
          </a:r>
        </a:p>
      </dgm:t>
    </dgm:pt>
    <dgm:pt modelId="{4F026CB6-0992-4A41-9E45-F89F07DEF859}" type="parTrans" cxnId="{42AAFA5B-0C4B-472B-B75F-CF9A44FA151A}">
      <dgm:prSet/>
      <dgm:spPr/>
      <dgm:t>
        <a:bodyPr/>
        <a:lstStyle/>
        <a:p>
          <a:endParaRPr lang="en-US"/>
        </a:p>
      </dgm:t>
    </dgm:pt>
    <dgm:pt modelId="{192ADB7A-14DA-4D3A-B35F-AEA32391D94A}" type="sibTrans" cxnId="{42AAFA5B-0C4B-472B-B75F-CF9A44FA151A}">
      <dgm:prSet/>
      <dgm:spPr/>
      <dgm:t>
        <a:bodyPr/>
        <a:lstStyle/>
        <a:p>
          <a:endParaRPr lang="en-US"/>
        </a:p>
      </dgm:t>
    </dgm:pt>
    <dgm:pt modelId="{CFE23181-9108-4BF3-B8FC-5A705CBCA354}">
      <dgm:prSet/>
      <dgm:spPr/>
      <dgm:t>
        <a:bodyPr/>
        <a:lstStyle/>
        <a:p>
          <a:r>
            <a:rPr lang="en-US" dirty="0"/>
            <a:t>Filter data</a:t>
          </a:r>
        </a:p>
      </dgm:t>
    </dgm:pt>
    <dgm:pt modelId="{3829854A-046B-40EC-931F-9623BEE27FA5}" type="parTrans" cxnId="{B544E739-2C43-4369-9D6F-7F5ACF373C68}">
      <dgm:prSet/>
      <dgm:spPr/>
      <dgm:t>
        <a:bodyPr/>
        <a:lstStyle/>
        <a:p>
          <a:endParaRPr lang="en-US"/>
        </a:p>
      </dgm:t>
    </dgm:pt>
    <dgm:pt modelId="{7540AA6B-86DE-49BA-8355-AC101EC9BD3F}" type="sibTrans" cxnId="{B544E739-2C43-4369-9D6F-7F5ACF373C68}">
      <dgm:prSet/>
      <dgm:spPr/>
      <dgm:t>
        <a:bodyPr/>
        <a:lstStyle/>
        <a:p>
          <a:endParaRPr lang="en-US"/>
        </a:p>
      </dgm:t>
    </dgm:pt>
    <dgm:pt modelId="{EB7124C5-87B5-4132-A5B4-CB1CD58D8A78}">
      <dgm:prSet/>
      <dgm:spPr/>
      <dgm:t>
        <a:bodyPr/>
        <a:lstStyle/>
        <a:p>
          <a:r>
            <a:rPr lang="en-US" dirty="0"/>
            <a:t>Adjusting survey responses</a:t>
          </a:r>
        </a:p>
      </dgm:t>
    </dgm:pt>
    <dgm:pt modelId="{E34E116C-2F22-4D3B-A32F-E6D7B403E570}" type="parTrans" cxnId="{B6DF6DEE-C914-463F-87F5-E9CFDDBB1499}">
      <dgm:prSet/>
      <dgm:spPr/>
      <dgm:t>
        <a:bodyPr/>
        <a:lstStyle/>
        <a:p>
          <a:endParaRPr lang="en-US"/>
        </a:p>
      </dgm:t>
    </dgm:pt>
    <dgm:pt modelId="{AAE164BB-5864-48DD-BE44-D70D7FD3BE6B}" type="sibTrans" cxnId="{B6DF6DEE-C914-463F-87F5-E9CFDDBB1499}">
      <dgm:prSet/>
      <dgm:spPr/>
      <dgm:t>
        <a:bodyPr/>
        <a:lstStyle/>
        <a:p>
          <a:endParaRPr lang="en-US"/>
        </a:p>
      </dgm:t>
    </dgm:pt>
    <dgm:pt modelId="{5D06FFB8-B449-4E6A-AFFC-3BE3720E46B5}">
      <dgm:prSet/>
      <dgm:spPr/>
      <dgm:t>
        <a:bodyPr/>
        <a:lstStyle/>
        <a:p>
          <a:r>
            <a:rPr lang="en-US" dirty="0"/>
            <a:t>Deal with missing data</a:t>
          </a:r>
        </a:p>
      </dgm:t>
    </dgm:pt>
    <dgm:pt modelId="{974AD8D8-93A6-4EF0-B5EB-16EE0AE234B0}" type="parTrans" cxnId="{CAA4F1FD-2666-4F34-8C3B-E40BF152E720}">
      <dgm:prSet/>
      <dgm:spPr/>
      <dgm:t>
        <a:bodyPr/>
        <a:lstStyle/>
        <a:p>
          <a:endParaRPr lang="en-US"/>
        </a:p>
      </dgm:t>
    </dgm:pt>
    <dgm:pt modelId="{CE5D9880-61AA-41CD-862C-805F417A0C18}" type="sibTrans" cxnId="{CAA4F1FD-2666-4F34-8C3B-E40BF152E720}">
      <dgm:prSet/>
      <dgm:spPr/>
      <dgm:t>
        <a:bodyPr/>
        <a:lstStyle/>
        <a:p>
          <a:endParaRPr lang="en-US"/>
        </a:p>
      </dgm:t>
    </dgm:pt>
    <dgm:pt modelId="{8783A1C3-9FE3-4E4A-B1C3-465CC4FD07F4}">
      <dgm:prSet/>
      <dgm:spPr/>
      <dgm:t>
        <a:bodyPr/>
        <a:lstStyle/>
        <a:p>
          <a:r>
            <a:rPr lang="en-US" dirty="0"/>
            <a:t>Removing unnecessary redundancies</a:t>
          </a:r>
        </a:p>
      </dgm:t>
    </dgm:pt>
    <dgm:pt modelId="{4216FBF0-18BC-4DE6-81FC-48CB939C8733}" type="parTrans" cxnId="{98F8E587-D35F-46BE-A2F8-FBCFE4AD0624}">
      <dgm:prSet/>
      <dgm:spPr/>
      <dgm:t>
        <a:bodyPr/>
        <a:lstStyle/>
        <a:p>
          <a:endParaRPr lang="en-US"/>
        </a:p>
      </dgm:t>
    </dgm:pt>
    <dgm:pt modelId="{1A70B34A-F73A-412E-A56C-55A9DD73DEE1}" type="sibTrans" cxnId="{98F8E587-D35F-46BE-A2F8-FBCFE4AD0624}">
      <dgm:prSet/>
      <dgm:spPr/>
      <dgm:t>
        <a:bodyPr/>
        <a:lstStyle/>
        <a:p>
          <a:endParaRPr lang="en-US"/>
        </a:p>
      </dgm:t>
    </dgm:pt>
    <dgm:pt modelId="{76D663FD-233D-463F-BF78-642158850B34}">
      <dgm:prSet/>
      <dgm:spPr/>
      <dgm:t>
        <a:bodyPr/>
        <a:lstStyle/>
        <a:p>
          <a:r>
            <a:rPr lang="en-US"/>
            <a:t>Feature Engineering</a:t>
          </a:r>
        </a:p>
      </dgm:t>
    </dgm:pt>
    <dgm:pt modelId="{8C8AD789-34CD-49DB-B0CB-4DD41C88F9DC}" type="parTrans" cxnId="{61F0CB15-A864-4AA8-B11D-37E257782BE7}">
      <dgm:prSet/>
      <dgm:spPr/>
      <dgm:t>
        <a:bodyPr/>
        <a:lstStyle/>
        <a:p>
          <a:endParaRPr lang="en-US"/>
        </a:p>
      </dgm:t>
    </dgm:pt>
    <dgm:pt modelId="{A4D353DB-1698-4105-AB1A-4972A93C1CEF}" type="sibTrans" cxnId="{61F0CB15-A864-4AA8-B11D-37E257782BE7}">
      <dgm:prSet/>
      <dgm:spPr/>
      <dgm:t>
        <a:bodyPr/>
        <a:lstStyle/>
        <a:p>
          <a:endParaRPr lang="en-US"/>
        </a:p>
      </dgm:t>
    </dgm:pt>
    <dgm:pt modelId="{9ECC0575-95B1-4A52-AB96-B367EE59CDB5}">
      <dgm:prSet/>
      <dgm:spPr/>
      <dgm:t>
        <a:bodyPr/>
        <a:lstStyle/>
        <a:p>
          <a:r>
            <a:rPr lang="en-US"/>
            <a:t>Average daily nutrition</a:t>
          </a:r>
        </a:p>
      </dgm:t>
    </dgm:pt>
    <dgm:pt modelId="{E010D75A-192A-42BE-B14E-9FDF9A09CCD2}" type="parTrans" cxnId="{4B4EA336-77DE-4546-AF1A-3337602D00EA}">
      <dgm:prSet/>
      <dgm:spPr/>
      <dgm:t>
        <a:bodyPr/>
        <a:lstStyle/>
        <a:p>
          <a:endParaRPr lang="en-US"/>
        </a:p>
      </dgm:t>
    </dgm:pt>
    <dgm:pt modelId="{C86953B2-C6A2-4258-8C3E-5673E0C1B852}" type="sibTrans" cxnId="{4B4EA336-77DE-4546-AF1A-3337602D00EA}">
      <dgm:prSet/>
      <dgm:spPr/>
      <dgm:t>
        <a:bodyPr/>
        <a:lstStyle/>
        <a:p>
          <a:endParaRPr lang="en-US"/>
        </a:p>
      </dgm:t>
    </dgm:pt>
    <dgm:pt modelId="{A5DFD867-FE76-4D36-840E-2AED2D87F067}">
      <dgm:prSet/>
      <dgm:spPr/>
      <dgm:t>
        <a:bodyPr/>
        <a:lstStyle/>
        <a:p>
          <a:r>
            <a:rPr lang="en-US"/>
            <a:t>Average daily alcohol intake</a:t>
          </a:r>
        </a:p>
      </dgm:t>
    </dgm:pt>
    <dgm:pt modelId="{1EF967EE-77B0-4151-9107-872F09D83404}" type="parTrans" cxnId="{5F6313EC-8D0D-426F-86D9-C09DB89D3504}">
      <dgm:prSet/>
      <dgm:spPr/>
      <dgm:t>
        <a:bodyPr/>
        <a:lstStyle/>
        <a:p>
          <a:endParaRPr lang="en-US"/>
        </a:p>
      </dgm:t>
    </dgm:pt>
    <dgm:pt modelId="{E763597E-D8C5-41D4-AD9F-CEA4917B2E1D}" type="sibTrans" cxnId="{5F6313EC-8D0D-426F-86D9-C09DB89D3504}">
      <dgm:prSet/>
      <dgm:spPr/>
      <dgm:t>
        <a:bodyPr/>
        <a:lstStyle/>
        <a:p>
          <a:endParaRPr lang="en-US"/>
        </a:p>
      </dgm:t>
    </dgm:pt>
    <dgm:pt modelId="{420EE566-E65B-437A-9FBA-C404B0AE364B}">
      <dgm:prSet/>
      <dgm:spPr/>
      <dgm:t>
        <a:bodyPr/>
        <a:lstStyle/>
        <a:p>
          <a:r>
            <a:rPr lang="en-US"/>
            <a:t>Average daily moderate and physical activity</a:t>
          </a:r>
        </a:p>
      </dgm:t>
    </dgm:pt>
    <dgm:pt modelId="{6B719836-2368-42CA-AD7B-FA39C0835C31}" type="parTrans" cxnId="{FC7D6E98-E162-4FDB-AA3C-6C6C691B17EB}">
      <dgm:prSet/>
      <dgm:spPr/>
      <dgm:t>
        <a:bodyPr/>
        <a:lstStyle/>
        <a:p>
          <a:endParaRPr lang="en-US"/>
        </a:p>
      </dgm:t>
    </dgm:pt>
    <dgm:pt modelId="{48BD0B86-7BE8-4E9F-B8C6-854975F5D199}" type="sibTrans" cxnId="{FC7D6E98-E162-4FDB-AA3C-6C6C691B17EB}">
      <dgm:prSet/>
      <dgm:spPr/>
      <dgm:t>
        <a:bodyPr/>
        <a:lstStyle/>
        <a:p>
          <a:endParaRPr lang="en-US"/>
        </a:p>
      </dgm:t>
    </dgm:pt>
    <dgm:pt modelId="{1BDC275F-F49E-48B5-AD7C-F9BA32039C78}">
      <dgm:prSet/>
      <dgm:spPr/>
      <dgm:t>
        <a:bodyPr/>
        <a:lstStyle/>
        <a:p>
          <a:r>
            <a:rPr lang="en-US"/>
            <a:t>Log of the y value, total cholesterol</a:t>
          </a:r>
        </a:p>
      </dgm:t>
    </dgm:pt>
    <dgm:pt modelId="{FE662808-C279-4E07-997A-A7202713927D}" type="parTrans" cxnId="{80BEC238-826B-4500-AF24-E9BBF9761159}">
      <dgm:prSet/>
      <dgm:spPr/>
      <dgm:t>
        <a:bodyPr/>
        <a:lstStyle/>
        <a:p>
          <a:endParaRPr lang="en-US"/>
        </a:p>
      </dgm:t>
    </dgm:pt>
    <dgm:pt modelId="{0F8102DD-4E01-4194-AF60-0714E3541019}" type="sibTrans" cxnId="{80BEC238-826B-4500-AF24-E9BBF9761159}">
      <dgm:prSet/>
      <dgm:spPr/>
      <dgm:t>
        <a:bodyPr/>
        <a:lstStyle/>
        <a:p>
          <a:endParaRPr lang="en-US"/>
        </a:p>
      </dgm:t>
    </dgm:pt>
    <dgm:pt modelId="{55D84677-53E9-409C-8E7E-5D5F99CF6426}">
      <dgm:prSet/>
      <dgm:spPr/>
      <dgm:t>
        <a:bodyPr/>
        <a:lstStyle/>
        <a:p>
          <a:r>
            <a:rPr lang="en-US"/>
            <a:t>Unsupervised Learning</a:t>
          </a:r>
        </a:p>
      </dgm:t>
    </dgm:pt>
    <dgm:pt modelId="{35CFE665-F6A0-4FA7-9C32-3D6DCD528A1D}" type="parTrans" cxnId="{49273626-CD6F-460D-98F3-871DD42C8A94}">
      <dgm:prSet/>
      <dgm:spPr/>
      <dgm:t>
        <a:bodyPr/>
        <a:lstStyle/>
        <a:p>
          <a:endParaRPr lang="en-US"/>
        </a:p>
      </dgm:t>
    </dgm:pt>
    <dgm:pt modelId="{0254E3D3-2188-45CB-B40E-6B42EC9F9D25}" type="sibTrans" cxnId="{49273626-CD6F-460D-98F3-871DD42C8A94}">
      <dgm:prSet/>
      <dgm:spPr/>
      <dgm:t>
        <a:bodyPr/>
        <a:lstStyle/>
        <a:p>
          <a:endParaRPr lang="en-US"/>
        </a:p>
      </dgm:t>
    </dgm:pt>
    <dgm:pt modelId="{2F22EF9F-60C1-4450-9906-4D216BEF9CAD}">
      <dgm:prSet/>
      <dgm:spPr/>
      <dgm:t>
        <a:bodyPr/>
        <a:lstStyle/>
        <a:p>
          <a:r>
            <a:rPr lang="en-US"/>
            <a:t>Using DBSCAN to detect outliers</a:t>
          </a:r>
        </a:p>
      </dgm:t>
    </dgm:pt>
    <dgm:pt modelId="{B3F560EA-3061-406F-BA62-80EB5665CC6C}" type="parTrans" cxnId="{C1B4C66F-6807-48C0-A85F-6C0959A24E21}">
      <dgm:prSet/>
      <dgm:spPr/>
      <dgm:t>
        <a:bodyPr/>
        <a:lstStyle/>
        <a:p>
          <a:endParaRPr lang="en-US"/>
        </a:p>
      </dgm:t>
    </dgm:pt>
    <dgm:pt modelId="{9FA1189A-41DF-4A76-8831-7534A0353B78}" type="sibTrans" cxnId="{C1B4C66F-6807-48C0-A85F-6C0959A24E21}">
      <dgm:prSet/>
      <dgm:spPr/>
      <dgm:t>
        <a:bodyPr/>
        <a:lstStyle/>
        <a:p>
          <a:endParaRPr lang="en-US"/>
        </a:p>
      </dgm:t>
    </dgm:pt>
    <dgm:pt modelId="{1DB71BA2-6152-40F0-8AD3-DC6D4B6CC9EF}">
      <dgm:prSet/>
      <dgm:spPr/>
      <dgm:t>
        <a:bodyPr/>
        <a:lstStyle/>
        <a:p>
          <a:r>
            <a:rPr lang="en-US"/>
            <a:t>Dimensionality reduction with PCA</a:t>
          </a:r>
        </a:p>
      </dgm:t>
    </dgm:pt>
    <dgm:pt modelId="{F50B66B7-469D-4A8A-85E1-CEB9798C3DA2}" type="parTrans" cxnId="{82CF54DD-FE77-4181-BD5C-C2E789F79827}">
      <dgm:prSet/>
      <dgm:spPr/>
      <dgm:t>
        <a:bodyPr/>
        <a:lstStyle/>
        <a:p>
          <a:endParaRPr lang="en-US"/>
        </a:p>
      </dgm:t>
    </dgm:pt>
    <dgm:pt modelId="{6946E2EE-BEA3-43D3-A62D-0FB1E394A90B}" type="sibTrans" cxnId="{82CF54DD-FE77-4181-BD5C-C2E789F79827}">
      <dgm:prSet/>
      <dgm:spPr/>
      <dgm:t>
        <a:bodyPr/>
        <a:lstStyle/>
        <a:p>
          <a:endParaRPr lang="en-US"/>
        </a:p>
      </dgm:t>
    </dgm:pt>
    <dgm:pt modelId="{499467BF-A10A-40CA-8896-79305B9CB304}">
      <dgm:prSet/>
      <dgm:spPr/>
      <dgm:t>
        <a:bodyPr/>
        <a:lstStyle/>
        <a:p>
          <a:r>
            <a:rPr lang="en-US"/>
            <a:t>Supervised Learning</a:t>
          </a:r>
        </a:p>
      </dgm:t>
    </dgm:pt>
    <dgm:pt modelId="{617AFC2D-A5CE-45ED-93F2-2430C6098ED3}" type="parTrans" cxnId="{0F14A65E-2461-45D8-A6AD-FF48DDC44793}">
      <dgm:prSet/>
      <dgm:spPr/>
      <dgm:t>
        <a:bodyPr/>
        <a:lstStyle/>
        <a:p>
          <a:endParaRPr lang="en-US"/>
        </a:p>
      </dgm:t>
    </dgm:pt>
    <dgm:pt modelId="{C5AE0106-3A13-4D6C-99D7-BACFA3A515FB}" type="sibTrans" cxnId="{0F14A65E-2461-45D8-A6AD-FF48DDC44793}">
      <dgm:prSet/>
      <dgm:spPr/>
      <dgm:t>
        <a:bodyPr/>
        <a:lstStyle/>
        <a:p>
          <a:endParaRPr lang="en-US"/>
        </a:p>
      </dgm:t>
    </dgm:pt>
    <dgm:pt modelId="{A3C43AA1-3151-4A58-AB3A-019F41DD9925}">
      <dgm:prSet/>
      <dgm:spPr/>
      <dgm:t>
        <a:bodyPr/>
        <a:lstStyle/>
        <a:p>
          <a:r>
            <a:rPr lang="en-US"/>
            <a:t>Ordinary Least Squares</a:t>
          </a:r>
        </a:p>
      </dgm:t>
    </dgm:pt>
    <dgm:pt modelId="{10C0451F-CFB6-42F6-A7F6-3B757A93B294}" type="parTrans" cxnId="{8351D6B5-7A45-45C0-A764-BA4B6B1FFAFE}">
      <dgm:prSet/>
      <dgm:spPr/>
      <dgm:t>
        <a:bodyPr/>
        <a:lstStyle/>
        <a:p>
          <a:endParaRPr lang="en-US"/>
        </a:p>
      </dgm:t>
    </dgm:pt>
    <dgm:pt modelId="{53867B43-AD07-4997-A01F-E4CB000385FD}" type="sibTrans" cxnId="{8351D6B5-7A45-45C0-A764-BA4B6B1FFAFE}">
      <dgm:prSet/>
      <dgm:spPr/>
      <dgm:t>
        <a:bodyPr/>
        <a:lstStyle/>
        <a:p>
          <a:endParaRPr lang="en-US"/>
        </a:p>
      </dgm:t>
    </dgm:pt>
    <dgm:pt modelId="{3B363139-B1BF-4FAE-8AB0-F707C256F4F7}">
      <dgm:prSet/>
      <dgm:spPr/>
      <dgm:t>
        <a:bodyPr/>
        <a:lstStyle/>
        <a:p>
          <a:r>
            <a:rPr lang="en-US"/>
            <a:t>K nearest neighbor regression</a:t>
          </a:r>
        </a:p>
      </dgm:t>
    </dgm:pt>
    <dgm:pt modelId="{4F6EF0AF-6735-4F8C-BC6E-A69DD139F5B7}" type="parTrans" cxnId="{6996EFF4-5B0A-47E8-9694-476830D14845}">
      <dgm:prSet/>
      <dgm:spPr/>
      <dgm:t>
        <a:bodyPr/>
        <a:lstStyle/>
        <a:p>
          <a:endParaRPr lang="en-US"/>
        </a:p>
      </dgm:t>
    </dgm:pt>
    <dgm:pt modelId="{68EFB472-AEC2-497E-9B96-FFEFD414B514}" type="sibTrans" cxnId="{6996EFF4-5B0A-47E8-9694-476830D14845}">
      <dgm:prSet/>
      <dgm:spPr/>
      <dgm:t>
        <a:bodyPr/>
        <a:lstStyle/>
        <a:p>
          <a:endParaRPr lang="en-US"/>
        </a:p>
      </dgm:t>
    </dgm:pt>
    <dgm:pt modelId="{F8868D61-DB83-4501-9A3B-1D1A078621D0}">
      <dgm:prSet/>
      <dgm:spPr/>
      <dgm:t>
        <a:bodyPr/>
        <a:lstStyle/>
        <a:p>
          <a:r>
            <a:rPr lang="en-US"/>
            <a:t>Support Vector Regression</a:t>
          </a:r>
        </a:p>
      </dgm:t>
    </dgm:pt>
    <dgm:pt modelId="{63271C4E-E79E-4C01-8151-E46F2016B1C2}" type="parTrans" cxnId="{E1EA9A7E-1F28-4876-AF02-92033AE664C9}">
      <dgm:prSet/>
      <dgm:spPr/>
      <dgm:t>
        <a:bodyPr/>
        <a:lstStyle/>
        <a:p>
          <a:endParaRPr lang="en-US"/>
        </a:p>
      </dgm:t>
    </dgm:pt>
    <dgm:pt modelId="{579E1B0C-CD52-4425-A754-848863691751}" type="sibTrans" cxnId="{E1EA9A7E-1F28-4876-AF02-92033AE664C9}">
      <dgm:prSet/>
      <dgm:spPr/>
      <dgm:t>
        <a:bodyPr/>
        <a:lstStyle/>
        <a:p>
          <a:endParaRPr lang="en-US"/>
        </a:p>
      </dgm:t>
    </dgm:pt>
    <dgm:pt modelId="{6CB53AAF-A1AD-4236-91F6-2522FFF74847}">
      <dgm:prSet/>
      <dgm:spPr/>
      <dgm:t>
        <a:bodyPr/>
        <a:lstStyle/>
        <a:p>
          <a:r>
            <a:rPr lang="en-US"/>
            <a:t>Random Forest Regression</a:t>
          </a:r>
        </a:p>
      </dgm:t>
    </dgm:pt>
    <dgm:pt modelId="{C00F9B2A-EDA2-45E9-880E-89207D3AD313}" type="parTrans" cxnId="{F0811C2A-E757-4B20-80AA-B7E2E0F9B92F}">
      <dgm:prSet/>
      <dgm:spPr/>
      <dgm:t>
        <a:bodyPr/>
        <a:lstStyle/>
        <a:p>
          <a:endParaRPr lang="en-US"/>
        </a:p>
      </dgm:t>
    </dgm:pt>
    <dgm:pt modelId="{DEF6AF6B-A21A-4D55-A9DA-8AC9A2AF251A}" type="sibTrans" cxnId="{F0811C2A-E757-4B20-80AA-B7E2E0F9B92F}">
      <dgm:prSet/>
      <dgm:spPr/>
      <dgm:t>
        <a:bodyPr/>
        <a:lstStyle/>
        <a:p>
          <a:endParaRPr lang="en-US"/>
        </a:p>
      </dgm:t>
    </dgm:pt>
    <dgm:pt modelId="{F7B566D5-0854-4633-AC30-567E1D2EA521}">
      <dgm:prSet/>
      <dgm:spPr/>
      <dgm:t>
        <a:bodyPr/>
        <a:lstStyle/>
        <a:p>
          <a:r>
            <a:rPr lang="en-US"/>
            <a:t>Nueral Networks</a:t>
          </a:r>
        </a:p>
      </dgm:t>
    </dgm:pt>
    <dgm:pt modelId="{7415D9F2-ED32-4168-BA78-3DE94E1160F4}" type="parTrans" cxnId="{1043AEF0-F84D-421D-8041-A2C5EB50754F}">
      <dgm:prSet/>
      <dgm:spPr/>
      <dgm:t>
        <a:bodyPr/>
        <a:lstStyle/>
        <a:p>
          <a:endParaRPr lang="en-US"/>
        </a:p>
      </dgm:t>
    </dgm:pt>
    <dgm:pt modelId="{44042259-AFDE-418A-A9BA-DB050F37C12A}" type="sibTrans" cxnId="{1043AEF0-F84D-421D-8041-A2C5EB50754F}">
      <dgm:prSet/>
      <dgm:spPr/>
      <dgm:t>
        <a:bodyPr/>
        <a:lstStyle/>
        <a:p>
          <a:endParaRPr lang="en-US"/>
        </a:p>
      </dgm:t>
    </dgm:pt>
    <dgm:pt modelId="{63083B38-9087-4E6D-856B-C792020CAFEB}" type="pres">
      <dgm:prSet presAssocID="{B54B061F-DB32-4B0C-B50D-F8C963734F31}" presName="Name0" presStyleCnt="0">
        <dgm:presLayoutVars>
          <dgm:dir/>
          <dgm:animLvl val="lvl"/>
          <dgm:resizeHandles val="exact"/>
        </dgm:presLayoutVars>
      </dgm:prSet>
      <dgm:spPr/>
    </dgm:pt>
    <dgm:pt modelId="{FEB7C77F-589E-439A-9604-DE4133F06E1D}" type="pres">
      <dgm:prSet presAssocID="{DAE54D83-16CB-4B78-B929-943E0F32830F}" presName="composite" presStyleCnt="0"/>
      <dgm:spPr/>
    </dgm:pt>
    <dgm:pt modelId="{C70DA469-28B8-4529-96B0-28E40B41EE4E}" type="pres">
      <dgm:prSet presAssocID="{DAE54D83-16CB-4B78-B929-943E0F32830F}" presName="parTx" presStyleLbl="alignNode1" presStyleIdx="0" presStyleCnt="4">
        <dgm:presLayoutVars>
          <dgm:chMax val="0"/>
          <dgm:chPref val="0"/>
          <dgm:bulletEnabled val="1"/>
        </dgm:presLayoutVars>
      </dgm:prSet>
      <dgm:spPr/>
    </dgm:pt>
    <dgm:pt modelId="{F405B332-90F8-48C1-944F-151D90419365}" type="pres">
      <dgm:prSet presAssocID="{DAE54D83-16CB-4B78-B929-943E0F32830F}" presName="desTx" presStyleLbl="alignAccFollowNode1" presStyleIdx="0" presStyleCnt="4">
        <dgm:presLayoutVars>
          <dgm:bulletEnabled val="1"/>
        </dgm:presLayoutVars>
      </dgm:prSet>
      <dgm:spPr/>
    </dgm:pt>
    <dgm:pt modelId="{3780D60A-3F9A-4A48-8974-0C23643C0945}" type="pres">
      <dgm:prSet presAssocID="{192ADB7A-14DA-4D3A-B35F-AEA32391D94A}" presName="space" presStyleCnt="0"/>
      <dgm:spPr/>
    </dgm:pt>
    <dgm:pt modelId="{BC330E18-34FE-4E52-9694-EDA09712A190}" type="pres">
      <dgm:prSet presAssocID="{76D663FD-233D-463F-BF78-642158850B34}" presName="composite" presStyleCnt="0"/>
      <dgm:spPr/>
    </dgm:pt>
    <dgm:pt modelId="{1C5975D0-E00E-4F1A-9F44-21ACB14BC549}" type="pres">
      <dgm:prSet presAssocID="{76D663FD-233D-463F-BF78-642158850B34}" presName="parTx" presStyleLbl="alignNode1" presStyleIdx="1" presStyleCnt="4">
        <dgm:presLayoutVars>
          <dgm:chMax val="0"/>
          <dgm:chPref val="0"/>
          <dgm:bulletEnabled val="1"/>
        </dgm:presLayoutVars>
      </dgm:prSet>
      <dgm:spPr/>
    </dgm:pt>
    <dgm:pt modelId="{8B067399-2A07-4184-B6B2-9F742A855BA2}" type="pres">
      <dgm:prSet presAssocID="{76D663FD-233D-463F-BF78-642158850B34}" presName="desTx" presStyleLbl="alignAccFollowNode1" presStyleIdx="1" presStyleCnt="4">
        <dgm:presLayoutVars>
          <dgm:bulletEnabled val="1"/>
        </dgm:presLayoutVars>
      </dgm:prSet>
      <dgm:spPr/>
    </dgm:pt>
    <dgm:pt modelId="{EE29398A-18F6-4A09-8090-3F784689E9E8}" type="pres">
      <dgm:prSet presAssocID="{A4D353DB-1698-4105-AB1A-4972A93C1CEF}" presName="space" presStyleCnt="0"/>
      <dgm:spPr/>
    </dgm:pt>
    <dgm:pt modelId="{96CF9240-13CF-41C0-A8C4-1F148043E2E8}" type="pres">
      <dgm:prSet presAssocID="{55D84677-53E9-409C-8E7E-5D5F99CF6426}" presName="composite" presStyleCnt="0"/>
      <dgm:spPr/>
    </dgm:pt>
    <dgm:pt modelId="{54D1A17D-49E6-4E8F-9024-B851419B5A8F}" type="pres">
      <dgm:prSet presAssocID="{55D84677-53E9-409C-8E7E-5D5F99CF6426}" presName="parTx" presStyleLbl="alignNode1" presStyleIdx="2" presStyleCnt="4">
        <dgm:presLayoutVars>
          <dgm:chMax val="0"/>
          <dgm:chPref val="0"/>
          <dgm:bulletEnabled val="1"/>
        </dgm:presLayoutVars>
      </dgm:prSet>
      <dgm:spPr/>
    </dgm:pt>
    <dgm:pt modelId="{C485351B-DB05-415F-ABDD-21841A4C7347}" type="pres">
      <dgm:prSet presAssocID="{55D84677-53E9-409C-8E7E-5D5F99CF6426}" presName="desTx" presStyleLbl="alignAccFollowNode1" presStyleIdx="2" presStyleCnt="4">
        <dgm:presLayoutVars>
          <dgm:bulletEnabled val="1"/>
        </dgm:presLayoutVars>
      </dgm:prSet>
      <dgm:spPr/>
    </dgm:pt>
    <dgm:pt modelId="{2E67ED5E-21F3-48A9-81BD-565F36889F34}" type="pres">
      <dgm:prSet presAssocID="{0254E3D3-2188-45CB-B40E-6B42EC9F9D25}" presName="space" presStyleCnt="0"/>
      <dgm:spPr/>
    </dgm:pt>
    <dgm:pt modelId="{4B3C59D2-33E1-4EA5-B4DC-DBBF92F3ECEF}" type="pres">
      <dgm:prSet presAssocID="{499467BF-A10A-40CA-8896-79305B9CB304}" presName="composite" presStyleCnt="0"/>
      <dgm:spPr/>
    </dgm:pt>
    <dgm:pt modelId="{0118D7D9-31DF-43C2-B0A8-EA2B9D42BA3B}" type="pres">
      <dgm:prSet presAssocID="{499467BF-A10A-40CA-8896-79305B9CB304}" presName="parTx" presStyleLbl="alignNode1" presStyleIdx="3" presStyleCnt="4">
        <dgm:presLayoutVars>
          <dgm:chMax val="0"/>
          <dgm:chPref val="0"/>
          <dgm:bulletEnabled val="1"/>
        </dgm:presLayoutVars>
      </dgm:prSet>
      <dgm:spPr/>
    </dgm:pt>
    <dgm:pt modelId="{493EA5D6-336A-4BCA-9FC9-A27B3FBA4AF5}" type="pres">
      <dgm:prSet presAssocID="{499467BF-A10A-40CA-8896-79305B9CB304}" presName="desTx" presStyleLbl="alignAccFollowNode1" presStyleIdx="3" presStyleCnt="4">
        <dgm:presLayoutVars>
          <dgm:bulletEnabled val="1"/>
        </dgm:presLayoutVars>
      </dgm:prSet>
      <dgm:spPr/>
    </dgm:pt>
  </dgm:ptLst>
  <dgm:cxnLst>
    <dgm:cxn modelId="{30482B03-150C-44B0-AC0C-7E73BA253900}" type="presOf" srcId="{3B363139-B1BF-4FAE-8AB0-F707C256F4F7}" destId="{493EA5D6-336A-4BCA-9FC9-A27B3FBA4AF5}" srcOrd="0" destOrd="1" presId="urn:microsoft.com/office/officeart/2005/8/layout/hList1"/>
    <dgm:cxn modelId="{61F0CB15-A864-4AA8-B11D-37E257782BE7}" srcId="{B54B061F-DB32-4B0C-B50D-F8C963734F31}" destId="{76D663FD-233D-463F-BF78-642158850B34}" srcOrd="1" destOrd="0" parTransId="{8C8AD789-34CD-49DB-B0CB-4DD41C88F9DC}" sibTransId="{A4D353DB-1698-4105-AB1A-4972A93C1CEF}"/>
    <dgm:cxn modelId="{3973A21F-1BB9-4CCF-8B30-86BBB8AFEFAD}" type="presOf" srcId="{F8868D61-DB83-4501-9A3B-1D1A078621D0}" destId="{493EA5D6-336A-4BCA-9FC9-A27B3FBA4AF5}" srcOrd="0" destOrd="2" presId="urn:microsoft.com/office/officeart/2005/8/layout/hList1"/>
    <dgm:cxn modelId="{49273626-CD6F-460D-98F3-871DD42C8A94}" srcId="{B54B061F-DB32-4B0C-B50D-F8C963734F31}" destId="{55D84677-53E9-409C-8E7E-5D5F99CF6426}" srcOrd="2" destOrd="0" parTransId="{35CFE665-F6A0-4FA7-9C32-3D6DCD528A1D}" sibTransId="{0254E3D3-2188-45CB-B40E-6B42EC9F9D25}"/>
    <dgm:cxn modelId="{F0811C2A-E757-4B20-80AA-B7E2E0F9B92F}" srcId="{499467BF-A10A-40CA-8896-79305B9CB304}" destId="{6CB53AAF-A1AD-4236-91F6-2522FFF74847}" srcOrd="3" destOrd="0" parTransId="{C00F9B2A-EDA2-45E9-880E-89207D3AD313}" sibTransId="{DEF6AF6B-A21A-4D55-A9DA-8AC9A2AF251A}"/>
    <dgm:cxn modelId="{4B4EA336-77DE-4546-AF1A-3337602D00EA}" srcId="{76D663FD-233D-463F-BF78-642158850B34}" destId="{9ECC0575-95B1-4A52-AB96-B367EE59CDB5}" srcOrd="0" destOrd="0" parTransId="{E010D75A-192A-42BE-B14E-9FDF9A09CCD2}" sibTransId="{C86953B2-C6A2-4258-8C3E-5673E0C1B852}"/>
    <dgm:cxn modelId="{80BEC238-826B-4500-AF24-E9BBF9761159}" srcId="{76D663FD-233D-463F-BF78-642158850B34}" destId="{1BDC275F-F49E-48B5-AD7C-F9BA32039C78}" srcOrd="3" destOrd="0" parTransId="{FE662808-C279-4E07-997A-A7202713927D}" sibTransId="{0F8102DD-4E01-4194-AF60-0714E3541019}"/>
    <dgm:cxn modelId="{B544E739-2C43-4369-9D6F-7F5ACF373C68}" srcId="{DAE54D83-16CB-4B78-B929-943E0F32830F}" destId="{CFE23181-9108-4BF3-B8FC-5A705CBCA354}" srcOrd="0" destOrd="0" parTransId="{3829854A-046B-40EC-931F-9623BEE27FA5}" sibTransId="{7540AA6B-86DE-49BA-8355-AC101EC9BD3F}"/>
    <dgm:cxn modelId="{6907513C-3690-40D3-9243-B3F81FF61C26}" type="presOf" srcId="{CFE23181-9108-4BF3-B8FC-5A705CBCA354}" destId="{F405B332-90F8-48C1-944F-151D90419365}" srcOrd="0" destOrd="0" presId="urn:microsoft.com/office/officeart/2005/8/layout/hList1"/>
    <dgm:cxn modelId="{42AAFA5B-0C4B-472B-B75F-CF9A44FA151A}" srcId="{B54B061F-DB32-4B0C-B50D-F8C963734F31}" destId="{DAE54D83-16CB-4B78-B929-943E0F32830F}" srcOrd="0" destOrd="0" parTransId="{4F026CB6-0992-4A41-9E45-F89F07DEF859}" sibTransId="{192ADB7A-14DA-4D3A-B35F-AEA32391D94A}"/>
    <dgm:cxn modelId="{7E06345C-97D9-4108-8DB4-D8051B44E41D}" type="presOf" srcId="{1DB71BA2-6152-40F0-8AD3-DC6D4B6CC9EF}" destId="{C485351B-DB05-415F-ABDD-21841A4C7347}" srcOrd="0" destOrd="1" presId="urn:microsoft.com/office/officeart/2005/8/layout/hList1"/>
    <dgm:cxn modelId="{0F14A65E-2461-45D8-A6AD-FF48DDC44793}" srcId="{B54B061F-DB32-4B0C-B50D-F8C963734F31}" destId="{499467BF-A10A-40CA-8896-79305B9CB304}" srcOrd="3" destOrd="0" parTransId="{617AFC2D-A5CE-45ED-93F2-2430C6098ED3}" sibTransId="{C5AE0106-3A13-4D6C-99D7-BACFA3A515FB}"/>
    <dgm:cxn modelId="{41905A41-8573-4EDB-8E23-6C7E81C9BB4C}" type="presOf" srcId="{A5DFD867-FE76-4D36-840E-2AED2D87F067}" destId="{8B067399-2A07-4184-B6B2-9F742A855BA2}" srcOrd="0" destOrd="1" presId="urn:microsoft.com/office/officeart/2005/8/layout/hList1"/>
    <dgm:cxn modelId="{99492365-CBEB-47A4-BF4D-653742D747D9}" type="presOf" srcId="{EB7124C5-87B5-4132-A5B4-CB1CD58D8A78}" destId="{F405B332-90F8-48C1-944F-151D90419365}" srcOrd="0" destOrd="1" presId="urn:microsoft.com/office/officeart/2005/8/layout/hList1"/>
    <dgm:cxn modelId="{C1B4C66F-6807-48C0-A85F-6C0959A24E21}" srcId="{55D84677-53E9-409C-8E7E-5D5F99CF6426}" destId="{2F22EF9F-60C1-4450-9906-4D216BEF9CAD}" srcOrd="0" destOrd="0" parTransId="{B3F560EA-3061-406F-BA62-80EB5665CC6C}" sibTransId="{9FA1189A-41DF-4A76-8831-7534A0353B78}"/>
    <dgm:cxn modelId="{3786F176-69FA-494B-8607-09951A8EB78E}" type="presOf" srcId="{9ECC0575-95B1-4A52-AB96-B367EE59CDB5}" destId="{8B067399-2A07-4184-B6B2-9F742A855BA2}" srcOrd="0" destOrd="0" presId="urn:microsoft.com/office/officeart/2005/8/layout/hList1"/>
    <dgm:cxn modelId="{80C26A78-731C-4B4E-8AD1-C08993B05E7E}" type="presOf" srcId="{2F22EF9F-60C1-4450-9906-4D216BEF9CAD}" destId="{C485351B-DB05-415F-ABDD-21841A4C7347}" srcOrd="0" destOrd="0" presId="urn:microsoft.com/office/officeart/2005/8/layout/hList1"/>
    <dgm:cxn modelId="{389C067C-9C1F-4542-A0C9-989D8B93023A}" type="presOf" srcId="{B54B061F-DB32-4B0C-B50D-F8C963734F31}" destId="{63083B38-9087-4E6D-856B-C792020CAFEB}" srcOrd="0" destOrd="0" presId="urn:microsoft.com/office/officeart/2005/8/layout/hList1"/>
    <dgm:cxn modelId="{E1EA9A7E-1F28-4876-AF02-92033AE664C9}" srcId="{499467BF-A10A-40CA-8896-79305B9CB304}" destId="{F8868D61-DB83-4501-9A3B-1D1A078621D0}" srcOrd="2" destOrd="0" parTransId="{63271C4E-E79E-4C01-8151-E46F2016B1C2}" sibTransId="{579E1B0C-CD52-4425-A754-848863691751}"/>
    <dgm:cxn modelId="{98F8E587-D35F-46BE-A2F8-FBCFE4AD0624}" srcId="{DAE54D83-16CB-4B78-B929-943E0F32830F}" destId="{8783A1C3-9FE3-4E4A-B1C3-465CC4FD07F4}" srcOrd="3" destOrd="0" parTransId="{4216FBF0-18BC-4DE6-81FC-48CB939C8733}" sibTransId="{1A70B34A-F73A-412E-A56C-55A9DD73DEE1}"/>
    <dgm:cxn modelId="{E4F93089-4A04-476A-88D3-A29BA6A1EF93}" type="presOf" srcId="{1BDC275F-F49E-48B5-AD7C-F9BA32039C78}" destId="{8B067399-2A07-4184-B6B2-9F742A855BA2}" srcOrd="0" destOrd="3" presId="urn:microsoft.com/office/officeart/2005/8/layout/hList1"/>
    <dgm:cxn modelId="{66EADF8A-7265-4F61-88A4-FBEEEAEAE080}" type="presOf" srcId="{DAE54D83-16CB-4B78-B929-943E0F32830F}" destId="{C70DA469-28B8-4529-96B0-28E40B41EE4E}" srcOrd="0" destOrd="0" presId="urn:microsoft.com/office/officeart/2005/8/layout/hList1"/>
    <dgm:cxn modelId="{7855268F-80CC-4783-AAAE-124289D7A433}" type="presOf" srcId="{499467BF-A10A-40CA-8896-79305B9CB304}" destId="{0118D7D9-31DF-43C2-B0A8-EA2B9D42BA3B}" srcOrd="0" destOrd="0" presId="urn:microsoft.com/office/officeart/2005/8/layout/hList1"/>
    <dgm:cxn modelId="{D2781294-136B-4029-8160-F4EEAC07F3DA}" type="presOf" srcId="{55D84677-53E9-409C-8E7E-5D5F99CF6426}" destId="{54D1A17D-49E6-4E8F-9024-B851419B5A8F}" srcOrd="0" destOrd="0" presId="urn:microsoft.com/office/officeart/2005/8/layout/hList1"/>
    <dgm:cxn modelId="{977E7996-C7B3-456F-A848-7A3142253391}" type="presOf" srcId="{A3C43AA1-3151-4A58-AB3A-019F41DD9925}" destId="{493EA5D6-336A-4BCA-9FC9-A27B3FBA4AF5}" srcOrd="0" destOrd="0" presId="urn:microsoft.com/office/officeart/2005/8/layout/hList1"/>
    <dgm:cxn modelId="{FC7D6E98-E162-4FDB-AA3C-6C6C691B17EB}" srcId="{76D663FD-233D-463F-BF78-642158850B34}" destId="{420EE566-E65B-437A-9FBA-C404B0AE364B}" srcOrd="2" destOrd="0" parTransId="{6B719836-2368-42CA-AD7B-FA39C0835C31}" sibTransId="{48BD0B86-7BE8-4E9F-B8C6-854975F5D199}"/>
    <dgm:cxn modelId="{8351D6B5-7A45-45C0-A764-BA4B6B1FFAFE}" srcId="{499467BF-A10A-40CA-8896-79305B9CB304}" destId="{A3C43AA1-3151-4A58-AB3A-019F41DD9925}" srcOrd="0" destOrd="0" parTransId="{10C0451F-CFB6-42F6-A7F6-3B757A93B294}" sibTransId="{53867B43-AD07-4997-A01F-E4CB000385FD}"/>
    <dgm:cxn modelId="{03524AC5-3FC5-4217-9BE1-B56788D42573}" type="presOf" srcId="{8783A1C3-9FE3-4E4A-B1C3-465CC4FD07F4}" destId="{F405B332-90F8-48C1-944F-151D90419365}" srcOrd="0" destOrd="3" presId="urn:microsoft.com/office/officeart/2005/8/layout/hList1"/>
    <dgm:cxn modelId="{EE36E2D3-963D-4F00-9FA0-5D1CE7C2D414}" type="presOf" srcId="{420EE566-E65B-437A-9FBA-C404B0AE364B}" destId="{8B067399-2A07-4184-B6B2-9F742A855BA2}" srcOrd="0" destOrd="2" presId="urn:microsoft.com/office/officeart/2005/8/layout/hList1"/>
    <dgm:cxn modelId="{A22705D5-0EFF-478F-B893-D55DA9E1E807}" type="presOf" srcId="{5D06FFB8-B449-4E6A-AFFC-3BE3720E46B5}" destId="{F405B332-90F8-48C1-944F-151D90419365}" srcOrd="0" destOrd="2" presId="urn:microsoft.com/office/officeart/2005/8/layout/hList1"/>
    <dgm:cxn modelId="{73845FD7-8C88-4593-94D2-ECABDD6AA181}" type="presOf" srcId="{76D663FD-233D-463F-BF78-642158850B34}" destId="{1C5975D0-E00E-4F1A-9F44-21ACB14BC549}" srcOrd="0" destOrd="0" presId="urn:microsoft.com/office/officeart/2005/8/layout/hList1"/>
    <dgm:cxn modelId="{4C3883DA-FF3F-44AB-B663-632ED1E02F39}" type="presOf" srcId="{F7B566D5-0854-4633-AC30-567E1D2EA521}" destId="{493EA5D6-336A-4BCA-9FC9-A27B3FBA4AF5}" srcOrd="0" destOrd="4" presId="urn:microsoft.com/office/officeart/2005/8/layout/hList1"/>
    <dgm:cxn modelId="{82CF54DD-FE77-4181-BD5C-C2E789F79827}" srcId="{55D84677-53E9-409C-8E7E-5D5F99CF6426}" destId="{1DB71BA2-6152-40F0-8AD3-DC6D4B6CC9EF}" srcOrd="1" destOrd="0" parTransId="{F50B66B7-469D-4A8A-85E1-CEB9798C3DA2}" sibTransId="{6946E2EE-BEA3-43D3-A62D-0FB1E394A90B}"/>
    <dgm:cxn modelId="{B5AB84E1-97FF-4DA4-87CA-482C2257E53E}" type="presOf" srcId="{6CB53AAF-A1AD-4236-91F6-2522FFF74847}" destId="{493EA5D6-336A-4BCA-9FC9-A27B3FBA4AF5}" srcOrd="0" destOrd="3" presId="urn:microsoft.com/office/officeart/2005/8/layout/hList1"/>
    <dgm:cxn modelId="{5F6313EC-8D0D-426F-86D9-C09DB89D3504}" srcId="{76D663FD-233D-463F-BF78-642158850B34}" destId="{A5DFD867-FE76-4D36-840E-2AED2D87F067}" srcOrd="1" destOrd="0" parTransId="{1EF967EE-77B0-4151-9107-872F09D83404}" sibTransId="{E763597E-D8C5-41D4-AD9F-CEA4917B2E1D}"/>
    <dgm:cxn modelId="{B6DF6DEE-C914-463F-87F5-E9CFDDBB1499}" srcId="{DAE54D83-16CB-4B78-B929-943E0F32830F}" destId="{EB7124C5-87B5-4132-A5B4-CB1CD58D8A78}" srcOrd="1" destOrd="0" parTransId="{E34E116C-2F22-4D3B-A32F-E6D7B403E570}" sibTransId="{AAE164BB-5864-48DD-BE44-D70D7FD3BE6B}"/>
    <dgm:cxn modelId="{1043AEF0-F84D-421D-8041-A2C5EB50754F}" srcId="{499467BF-A10A-40CA-8896-79305B9CB304}" destId="{F7B566D5-0854-4633-AC30-567E1D2EA521}" srcOrd="4" destOrd="0" parTransId="{7415D9F2-ED32-4168-BA78-3DE94E1160F4}" sibTransId="{44042259-AFDE-418A-A9BA-DB050F37C12A}"/>
    <dgm:cxn modelId="{6996EFF4-5B0A-47E8-9694-476830D14845}" srcId="{499467BF-A10A-40CA-8896-79305B9CB304}" destId="{3B363139-B1BF-4FAE-8AB0-F707C256F4F7}" srcOrd="1" destOrd="0" parTransId="{4F6EF0AF-6735-4F8C-BC6E-A69DD139F5B7}" sibTransId="{68EFB472-AEC2-497E-9B96-FFEFD414B514}"/>
    <dgm:cxn modelId="{CAA4F1FD-2666-4F34-8C3B-E40BF152E720}" srcId="{DAE54D83-16CB-4B78-B929-943E0F32830F}" destId="{5D06FFB8-B449-4E6A-AFFC-3BE3720E46B5}" srcOrd="2" destOrd="0" parTransId="{974AD8D8-93A6-4EF0-B5EB-16EE0AE234B0}" sibTransId="{CE5D9880-61AA-41CD-862C-805F417A0C18}"/>
    <dgm:cxn modelId="{BCA5B42C-83D0-44EB-91CA-E43F7FD0EF57}" type="presParOf" srcId="{63083B38-9087-4E6D-856B-C792020CAFEB}" destId="{FEB7C77F-589E-439A-9604-DE4133F06E1D}" srcOrd="0" destOrd="0" presId="urn:microsoft.com/office/officeart/2005/8/layout/hList1"/>
    <dgm:cxn modelId="{A4765818-7604-441A-93AF-6ACDF5D3D56A}" type="presParOf" srcId="{FEB7C77F-589E-439A-9604-DE4133F06E1D}" destId="{C70DA469-28B8-4529-96B0-28E40B41EE4E}" srcOrd="0" destOrd="0" presId="urn:microsoft.com/office/officeart/2005/8/layout/hList1"/>
    <dgm:cxn modelId="{793B2593-85F4-479C-A19A-D98A3DBEA60C}" type="presParOf" srcId="{FEB7C77F-589E-439A-9604-DE4133F06E1D}" destId="{F405B332-90F8-48C1-944F-151D90419365}" srcOrd="1" destOrd="0" presId="urn:microsoft.com/office/officeart/2005/8/layout/hList1"/>
    <dgm:cxn modelId="{D356529F-736C-4CDF-B2FB-601F771FE04F}" type="presParOf" srcId="{63083B38-9087-4E6D-856B-C792020CAFEB}" destId="{3780D60A-3F9A-4A48-8974-0C23643C0945}" srcOrd="1" destOrd="0" presId="urn:microsoft.com/office/officeart/2005/8/layout/hList1"/>
    <dgm:cxn modelId="{CAC15040-F7A1-4406-95D9-6AEB9341C1C8}" type="presParOf" srcId="{63083B38-9087-4E6D-856B-C792020CAFEB}" destId="{BC330E18-34FE-4E52-9694-EDA09712A190}" srcOrd="2" destOrd="0" presId="urn:microsoft.com/office/officeart/2005/8/layout/hList1"/>
    <dgm:cxn modelId="{8CE8127D-9CED-4CA6-BB8A-467DC9E007DA}" type="presParOf" srcId="{BC330E18-34FE-4E52-9694-EDA09712A190}" destId="{1C5975D0-E00E-4F1A-9F44-21ACB14BC549}" srcOrd="0" destOrd="0" presId="urn:microsoft.com/office/officeart/2005/8/layout/hList1"/>
    <dgm:cxn modelId="{7032AD93-6C4D-4097-9103-E0A8853617AF}" type="presParOf" srcId="{BC330E18-34FE-4E52-9694-EDA09712A190}" destId="{8B067399-2A07-4184-B6B2-9F742A855BA2}" srcOrd="1" destOrd="0" presId="urn:microsoft.com/office/officeart/2005/8/layout/hList1"/>
    <dgm:cxn modelId="{FCC6102B-F88F-4615-86D8-E84C4F20CD7A}" type="presParOf" srcId="{63083B38-9087-4E6D-856B-C792020CAFEB}" destId="{EE29398A-18F6-4A09-8090-3F784689E9E8}" srcOrd="3" destOrd="0" presId="urn:microsoft.com/office/officeart/2005/8/layout/hList1"/>
    <dgm:cxn modelId="{83031421-2098-41B6-8BA8-7D81F056DDFB}" type="presParOf" srcId="{63083B38-9087-4E6D-856B-C792020CAFEB}" destId="{96CF9240-13CF-41C0-A8C4-1F148043E2E8}" srcOrd="4" destOrd="0" presId="urn:microsoft.com/office/officeart/2005/8/layout/hList1"/>
    <dgm:cxn modelId="{CE0EE4E4-E7F4-4AC8-9414-B57B690004CF}" type="presParOf" srcId="{96CF9240-13CF-41C0-A8C4-1F148043E2E8}" destId="{54D1A17D-49E6-4E8F-9024-B851419B5A8F}" srcOrd="0" destOrd="0" presId="urn:microsoft.com/office/officeart/2005/8/layout/hList1"/>
    <dgm:cxn modelId="{E0DC90B9-CB8C-4712-8452-489126F6D4E5}" type="presParOf" srcId="{96CF9240-13CF-41C0-A8C4-1F148043E2E8}" destId="{C485351B-DB05-415F-ABDD-21841A4C7347}" srcOrd="1" destOrd="0" presId="urn:microsoft.com/office/officeart/2005/8/layout/hList1"/>
    <dgm:cxn modelId="{56E8D8DD-DA5A-4087-B5FC-6F91B0EFDFF6}" type="presParOf" srcId="{63083B38-9087-4E6D-856B-C792020CAFEB}" destId="{2E67ED5E-21F3-48A9-81BD-565F36889F34}" srcOrd="5" destOrd="0" presId="urn:microsoft.com/office/officeart/2005/8/layout/hList1"/>
    <dgm:cxn modelId="{558A7710-CA92-4F81-89B9-6C7A506AA3D9}" type="presParOf" srcId="{63083B38-9087-4E6D-856B-C792020CAFEB}" destId="{4B3C59D2-33E1-4EA5-B4DC-DBBF92F3ECEF}" srcOrd="6" destOrd="0" presId="urn:microsoft.com/office/officeart/2005/8/layout/hList1"/>
    <dgm:cxn modelId="{B71AA2EE-4FA8-4558-B30B-5F4984E83414}" type="presParOf" srcId="{4B3C59D2-33E1-4EA5-B4DC-DBBF92F3ECEF}" destId="{0118D7D9-31DF-43C2-B0A8-EA2B9D42BA3B}" srcOrd="0" destOrd="0" presId="urn:microsoft.com/office/officeart/2005/8/layout/hList1"/>
    <dgm:cxn modelId="{79EEEB86-6954-4E77-8280-ED85F73CE178}" type="presParOf" srcId="{4B3C59D2-33E1-4EA5-B4DC-DBBF92F3ECEF}" destId="{493EA5D6-336A-4BCA-9FC9-A27B3FBA4AF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1F9A3D-9D6E-4B25-968F-031663A8D461}"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C00B0950-3A2F-40B3-8A41-FA3AE87EF3E7}">
      <dgm:prSet/>
      <dgm:spPr/>
      <dgm:t>
        <a:bodyPr/>
        <a:lstStyle/>
        <a:p>
          <a:r>
            <a:rPr lang="en-US"/>
            <a:t>Any health app that uses this model will need to retrain and hence ask users if they have had their cholesterol checked, and if so, what their total cholesterol level was.</a:t>
          </a:r>
        </a:p>
      </dgm:t>
    </dgm:pt>
    <dgm:pt modelId="{F2A2FBE3-7AAA-4BF2-A4D4-E2750487ED92}" type="parTrans" cxnId="{800D7610-A00F-44FB-AED4-A0F17B38027A}">
      <dgm:prSet/>
      <dgm:spPr/>
      <dgm:t>
        <a:bodyPr/>
        <a:lstStyle/>
        <a:p>
          <a:endParaRPr lang="en-US"/>
        </a:p>
      </dgm:t>
    </dgm:pt>
    <dgm:pt modelId="{8B6D1D94-510C-41DE-B86D-A1A33C2B3BA2}" type="sibTrans" cxnId="{800D7610-A00F-44FB-AED4-A0F17B38027A}">
      <dgm:prSet/>
      <dgm:spPr/>
      <dgm:t>
        <a:bodyPr/>
        <a:lstStyle/>
        <a:p>
          <a:endParaRPr lang="en-US"/>
        </a:p>
      </dgm:t>
    </dgm:pt>
    <dgm:pt modelId="{505B7EDC-1C41-470E-9D8C-48C9754E7146}">
      <dgm:prSet/>
      <dgm:spPr/>
      <dgm:t>
        <a:bodyPr/>
        <a:lstStyle/>
        <a:p>
          <a:r>
            <a:rPr lang="en-US"/>
            <a:t>To improve performance, average daily activity data could come from fitness trackers.</a:t>
          </a:r>
        </a:p>
      </dgm:t>
    </dgm:pt>
    <dgm:pt modelId="{7B863064-B799-4989-B005-92BEFCC7E38C}" type="parTrans" cxnId="{65DC30A1-7582-47D2-AA8F-387442FB5294}">
      <dgm:prSet/>
      <dgm:spPr/>
      <dgm:t>
        <a:bodyPr/>
        <a:lstStyle/>
        <a:p>
          <a:endParaRPr lang="en-US"/>
        </a:p>
      </dgm:t>
    </dgm:pt>
    <dgm:pt modelId="{A349C34F-2022-4BAC-8AAF-7E1BA381C0A6}" type="sibTrans" cxnId="{65DC30A1-7582-47D2-AA8F-387442FB5294}">
      <dgm:prSet/>
      <dgm:spPr/>
      <dgm:t>
        <a:bodyPr/>
        <a:lstStyle/>
        <a:p>
          <a:endParaRPr lang="en-US"/>
        </a:p>
      </dgm:t>
    </dgm:pt>
    <dgm:pt modelId="{04AF7BDD-4AC5-46C5-822B-5335B95A38BC}">
      <dgm:prSet/>
      <dgm:spPr/>
      <dgm:t>
        <a:bodyPr/>
        <a:lstStyle/>
        <a:p>
          <a:r>
            <a:rPr lang="en-US" dirty="0"/>
            <a:t>Further exploration is needed to see if information regarding chronic conditions can be left out.</a:t>
          </a:r>
        </a:p>
      </dgm:t>
    </dgm:pt>
    <dgm:pt modelId="{4F39F128-800D-4EA4-A8BD-FFF6012680E0}" type="parTrans" cxnId="{7655819E-02EF-4976-A2B3-C63ECCCF5DC2}">
      <dgm:prSet/>
      <dgm:spPr/>
      <dgm:t>
        <a:bodyPr/>
        <a:lstStyle/>
        <a:p>
          <a:endParaRPr lang="en-US"/>
        </a:p>
      </dgm:t>
    </dgm:pt>
    <dgm:pt modelId="{46F48036-CF6C-4A28-9EA3-EFA8C7E2C3D7}" type="sibTrans" cxnId="{7655819E-02EF-4976-A2B3-C63ECCCF5DC2}">
      <dgm:prSet/>
      <dgm:spPr/>
      <dgm:t>
        <a:bodyPr/>
        <a:lstStyle/>
        <a:p>
          <a:endParaRPr lang="en-US"/>
        </a:p>
      </dgm:t>
    </dgm:pt>
    <dgm:pt modelId="{469EA676-F072-48F8-A074-5FFA4442C0B9}" type="pres">
      <dgm:prSet presAssocID="{EC1F9A3D-9D6E-4B25-968F-031663A8D461}" presName="linear" presStyleCnt="0">
        <dgm:presLayoutVars>
          <dgm:animLvl val="lvl"/>
          <dgm:resizeHandles val="exact"/>
        </dgm:presLayoutVars>
      </dgm:prSet>
      <dgm:spPr/>
    </dgm:pt>
    <dgm:pt modelId="{7DDC3A14-0CBD-4BE6-8262-59A5BB99C056}" type="pres">
      <dgm:prSet presAssocID="{C00B0950-3A2F-40B3-8A41-FA3AE87EF3E7}" presName="parentText" presStyleLbl="node1" presStyleIdx="0" presStyleCnt="3">
        <dgm:presLayoutVars>
          <dgm:chMax val="0"/>
          <dgm:bulletEnabled val="1"/>
        </dgm:presLayoutVars>
      </dgm:prSet>
      <dgm:spPr/>
    </dgm:pt>
    <dgm:pt modelId="{09AAA999-FAEF-474C-937B-AFFE1622FC08}" type="pres">
      <dgm:prSet presAssocID="{8B6D1D94-510C-41DE-B86D-A1A33C2B3BA2}" presName="spacer" presStyleCnt="0"/>
      <dgm:spPr/>
    </dgm:pt>
    <dgm:pt modelId="{F96532DB-38B8-463B-9CDD-BF1938B009AA}" type="pres">
      <dgm:prSet presAssocID="{505B7EDC-1C41-470E-9D8C-48C9754E7146}" presName="parentText" presStyleLbl="node1" presStyleIdx="1" presStyleCnt="3">
        <dgm:presLayoutVars>
          <dgm:chMax val="0"/>
          <dgm:bulletEnabled val="1"/>
        </dgm:presLayoutVars>
      </dgm:prSet>
      <dgm:spPr/>
    </dgm:pt>
    <dgm:pt modelId="{E2EF7854-D003-47C2-8989-F6C366F335D4}" type="pres">
      <dgm:prSet presAssocID="{A349C34F-2022-4BAC-8AAF-7E1BA381C0A6}" presName="spacer" presStyleCnt="0"/>
      <dgm:spPr/>
    </dgm:pt>
    <dgm:pt modelId="{86EE7203-56A2-4226-BF02-762F83FE0863}" type="pres">
      <dgm:prSet presAssocID="{04AF7BDD-4AC5-46C5-822B-5335B95A38BC}" presName="parentText" presStyleLbl="node1" presStyleIdx="2" presStyleCnt="3">
        <dgm:presLayoutVars>
          <dgm:chMax val="0"/>
          <dgm:bulletEnabled val="1"/>
        </dgm:presLayoutVars>
      </dgm:prSet>
      <dgm:spPr/>
    </dgm:pt>
  </dgm:ptLst>
  <dgm:cxnLst>
    <dgm:cxn modelId="{800D7610-A00F-44FB-AED4-A0F17B38027A}" srcId="{EC1F9A3D-9D6E-4B25-968F-031663A8D461}" destId="{C00B0950-3A2F-40B3-8A41-FA3AE87EF3E7}" srcOrd="0" destOrd="0" parTransId="{F2A2FBE3-7AAA-4BF2-A4D4-E2750487ED92}" sibTransId="{8B6D1D94-510C-41DE-B86D-A1A33C2B3BA2}"/>
    <dgm:cxn modelId="{DED4E680-C40D-4B6D-8C65-E7ABAFB21617}" type="presOf" srcId="{505B7EDC-1C41-470E-9D8C-48C9754E7146}" destId="{F96532DB-38B8-463B-9CDD-BF1938B009AA}" srcOrd="0" destOrd="0" presId="urn:microsoft.com/office/officeart/2005/8/layout/vList2"/>
    <dgm:cxn modelId="{45680594-2580-4F7C-87EE-4F8A372DF7B3}" type="presOf" srcId="{04AF7BDD-4AC5-46C5-822B-5335B95A38BC}" destId="{86EE7203-56A2-4226-BF02-762F83FE0863}" srcOrd="0" destOrd="0" presId="urn:microsoft.com/office/officeart/2005/8/layout/vList2"/>
    <dgm:cxn modelId="{7655819E-02EF-4976-A2B3-C63ECCCF5DC2}" srcId="{EC1F9A3D-9D6E-4B25-968F-031663A8D461}" destId="{04AF7BDD-4AC5-46C5-822B-5335B95A38BC}" srcOrd="2" destOrd="0" parTransId="{4F39F128-800D-4EA4-A8BD-FFF6012680E0}" sibTransId="{46F48036-CF6C-4A28-9EA3-EFA8C7E2C3D7}"/>
    <dgm:cxn modelId="{65DC30A1-7582-47D2-AA8F-387442FB5294}" srcId="{EC1F9A3D-9D6E-4B25-968F-031663A8D461}" destId="{505B7EDC-1C41-470E-9D8C-48C9754E7146}" srcOrd="1" destOrd="0" parTransId="{7B863064-B799-4989-B005-92BEFCC7E38C}" sibTransId="{A349C34F-2022-4BAC-8AAF-7E1BA381C0A6}"/>
    <dgm:cxn modelId="{458FDED2-1CA0-4B81-8029-E02AFD7D057A}" type="presOf" srcId="{C00B0950-3A2F-40B3-8A41-FA3AE87EF3E7}" destId="{7DDC3A14-0CBD-4BE6-8262-59A5BB99C056}" srcOrd="0" destOrd="0" presId="urn:microsoft.com/office/officeart/2005/8/layout/vList2"/>
    <dgm:cxn modelId="{2DD2A6ED-064B-400A-8D05-386D16DE8CD6}" type="presOf" srcId="{EC1F9A3D-9D6E-4B25-968F-031663A8D461}" destId="{469EA676-F072-48F8-A074-5FFA4442C0B9}" srcOrd="0" destOrd="0" presId="urn:microsoft.com/office/officeart/2005/8/layout/vList2"/>
    <dgm:cxn modelId="{B0B54326-7B30-4E5C-B0B5-DFDEEC151E40}" type="presParOf" srcId="{469EA676-F072-48F8-A074-5FFA4442C0B9}" destId="{7DDC3A14-0CBD-4BE6-8262-59A5BB99C056}" srcOrd="0" destOrd="0" presId="urn:microsoft.com/office/officeart/2005/8/layout/vList2"/>
    <dgm:cxn modelId="{31F7FCC4-C864-4213-9D34-FB3291711595}" type="presParOf" srcId="{469EA676-F072-48F8-A074-5FFA4442C0B9}" destId="{09AAA999-FAEF-474C-937B-AFFE1622FC08}" srcOrd="1" destOrd="0" presId="urn:microsoft.com/office/officeart/2005/8/layout/vList2"/>
    <dgm:cxn modelId="{94E9478B-E868-4110-9074-DD17B0B39142}" type="presParOf" srcId="{469EA676-F072-48F8-A074-5FFA4442C0B9}" destId="{F96532DB-38B8-463B-9CDD-BF1938B009AA}" srcOrd="2" destOrd="0" presId="urn:microsoft.com/office/officeart/2005/8/layout/vList2"/>
    <dgm:cxn modelId="{C7EA7717-904F-4AE4-96EF-93898DF9336B}" type="presParOf" srcId="{469EA676-F072-48F8-A074-5FFA4442C0B9}" destId="{E2EF7854-D003-47C2-8989-F6C366F335D4}" srcOrd="3" destOrd="0" presId="urn:microsoft.com/office/officeart/2005/8/layout/vList2"/>
    <dgm:cxn modelId="{2E39C393-BD33-40E9-8450-D1505722BA65}" type="presParOf" srcId="{469EA676-F072-48F8-A074-5FFA4442C0B9}" destId="{86EE7203-56A2-4226-BF02-762F83FE086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31535-1D38-4022-8A66-903AEFB12204}">
      <dsp:nvSpPr>
        <dsp:cNvPr id="0" name=""/>
        <dsp:cNvSpPr/>
      </dsp:nvSpPr>
      <dsp:spPr>
        <a:xfrm>
          <a:off x="1747800" y="609132"/>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12721C-2EA2-44C8-8CE0-5BA0F57F43CA}">
      <dsp:nvSpPr>
        <dsp:cNvPr id="0" name=""/>
        <dsp:cNvSpPr/>
      </dsp:nvSpPr>
      <dsp:spPr>
        <a:xfrm>
          <a:off x="559800" y="302341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The problem to solve: Finding a model that predicts total cholesterol so that apps can warn people if they may have high cholesterol</a:t>
          </a:r>
        </a:p>
      </dsp:txBody>
      <dsp:txXfrm>
        <a:off x="559800" y="3023411"/>
        <a:ext cx="4320000" cy="720000"/>
      </dsp:txXfrm>
    </dsp:sp>
    <dsp:sp modelId="{F8CD982A-BDB1-4A5B-9025-18671F21CA96}">
      <dsp:nvSpPr>
        <dsp:cNvPr id="0" name=""/>
        <dsp:cNvSpPr/>
      </dsp:nvSpPr>
      <dsp:spPr>
        <a:xfrm>
          <a:off x="6823800" y="609132"/>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6ADAB5-D7BA-40FE-BBC8-1619A6C587E9}">
      <dsp:nvSpPr>
        <dsp:cNvPr id="0" name=""/>
        <dsp:cNvSpPr/>
      </dsp:nvSpPr>
      <dsp:spPr>
        <a:xfrm>
          <a:off x="5635800" y="302341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The results: of different models tested, random forests were found to be the best for regression</a:t>
          </a:r>
        </a:p>
      </dsp:txBody>
      <dsp:txXfrm>
        <a:off x="5635800" y="3023411"/>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DA469-28B8-4529-96B0-28E40B41EE4E}">
      <dsp:nvSpPr>
        <dsp:cNvPr id="0" name=""/>
        <dsp:cNvSpPr/>
      </dsp:nvSpPr>
      <dsp:spPr>
        <a:xfrm>
          <a:off x="3953" y="70902"/>
          <a:ext cx="2377306" cy="76704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Cleaning Data</a:t>
          </a:r>
        </a:p>
      </dsp:txBody>
      <dsp:txXfrm>
        <a:off x="3953" y="70902"/>
        <a:ext cx="2377306" cy="767044"/>
      </dsp:txXfrm>
    </dsp:sp>
    <dsp:sp modelId="{F405B332-90F8-48C1-944F-151D90419365}">
      <dsp:nvSpPr>
        <dsp:cNvPr id="0" name=""/>
        <dsp:cNvSpPr/>
      </dsp:nvSpPr>
      <dsp:spPr>
        <a:xfrm>
          <a:off x="3953" y="837947"/>
          <a:ext cx="2377306" cy="34424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Filter data</a:t>
          </a:r>
        </a:p>
        <a:p>
          <a:pPr marL="228600" lvl="1" indent="-228600" algn="l" defTabSz="933450">
            <a:lnSpc>
              <a:spcPct val="90000"/>
            </a:lnSpc>
            <a:spcBef>
              <a:spcPct val="0"/>
            </a:spcBef>
            <a:spcAft>
              <a:spcPct val="15000"/>
            </a:spcAft>
            <a:buChar char="•"/>
          </a:pPr>
          <a:r>
            <a:rPr lang="en-US" sz="2100" kern="1200" dirty="0"/>
            <a:t>Adjusting survey responses</a:t>
          </a:r>
        </a:p>
        <a:p>
          <a:pPr marL="228600" lvl="1" indent="-228600" algn="l" defTabSz="933450">
            <a:lnSpc>
              <a:spcPct val="90000"/>
            </a:lnSpc>
            <a:spcBef>
              <a:spcPct val="0"/>
            </a:spcBef>
            <a:spcAft>
              <a:spcPct val="15000"/>
            </a:spcAft>
            <a:buChar char="•"/>
          </a:pPr>
          <a:r>
            <a:rPr lang="en-US" sz="2100" kern="1200" dirty="0"/>
            <a:t>Deal with missing data</a:t>
          </a:r>
        </a:p>
        <a:p>
          <a:pPr marL="228600" lvl="1" indent="-228600" algn="l" defTabSz="933450">
            <a:lnSpc>
              <a:spcPct val="90000"/>
            </a:lnSpc>
            <a:spcBef>
              <a:spcPct val="0"/>
            </a:spcBef>
            <a:spcAft>
              <a:spcPct val="15000"/>
            </a:spcAft>
            <a:buChar char="•"/>
          </a:pPr>
          <a:r>
            <a:rPr lang="en-US" sz="2100" kern="1200" dirty="0"/>
            <a:t>Removing unnecessary redundancies</a:t>
          </a:r>
        </a:p>
      </dsp:txBody>
      <dsp:txXfrm>
        <a:off x="3953" y="837947"/>
        <a:ext cx="2377306" cy="3442487"/>
      </dsp:txXfrm>
    </dsp:sp>
    <dsp:sp modelId="{1C5975D0-E00E-4F1A-9F44-21ACB14BC549}">
      <dsp:nvSpPr>
        <dsp:cNvPr id="0" name=""/>
        <dsp:cNvSpPr/>
      </dsp:nvSpPr>
      <dsp:spPr>
        <a:xfrm>
          <a:off x="2714082" y="70902"/>
          <a:ext cx="2377306" cy="76704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Feature Engineering</a:t>
          </a:r>
        </a:p>
      </dsp:txBody>
      <dsp:txXfrm>
        <a:off x="2714082" y="70902"/>
        <a:ext cx="2377306" cy="767044"/>
      </dsp:txXfrm>
    </dsp:sp>
    <dsp:sp modelId="{8B067399-2A07-4184-B6B2-9F742A855BA2}">
      <dsp:nvSpPr>
        <dsp:cNvPr id="0" name=""/>
        <dsp:cNvSpPr/>
      </dsp:nvSpPr>
      <dsp:spPr>
        <a:xfrm>
          <a:off x="2714082" y="837947"/>
          <a:ext cx="2377306" cy="34424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Average daily nutrition</a:t>
          </a:r>
        </a:p>
        <a:p>
          <a:pPr marL="228600" lvl="1" indent="-228600" algn="l" defTabSz="933450">
            <a:lnSpc>
              <a:spcPct val="90000"/>
            </a:lnSpc>
            <a:spcBef>
              <a:spcPct val="0"/>
            </a:spcBef>
            <a:spcAft>
              <a:spcPct val="15000"/>
            </a:spcAft>
            <a:buChar char="•"/>
          </a:pPr>
          <a:r>
            <a:rPr lang="en-US" sz="2100" kern="1200"/>
            <a:t>Average daily alcohol intake</a:t>
          </a:r>
        </a:p>
        <a:p>
          <a:pPr marL="228600" lvl="1" indent="-228600" algn="l" defTabSz="933450">
            <a:lnSpc>
              <a:spcPct val="90000"/>
            </a:lnSpc>
            <a:spcBef>
              <a:spcPct val="0"/>
            </a:spcBef>
            <a:spcAft>
              <a:spcPct val="15000"/>
            </a:spcAft>
            <a:buChar char="•"/>
          </a:pPr>
          <a:r>
            <a:rPr lang="en-US" sz="2100" kern="1200"/>
            <a:t>Average daily moderate and physical activity</a:t>
          </a:r>
        </a:p>
        <a:p>
          <a:pPr marL="228600" lvl="1" indent="-228600" algn="l" defTabSz="933450">
            <a:lnSpc>
              <a:spcPct val="90000"/>
            </a:lnSpc>
            <a:spcBef>
              <a:spcPct val="0"/>
            </a:spcBef>
            <a:spcAft>
              <a:spcPct val="15000"/>
            </a:spcAft>
            <a:buChar char="•"/>
          </a:pPr>
          <a:r>
            <a:rPr lang="en-US" sz="2100" kern="1200"/>
            <a:t>Log of the y value, total cholesterol</a:t>
          </a:r>
        </a:p>
      </dsp:txBody>
      <dsp:txXfrm>
        <a:off x="2714082" y="837947"/>
        <a:ext cx="2377306" cy="3442487"/>
      </dsp:txXfrm>
    </dsp:sp>
    <dsp:sp modelId="{54D1A17D-49E6-4E8F-9024-B851419B5A8F}">
      <dsp:nvSpPr>
        <dsp:cNvPr id="0" name=""/>
        <dsp:cNvSpPr/>
      </dsp:nvSpPr>
      <dsp:spPr>
        <a:xfrm>
          <a:off x="5424211" y="70902"/>
          <a:ext cx="2377306" cy="76704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Unsupervised Learning</a:t>
          </a:r>
        </a:p>
      </dsp:txBody>
      <dsp:txXfrm>
        <a:off x="5424211" y="70902"/>
        <a:ext cx="2377306" cy="767044"/>
      </dsp:txXfrm>
    </dsp:sp>
    <dsp:sp modelId="{C485351B-DB05-415F-ABDD-21841A4C7347}">
      <dsp:nvSpPr>
        <dsp:cNvPr id="0" name=""/>
        <dsp:cNvSpPr/>
      </dsp:nvSpPr>
      <dsp:spPr>
        <a:xfrm>
          <a:off x="5424211" y="837947"/>
          <a:ext cx="2377306" cy="34424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Using DBSCAN to detect outliers</a:t>
          </a:r>
        </a:p>
        <a:p>
          <a:pPr marL="228600" lvl="1" indent="-228600" algn="l" defTabSz="933450">
            <a:lnSpc>
              <a:spcPct val="90000"/>
            </a:lnSpc>
            <a:spcBef>
              <a:spcPct val="0"/>
            </a:spcBef>
            <a:spcAft>
              <a:spcPct val="15000"/>
            </a:spcAft>
            <a:buChar char="•"/>
          </a:pPr>
          <a:r>
            <a:rPr lang="en-US" sz="2100" kern="1200"/>
            <a:t>Dimensionality reduction with PCA</a:t>
          </a:r>
        </a:p>
      </dsp:txBody>
      <dsp:txXfrm>
        <a:off x="5424211" y="837947"/>
        <a:ext cx="2377306" cy="3442487"/>
      </dsp:txXfrm>
    </dsp:sp>
    <dsp:sp modelId="{0118D7D9-31DF-43C2-B0A8-EA2B9D42BA3B}">
      <dsp:nvSpPr>
        <dsp:cNvPr id="0" name=""/>
        <dsp:cNvSpPr/>
      </dsp:nvSpPr>
      <dsp:spPr>
        <a:xfrm>
          <a:off x="8134340" y="70902"/>
          <a:ext cx="2377306" cy="76704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Supervised Learning</a:t>
          </a:r>
        </a:p>
      </dsp:txBody>
      <dsp:txXfrm>
        <a:off x="8134340" y="70902"/>
        <a:ext cx="2377306" cy="767044"/>
      </dsp:txXfrm>
    </dsp:sp>
    <dsp:sp modelId="{493EA5D6-336A-4BCA-9FC9-A27B3FBA4AF5}">
      <dsp:nvSpPr>
        <dsp:cNvPr id="0" name=""/>
        <dsp:cNvSpPr/>
      </dsp:nvSpPr>
      <dsp:spPr>
        <a:xfrm>
          <a:off x="8134340" y="837947"/>
          <a:ext cx="2377306" cy="34424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Ordinary Least Squares</a:t>
          </a:r>
        </a:p>
        <a:p>
          <a:pPr marL="228600" lvl="1" indent="-228600" algn="l" defTabSz="933450">
            <a:lnSpc>
              <a:spcPct val="90000"/>
            </a:lnSpc>
            <a:spcBef>
              <a:spcPct val="0"/>
            </a:spcBef>
            <a:spcAft>
              <a:spcPct val="15000"/>
            </a:spcAft>
            <a:buChar char="•"/>
          </a:pPr>
          <a:r>
            <a:rPr lang="en-US" sz="2100" kern="1200"/>
            <a:t>K nearest neighbor regression</a:t>
          </a:r>
        </a:p>
        <a:p>
          <a:pPr marL="228600" lvl="1" indent="-228600" algn="l" defTabSz="933450">
            <a:lnSpc>
              <a:spcPct val="90000"/>
            </a:lnSpc>
            <a:spcBef>
              <a:spcPct val="0"/>
            </a:spcBef>
            <a:spcAft>
              <a:spcPct val="15000"/>
            </a:spcAft>
            <a:buChar char="•"/>
          </a:pPr>
          <a:r>
            <a:rPr lang="en-US" sz="2100" kern="1200"/>
            <a:t>Support Vector Regression</a:t>
          </a:r>
        </a:p>
        <a:p>
          <a:pPr marL="228600" lvl="1" indent="-228600" algn="l" defTabSz="933450">
            <a:lnSpc>
              <a:spcPct val="90000"/>
            </a:lnSpc>
            <a:spcBef>
              <a:spcPct val="0"/>
            </a:spcBef>
            <a:spcAft>
              <a:spcPct val="15000"/>
            </a:spcAft>
            <a:buChar char="•"/>
          </a:pPr>
          <a:r>
            <a:rPr lang="en-US" sz="2100" kern="1200"/>
            <a:t>Random Forest Regression</a:t>
          </a:r>
        </a:p>
        <a:p>
          <a:pPr marL="228600" lvl="1" indent="-228600" algn="l" defTabSz="933450">
            <a:lnSpc>
              <a:spcPct val="90000"/>
            </a:lnSpc>
            <a:spcBef>
              <a:spcPct val="0"/>
            </a:spcBef>
            <a:spcAft>
              <a:spcPct val="15000"/>
            </a:spcAft>
            <a:buChar char="•"/>
          </a:pPr>
          <a:r>
            <a:rPr lang="en-US" sz="2100" kern="1200"/>
            <a:t>Nueral Networks</a:t>
          </a:r>
        </a:p>
      </dsp:txBody>
      <dsp:txXfrm>
        <a:off x="8134340" y="837947"/>
        <a:ext cx="2377306" cy="34424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DC3A14-0CBD-4BE6-8262-59A5BB99C056}">
      <dsp:nvSpPr>
        <dsp:cNvPr id="0" name=""/>
        <dsp:cNvSpPr/>
      </dsp:nvSpPr>
      <dsp:spPr>
        <a:xfrm>
          <a:off x="0" y="88520"/>
          <a:ext cx="6666833" cy="17128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Any health app that uses this model will need to retrain and hence ask users if they have had their cholesterol checked, and if so, what their total cholesterol level was.</a:t>
          </a:r>
        </a:p>
      </dsp:txBody>
      <dsp:txXfrm>
        <a:off x="83616" y="172136"/>
        <a:ext cx="6499601" cy="1545648"/>
      </dsp:txXfrm>
    </dsp:sp>
    <dsp:sp modelId="{F96532DB-38B8-463B-9CDD-BF1938B009AA}">
      <dsp:nvSpPr>
        <dsp:cNvPr id="0" name=""/>
        <dsp:cNvSpPr/>
      </dsp:nvSpPr>
      <dsp:spPr>
        <a:xfrm>
          <a:off x="0" y="1870520"/>
          <a:ext cx="6666833" cy="171288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To improve performance, average daily activity data could come from fitness trackers.</a:t>
          </a:r>
        </a:p>
      </dsp:txBody>
      <dsp:txXfrm>
        <a:off x="83616" y="1954136"/>
        <a:ext cx="6499601" cy="1545648"/>
      </dsp:txXfrm>
    </dsp:sp>
    <dsp:sp modelId="{86EE7203-56A2-4226-BF02-762F83FE0863}">
      <dsp:nvSpPr>
        <dsp:cNvPr id="0" name=""/>
        <dsp:cNvSpPr/>
      </dsp:nvSpPr>
      <dsp:spPr>
        <a:xfrm>
          <a:off x="0" y="3652520"/>
          <a:ext cx="6666833" cy="171288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Further exploration is needed to see if information regarding chronic conditions can be left out.</a:t>
          </a:r>
        </a:p>
      </dsp:txBody>
      <dsp:txXfrm>
        <a:off x="83616" y="3736136"/>
        <a:ext cx="6499601" cy="154564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8276-0974-4484-AFBA-DD9532B5D9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673C6C-DEC2-4982-89B3-8B16F25B57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8E33CD-48DF-41F5-B73D-F4B7C7FF280A}"/>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5" name="Footer Placeholder 4">
            <a:extLst>
              <a:ext uri="{FF2B5EF4-FFF2-40B4-BE49-F238E27FC236}">
                <a16:creationId xmlns:a16="http://schemas.microsoft.com/office/drawing/2014/main" id="{1ED5C65E-A41D-4584-9470-E9A1A3CC9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677C4-A68A-419A-AA0C-023A74A8E1EE}"/>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81787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AD26-0C95-4906-9E86-1FD3D8F6FD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7C8428-2F7A-4C96-928C-9ED7E922E3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519DA0-FFB0-4041-A3B1-D8B1AF2CABB5}"/>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5" name="Footer Placeholder 4">
            <a:extLst>
              <a:ext uri="{FF2B5EF4-FFF2-40B4-BE49-F238E27FC236}">
                <a16:creationId xmlns:a16="http://schemas.microsoft.com/office/drawing/2014/main" id="{9CB2884B-F088-46CC-B29C-AAE66892B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B9D96E-B9C9-46D0-BDDD-068CB14CC03E}"/>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3321620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B0EA5D-DCDB-4BE4-92ED-52EF734C76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A55D89-2D39-4605-A828-B123AEED8F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49ED6-F381-4ABB-8681-D63C55EE9FD9}"/>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5" name="Footer Placeholder 4">
            <a:extLst>
              <a:ext uri="{FF2B5EF4-FFF2-40B4-BE49-F238E27FC236}">
                <a16:creationId xmlns:a16="http://schemas.microsoft.com/office/drawing/2014/main" id="{F4A19A71-649E-4BDF-938D-FD8D642391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335952-1C77-4375-A9F9-EAB9EA6DBCB6}"/>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2269331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F655B-283E-41FE-8696-FB8CB73445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2CD5FB-23B2-4FDB-B38C-FD3B082676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ABE522-CB91-458B-9D3B-328EAB03B569}"/>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5" name="Footer Placeholder 4">
            <a:extLst>
              <a:ext uri="{FF2B5EF4-FFF2-40B4-BE49-F238E27FC236}">
                <a16:creationId xmlns:a16="http://schemas.microsoft.com/office/drawing/2014/main" id="{85FF9337-442F-42AB-A422-DD29B829A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360F6-5BA1-4534-B183-97A01F4D5A47}"/>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3798301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6E14-D389-4ACD-8837-6F2013DF1B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53E0DC-F682-45FC-B633-71118044BA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E6211E-D0E7-4491-9DAF-D7E713F02B6E}"/>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5" name="Footer Placeholder 4">
            <a:extLst>
              <a:ext uri="{FF2B5EF4-FFF2-40B4-BE49-F238E27FC236}">
                <a16:creationId xmlns:a16="http://schemas.microsoft.com/office/drawing/2014/main" id="{544DF429-C06E-44FC-A749-3C0C03F754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119F05-77F3-4378-9A8C-C547875ED9F4}"/>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1265570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6045-7222-4109-B3DC-F3F7560F55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F2D65F-68E4-448C-8792-AB09364CC5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88B558-3BE0-4226-A305-EF1DE0F3BB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374FAA-D11A-4DBA-A312-413839981BAD}"/>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6" name="Footer Placeholder 5">
            <a:extLst>
              <a:ext uri="{FF2B5EF4-FFF2-40B4-BE49-F238E27FC236}">
                <a16:creationId xmlns:a16="http://schemas.microsoft.com/office/drawing/2014/main" id="{0E611508-2913-4C23-9E7A-8E08F22179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6B062-15FA-44DD-A962-0A358D6C7EA5}"/>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190963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5E765-4893-4DA9-88E9-20545BB098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13F571-F910-4177-A24F-65BA6579BC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DA46C1-C7E5-491B-A7E3-F37C3C5198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5B3768-DCD8-4AD4-BE26-54E082CD44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4A0DCE-37C8-44C7-999C-90B23FB4AA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213C5A-130C-403C-9A92-AFAC46F03428}"/>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8" name="Footer Placeholder 7">
            <a:extLst>
              <a:ext uri="{FF2B5EF4-FFF2-40B4-BE49-F238E27FC236}">
                <a16:creationId xmlns:a16="http://schemas.microsoft.com/office/drawing/2014/main" id="{A33D772E-F5E0-4ABA-B5FD-ED75CEEADB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24ED03-8A6F-4A0A-AA3D-C919E6DDB302}"/>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86066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1D051-722A-4E3B-BDD6-0FDF3CB10B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A9E07C-0C25-4F74-AAA7-9A6D4F49B4AE}"/>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4" name="Footer Placeholder 3">
            <a:extLst>
              <a:ext uri="{FF2B5EF4-FFF2-40B4-BE49-F238E27FC236}">
                <a16:creationId xmlns:a16="http://schemas.microsoft.com/office/drawing/2014/main" id="{0802784F-5EDD-4B9D-ACEC-8A3C1141A0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998A7B-5367-44DA-B786-1F5CF59C91C9}"/>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240095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80EAD8-0485-4379-BE81-D40E4EDA9361}"/>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3" name="Footer Placeholder 2">
            <a:extLst>
              <a:ext uri="{FF2B5EF4-FFF2-40B4-BE49-F238E27FC236}">
                <a16:creationId xmlns:a16="http://schemas.microsoft.com/office/drawing/2014/main" id="{0AC0F4DB-10D2-4511-8505-325C3FB123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24BA55-6B97-4434-932D-63BFC8C11F7C}"/>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147719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3756-6CE2-4CE7-A77F-07C5DD74FC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FA3040-4FC4-48A6-85E9-661E23173C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7580DA-5441-4FBC-887C-CFD51DE55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20AC28-9655-4094-B202-2F407DF4555A}"/>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6" name="Footer Placeholder 5">
            <a:extLst>
              <a:ext uri="{FF2B5EF4-FFF2-40B4-BE49-F238E27FC236}">
                <a16:creationId xmlns:a16="http://schemas.microsoft.com/office/drawing/2014/main" id="{32640FC7-0A2F-43E8-8880-7ED0B874E5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9ABF82-3750-4DA3-AA01-CFECC63F3C80}"/>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3952246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4A127-CD34-40E3-A67D-D7AB56C0A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0502B8-4BE8-4A71-8862-95D49D8183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2385C1-23BE-40FB-AABE-2F9857307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AE39BC-ACD8-4BE2-9DF5-31ED835C3320}"/>
              </a:ext>
            </a:extLst>
          </p:cNvPr>
          <p:cNvSpPr>
            <a:spLocks noGrp="1"/>
          </p:cNvSpPr>
          <p:nvPr>
            <p:ph type="dt" sz="half" idx="10"/>
          </p:nvPr>
        </p:nvSpPr>
        <p:spPr/>
        <p:txBody>
          <a:bodyPr/>
          <a:lstStyle/>
          <a:p>
            <a:fld id="{085C4363-0C8D-4048-885D-EDEB801BB229}" type="datetimeFigureOut">
              <a:rPr lang="en-US" smtClean="0"/>
              <a:t>11/29/2021</a:t>
            </a:fld>
            <a:endParaRPr lang="en-US"/>
          </a:p>
        </p:txBody>
      </p:sp>
      <p:sp>
        <p:nvSpPr>
          <p:cNvPr id="6" name="Footer Placeholder 5">
            <a:extLst>
              <a:ext uri="{FF2B5EF4-FFF2-40B4-BE49-F238E27FC236}">
                <a16:creationId xmlns:a16="http://schemas.microsoft.com/office/drawing/2014/main" id="{52F2C20B-482B-4493-9212-BB907BEAD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72AD85-EF63-4CDF-9C3C-5895E12279C5}"/>
              </a:ext>
            </a:extLst>
          </p:cNvPr>
          <p:cNvSpPr>
            <a:spLocks noGrp="1"/>
          </p:cNvSpPr>
          <p:nvPr>
            <p:ph type="sldNum" sz="quarter" idx="12"/>
          </p:nvPr>
        </p:nvSpPr>
        <p:spPr/>
        <p:txBody>
          <a:bodyPr/>
          <a:lstStyle/>
          <a:p>
            <a:fld id="{ADF02271-6A86-421A-AECE-71B9D1DED181}" type="slidenum">
              <a:rPr lang="en-US" smtClean="0"/>
              <a:t>‹#›</a:t>
            </a:fld>
            <a:endParaRPr lang="en-US"/>
          </a:p>
        </p:txBody>
      </p:sp>
    </p:spTree>
    <p:extLst>
      <p:ext uri="{BB962C8B-B14F-4D97-AF65-F5344CB8AC3E}">
        <p14:creationId xmlns:p14="http://schemas.microsoft.com/office/powerpoint/2010/main" val="3221352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34E598-ADAD-4D9D-9AEE-03798DB566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3FB379-197C-4A1C-9046-62F4241989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A3BABC-D705-4BD6-BE77-B35C62C242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C4363-0C8D-4048-885D-EDEB801BB229}" type="datetimeFigureOut">
              <a:rPr lang="en-US" smtClean="0"/>
              <a:t>11/29/2021</a:t>
            </a:fld>
            <a:endParaRPr lang="en-US"/>
          </a:p>
        </p:txBody>
      </p:sp>
      <p:sp>
        <p:nvSpPr>
          <p:cNvPr id="5" name="Footer Placeholder 4">
            <a:extLst>
              <a:ext uri="{FF2B5EF4-FFF2-40B4-BE49-F238E27FC236}">
                <a16:creationId xmlns:a16="http://schemas.microsoft.com/office/drawing/2014/main" id="{08FD30B2-B7F3-4C63-B912-269CFC2AE0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8517B4-50EF-4598-81A2-8AC8AD50DC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02271-6A86-421A-AECE-71B9D1DED181}" type="slidenum">
              <a:rPr lang="en-US" smtClean="0"/>
              <a:t>‹#›</a:t>
            </a:fld>
            <a:endParaRPr lang="en-US"/>
          </a:p>
        </p:txBody>
      </p:sp>
    </p:spTree>
    <p:extLst>
      <p:ext uri="{BB962C8B-B14F-4D97-AF65-F5344CB8AC3E}">
        <p14:creationId xmlns:p14="http://schemas.microsoft.com/office/powerpoint/2010/main" val="7537587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hyperlink" Target="https://www.webmd.com/heart-disease/default.htm" TargetMode="External"/><Relationship Id="rId2" Type="http://schemas.openxmlformats.org/officeDocument/2006/relationships/hyperlink" Target="https://www.washingtonpost.com/health/cholesterol-level-young-adults/2020/09/04/6a1f1f4c-ed81-11ea-b4bc-3a2098fc73d4_story.html" TargetMode="External"/><Relationship Id="rId1" Type="http://schemas.openxmlformats.org/officeDocument/2006/relationships/slideLayout" Target="../slideLayouts/slideLayout2.xml"/><Relationship Id="rId4" Type="http://schemas.openxmlformats.org/officeDocument/2006/relationships/hyperlink" Target="https://www.webmd.com/cholesterol-management/default.ht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athisme/ThinkfulDSFinalCapstone" TargetMode="External"/><Relationship Id="rId2" Type="http://schemas.openxmlformats.org/officeDocument/2006/relationships/hyperlink" Target="https://www.cdc.gov/nchs/nhanes/index.htm" TargetMode="External"/><Relationship Id="rId1" Type="http://schemas.openxmlformats.org/officeDocument/2006/relationships/slideLayout" Target="../slideLayouts/slideLayout2.xml"/><Relationship Id="rId4" Type="http://schemas.openxmlformats.org/officeDocument/2006/relationships/hyperlink" Target="https://www.linkedin.com/in/annelos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C643E0-9F3B-44FE-864A-908D46517327}"/>
              </a:ext>
            </a:extLst>
          </p:cNvPr>
          <p:cNvSpPr>
            <a:spLocks noGrp="1"/>
          </p:cNvSpPr>
          <p:nvPr>
            <p:ph type="ctrTitle"/>
          </p:nvPr>
        </p:nvSpPr>
        <p:spPr>
          <a:xfrm>
            <a:off x="1524003" y="1999615"/>
            <a:ext cx="9144000" cy="2764028"/>
          </a:xfrm>
        </p:spPr>
        <p:txBody>
          <a:bodyPr anchor="ctr">
            <a:normAutofit/>
          </a:bodyPr>
          <a:lstStyle/>
          <a:p>
            <a:r>
              <a:rPr lang="en-US" sz="6700"/>
              <a:t>Finding a model to predict total cholesterol level</a:t>
            </a:r>
          </a:p>
        </p:txBody>
      </p:sp>
      <p:sp>
        <p:nvSpPr>
          <p:cNvPr id="3" name="Subtitle 2">
            <a:extLst>
              <a:ext uri="{FF2B5EF4-FFF2-40B4-BE49-F238E27FC236}">
                <a16:creationId xmlns:a16="http://schemas.microsoft.com/office/drawing/2014/main" id="{A36C183F-E776-4CB8-AAC4-1052F7223363}"/>
              </a:ext>
            </a:extLst>
          </p:cNvPr>
          <p:cNvSpPr>
            <a:spLocks noGrp="1"/>
          </p:cNvSpPr>
          <p:nvPr>
            <p:ph type="subTitle" idx="1"/>
          </p:nvPr>
        </p:nvSpPr>
        <p:spPr>
          <a:xfrm>
            <a:off x="1966912" y="5645150"/>
            <a:ext cx="8258176" cy="631825"/>
          </a:xfrm>
        </p:spPr>
        <p:txBody>
          <a:bodyPr anchor="ctr">
            <a:normAutofit/>
          </a:bodyPr>
          <a:lstStyle/>
          <a:p>
            <a:r>
              <a:rPr lang="en-US" sz="2800"/>
              <a:t>Anne Losch</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3429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A576-3E50-4AAA-A04D-2C8289B45C74}"/>
              </a:ext>
            </a:extLst>
          </p:cNvPr>
          <p:cNvSpPr>
            <a:spLocks noGrp="1"/>
          </p:cNvSpPr>
          <p:nvPr>
            <p:ph type="title"/>
          </p:nvPr>
        </p:nvSpPr>
        <p:spPr/>
        <p:txBody>
          <a:bodyPr/>
          <a:lstStyle/>
          <a:p>
            <a:r>
              <a:rPr lang="en-US" sz="1800" b="0" i="0" u="none" strike="noStrike" dirty="0">
                <a:solidFill>
                  <a:srgbClr val="000000"/>
                </a:solidFill>
                <a:effectLst/>
                <a:latin typeface="Arial" panose="020B0604020202020204" pitchFamily="34" charset="0"/>
              </a:rPr>
              <a:t>Conclusion</a:t>
            </a:r>
            <a:endParaRPr lang="en-US" dirty="0"/>
          </a:p>
        </p:txBody>
      </p:sp>
      <p:sp>
        <p:nvSpPr>
          <p:cNvPr id="3" name="Content Placeholder 2">
            <a:extLst>
              <a:ext uri="{FF2B5EF4-FFF2-40B4-BE49-F238E27FC236}">
                <a16:creationId xmlns:a16="http://schemas.microsoft.com/office/drawing/2014/main" id="{B3C4AF4D-FBD3-4A19-A5B6-64AD112B3321}"/>
              </a:ext>
            </a:extLst>
          </p:cNvPr>
          <p:cNvSpPr>
            <a:spLocks noGrp="1"/>
          </p:cNvSpPr>
          <p:nvPr>
            <p:ph idx="1"/>
          </p:nvPr>
        </p:nvSpPr>
        <p:spPr/>
        <p:txBody>
          <a:bodyPr/>
          <a:lstStyle/>
          <a:p>
            <a:r>
              <a:rPr lang="en-US" sz="1800" b="0" i="0" u="none" strike="noStrike" dirty="0">
                <a:solidFill>
                  <a:schemeClr val="tx2"/>
                </a:solidFill>
                <a:effectLst/>
                <a:latin typeface="Arial" panose="020B0604020202020204" pitchFamily="34" charset="0"/>
              </a:rPr>
              <a:t>Although Random Forests struggle with predicting extreme values, this model will be helpful </a:t>
            </a:r>
            <a:endParaRPr lang="en-US" dirty="0">
              <a:solidFill>
                <a:schemeClr val="tx2"/>
              </a:solidFill>
            </a:endParaRPr>
          </a:p>
        </p:txBody>
      </p:sp>
    </p:spTree>
    <p:extLst>
      <p:ext uri="{BB962C8B-B14F-4D97-AF65-F5344CB8AC3E}">
        <p14:creationId xmlns:p14="http://schemas.microsoft.com/office/powerpoint/2010/main" val="109554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BEAC4D-6C50-451A-B856-1683E3437E38}"/>
              </a:ext>
            </a:extLst>
          </p:cNvPr>
          <p:cNvSpPr>
            <a:spLocks noGrp="1"/>
          </p:cNvSpPr>
          <p:nvPr>
            <p:ph type="title"/>
          </p:nvPr>
        </p:nvSpPr>
        <p:spPr>
          <a:xfrm>
            <a:off x="586478" y="1683756"/>
            <a:ext cx="3115265" cy="2396359"/>
          </a:xfrm>
        </p:spPr>
        <p:txBody>
          <a:bodyPr anchor="b">
            <a:normAutofit/>
          </a:bodyPr>
          <a:lstStyle/>
          <a:p>
            <a:pPr algn="r"/>
            <a:r>
              <a:rPr lang="en-US" sz="2500" b="0" i="0" u="none" strike="noStrike">
                <a:solidFill>
                  <a:srgbClr val="FFFFFF"/>
                </a:solidFill>
                <a:effectLst/>
                <a:latin typeface="Arial" panose="020B0604020202020204" pitchFamily="34" charset="0"/>
              </a:rPr>
              <a:t>Recommendations</a:t>
            </a:r>
            <a:endParaRPr lang="en-US" sz="2500">
              <a:solidFill>
                <a:srgbClr val="FFFFFF"/>
              </a:solidFill>
            </a:endParaRPr>
          </a:p>
        </p:txBody>
      </p:sp>
      <p:graphicFrame>
        <p:nvGraphicFramePr>
          <p:cNvPr id="5" name="Content Placeholder 2">
            <a:extLst>
              <a:ext uri="{FF2B5EF4-FFF2-40B4-BE49-F238E27FC236}">
                <a16:creationId xmlns:a16="http://schemas.microsoft.com/office/drawing/2014/main" id="{D92C65ED-43C8-4F6E-81BF-F67562E0C20E}"/>
              </a:ext>
            </a:extLst>
          </p:cNvPr>
          <p:cNvGraphicFramePr>
            <a:graphicFrameLocks noGrp="1"/>
          </p:cNvGraphicFramePr>
          <p:nvPr>
            <p:ph idx="1"/>
            <p:extLst>
              <p:ext uri="{D42A27DB-BD31-4B8C-83A1-F6EECF244321}">
                <p14:modId xmlns:p14="http://schemas.microsoft.com/office/powerpoint/2010/main" val="342761118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8719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20DA-903E-4C23-92FA-C826C1505337}"/>
              </a:ext>
            </a:extLst>
          </p:cNvPr>
          <p:cNvSpPr>
            <a:spLocks noGrp="1"/>
          </p:cNvSpPr>
          <p:nvPr>
            <p:ph type="title"/>
          </p:nvPr>
        </p:nvSpPr>
        <p:spPr/>
        <p:txBody>
          <a:bodyPr/>
          <a:lstStyle/>
          <a:p>
            <a:r>
              <a:rPr lang="en-US" sz="1800" b="0" i="0" u="none" strike="noStrike" dirty="0">
                <a:solidFill>
                  <a:srgbClr val="000000"/>
                </a:solidFill>
                <a:effectLst/>
                <a:latin typeface="Arial" panose="020B0604020202020204" pitchFamily="34" charset="0"/>
              </a:rPr>
              <a:t>References</a:t>
            </a:r>
            <a:endParaRPr lang="en-US" dirty="0"/>
          </a:p>
        </p:txBody>
      </p:sp>
      <p:sp>
        <p:nvSpPr>
          <p:cNvPr id="3" name="Content Placeholder 2">
            <a:extLst>
              <a:ext uri="{FF2B5EF4-FFF2-40B4-BE49-F238E27FC236}">
                <a16:creationId xmlns:a16="http://schemas.microsoft.com/office/drawing/2014/main" id="{758D5DB5-D150-44DA-B022-89AB0E7E23AA}"/>
              </a:ext>
            </a:extLst>
          </p:cNvPr>
          <p:cNvSpPr>
            <a:spLocks noGrp="1"/>
          </p:cNvSpPr>
          <p:nvPr>
            <p:ph idx="1"/>
          </p:nvPr>
        </p:nvSpPr>
        <p:spPr/>
        <p:txBody>
          <a:bodyPr/>
          <a:lstStyle/>
          <a:p>
            <a:pPr marL="514350" indent="-514350">
              <a:buFont typeface="+mj-lt"/>
              <a:buAutoNum type="arabicPeriod"/>
            </a:pPr>
            <a:r>
              <a:rPr lang="en-US" b="0" i="0" u="sng" dirty="0">
                <a:solidFill>
                  <a:srgbClr val="1A466C"/>
                </a:solidFill>
                <a:effectLst/>
                <a:latin typeface="Helvetica Neue"/>
                <a:hlinkClick r:id="rId2"/>
              </a:rPr>
              <a:t>https://www.washingtonpost.com/health/cholesterol-level-young-adults/2020/09/04/6a1f1f4c-ed81-11ea-b4bc-3a2098fc73d4_story.html</a:t>
            </a:r>
            <a:endParaRPr lang="en-US" b="0" i="0" u="sng" dirty="0">
              <a:solidFill>
                <a:srgbClr val="1A466C"/>
              </a:solidFill>
              <a:effectLst/>
              <a:latin typeface="Helvetica Neue"/>
            </a:endParaRPr>
          </a:p>
          <a:p>
            <a:pPr marL="514350" indent="-514350">
              <a:buFont typeface="+mj-lt"/>
              <a:buAutoNum type="arabicPeriod"/>
            </a:pPr>
            <a:r>
              <a:rPr lang="en-US" b="0" i="0" u="sng" dirty="0">
                <a:solidFill>
                  <a:srgbClr val="296EAA"/>
                </a:solidFill>
                <a:effectLst/>
                <a:latin typeface="Helvetica Neue"/>
                <a:hlinkClick r:id="rId3"/>
              </a:rPr>
              <a:t>https://www.webmd.com/heart-disease/default.htm</a:t>
            </a:r>
            <a:endParaRPr lang="en-US" b="0" i="0" dirty="0">
              <a:solidFill>
                <a:srgbClr val="000000"/>
              </a:solidFill>
              <a:effectLst/>
              <a:latin typeface="Helvetica Neue"/>
            </a:endParaRPr>
          </a:p>
          <a:p>
            <a:pPr marL="514350" indent="-514350">
              <a:buFont typeface="+mj-lt"/>
              <a:buAutoNum type="arabicPeriod"/>
            </a:pPr>
            <a:r>
              <a:rPr lang="en-US" b="0" i="0" dirty="0">
                <a:solidFill>
                  <a:srgbClr val="000000"/>
                </a:solidFill>
                <a:effectLst/>
                <a:latin typeface="Helvetica Neue"/>
                <a:hlinkClick r:id="rId4"/>
              </a:rPr>
              <a:t>https://www.webmd.com/cholesterol-management/default.htm</a:t>
            </a:r>
            <a:endParaRPr lang="en-US" b="0" i="0" dirty="0">
              <a:solidFill>
                <a:srgbClr val="000000"/>
              </a:solidFill>
              <a:effectLst/>
              <a:latin typeface="Helvetica Neue"/>
            </a:endParaRPr>
          </a:p>
          <a:p>
            <a:endParaRPr lang="en-US" b="0"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1548814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8A82B59F-04B1-41C9-BE8B-AB7DEB0CF870}"/>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kern="1200" dirty="0">
                <a:solidFill>
                  <a:schemeClr val="tx1"/>
                </a:solidFill>
                <a:latin typeface="+mj-lt"/>
                <a:ea typeface="+mj-ea"/>
                <a:cs typeface="+mj-cs"/>
              </a:rPr>
              <a:t>Appendix</a:t>
            </a:r>
          </a:p>
        </p:txBody>
      </p:sp>
      <p:sp>
        <p:nvSpPr>
          <p:cNvPr id="3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570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BDFCE4-925C-4378-93A9-AED8BEFF4F68}"/>
              </a:ext>
            </a:extLst>
          </p:cNvPr>
          <p:cNvSpPr>
            <a:spLocks noGrp="1"/>
          </p:cNvSpPr>
          <p:nvPr>
            <p:ph type="title"/>
          </p:nvPr>
        </p:nvSpPr>
        <p:spPr/>
        <p:txBody>
          <a:bodyPr/>
          <a:lstStyle/>
          <a:p>
            <a:r>
              <a:rPr lang="en-US" dirty="0"/>
              <a:t>Variables needed for prediction</a:t>
            </a:r>
          </a:p>
        </p:txBody>
      </p:sp>
      <p:sp>
        <p:nvSpPr>
          <p:cNvPr id="5" name="Content Placeholder 4">
            <a:extLst>
              <a:ext uri="{FF2B5EF4-FFF2-40B4-BE49-F238E27FC236}">
                <a16:creationId xmlns:a16="http://schemas.microsoft.com/office/drawing/2014/main" id="{8AFF7C37-C144-468F-87DF-C41F7A985544}"/>
              </a:ext>
            </a:extLst>
          </p:cNvPr>
          <p:cNvSpPr>
            <a:spLocks noGrp="1"/>
          </p:cNvSpPr>
          <p:nvPr>
            <p:ph sz="half" idx="1"/>
          </p:nvPr>
        </p:nvSpPr>
        <p:spPr/>
        <p:txBody>
          <a:bodyPr>
            <a:normAutofit fontScale="32500" lnSpcReduction="20000"/>
          </a:bodyPr>
          <a:lstStyle/>
          <a:p>
            <a:r>
              <a:rPr lang="en-US" dirty="0"/>
              <a:t>RIDAGEYR -- the age of the person (years), integer</a:t>
            </a:r>
          </a:p>
          <a:p>
            <a:r>
              <a:rPr lang="en-US" dirty="0"/>
              <a:t>Systolic -- systolic blood pressure reading (mm Hg), float</a:t>
            </a:r>
          </a:p>
          <a:p>
            <a:r>
              <a:rPr lang="en-US" dirty="0"/>
              <a:t>Diastolic -- diastolic blood pressure reading (mm Hg), float</a:t>
            </a:r>
          </a:p>
          <a:p>
            <a:r>
              <a:rPr lang="en-US" dirty="0"/>
              <a:t>BMXBMI --- the body mass index of the individual (kg/m**2), float</a:t>
            </a:r>
          </a:p>
          <a:p>
            <a:r>
              <a:rPr lang="en-US" dirty="0"/>
              <a:t>BPXPLS -- the pulse of the individual, int</a:t>
            </a:r>
          </a:p>
          <a:p>
            <a:r>
              <a:rPr lang="en-US" dirty="0" err="1"/>
              <a:t>avg_daily_vigorous_activity</a:t>
            </a:r>
            <a:r>
              <a:rPr lang="en-US" dirty="0"/>
              <a:t> -- minutes of average daily vigorous activity. Remember to multiply by 8, float</a:t>
            </a:r>
          </a:p>
          <a:p>
            <a:r>
              <a:rPr lang="en-US" dirty="0" err="1"/>
              <a:t>avg_daily_moderate_activity</a:t>
            </a:r>
            <a:r>
              <a:rPr lang="en-US" dirty="0"/>
              <a:t> -- minutes of average daily moderate activity. Remember to multiply by 4, float</a:t>
            </a:r>
          </a:p>
          <a:p>
            <a:r>
              <a:rPr lang="en-US" dirty="0"/>
              <a:t>DR1TKCAL_t -- average daily caloric intake (kcal), float</a:t>
            </a:r>
          </a:p>
          <a:p>
            <a:r>
              <a:rPr lang="en-US" dirty="0"/>
              <a:t>DR1TPROT_t -- average daily protein intake (gm), float</a:t>
            </a:r>
          </a:p>
          <a:p>
            <a:r>
              <a:rPr lang="en-US" dirty="0"/>
              <a:t>DR1TCARB_t -- average daily carbohydrate intake (gm), float</a:t>
            </a:r>
          </a:p>
          <a:p>
            <a:r>
              <a:rPr lang="en-US" dirty="0"/>
              <a:t>DR1TSUGR_t -- average daily total sugar (gm), float</a:t>
            </a:r>
          </a:p>
          <a:p>
            <a:r>
              <a:rPr lang="en-US" dirty="0"/>
              <a:t>DR1TFIBE_t -- average daily dietary fiber intake (gm), float</a:t>
            </a:r>
          </a:p>
          <a:p>
            <a:r>
              <a:rPr lang="en-US" dirty="0"/>
              <a:t>DR1TTFAT_t -- average daily total fat intake (gm), float</a:t>
            </a:r>
          </a:p>
          <a:p>
            <a:r>
              <a:rPr lang="en-US" dirty="0"/>
              <a:t>DR1TSFAT_t -- average daily saturated fat intake (gm), float</a:t>
            </a:r>
          </a:p>
          <a:p>
            <a:r>
              <a:rPr lang="en-US" dirty="0"/>
              <a:t>DR1TMFAT_t -- average daily monounsaturated fatty acids intake (gm), float</a:t>
            </a:r>
          </a:p>
          <a:p>
            <a:r>
              <a:rPr lang="en-US" dirty="0"/>
              <a:t>DR1TPFAT_t -- average daily polyunsaturated fatty acids (gm), float</a:t>
            </a:r>
          </a:p>
          <a:p>
            <a:r>
              <a:rPr lang="en-US" dirty="0"/>
              <a:t>DR1TCHOL_t -- average daily intake of Cholesterol (mg), float</a:t>
            </a:r>
          </a:p>
        </p:txBody>
      </p:sp>
      <p:sp>
        <p:nvSpPr>
          <p:cNvPr id="6" name="Content Placeholder 5">
            <a:extLst>
              <a:ext uri="{FF2B5EF4-FFF2-40B4-BE49-F238E27FC236}">
                <a16:creationId xmlns:a16="http://schemas.microsoft.com/office/drawing/2014/main" id="{E79D1C85-D7AB-4ECE-A8CE-C215D89BC898}"/>
              </a:ext>
            </a:extLst>
          </p:cNvPr>
          <p:cNvSpPr>
            <a:spLocks noGrp="1"/>
          </p:cNvSpPr>
          <p:nvPr>
            <p:ph sz="half" idx="2"/>
          </p:nvPr>
        </p:nvSpPr>
        <p:spPr/>
        <p:txBody>
          <a:bodyPr>
            <a:normAutofit fontScale="32500" lnSpcReduction="20000"/>
          </a:bodyPr>
          <a:lstStyle/>
          <a:p>
            <a:r>
              <a:rPr lang="en-US" dirty="0"/>
              <a:t>DR1TSODI_t -- average daily intake of Sodium </a:t>
            </a:r>
            <a:r>
              <a:rPr lang="en-US" dirty="0" err="1"/>
              <a:t>Sodium</a:t>
            </a:r>
            <a:r>
              <a:rPr lang="en-US" dirty="0"/>
              <a:t> (mg), float</a:t>
            </a:r>
          </a:p>
          <a:p>
            <a:r>
              <a:rPr lang="en-US" dirty="0"/>
              <a:t>DR1TVD_t -- average daily intake of Vitamin D (D2 + D3) (mcg), float</a:t>
            </a:r>
          </a:p>
          <a:p>
            <a:r>
              <a:rPr lang="en-US" dirty="0"/>
              <a:t>DR1TCALC_t -- average daily intake of Calcium (mg), float</a:t>
            </a:r>
          </a:p>
          <a:p>
            <a:r>
              <a:rPr lang="en-US" dirty="0"/>
              <a:t>DR1TIRON_t -- average daily intake of Iron (mg), float</a:t>
            </a:r>
          </a:p>
          <a:p>
            <a:r>
              <a:rPr lang="en-US" dirty="0"/>
              <a:t>DR1TPOTA_t -- average daily intake of Potassium (mg), float</a:t>
            </a:r>
          </a:p>
          <a:p>
            <a:r>
              <a:rPr lang="en-US" dirty="0" err="1"/>
              <a:t>avgALC</a:t>
            </a:r>
            <a:r>
              <a:rPr lang="en-US" dirty="0"/>
              <a:t> -- average number of alcoholic drinks per day, float</a:t>
            </a:r>
          </a:p>
          <a:p>
            <a:r>
              <a:rPr lang="en-US" dirty="0"/>
              <a:t>RIAGENDR -- the gender of the individual, 0 -- female, 1 -- male</a:t>
            </a:r>
          </a:p>
          <a:p>
            <a:r>
              <a:rPr lang="en-US" dirty="0"/>
              <a:t>RIDRETH3 -- race, 1 --Mexican American, 2 -- Other Hispanic, 3 -- Non-Hispanic White, 4 -- Non-Hispanic Black, 6 -- Non-Hispanic Asian, 7 -- other race including multi-racial</a:t>
            </a:r>
          </a:p>
          <a:p>
            <a:r>
              <a:rPr lang="en-US" dirty="0"/>
              <a:t>BPXPULS -- pulse type, 0 -- regular, 1 -- irregular</a:t>
            </a:r>
          </a:p>
          <a:p>
            <a:r>
              <a:rPr lang="en-US" dirty="0"/>
              <a:t>BPQ020 -- Ever told you had high blood pressure, 0 -- no, 1 -- yes</a:t>
            </a:r>
          </a:p>
          <a:p>
            <a:r>
              <a:rPr lang="en-US" dirty="0"/>
              <a:t>BPQ050A -- Now taking prescription medication for high blood pressure, 0 -- no, 1 -- yes</a:t>
            </a:r>
          </a:p>
          <a:p>
            <a:r>
              <a:rPr lang="en-US" dirty="0"/>
              <a:t>BPQ080 -- Ever told you have high cholesterol, 0 -- no, 1 -- yes</a:t>
            </a:r>
          </a:p>
          <a:p>
            <a:r>
              <a:rPr lang="en-US" dirty="0"/>
              <a:t>BPQ100D -- Now taking prescription medication for high cholesterol, 0 -- no, 1 -- yes</a:t>
            </a:r>
          </a:p>
          <a:p>
            <a:r>
              <a:rPr lang="en-US" dirty="0"/>
              <a:t>DIQ010 -- Doctor told you that you have diabetes, 0 -- no, 1 -- borderline, 2 -- yes</a:t>
            </a:r>
          </a:p>
          <a:p>
            <a:r>
              <a:rPr lang="en-US" dirty="0"/>
              <a:t>MCQ170M -- Do you still have thyroid problems, 0 -- no, 1 -- yes</a:t>
            </a:r>
          </a:p>
          <a:p>
            <a:r>
              <a:rPr lang="en-US" dirty="0"/>
              <a:t>SMQ681 -- smoked tobacco in the last 5 days, 0 -- no, 1 -- yes</a:t>
            </a:r>
          </a:p>
        </p:txBody>
      </p:sp>
    </p:spTree>
    <p:extLst>
      <p:ext uri="{BB962C8B-B14F-4D97-AF65-F5344CB8AC3E}">
        <p14:creationId xmlns:p14="http://schemas.microsoft.com/office/powerpoint/2010/main" val="80878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A673C-FE9A-4F8D-93EE-F70D22EE496C}"/>
              </a:ext>
            </a:extLst>
          </p:cNvPr>
          <p:cNvSpPr>
            <a:spLocks noGrp="1"/>
          </p:cNvSpPr>
          <p:nvPr>
            <p:ph type="title"/>
          </p:nvPr>
        </p:nvSpPr>
        <p:spPr/>
        <p:txBody>
          <a:bodyPr/>
          <a:lstStyle/>
          <a:p>
            <a:r>
              <a:rPr lang="en-US"/>
              <a:t>Random Forest Pipeline</a:t>
            </a:r>
            <a:endParaRPr lang="en-US" dirty="0"/>
          </a:p>
        </p:txBody>
      </p:sp>
      <p:sp>
        <p:nvSpPr>
          <p:cNvPr id="3" name="Content Placeholder 2">
            <a:extLst>
              <a:ext uri="{FF2B5EF4-FFF2-40B4-BE49-F238E27FC236}">
                <a16:creationId xmlns:a16="http://schemas.microsoft.com/office/drawing/2014/main" id="{AD28F8E1-9608-4553-897D-D3925E6BE920}"/>
              </a:ext>
            </a:extLst>
          </p:cNvPr>
          <p:cNvSpPr>
            <a:spLocks noGrp="1"/>
          </p:cNvSpPr>
          <p:nvPr>
            <p:ph idx="1"/>
          </p:nvPr>
        </p:nvSpPr>
        <p:spPr/>
        <p:txBody>
          <a:bodyPr>
            <a:normAutofit/>
          </a:bodyPr>
          <a:lstStyle/>
          <a:p>
            <a:r>
              <a:rPr lang="en-US" dirty="0"/>
              <a:t>Scale with </a:t>
            </a:r>
            <a:r>
              <a:rPr lang="en-US" dirty="0" err="1"/>
              <a:t>MinMaxScaler</a:t>
            </a:r>
            <a:endParaRPr lang="en-US" dirty="0"/>
          </a:p>
          <a:p>
            <a:r>
              <a:rPr lang="en-US" dirty="0"/>
              <a:t>Log transformed skewed numerical variables</a:t>
            </a:r>
          </a:p>
          <a:p>
            <a:r>
              <a:rPr lang="en-US" dirty="0"/>
              <a:t>Impute missing variables using:</a:t>
            </a:r>
          </a:p>
          <a:p>
            <a:pPr lvl="1"/>
            <a:r>
              <a:rPr lang="en-US" dirty="0"/>
              <a:t>KNN Imputer for numerical variables</a:t>
            </a:r>
          </a:p>
          <a:p>
            <a:pPr lvl="1"/>
            <a:r>
              <a:rPr lang="en-US" dirty="0" err="1"/>
              <a:t>SimpleImputer</a:t>
            </a:r>
            <a:r>
              <a:rPr lang="en-US" dirty="0"/>
              <a:t> using most frequent for categorical variables</a:t>
            </a:r>
          </a:p>
          <a:p>
            <a:r>
              <a:rPr lang="en-US" dirty="0"/>
              <a:t>Use Random Forest Regressor</a:t>
            </a:r>
          </a:p>
          <a:p>
            <a:pPr lvl="1"/>
            <a:r>
              <a:rPr lang="en-US" dirty="0"/>
              <a:t>Hyperparameters</a:t>
            </a:r>
          </a:p>
        </p:txBody>
      </p:sp>
    </p:spTree>
    <p:extLst>
      <p:ext uri="{BB962C8B-B14F-4D97-AF65-F5344CB8AC3E}">
        <p14:creationId xmlns:p14="http://schemas.microsoft.com/office/powerpoint/2010/main" val="3373112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C9CA6-4FBC-4102-B0F5-EE2C3A8D8BD7}"/>
              </a:ext>
            </a:extLst>
          </p:cNvPr>
          <p:cNvSpPr>
            <a:spLocks noGrp="1"/>
          </p:cNvSpPr>
          <p:nvPr>
            <p:ph type="title"/>
          </p:nvPr>
        </p:nvSpPr>
        <p:spPr/>
        <p:txBody>
          <a:bodyPr/>
          <a:lstStyle/>
          <a:p>
            <a:r>
              <a:rPr lang="en-US" dirty="0"/>
              <a:t>Features engineered</a:t>
            </a:r>
          </a:p>
        </p:txBody>
      </p:sp>
      <p:sp>
        <p:nvSpPr>
          <p:cNvPr id="3" name="Content Placeholder 2">
            <a:extLst>
              <a:ext uri="{FF2B5EF4-FFF2-40B4-BE49-F238E27FC236}">
                <a16:creationId xmlns:a16="http://schemas.microsoft.com/office/drawing/2014/main" id="{4C23D79B-2BB0-43BB-830E-2F80516135C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28630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A7E6-C631-45B1-BD08-320326282433}"/>
              </a:ext>
            </a:extLst>
          </p:cNvPr>
          <p:cNvSpPr>
            <a:spLocks noGrp="1"/>
          </p:cNvSpPr>
          <p:nvPr>
            <p:ph type="title"/>
          </p:nvPr>
        </p:nvSpPr>
        <p:spPr/>
        <p:txBody>
          <a:bodyPr/>
          <a:lstStyle/>
          <a:p>
            <a:r>
              <a:rPr lang="en-US" dirty="0"/>
              <a:t>Data Cleaning Steps</a:t>
            </a:r>
          </a:p>
        </p:txBody>
      </p:sp>
      <p:sp>
        <p:nvSpPr>
          <p:cNvPr id="3" name="Content Placeholder 2">
            <a:extLst>
              <a:ext uri="{FF2B5EF4-FFF2-40B4-BE49-F238E27FC236}">
                <a16:creationId xmlns:a16="http://schemas.microsoft.com/office/drawing/2014/main" id="{031F8E05-2844-4B9B-B029-3C968778D676}"/>
              </a:ext>
            </a:extLst>
          </p:cNvPr>
          <p:cNvSpPr>
            <a:spLocks noGrp="1"/>
          </p:cNvSpPr>
          <p:nvPr>
            <p:ph idx="1"/>
          </p:nvPr>
        </p:nvSpPr>
        <p:spPr/>
        <p:txBody>
          <a:bodyPr/>
          <a:lstStyle/>
          <a:p>
            <a:pPr lvl="0"/>
            <a:r>
              <a:rPr lang="en-US" dirty="0"/>
              <a:t>Filtered for those who had total cholesterol level taken as well as those over age 20 and who fasted 9 hours or more</a:t>
            </a:r>
          </a:p>
          <a:p>
            <a:pPr lvl="0"/>
            <a:r>
              <a:rPr lang="en-US" dirty="0"/>
              <a:t>Adjusting responses on skipped survey questions</a:t>
            </a:r>
          </a:p>
          <a:p>
            <a:pPr lvl="0"/>
            <a:r>
              <a:rPr lang="en-US" dirty="0"/>
              <a:t>Replaced ‘do not know’ or ‘refused to answer’ survey responses with nans to be imputed later</a:t>
            </a:r>
          </a:p>
          <a:p>
            <a:pPr lvl="0"/>
            <a:r>
              <a:rPr lang="en-US" dirty="0"/>
              <a:t>Dropped observations or features with 1/3 or more of the data missing</a:t>
            </a:r>
          </a:p>
          <a:p>
            <a:pPr lvl="0"/>
            <a:r>
              <a:rPr lang="en-US" dirty="0"/>
              <a:t>Removing survey variables that were redundant</a:t>
            </a:r>
          </a:p>
          <a:p>
            <a:pPr marL="0" indent="0">
              <a:buNone/>
            </a:pPr>
            <a:endParaRPr lang="en-US" dirty="0"/>
          </a:p>
        </p:txBody>
      </p:sp>
    </p:spTree>
    <p:extLst>
      <p:ext uri="{BB962C8B-B14F-4D97-AF65-F5344CB8AC3E}">
        <p14:creationId xmlns:p14="http://schemas.microsoft.com/office/powerpoint/2010/main" val="3545941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unopened pill packets">
            <a:extLst>
              <a:ext uri="{FF2B5EF4-FFF2-40B4-BE49-F238E27FC236}">
                <a16:creationId xmlns:a16="http://schemas.microsoft.com/office/drawing/2014/main" id="{409F991F-FC46-45FB-B726-E0AC69652BE8}"/>
              </a:ext>
            </a:extLst>
          </p:cNvPr>
          <p:cNvPicPr>
            <a:picLocks noChangeAspect="1"/>
          </p:cNvPicPr>
          <p:nvPr/>
        </p:nvPicPr>
        <p:blipFill rotWithShape="1">
          <a:blip r:embed="rId2"/>
          <a:srcRect r="1689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D56CEB-CA97-49E3-8F14-6E44D0E7E21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Why regression and not classification?</a:t>
            </a:r>
          </a:p>
        </p:txBody>
      </p:sp>
      <p:sp>
        <p:nvSpPr>
          <p:cNvPr id="3" name="Content Placeholder 2">
            <a:extLst>
              <a:ext uri="{FF2B5EF4-FFF2-40B4-BE49-F238E27FC236}">
                <a16:creationId xmlns:a16="http://schemas.microsoft.com/office/drawing/2014/main" id="{57176FA9-870D-4CA2-932D-356EFCB5B98D}"/>
              </a:ext>
            </a:extLst>
          </p:cNvPr>
          <p:cNvSpPr>
            <a:spLocks noGrp="1"/>
          </p:cNvSpPr>
          <p:nvPr>
            <p:ph idx="1"/>
          </p:nvPr>
        </p:nvSpPr>
        <p:spPr>
          <a:xfrm>
            <a:off x="477980" y="4872922"/>
            <a:ext cx="4023359" cy="1208141"/>
          </a:xfrm>
        </p:spPr>
        <p:txBody>
          <a:bodyPr vert="horz" lIns="91440" tIns="45720" rIns="91440" bIns="45720" rtlCol="0">
            <a:normAutofit/>
          </a:bodyPr>
          <a:lstStyle/>
          <a:p>
            <a:pPr marL="0" indent="0">
              <a:buNone/>
            </a:pPr>
            <a:r>
              <a:rPr lang="en-US" sz="2000"/>
              <a:t>Better to know how high total cholesterol might be</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7604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E73869-39C4-41D4-90EB-BE80FB8FC471}"/>
              </a:ext>
            </a:extLst>
          </p:cNvPr>
          <p:cNvSpPr>
            <a:spLocks noGrp="1"/>
          </p:cNvSpPr>
          <p:nvPr>
            <p:ph type="title"/>
          </p:nvPr>
        </p:nvSpPr>
        <p:spPr>
          <a:xfrm>
            <a:off x="841248" y="426720"/>
            <a:ext cx="10506456" cy="1919141"/>
          </a:xfrm>
        </p:spPr>
        <p:txBody>
          <a:bodyPr anchor="b">
            <a:normAutofit/>
          </a:bodyPr>
          <a:lstStyle/>
          <a:p>
            <a:r>
              <a:rPr lang="en-US" sz="6000"/>
              <a:t>Links</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48A82E1-3D56-4074-808E-877E4048417D}"/>
              </a:ext>
            </a:extLst>
          </p:cNvPr>
          <p:cNvSpPr>
            <a:spLocks noGrp="1"/>
          </p:cNvSpPr>
          <p:nvPr>
            <p:ph idx="1"/>
          </p:nvPr>
        </p:nvSpPr>
        <p:spPr>
          <a:xfrm>
            <a:off x="841248" y="3337269"/>
            <a:ext cx="10509504" cy="2905686"/>
          </a:xfrm>
        </p:spPr>
        <p:txBody>
          <a:bodyPr>
            <a:normAutofit/>
          </a:bodyPr>
          <a:lstStyle/>
          <a:p>
            <a:r>
              <a:rPr lang="en-US" sz="2200" dirty="0"/>
              <a:t>National Health and Nutrition Examination Survey:  </a:t>
            </a:r>
            <a:r>
              <a:rPr lang="en-US" sz="2200" dirty="0">
                <a:hlinkClick r:id="rId2"/>
              </a:rPr>
              <a:t>https://www.cdc.gov/nchs/nhanes/index.htm</a:t>
            </a:r>
            <a:endParaRPr lang="en-US" sz="2200" dirty="0"/>
          </a:p>
          <a:p>
            <a:r>
              <a:rPr lang="en-US" sz="2200" dirty="0"/>
              <a:t>Project on </a:t>
            </a:r>
            <a:r>
              <a:rPr lang="en-US" sz="2200" dirty="0" err="1"/>
              <a:t>Github</a:t>
            </a:r>
            <a:r>
              <a:rPr lang="en-US" sz="2200" dirty="0"/>
              <a:t>: </a:t>
            </a:r>
            <a:r>
              <a:rPr lang="en-US" sz="2200" dirty="0">
                <a:hlinkClick r:id="rId3"/>
              </a:rPr>
              <a:t>https://github.com/mathisme/ThinkfulDSFinalCapstone</a:t>
            </a:r>
            <a:endParaRPr lang="en-US" sz="2200" dirty="0"/>
          </a:p>
          <a:p>
            <a:r>
              <a:rPr lang="en-US" sz="2200" dirty="0"/>
              <a:t>LinkedIn: </a:t>
            </a:r>
            <a:r>
              <a:rPr lang="en-US" sz="2200" dirty="0">
                <a:hlinkClick r:id="rId4"/>
              </a:rPr>
              <a:t>https://www.linkedin.com/in/annelosch/</a:t>
            </a:r>
            <a:endParaRPr lang="en-US" sz="2200" dirty="0"/>
          </a:p>
          <a:p>
            <a:endParaRPr lang="en-US" sz="2200" dirty="0"/>
          </a:p>
        </p:txBody>
      </p:sp>
    </p:spTree>
    <p:extLst>
      <p:ext uri="{BB962C8B-B14F-4D97-AF65-F5344CB8AC3E}">
        <p14:creationId xmlns:p14="http://schemas.microsoft.com/office/powerpoint/2010/main" val="1432785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166136-A09F-45A8-B538-9DA4D751E933}"/>
              </a:ext>
            </a:extLst>
          </p:cNvPr>
          <p:cNvSpPr>
            <a:spLocks noGrp="1"/>
          </p:cNvSpPr>
          <p:nvPr>
            <p:ph type="title"/>
          </p:nvPr>
        </p:nvSpPr>
        <p:spPr/>
        <p:txBody>
          <a:bodyPr/>
          <a:lstStyle/>
          <a:p>
            <a:r>
              <a:rPr lang="en-US" dirty="0"/>
              <a:t>Background</a:t>
            </a:r>
          </a:p>
        </p:txBody>
      </p:sp>
      <p:sp>
        <p:nvSpPr>
          <p:cNvPr id="5" name="Content Placeholder 4">
            <a:extLst>
              <a:ext uri="{FF2B5EF4-FFF2-40B4-BE49-F238E27FC236}">
                <a16:creationId xmlns:a16="http://schemas.microsoft.com/office/drawing/2014/main" id="{D4751D67-FB05-427B-BB62-8C438176D13D}"/>
              </a:ext>
            </a:extLst>
          </p:cNvPr>
          <p:cNvSpPr>
            <a:spLocks noGrp="1"/>
          </p:cNvSpPr>
          <p:nvPr>
            <p:ph idx="1"/>
          </p:nvPr>
        </p:nvSpPr>
        <p:spPr/>
        <p:txBody>
          <a:bodyPr>
            <a:normAutofit/>
          </a:bodyPr>
          <a:lstStyle/>
          <a:p>
            <a:r>
              <a:rPr lang="en-US" sz="1800" dirty="0">
                <a:solidFill>
                  <a:srgbClr val="000000"/>
                </a:solidFill>
                <a:latin typeface="Arial" panose="020B0604020202020204" pitchFamily="34" charset="0"/>
              </a:rPr>
              <a:t>Nearly </a:t>
            </a:r>
            <a:r>
              <a:rPr lang="en-US" sz="1800" b="1" dirty="0">
                <a:solidFill>
                  <a:srgbClr val="000000"/>
                </a:solidFill>
                <a:latin typeface="Arial" panose="020B0604020202020204" pitchFamily="34" charset="0"/>
              </a:rPr>
              <a:t>1 in 3 </a:t>
            </a:r>
            <a:r>
              <a:rPr lang="en-US" sz="1800" dirty="0">
                <a:solidFill>
                  <a:srgbClr val="000000"/>
                </a:solidFill>
                <a:latin typeface="Arial" panose="020B0604020202020204" pitchFamily="34" charset="0"/>
              </a:rPr>
              <a:t>Americans have high cholesterol. </a:t>
            </a:r>
            <a:r>
              <a:rPr lang="en-US" sz="1800" baseline="30000" dirty="0">
                <a:solidFill>
                  <a:srgbClr val="000000"/>
                </a:solidFill>
                <a:latin typeface="Arial" panose="020B0604020202020204" pitchFamily="34" charset="0"/>
              </a:rPr>
              <a:t>1</a:t>
            </a:r>
          </a:p>
          <a:p>
            <a:r>
              <a:rPr lang="en-US" sz="1800" b="0" i="0" u="none" strike="noStrike" dirty="0">
                <a:solidFill>
                  <a:srgbClr val="000000"/>
                </a:solidFill>
                <a:effectLst/>
                <a:latin typeface="Arial" panose="020B0604020202020204" pitchFamily="34" charset="0"/>
              </a:rPr>
              <a:t>According to the dataset u</a:t>
            </a:r>
            <a:r>
              <a:rPr lang="en-US" sz="1800" dirty="0">
                <a:solidFill>
                  <a:srgbClr val="000000"/>
                </a:solidFill>
                <a:latin typeface="Arial" panose="020B0604020202020204" pitchFamily="34" charset="0"/>
              </a:rPr>
              <a:t>sed, over </a:t>
            </a:r>
            <a:r>
              <a:rPr lang="en-US" sz="1800" b="1" dirty="0">
                <a:solidFill>
                  <a:srgbClr val="000000"/>
                </a:solidFill>
                <a:latin typeface="Arial" panose="020B0604020202020204" pitchFamily="34" charset="0"/>
              </a:rPr>
              <a:t>half</a:t>
            </a:r>
            <a:r>
              <a:rPr lang="en-US" sz="1800" dirty="0">
                <a:solidFill>
                  <a:srgbClr val="000000"/>
                </a:solidFill>
                <a:latin typeface="Arial" panose="020B0604020202020204" pitchFamily="34" charset="0"/>
              </a:rPr>
              <a:t> of those with high cholesterol have never been told by a health professional they have high cholesterol.</a:t>
            </a:r>
          </a:p>
          <a:p>
            <a:r>
              <a:rPr lang="en-US" sz="1800" b="0" i="0" u="none" strike="noStrike" dirty="0">
                <a:solidFill>
                  <a:srgbClr val="000000"/>
                </a:solidFill>
                <a:effectLst/>
                <a:latin typeface="Arial" panose="020B0604020202020204" pitchFamily="34" charset="0"/>
              </a:rPr>
              <a:t>High </a:t>
            </a:r>
            <a:r>
              <a:rPr lang="en-US" sz="1800" dirty="0">
                <a:solidFill>
                  <a:srgbClr val="000000"/>
                </a:solidFill>
                <a:latin typeface="Arial" panose="020B0604020202020204" pitchFamily="34" charset="0"/>
              </a:rPr>
              <a:t>cholesterol is a major risk factor for heart disease, the leading cause of death of men and women in America. </a:t>
            </a:r>
            <a:r>
              <a:rPr lang="en-US" sz="1800" baseline="30000" dirty="0">
                <a:solidFill>
                  <a:srgbClr val="000000"/>
                </a:solidFill>
                <a:latin typeface="Arial" panose="020B0604020202020204" pitchFamily="34" charset="0"/>
              </a:rPr>
              <a:t>2,3</a:t>
            </a:r>
            <a:endParaRPr lang="en-US" sz="1800" b="0" i="0" u="none" strike="noStrike" baseline="30000" dirty="0">
              <a:solidFill>
                <a:srgbClr val="000000"/>
              </a:solidFill>
              <a:effectLst/>
              <a:latin typeface="Arial" panose="020B0604020202020204" pitchFamily="34" charset="0"/>
            </a:endParaRPr>
          </a:p>
          <a:p>
            <a:r>
              <a:rPr lang="en-US" sz="1800" dirty="0"/>
              <a:t>With fitness trackers that can track activity, pulse, blood pressure and health apps that can track nutrition, can models be created to predict cholesterol level so that those with predicted high total cholesterol can be advised to have their cholesterol checked?</a:t>
            </a:r>
          </a:p>
          <a:p>
            <a:r>
              <a:rPr lang="en-US" sz="1800" dirty="0"/>
              <a:t>As someone with high cholesterol this interests me.</a:t>
            </a:r>
          </a:p>
        </p:txBody>
      </p:sp>
    </p:spTree>
    <p:extLst>
      <p:ext uri="{BB962C8B-B14F-4D97-AF65-F5344CB8AC3E}">
        <p14:creationId xmlns:p14="http://schemas.microsoft.com/office/powerpoint/2010/main" val="1131856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37A1C-0E07-4B14-84CC-05DA341F45D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A048C5B-C0EA-43BC-A551-E364338E8C64}"/>
              </a:ext>
            </a:extLst>
          </p:cNvPr>
          <p:cNvSpPr>
            <a:spLocks noGrp="1"/>
          </p:cNvSpPr>
          <p:nvPr>
            <p:ph idx="1"/>
          </p:nvPr>
        </p:nvSpPr>
        <p:spPr/>
        <p:txBody>
          <a:bodyPr/>
          <a:lstStyle/>
          <a:p>
            <a:r>
              <a:rPr lang="en-US" sz="1800" b="0" i="0" u="none" strike="noStrike" dirty="0">
                <a:solidFill>
                  <a:schemeClr val="tx2"/>
                </a:solidFill>
                <a:effectLst/>
                <a:latin typeface="Arial" panose="020B0604020202020204" pitchFamily="34" charset="0"/>
              </a:rPr>
              <a:t>Introduce what it is that will be done here today and why</a:t>
            </a:r>
            <a:endParaRPr lang="en-US" dirty="0">
              <a:solidFill>
                <a:schemeClr val="tx2"/>
              </a:solidFill>
            </a:endParaRPr>
          </a:p>
        </p:txBody>
      </p:sp>
    </p:spTree>
    <p:extLst>
      <p:ext uri="{BB962C8B-B14F-4D97-AF65-F5344CB8AC3E}">
        <p14:creationId xmlns:p14="http://schemas.microsoft.com/office/powerpoint/2010/main" val="892832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BD32A-2172-4028-A136-1BA63F93FF71}"/>
              </a:ext>
            </a:extLst>
          </p:cNvPr>
          <p:cNvSpPr>
            <a:spLocks noGrp="1"/>
          </p:cNvSpPr>
          <p:nvPr>
            <p:ph type="title"/>
          </p:nvPr>
        </p:nvSpPr>
        <p:spPr/>
        <p:txBody>
          <a:bodyPr/>
          <a:lstStyle/>
          <a:p>
            <a:r>
              <a:rPr lang="en-US" sz="1800" b="0" i="0" u="none" strike="noStrike" dirty="0">
                <a:solidFill>
                  <a:srgbClr val="000000"/>
                </a:solidFill>
                <a:effectLst/>
                <a:latin typeface="Arial" panose="020B0604020202020204" pitchFamily="34" charset="0"/>
              </a:rPr>
              <a:t>Table of Contents/Objectives</a:t>
            </a:r>
            <a:endParaRPr lang="en-US" dirty="0"/>
          </a:p>
        </p:txBody>
      </p:sp>
      <p:sp>
        <p:nvSpPr>
          <p:cNvPr id="3" name="Content Placeholder 2">
            <a:extLst>
              <a:ext uri="{FF2B5EF4-FFF2-40B4-BE49-F238E27FC236}">
                <a16:creationId xmlns:a16="http://schemas.microsoft.com/office/drawing/2014/main" id="{E2FF159F-D39F-442D-B611-602CDE73193F}"/>
              </a:ext>
            </a:extLst>
          </p:cNvPr>
          <p:cNvSpPr>
            <a:spLocks noGrp="1"/>
          </p:cNvSpPr>
          <p:nvPr>
            <p:ph idx="1"/>
          </p:nvPr>
        </p:nvSpPr>
        <p:spPr/>
        <p:txBody>
          <a:bodyPr/>
          <a:lstStyle/>
          <a:p>
            <a:r>
              <a:rPr lang="en-US" sz="1800" b="0" i="0" u="none" strike="noStrike" dirty="0">
                <a:solidFill>
                  <a:srgbClr val="000000"/>
                </a:solidFill>
                <a:effectLst/>
                <a:latin typeface="Arial" panose="020B0604020202020204" pitchFamily="34" charset="0"/>
              </a:rPr>
              <a:t>Executive Summary</a:t>
            </a:r>
          </a:p>
          <a:p>
            <a:r>
              <a:rPr lang="en-US" sz="1800" dirty="0">
                <a:solidFill>
                  <a:srgbClr val="000000"/>
                </a:solidFill>
                <a:latin typeface="Arial" panose="020B0604020202020204" pitchFamily="34" charset="0"/>
              </a:rPr>
              <a:t>Data Exploration</a:t>
            </a:r>
          </a:p>
          <a:p>
            <a:r>
              <a:rPr lang="en-US" sz="1800" dirty="0">
                <a:solidFill>
                  <a:srgbClr val="000000"/>
                </a:solidFill>
                <a:latin typeface="Arial" panose="020B0604020202020204" pitchFamily="34" charset="0"/>
              </a:rPr>
              <a:t>Methodology/Process</a:t>
            </a:r>
          </a:p>
          <a:p>
            <a:r>
              <a:rPr lang="en-US" sz="1800" dirty="0">
                <a:solidFill>
                  <a:srgbClr val="000000"/>
                </a:solidFill>
                <a:latin typeface="Arial" panose="020B0604020202020204" pitchFamily="34" charset="0"/>
              </a:rPr>
              <a:t>Results</a:t>
            </a:r>
          </a:p>
          <a:p>
            <a:r>
              <a:rPr lang="en-US" sz="1800" dirty="0">
                <a:solidFill>
                  <a:srgbClr val="000000"/>
                </a:solidFill>
                <a:latin typeface="Arial" panose="020B0604020202020204" pitchFamily="34" charset="0"/>
              </a:rPr>
              <a:t>Limitations</a:t>
            </a:r>
          </a:p>
          <a:p>
            <a:r>
              <a:rPr lang="en-US" sz="1800" dirty="0">
                <a:solidFill>
                  <a:srgbClr val="000000"/>
                </a:solidFill>
                <a:latin typeface="Arial" panose="020B0604020202020204" pitchFamily="34" charset="0"/>
              </a:rPr>
              <a:t>Conclusion</a:t>
            </a:r>
          </a:p>
          <a:p>
            <a:r>
              <a:rPr lang="en-US" sz="1800" dirty="0">
                <a:solidFill>
                  <a:srgbClr val="000000"/>
                </a:solidFill>
                <a:latin typeface="Arial" panose="020B0604020202020204" pitchFamily="34" charset="0"/>
              </a:rPr>
              <a:t>Recommendations</a:t>
            </a:r>
          </a:p>
          <a:p>
            <a:r>
              <a:rPr lang="en-US" sz="1800" dirty="0">
                <a:solidFill>
                  <a:srgbClr val="000000"/>
                </a:solidFill>
                <a:latin typeface="Arial" panose="020B0604020202020204" pitchFamily="34" charset="0"/>
              </a:rPr>
              <a:t>References</a:t>
            </a:r>
          </a:p>
          <a:p>
            <a:r>
              <a:rPr lang="en-US" sz="1800" dirty="0">
                <a:solidFill>
                  <a:srgbClr val="000000"/>
                </a:solidFill>
                <a:latin typeface="Arial" panose="020B0604020202020204" pitchFamily="34" charset="0"/>
              </a:rPr>
              <a:t>Appendix</a:t>
            </a:r>
          </a:p>
          <a:p>
            <a:endParaRPr lang="en-US" sz="1800" dirty="0">
              <a:solidFill>
                <a:srgbClr val="000000"/>
              </a:solidFill>
              <a:latin typeface="Arial" panose="020B0604020202020204" pitchFamily="34" charset="0"/>
            </a:endParaRPr>
          </a:p>
          <a:p>
            <a:endParaRPr lang="en-US" sz="1800" dirty="0">
              <a:solidFill>
                <a:srgbClr val="000000"/>
              </a:solidFill>
              <a:latin typeface="Arial" panose="020B0604020202020204" pitchFamily="34" charset="0"/>
            </a:endParaRPr>
          </a:p>
          <a:p>
            <a:endParaRPr lang="en-US" sz="1800" dirty="0">
              <a:solidFill>
                <a:srgbClr val="000000"/>
              </a:solidFill>
              <a:latin typeface="Arial" panose="020B0604020202020204" pitchFamily="34" charset="0"/>
            </a:endParaRPr>
          </a:p>
          <a:p>
            <a:endParaRPr lang="en-US" sz="1800" dirty="0">
              <a:solidFill>
                <a:srgbClr val="000000"/>
              </a:solidFill>
              <a:latin typeface="Arial" panose="020B0604020202020204" pitchFamily="34" charset="0"/>
            </a:endParaRPr>
          </a:p>
          <a:p>
            <a:endParaRPr lang="en-US" sz="1800" dirty="0">
              <a:solidFill>
                <a:srgbClr val="000000"/>
              </a:solidFill>
              <a:latin typeface="Arial" panose="020B0604020202020204" pitchFamily="34" charset="0"/>
            </a:endParaRPr>
          </a:p>
          <a:p>
            <a:endParaRPr lang="en-US" sz="1800" b="0" i="0" u="none" strike="noStrike"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320160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E8BC7A-4588-4A21-872F-9B7E154B98D2}"/>
              </a:ext>
            </a:extLst>
          </p:cNvPr>
          <p:cNvSpPr>
            <a:spLocks noGrp="1"/>
          </p:cNvSpPr>
          <p:nvPr>
            <p:ph type="title"/>
          </p:nvPr>
        </p:nvSpPr>
        <p:spPr>
          <a:xfrm>
            <a:off x="838200" y="557188"/>
            <a:ext cx="10515600" cy="1133499"/>
          </a:xfrm>
        </p:spPr>
        <p:txBody>
          <a:bodyPr>
            <a:normAutofit/>
          </a:bodyPr>
          <a:lstStyle/>
          <a:p>
            <a:pPr algn="ctr"/>
            <a:r>
              <a:rPr lang="en-US" sz="5200" b="0" i="0" u="none" strike="noStrike">
                <a:effectLst/>
                <a:latin typeface="Arial" panose="020B0604020202020204" pitchFamily="34" charset="0"/>
              </a:rPr>
              <a:t>Executive Summary</a:t>
            </a:r>
            <a:endParaRPr lang="en-US" sz="5200"/>
          </a:p>
        </p:txBody>
      </p:sp>
      <p:graphicFrame>
        <p:nvGraphicFramePr>
          <p:cNvPr id="20" name="Content Placeholder 2">
            <a:extLst>
              <a:ext uri="{FF2B5EF4-FFF2-40B4-BE49-F238E27FC236}">
                <a16:creationId xmlns:a16="http://schemas.microsoft.com/office/drawing/2014/main" id="{B1C627BD-5774-4C63-84DC-E6FEB3467FB0}"/>
              </a:ext>
            </a:extLst>
          </p:cNvPr>
          <p:cNvGraphicFramePr>
            <a:graphicFrameLocks noGrp="1"/>
          </p:cNvGraphicFramePr>
          <p:nvPr>
            <p:ph idx="1"/>
            <p:extLst>
              <p:ext uri="{D42A27DB-BD31-4B8C-83A1-F6EECF244321}">
                <p14:modId xmlns:p14="http://schemas.microsoft.com/office/powerpoint/2010/main" val="1321375625"/>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6703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A71E284-CBE6-4C19-B619-78ABD758790D}"/>
              </a:ext>
            </a:extLst>
          </p:cNvPr>
          <p:cNvSpPr>
            <a:spLocks noGrp="1"/>
          </p:cNvSpPr>
          <p:nvPr>
            <p:ph type="title"/>
          </p:nvPr>
        </p:nvSpPr>
        <p:spPr>
          <a:xfrm>
            <a:off x="958506" y="800392"/>
            <a:ext cx="10264697" cy="1212102"/>
          </a:xfrm>
        </p:spPr>
        <p:txBody>
          <a:bodyPr>
            <a:normAutofit/>
          </a:bodyPr>
          <a:lstStyle/>
          <a:p>
            <a:r>
              <a:rPr lang="en-US" sz="4000" b="0" i="0" u="none" strike="noStrike">
                <a:solidFill>
                  <a:srgbClr val="FFFFFF"/>
                </a:solidFill>
                <a:effectLst/>
                <a:latin typeface="Arial" panose="020B0604020202020204" pitchFamily="34" charset="0"/>
              </a:rPr>
              <a:t>Data Exploration</a:t>
            </a:r>
            <a:endParaRPr lang="en-US" sz="4000">
              <a:solidFill>
                <a:srgbClr val="FFFFFF"/>
              </a:solidFill>
            </a:endParaRPr>
          </a:p>
        </p:txBody>
      </p:sp>
      <p:sp>
        <p:nvSpPr>
          <p:cNvPr id="3" name="Content Placeholder 2">
            <a:extLst>
              <a:ext uri="{FF2B5EF4-FFF2-40B4-BE49-F238E27FC236}">
                <a16:creationId xmlns:a16="http://schemas.microsoft.com/office/drawing/2014/main" id="{19D8702F-6B94-4BDB-A28F-FA4D151B673D}"/>
              </a:ext>
            </a:extLst>
          </p:cNvPr>
          <p:cNvSpPr>
            <a:spLocks noGrp="1"/>
          </p:cNvSpPr>
          <p:nvPr>
            <p:ph idx="1"/>
          </p:nvPr>
        </p:nvSpPr>
        <p:spPr>
          <a:xfrm>
            <a:off x="1367624" y="2490436"/>
            <a:ext cx="9708995" cy="3567173"/>
          </a:xfrm>
        </p:spPr>
        <p:txBody>
          <a:bodyPr anchor="ctr">
            <a:normAutofit/>
          </a:bodyPr>
          <a:lstStyle/>
          <a:p>
            <a:r>
              <a:rPr lang="en-US" sz="1300" dirty="0"/>
              <a:t>Data for modeling came form the 2013-2016 National Health and Nutrition Examination Survey, a yearly survey conducted by the National Center for Health Statistics (CDC)</a:t>
            </a:r>
          </a:p>
          <a:p>
            <a:r>
              <a:rPr lang="en-US" sz="1300" dirty="0"/>
              <a:t>Datasets cover:</a:t>
            </a:r>
          </a:p>
          <a:p>
            <a:pPr lvl="1"/>
            <a:r>
              <a:rPr lang="en-US" sz="1300" dirty="0"/>
              <a:t>Demographics data</a:t>
            </a:r>
          </a:p>
          <a:p>
            <a:pPr lvl="1"/>
            <a:r>
              <a:rPr lang="en-US" sz="1300" dirty="0"/>
              <a:t>Dietary data</a:t>
            </a:r>
          </a:p>
          <a:p>
            <a:pPr lvl="1"/>
            <a:r>
              <a:rPr lang="en-US" sz="1300" dirty="0"/>
              <a:t>Examination data</a:t>
            </a:r>
          </a:p>
          <a:p>
            <a:pPr lvl="1"/>
            <a:r>
              <a:rPr lang="en-US" sz="1300" dirty="0"/>
              <a:t>Laboratory data</a:t>
            </a:r>
          </a:p>
          <a:p>
            <a:pPr lvl="1"/>
            <a:r>
              <a:rPr lang="en-US" sz="1300" dirty="0"/>
              <a:t>Questionnaire Data</a:t>
            </a:r>
          </a:p>
          <a:p>
            <a:r>
              <a:rPr lang="en-US" sz="1300" dirty="0"/>
              <a:t>Over 100 files and over 1500 variables are included in a year of NHANES Data</a:t>
            </a:r>
          </a:p>
          <a:p>
            <a:r>
              <a:rPr lang="en-US" sz="1300" dirty="0"/>
              <a:t>Target – Laboratory data, Cholesterol – Total, LBXTC - Total Cholesterol (mg/dL)</a:t>
            </a:r>
          </a:p>
          <a:p>
            <a:r>
              <a:rPr lang="en-US" sz="1300" dirty="0"/>
              <a:t>64 variables were read in and used for modeling covering demographics, body measures, nutrition, physical activity, smoking and alcohol use and chronic conditions based on research on what effects total cholesterol</a:t>
            </a:r>
          </a:p>
        </p:txBody>
      </p:sp>
    </p:spTree>
    <p:extLst>
      <p:ext uri="{BB962C8B-B14F-4D97-AF65-F5344CB8AC3E}">
        <p14:creationId xmlns:p14="http://schemas.microsoft.com/office/powerpoint/2010/main" val="3233436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D192FE-B2B1-4C89-9206-FC495C1079B4}"/>
              </a:ext>
            </a:extLst>
          </p:cNvPr>
          <p:cNvSpPr>
            <a:spLocks noGrp="1"/>
          </p:cNvSpPr>
          <p:nvPr>
            <p:ph type="title"/>
          </p:nvPr>
        </p:nvSpPr>
        <p:spPr>
          <a:xfrm>
            <a:off x="643467" y="321734"/>
            <a:ext cx="10905066" cy="1135737"/>
          </a:xfrm>
        </p:spPr>
        <p:txBody>
          <a:bodyPr>
            <a:normAutofit/>
          </a:bodyPr>
          <a:lstStyle/>
          <a:p>
            <a:r>
              <a:rPr lang="en-US" sz="3600" b="0" i="0" u="none" strike="noStrike" dirty="0">
                <a:effectLst/>
                <a:latin typeface="Arial" panose="020B0604020202020204" pitchFamily="34" charset="0"/>
              </a:rPr>
              <a:t>Methodology/Process</a:t>
            </a:r>
            <a:endParaRPr lang="en-US" sz="3600"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2E05BFF-59E4-49AD-945D-4FFA4D8A640B}"/>
              </a:ext>
            </a:extLst>
          </p:cNvPr>
          <p:cNvGraphicFramePr>
            <a:graphicFrameLocks noGrp="1"/>
          </p:cNvGraphicFramePr>
          <p:nvPr>
            <p:ph idx="1"/>
            <p:extLst>
              <p:ext uri="{D42A27DB-BD31-4B8C-83A1-F6EECF244321}">
                <p14:modId xmlns:p14="http://schemas.microsoft.com/office/powerpoint/2010/main" val="38556303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4631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Rectangle 76">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782A92-18C4-49C8-BAB9-4D7F130AA8AF}"/>
              </a:ext>
            </a:extLst>
          </p:cNvPr>
          <p:cNvSpPr>
            <a:spLocks noGrp="1"/>
          </p:cNvSpPr>
          <p:nvPr>
            <p:ph type="title"/>
          </p:nvPr>
        </p:nvSpPr>
        <p:spPr>
          <a:xfrm>
            <a:off x="838199" y="978408"/>
            <a:ext cx="4056530" cy="1106424"/>
          </a:xfrm>
        </p:spPr>
        <p:txBody>
          <a:bodyPr>
            <a:normAutofit/>
          </a:bodyPr>
          <a:lstStyle/>
          <a:p>
            <a:r>
              <a:rPr lang="en-US" sz="2800" b="0" i="0" u="none" strike="noStrike">
                <a:effectLst/>
                <a:latin typeface="Arial" panose="020B0604020202020204" pitchFamily="34" charset="0"/>
              </a:rPr>
              <a:t>Results</a:t>
            </a:r>
            <a:endParaRPr lang="en-US" sz="2800"/>
          </a:p>
        </p:txBody>
      </p:sp>
      <p:sp>
        <p:nvSpPr>
          <p:cNvPr id="79" name="Rectangle 78">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ED39986-9F8F-4F17-BDE3-6714C5DCDBBE}"/>
              </a:ext>
            </a:extLst>
          </p:cNvPr>
          <p:cNvSpPr>
            <a:spLocks noGrp="1"/>
          </p:cNvSpPr>
          <p:nvPr>
            <p:ph idx="1"/>
          </p:nvPr>
        </p:nvSpPr>
        <p:spPr>
          <a:xfrm>
            <a:off x="838199" y="2359152"/>
            <a:ext cx="4056530" cy="3429000"/>
          </a:xfrm>
        </p:spPr>
        <p:txBody>
          <a:bodyPr>
            <a:normAutofit/>
          </a:bodyPr>
          <a:lstStyle/>
          <a:p>
            <a:r>
              <a:rPr lang="en-US" sz="1800" dirty="0">
                <a:latin typeface="Arial" panose="020B0604020202020204" pitchFamily="34" charset="0"/>
              </a:rPr>
              <a:t>Random forests performed best</a:t>
            </a:r>
          </a:p>
          <a:p>
            <a:pPr lvl="1"/>
            <a:r>
              <a:rPr lang="en-US" sz="1800" dirty="0">
                <a:latin typeface="Arial" panose="020B0604020202020204" pitchFamily="34" charset="0"/>
              </a:rPr>
              <a:t>R2 – 0.886</a:t>
            </a:r>
          </a:p>
          <a:p>
            <a:pPr lvl="1"/>
            <a:r>
              <a:rPr lang="en-US" sz="1800" dirty="0">
                <a:latin typeface="Arial" panose="020B0604020202020204" pitchFamily="34" charset="0"/>
              </a:rPr>
              <a:t>Testing mean absolute error -- </a:t>
            </a:r>
            <a:r>
              <a:rPr lang="en-US" sz="1800" b="0" i="0" dirty="0">
                <a:effectLst/>
                <a:latin typeface="Helvetica Neue"/>
              </a:rPr>
              <a:t>0.15</a:t>
            </a:r>
            <a:endParaRPr lang="en-US" sz="1800" b="0" i="0" dirty="0">
              <a:effectLst/>
              <a:latin typeface="Arial" panose="020B0604020202020204" pitchFamily="34" charset="0"/>
            </a:endParaRPr>
          </a:p>
          <a:p>
            <a:pPr lvl="1"/>
            <a:r>
              <a:rPr lang="en-US" sz="1800" dirty="0">
                <a:latin typeface="Arial" panose="020B0604020202020204" pitchFamily="34" charset="0"/>
              </a:rPr>
              <a:t>Testing root mean square error -- </a:t>
            </a:r>
            <a:r>
              <a:rPr lang="en-US" sz="1800" b="0" i="0" dirty="0">
                <a:effectLst/>
                <a:latin typeface="Helvetica Neue"/>
              </a:rPr>
              <a:t>0.19</a:t>
            </a:r>
            <a:endParaRPr lang="en-US" sz="1800" dirty="0">
              <a:latin typeface="Arial" panose="020B0604020202020204" pitchFamily="34" charset="0"/>
            </a:endParaRPr>
          </a:p>
          <a:p>
            <a:r>
              <a:rPr lang="en-US" sz="1800" dirty="0">
                <a:latin typeface="Arial" panose="020B0604020202020204" pitchFamily="34" charset="0"/>
              </a:rPr>
              <a:t>Mean absolute error on non log-transformed data for random forests trained on full dataset – 22.  </a:t>
            </a:r>
            <a:r>
              <a:rPr lang="en-US" sz="1800" b="1" dirty="0">
                <a:latin typeface="Arial" panose="020B0604020202020204" pitchFamily="34" charset="0"/>
              </a:rPr>
              <a:t>Meaning</a:t>
            </a:r>
            <a:r>
              <a:rPr lang="en-US" sz="1800" dirty="0">
                <a:latin typeface="Arial" panose="020B0604020202020204" pitchFamily="34" charset="0"/>
              </a:rPr>
              <a:t>: On average total cholesterol level may be off by 22 mg/dL</a:t>
            </a:r>
            <a:endParaRPr lang="en-US" sz="1800" dirty="0"/>
          </a:p>
        </p:txBody>
      </p:sp>
      <p:pic>
        <p:nvPicPr>
          <p:cNvPr id="1026" name="Picture 2">
            <a:extLst>
              <a:ext uri="{FF2B5EF4-FFF2-40B4-BE49-F238E27FC236}">
                <a16:creationId xmlns:a16="http://schemas.microsoft.com/office/drawing/2014/main" id="{04C47CDC-154D-4EC6-A97E-F6561DE89C1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46705" y="697844"/>
            <a:ext cx="2873668" cy="20770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E523F97-9E4B-41F7-AA33-80ABBC7C0F6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962365" y="714384"/>
            <a:ext cx="2873668" cy="20400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0D9291C-021F-4AC3-B5CF-1122D38AE5A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688220" y="3109523"/>
            <a:ext cx="4306298" cy="3057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346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5584AD-2513-4D4E-AFB2-BCD999D77FFE}"/>
              </a:ext>
            </a:extLst>
          </p:cNvPr>
          <p:cNvSpPr>
            <a:spLocks noGrp="1"/>
          </p:cNvSpPr>
          <p:nvPr>
            <p:ph type="title"/>
          </p:nvPr>
        </p:nvSpPr>
        <p:spPr>
          <a:xfrm>
            <a:off x="643467" y="321734"/>
            <a:ext cx="10905066" cy="1135737"/>
          </a:xfrm>
        </p:spPr>
        <p:txBody>
          <a:bodyPr>
            <a:normAutofit/>
          </a:bodyPr>
          <a:lstStyle/>
          <a:p>
            <a:r>
              <a:rPr lang="en-US" sz="3600" b="0" i="0" u="none" strike="noStrike">
                <a:effectLst/>
                <a:latin typeface="Arial" panose="020B0604020202020204" pitchFamily="34" charset="0"/>
              </a:rPr>
              <a:t>Limitations</a:t>
            </a:r>
            <a:endParaRPr lang="en-US" sz="3600"/>
          </a:p>
        </p:txBody>
      </p:sp>
      <p:sp>
        <p:nvSpPr>
          <p:cNvPr id="3" name="Content Placeholder 2">
            <a:extLst>
              <a:ext uri="{FF2B5EF4-FFF2-40B4-BE49-F238E27FC236}">
                <a16:creationId xmlns:a16="http://schemas.microsoft.com/office/drawing/2014/main" id="{04AF06F6-91B3-41AC-B9AC-D0673E2A5282}"/>
              </a:ext>
            </a:extLst>
          </p:cNvPr>
          <p:cNvSpPr>
            <a:spLocks noGrp="1"/>
          </p:cNvSpPr>
          <p:nvPr>
            <p:ph idx="1"/>
          </p:nvPr>
        </p:nvSpPr>
        <p:spPr>
          <a:xfrm>
            <a:off x="643469" y="1782981"/>
            <a:ext cx="4008384" cy="4393982"/>
          </a:xfrm>
        </p:spPr>
        <p:txBody>
          <a:bodyPr>
            <a:normAutofit/>
          </a:bodyPr>
          <a:lstStyle/>
          <a:p>
            <a:r>
              <a:rPr lang="en-US" sz="2000">
                <a:latin typeface="Arial" panose="020B0604020202020204" pitchFamily="34" charset="0"/>
              </a:rPr>
              <a:t>After filtering and cleaning data, only around 3500 observations were used for training out of around 16,000</a:t>
            </a:r>
          </a:p>
          <a:p>
            <a:r>
              <a:rPr lang="en-US" sz="2000">
                <a:latin typeface="Arial" panose="020B0604020202020204" pitchFamily="34" charset="0"/>
              </a:rPr>
              <a:t>Missing values needed to be imputed and so may not be accurate</a:t>
            </a:r>
          </a:p>
          <a:p>
            <a:r>
              <a:rPr lang="en-US" sz="2000">
                <a:latin typeface="Arial" panose="020B0604020202020204" pitchFamily="34" charset="0"/>
              </a:rPr>
              <a:t>As amount of physical activity was based on survey data, this may not be accurate</a:t>
            </a:r>
          </a:p>
          <a:p>
            <a:r>
              <a:rPr lang="en-US" sz="2000">
                <a:latin typeface="Arial" panose="020B0604020202020204" pitchFamily="34" charset="0"/>
              </a:rPr>
              <a:t>The final model struggles to predict extreme values. </a:t>
            </a:r>
            <a:endParaRPr lang="en-US" sz="2000"/>
          </a:p>
        </p:txBody>
      </p:sp>
      <p:grpSp>
        <p:nvGrpSpPr>
          <p:cNvPr id="77" name="Group 7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8" name="Isosceles Triangle 7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4" name="Picture 6">
            <a:extLst>
              <a:ext uri="{FF2B5EF4-FFF2-40B4-BE49-F238E27FC236}">
                <a16:creationId xmlns:a16="http://schemas.microsoft.com/office/drawing/2014/main" id="{D647A52B-4A3D-4C45-ADB4-344A451129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62326" y="1782981"/>
            <a:ext cx="6119200" cy="4361892"/>
          </a:xfrm>
          <a:prstGeom prst="rect">
            <a:avLst/>
          </a:prstGeom>
          <a:noFill/>
          <a:extLst>
            <a:ext uri="{909E8E84-426E-40DD-AFC4-6F175D3DCCD1}">
              <a14:hiddenFill xmlns:a14="http://schemas.microsoft.com/office/drawing/2010/main">
                <a:solidFill>
                  <a:srgbClr val="FFFFFF"/>
                </a:solidFill>
              </a14:hiddenFill>
            </a:ext>
          </a:extLst>
        </p:spPr>
      </p:pic>
      <p:grpSp>
        <p:nvGrpSpPr>
          <p:cNvPr id="81" name="Group 8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82" name="Rectangle 8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Rectangle 1">
            <a:extLst>
              <a:ext uri="{FF2B5EF4-FFF2-40B4-BE49-F238E27FC236}">
                <a16:creationId xmlns:a16="http://schemas.microsoft.com/office/drawing/2014/main" id="{E5F1479D-F389-44F6-85D9-4EFC1F354CE4}"/>
              </a:ext>
            </a:extLst>
          </p:cNvPr>
          <p:cNvSpPr>
            <a:spLocks noChangeArrowheads="1"/>
          </p:cNvSpPr>
          <p:nvPr/>
        </p:nvSpPr>
        <p:spPr bwMode="auto">
          <a:xfrm>
            <a:off x="0" y="151656"/>
            <a:ext cx="407163"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16312</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1332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TotalTime>
  <Words>1285</Words>
  <Application>Microsoft Office PowerPoint</Application>
  <PresentationFormat>Widescreen</PresentationFormat>
  <Paragraphs>137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Courier New</vt:lpstr>
      <vt:lpstr>Helvetica Neue</vt:lpstr>
      <vt:lpstr>Office Theme</vt:lpstr>
      <vt:lpstr>Finding a model to predict total cholesterol level</vt:lpstr>
      <vt:lpstr>Background</vt:lpstr>
      <vt:lpstr>Introduction</vt:lpstr>
      <vt:lpstr>Table of Contents/Objectives</vt:lpstr>
      <vt:lpstr>Executive Summary</vt:lpstr>
      <vt:lpstr>Data Exploration</vt:lpstr>
      <vt:lpstr>Methodology/Process</vt:lpstr>
      <vt:lpstr>Results</vt:lpstr>
      <vt:lpstr>Limitations</vt:lpstr>
      <vt:lpstr>Conclusion</vt:lpstr>
      <vt:lpstr>Recommendations</vt:lpstr>
      <vt:lpstr>References</vt:lpstr>
      <vt:lpstr>Appendix</vt:lpstr>
      <vt:lpstr>Variables needed for prediction</vt:lpstr>
      <vt:lpstr>Random Forest Pipeline</vt:lpstr>
      <vt:lpstr>Features engineered</vt:lpstr>
      <vt:lpstr>Data Cleaning Steps</vt:lpstr>
      <vt:lpstr>Why regression and not classification?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Anne</dc:creator>
  <cp:lastModifiedBy>Anne Lösch</cp:lastModifiedBy>
  <cp:revision>16</cp:revision>
  <dcterms:created xsi:type="dcterms:W3CDTF">2021-10-06T15:05:30Z</dcterms:created>
  <dcterms:modified xsi:type="dcterms:W3CDTF">2021-11-29T17:38:53Z</dcterms:modified>
</cp:coreProperties>
</file>