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98A0E-76B7-4A02-BBB6-BA20323F74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CE07A-7CF8-4480-A8FF-F80854946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 decide whether to accept a new client based on prediction</a:t>
          </a:r>
        </a:p>
      </dgm:t>
    </dgm:pt>
    <dgm:pt modelId="{287E28D5-9E63-43B3-8361-D647B8848D08}" type="parTrans" cxnId="{252DD647-10AF-4A9C-949E-727D0743628C}">
      <dgm:prSet/>
      <dgm:spPr/>
      <dgm:t>
        <a:bodyPr/>
        <a:lstStyle/>
        <a:p>
          <a:endParaRPr lang="en-US"/>
        </a:p>
      </dgm:t>
    </dgm:pt>
    <dgm:pt modelId="{56F61C46-9160-4E75-BAFA-E43DED968363}" type="sibTrans" cxnId="{252DD647-10AF-4A9C-949E-727D0743628C}">
      <dgm:prSet/>
      <dgm:spPr/>
      <dgm:t>
        <a:bodyPr/>
        <a:lstStyle/>
        <a:p>
          <a:endParaRPr lang="en-US"/>
        </a:p>
      </dgm:t>
    </dgm:pt>
    <dgm:pt modelId="{D77B78E0-57F9-405A-8A50-6FDAE38D1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Saves time</a:t>
          </a:r>
        </a:p>
      </dgm:t>
    </dgm:pt>
    <dgm:pt modelId="{3F2963A4-9070-45D4-9BF1-6A19E4078117}" type="parTrans" cxnId="{069D44C3-E67F-4FEE-8881-1273C43CEBAD}">
      <dgm:prSet/>
      <dgm:spPr/>
      <dgm:t>
        <a:bodyPr/>
        <a:lstStyle/>
        <a:p>
          <a:endParaRPr lang="en-US"/>
        </a:p>
      </dgm:t>
    </dgm:pt>
    <dgm:pt modelId="{412D8415-6A14-4DC2-AF1E-37EB9D4E5A11}" type="sibTrans" cxnId="{069D44C3-E67F-4FEE-8881-1273C43CEBAD}">
      <dgm:prSet/>
      <dgm:spPr/>
      <dgm:t>
        <a:bodyPr/>
        <a:lstStyle/>
        <a:p>
          <a:endParaRPr lang="en-US"/>
        </a:p>
      </dgm:t>
    </dgm:pt>
    <dgm:pt modelId="{D0400AF3-1C95-41D0-8507-5CDCA96D8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Personnel can focus on other important tasks</a:t>
          </a:r>
        </a:p>
      </dgm:t>
    </dgm:pt>
    <dgm:pt modelId="{A1B9D15A-CF8E-4443-97E4-2EA9262A5B85}" type="parTrans" cxnId="{F8435A03-AF5C-46CE-8197-0CB3A77601DF}">
      <dgm:prSet/>
      <dgm:spPr/>
      <dgm:t>
        <a:bodyPr/>
        <a:lstStyle/>
        <a:p>
          <a:endParaRPr lang="en-US"/>
        </a:p>
      </dgm:t>
    </dgm:pt>
    <dgm:pt modelId="{F4AA4C71-0ED5-4A0A-8A33-91C39521BA74}" type="sibTrans" cxnId="{F8435A03-AF5C-46CE-8197-0CB3A77601DF}">
      <dgm:prSet/>
      <dgm:spPr/>
      <dgm:t>
        <a:bodyPr/>
        <a:lstStyle/>
        <a:p>
          <a:endParaRPr lang="en-US"/>
        </a:p>
      </dgm:t>
    </dgm:pt>
    <dgm:pt modelId="{563E9EF3-291F-4D1C-B58E-F55664B7D924}" type="pres">
      <dgm:prSet presAssocID="{B4798A0E-76B7-4A02-BBB6-BA20323F7486}" presName="root" presStyleCnt="0">
        <dgm:presLayoutVars>
          <dgm:dir/>
          <dgm:resizeHandles val="exact"/>
        </dgm:presLayoutVars>
      </dgm:prSet>
      <dgm:spPr/>
    </dgm:pt>
    <dgm:pt modelId="{216A8A61-51FA-47EE-9C0A-5558AA131739}" type="pres">
      <dgm:prSet presAssocID="{981CE07A-7CF8-4480-A8FF-F80854946832}" presName="compNode" presStyleCnt="0"/>
      <dgm:spPr/>
    </dgm:pt>
    <dgm:pt modelId="{FDA4C6B4-B4EF-48BA-A3F8-860D09EAE8FE}" type="pres">
      <dgm:prSet presAssocID="{981CE07A-7CF8-4480-A8FF-F80854946832}" presName="bgRect" presStyleLbl="bgShp" presStyleIdx="0" presStyleCnt="3"/>
      <dgm:spPr/>
    </dgm:pt>
    <dgm:pt modelId="{AE501B15-D0BF-4FF7-BD0A-407C275E43D5}" type="pres">
      <dgm:prSet presAssocID="{981CE07A-7CF8-4480-A8FF-F808549468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98ABD2-F0A5-43B7-95AD-727FF3E42E59}" type="pres">
      <dgm:prSet presAssocID="{981CE07A-7CF8-4480-A8FF-F80854946832}" presName="spaceRect" presStyleCnt="0"/>
      <dgm:spPr/>
    </dgm:pt>
    <dgm:pt modelId="{44B4EFAC-B322-4080-8745-87738F95057D}" type="pres">
      <dgm:prSet presAssocID="{981CE07A-7CF8-4480-A8FF-F80854946832}" presName="parTx" presStyleLbl="revTx" presStyleIdx="0" presStyleCnt="3">
        <dgm:presLayoutVars>
          <dgm:chMax val="0"/>
          <dgm:chPref val="0"/>
        </dgm:presLayoutVars>
      </dgm:prSet>
      <dgm:spPr/>
    </dgm:pt>
    <dgm:pt modelId="{0E18E62E-F738-42A6-874C-3CADA9023C6D}" type="pres">
      <dgm:prSet presAssocID="{56F61C46-9160-4E75-BAFA-E43DED968363}" presName="sibTrans" presStyleCnt="0"/>
      <dgm:spPr/>
    </dgm:pt>
    <dgm:pt modelId="{735A0936-70D7-4698-B27D-79A4F8C566A6}" type="pres">
      <dgm:prSet presAssocID="{D77B78E0-57F9-405A-8A50-6FDAE38D185C}" presName="compNode" presStyleCnt="0"/>
      <dgm:spPr/>
    </dgm:pt>
    <dgm:pt modelId="{D419BB2F-505E-4970-952A-513679E4DFBD}" type="pres">
      <dgm:prSet presAssocID="{D77B78E0-57F9-405A-8A50-6FDAE38D185C}" presName="bgRect" presStyleLbl="bgShp" presStyleIdx="1" presStyleCnt="3"/>
      <dgm:spPr/>
    </dgm:pt>
    <dgm:pt modelId="{A2A7E387-B9C8-4E39-8E25-60AFA64E779A}" type="pres">
      <dgm:prSet presAssocID="{D77B78E0-57F9-405A-8A50-6FDAE38D18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1178676-4A4F-4F64-8979-C92CB1095DB5}" type="pres">
      <dgm:prSet presAssocID="{D77B78E0-57F9-405A-8A50-6FDAE38D185C}" presName="spaceRect" presStyleCnt="0"/>
      <dgm:spPr/>
    </dgm:pt>
    <dgm:pt modelId="{33939ECD-2413-4C34-ADEC-5CAB0FF199B4}" type="pres">
      <dgm:prSet presAssocID="{D77B78E0-57F9-405A-8A50-6FDAE38D185C}" presName="parTx" presStyleLbl="revTx" presStyleIdx="1" presStyleCnt="3">
        <dgm:presLayoutVars>
          <dgm:chMax val="0"/>
          <dgm:chPref val="0"/>
        </dgm:presLayoutVars>
      </dgm:prSet>
      <dgm:spPr/>
    </dgm:pt>
    <dgm:pt modelId="{7E1C9762-0D68-4A85-9584-2B2B8577C5B0}" type="pres">
      <dgm:prSet presAssocID="{412D8415-6A14-4DC2-AF1E-37EB9D4E5A11}" presName="sibTrans" presStyleCnt="0"/>
      <dgm:spPr/>
    </dgm:pt>
    <dgm:pt modelId="{4E33F177-5C5C-45E8-BA39-36862A293AEF}" type="pres">
      <dgm:prSet presAssocID="{D0400AF3-1C95-41D0-8507-5CDCA96D896A}" presName="compNode" presStyleCnt="0"/>
      <dgm:spPr/>
    </dgm:pt>
    <dgm:pt modelId="{53F3D35A-6406-4C0A-8AF4-61571E64A7BD}" type="pres">
      <dgm:prSet presAssocID="{D0400AF3-1C95-41D0-8507-5CDCA96D896A}" presName="bgRect" presStyleLbl="bgShp" presStyleIdx="2" presStyleCnt="3"/>
      <dgm:spPr/>
    </dgm:pt>
    <dgm:pt modelId="{DC532365-223D-43ED-B777-5BD037E79482}" type="pres">
      <dgm:prSet presAssocID="{D0400AF3-1C95-41D0-8507-5CDCA96D89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E3125D-C754-473D-8949-5BD88063766C}" type="pres">
      <dgm:prSet presAssocID="{D0400AF3-1C95-41D0-8507-5CDCA96D896A}" presName="spaceRect" presStyleCnt="0"/>
      <dgm:spPr/>
    </dgm:pt>
    <dgm:pt modelId="{4C95DC40-7CE4-4127-B49F-CF213B00F10B}" type="pres">
      <dgm:prSet presAssocID="{D0400AF3-1C95-41D0-8507-5CDCA96D89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435A03-AF5C-46CE-8197-0CB3A77601DF}" srcId="{B4798A0E-76B7-4A02-BBB6-BA20323F7486}" destId="{D0400AF3-1C95-41D0-8507-5CDCA96D896A}" srcOrd="2" destOrd="0" parTransId="{A1B9D15A-CF8E-4443-97E4-2EA9262A5B85}" sibTransId="{F4AA4C71-0ED5-4A0A-8A33-91C39521BA74}"/>
    <dgm:cxn modelId="{AF67612F-B4CF-4CCD-8061-F859CBFC7092}" type="presOf" srcId="{D77B78E0-57F9-405A-8A50-6FDAE38D185C}" destId="{33939ECD-2413-4C34-ADEC-5CAB0FF199B4}" srcOrd="0" destOrd="0" presId="urn:microsoft.com/office/officeart/2018/2/layout/IconVerticalSolidList"/>
    <dgm:cxn modelId="{252DD647-10AF-4A9C-949E-727D0743628C}" srcId="{B4798A0E-76B7-4A02-BBB6-BA20323F7486}" destId="{981CE07A-7CF8-4480-A8FF-F80854946832}" srcOrd="0" destOrd="0" parTransId="{287E28D5-9E63-43B3-8361-D647B8848D08}" sibTransId="{56F61C46-9160-4E75-BAFA-E43DED968363}"/>
    <dgm:cxn modelId="{B620F97A-FE1A-443E-8BD5-19A07805A55B}" type="presOf" srcId="{B4798A0E-76B7-4A02-BBB6-BA20323F7486}" destId="{563E9EF3-291F-4D1C-B58E-F55664B7D924}" srcOrd="0" destOrd="0" presId="urn:microsoft.com/office/officeart/2018/2/layout/IconVerticalSolidList"/>
    <dgm:cxn modelId="{069D44C3-E67F-4FEE-8881-1273C43CEBAD}" srcId="{B4798A0E-76B7-4A02-BBB6-BA20323F7486}" destId="{D77B78E0-57F9-405A-8A50-6FDAE38D185C}" srcOrd="1" destOrd="0" parTransId="{3F2963A4-9070-45D4-9BF1-6A19E4078117}" sibTransId="{412D8415-6A14-4DC2-AF1E-37EB9D4E5A11}"/>
    <dgm:cxn modelId="{976761C4-2978-4530-9333-5E496CC2235D}" type="presOf" srcId="{D0400AF3-1C95-41D0-8507-5CDCA96D896A}" destId="{4C95DC40-7CE4-4127-B49F-CF213B00F10B}" srcOrd="0" destOrd="0" presId="urn:microsoft.com/office/officeart/2018/2/layout/IconVerticalSolidList"/>
    <dgm:cxn modelId="{E4713CE1-DE5A-4368-9EF3-43CD828D5F9F}" type="presOf" srcId="{981CE07A-7CF8-4480-A8FF-F80854946832}" destId="{44B4EFAC-B322-4080-8745-87738F95057D}" srcOrd="0" destOrd="0" presId="urn:microsoft.com/office/officeart/2018/2/layout/IconVerticalSolidList"/>
    <dgm:cxn modelId="{7541184B-6BD1-427F-B45C-DE03B45D6C97}" type="presParOf" srcId="{563E9EF3-291F-4D1C-B58E-F55664B7D924}" destId="{216A8A61-51FA-47EE-9C0A-5558AA131739}" srcOrd="0" destOrd="0" presId="urn:microsoft.com/office/officeart/2018/2/layout/IconVerticalSolidList"/>
    <dgm:cxn modelId="{BACB9E6C-B640-4C9A-98B7-8984F3E54387}" type="presParOf" srcId="{216A8A61-51FA-47EE-9C0A-5558AA131739}" destId="{FDA4C6B4-B4EF-48BA-A3F8-860D09EAE8FE}" srcOrd="0" destOrd="0" presId="urn:microsoft.com/office/officeart/2018/2/layout/IconVerticalSolidList"/>
    <dgm:cxn modelId="{0C53F276-A6F7-426A-8808-CEA1744BC605}" type="presParOf" srcId="{216A8A61-51FA-47EE-9C0A-5558AA131739}" destId="{AE501B15-D0BF-4FF7-BD0A-407C275E43D5}" srcOrd="1" destOrd="0" presId="urn:microsoft.com/office/officeart/2018/2/layout/IconVerticalSolidList"/>
    <dgm:cxn modelId="{64A94784-A1FE-44D9-839E-0BDCBC5DA43B}" type="presParOf" srcId="{216A8A61-51FA-47EE-9C0A-5558AA131739}" destId="{0D98ABD2-F0A5-43B7-95AD-727FF3E42E59}" srcOrd="2" destOrd="0" presId="urn:microsoft.com/office/officeart/2018/2/layout/IconVerticalSolidList"/>
    <dgm:cxn modelId="{5DB33334-CE9E-4609-B751-7FF6226D68A3}" type="presParOf" srcId="{216A8A61-51FA-47EE-9C0A-5558AA131739}" destId="{44B4EFAC-B322-4080-8745-87738F95057D}" srcOrd="3" destOrd="0" presId="urn:microsoft.com/office/officeart/2018/2/layout/IconVerticalSolidList"/>
    <dgm:cxn modelId="{3792AF60-D6FB-4025-9884-06CDF9ADEAFB}" type="presParOf" srcId="{563E9EF3-291F-4D1C-B58E-F55664B7D924}" destId="{0E18E62E-F738-42A6-874C-3CADA9023C6D}" srcOrd="1" destOrd="0" presId="urn:microsoft.com/office/officeart/2018/2/layout/IconVerticalSolidList"/>
    <dgm:cxn modelId="{3C33C697-C83D-47CE-9406-49C3938D8903}" type="presParOf" srcId="{563E9EF3-291F-4D1C-B58E-F55664B7D924}" destId="{735A0936-70D7-4698-B27D-79A4F8C566A6}" srcOrd="2" destOrd="0" presId="urn:microsoft.com/office/officeart/2018/2/layout/IconVerticalSolidList"/>
    <dgm:cxn modelId="{3F97AB29-1E20-4053-BC66-D9B7F11C8834}" type="presParOf" srcId="{735A0936-70D7-4698-B27D-79A4F8C566A6}" destId="{D419BB2F-505E-4970-952A-513679E4DFBD}" srcOrd="0" destOrd="0" presId="urn:microsoft.com/office/officeart/2018/2/layout/IconVerticalSolidList"/>
    <dgm:cxn modelId="{F486860E-7577-45CB-964D-4A13225B4325}" type="presParOf" srcId="{735A0936-70D7-4698-B27D-79A4F8C566A6}" destId="{A2A7E387-B9C8-4E39-8E25-60AFA64E779A}" srcOrd="1" destOrd="0" presId="urn:microsoft.com/office/officeart/2018/2/layout/IconVerticalSolidList"/>
    <dgm:cxn modelId="{F394AC10-7E98-409B-BB20-2DF4D42E86D3}" type="presParOf" srcId="{735A0936-70D7-4698-B27D-79A4F8C566A6}" destId="{81178676-4A4F-4F64-8979-C92CB1095DB5}" srcOrd="2" destOrd="0" presId="urn:microsoft.com/office/officeart/2018/2/layout/IconVerticalSolidList"/>
    <dgm:cxn modelId="{98E4711A-CE95-4DDC-9479-FCA27BE573AF}" type="presParOf" srcId="{735A0936-70D7-4698-B27D-79A4F8C566A6}" destId="{33939ECD-2413-4C34-ADEC-5CAB0FF199B4}" srcOrd="3" destOrd="0" presId="urn:microsoft.com/office/officeart/2018/2/layout/IconVerticalSolidList"/>
    <dgm:cxn modelId="{285038A6-B150-403C-A284-5F621962FD6F}" type="presParOf" srcId="{563E9EF3-291F-4D1C-B58E-F55664B7D924}" destId="{7E1C9762-0D68-4A85-9584-2B2B8577C5B0}" srcOrd="3" destOrd="0" presId="urn:microsoft.com/office/officeart/2018/2/layout/IconVerticalSolidList"/>
    <dgm:cxn modelId="{8FB6FE03-3F39-4D94-A675-04B6523DE1E7}" type="presParOf" srcId="{563E9EF3-291F-4D1C-B58E-F55664B7D924}" destId="{4E33F177-5C5C-45E8-BA39-36862A293AEF}" srcOrd="4" destOrd="0" presId="urn:microsoft.com/office/officeart/2018/2/layout/IconVerticalSolidList"/>
    <dgm:cxn modelId="{C8203CA2-6C62-4592-8E93-11A613E678F5}" type="presParOf" srcId="{4E33F177-5C5C-45E8-BA39-36862A293AEF}" destId="{53F3D35A-6406-4C0A-8AF4-61571E64A7BD}" srcOrd="0" destOrd="0" presId="urn:microsoft.com/office/officeart/2018/2/layout/IconVerticalSolidList"/>
    <dgm:cxn modelId="{A1A1C124-29B8-46AA-B3C0-8FE2FF86EC46}" type="presParOf" srcId="{4E33F177-5C5C-45E8-BA39-36862A293AEF}" destId="{DC532365-223D-43ED-B777-5BD037E79482}" srcOrd="1" destOrd="0" presId="urn:microsoft.com/office/officeart/2018/2/layout/IconVerticalSolidList"/>
    <dgm:cxn modelId="{AC5C2CCF-BC37-46C6-AF9C-DE395979F7C5}" type="presParOf" srcId="{4E33F177-5C5C-45E8-BA39-36862A293AEF}" destId="{34E3125D-C754-473D-8949-5BD88063766C}" srcOrd="2" destOrd="0" presId="urn:microsoft.com/office/officeart/2018/2/layout/IconVerticalSolidList"/>
    <dgm:cxn modelId="{BCFC73BF-8531-4C2F-AB87-696E20AF3CB2}" type="presParOf" srcId="{4E33F177-5C5C-45E8-BA39-36862A293AEF}" destId="{4C95DC40-7CE4-4127-B49F-CF213B00F1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4C6B4-B4EF-48BA-A3F8-860D09EAE8FE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01B15-D0BF-4FF7-BD0A-407C275E43D5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4EFAC-B322-4080-8745-87738F95057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Help decide whether to accept a new client based on prediction</a:t>
          </a:r>
        </a:p>
      </dsp:txBody>
      <dsp:txXfrm>
        <a:off x="1215617" y="449"/>
        <a:ext cx="3942169" cy="1052482"/>
      </dsp:txXfrm>
    </dsp:sp>
    <dsp:sp modelId="{D419BB2F-505E-4970-952A-513679E4DFBD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7E387-B9C8-4E39-8E25-60AFA64E779A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39ECD-2413-4C34-ADEC-5CAB0FF199B4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Saves time</a:t>
          </a:r>
        </a:p>
      </dsp:txBody>
      <dsp:txXfrm>
        <a:off x="1215617" y="1316052"/>
        <a:ext cx="3942169" cy="1052482"/>
      </dsp:txXfrm>
    </dsp:sp>
    <dsp:sp modelId="{53F3D35A-6406-4C0A-8AF4-61571E64A7BD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2365-223D-43ED-B777-5BD037E79482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5DC40-7CE4-4127-B49F-CF213B00F10B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Personnel can focus on other important tasks</a:t>
          </a:r>
        </a:p>
      </dsp:txBody>
      <dsp:txXfrm>
        <a:off x="1215617" y="2631655"/>
        <a:ext cx="3942169" cy="105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770F-8C2D-4E1A-BA2E-2497CA15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4527-D1CD-4795-A71E-39D5A0B2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E041-DF0E-431D-A067-6CB2CE22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5689-299B-4D38-8BEF-E218AC2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843E-C992-4AC2-9116-7A9FB770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6A44-8497-42F7-ACCC-15857E4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C8280-6D05-4E8F-B385-68FF8F57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C3CE-5FD6-46D1-A227-3B441332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9927-4207-4F7B-9EC1-9DDBAB46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446A-745F-413A-9466-47C91BBA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1FE3E-73F5-48A7-B818-BF7F10268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B3B80-E764-4F11-B9CA-0FADD62F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4528-ABCE-4E10-8132-98DC54D6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5E25-1EA8-4E4E-A157-36A0C05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02CA-BF88-47E3-979D-F0EB88D7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E043-B10B-448C-A2E6-3A1A1C9B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4B50-C066-4124-BF50-781F2B88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70F9-040D-49DF-81D7-698D4201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A1F5-5B03-4238-A635-01C6100A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9050-44C0-46C1-A6DB-876109D2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4F87-0C1F-4441-B855-C90F437B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27C9-C4A8-491D-BE5A-BA32A45C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50D9-1D32-4DCC-B507-9974C824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94F1-F654-462A-A501-82C9311B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68EE-113B-41FF-9E8C-CC6599BE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ABBA-107A-43F9-93B3-A2A74519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E086-FAA1-416F-AC55-683F2BBF9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82F2-3082-49FB-AAA5-1A609699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FFF77-CB48-412B-97C3-6190EBC2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D27A-FCD9-40D3-A9E6-FCE625BF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AA892-0FA2-4075-B2B0-5D08CB45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E557-1BEA-4F1C-96E8-D8BB3D4C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66E0-667C-4CC7-8921-0E553251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56C9-7E5A-4CDC-AA46-C7756D0B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DC200-C691-4AB7-A7A5-EC4592B1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E4B52-1C3E-47BD-9531-83953847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A98DF-C19F-4064-97AF-4E516C8B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D0C2-AA7D-4610-8927-5075DCBA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6E29E-D99C-4482-9FBA-806BA35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4A44-74CC-46FE-8ACC-D9EAF87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E6CD2-5720-4137-88B3-CC0B891B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9DF-69DA-457B-BD34-002519F5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CACC7-849E-4F92-AACA-04A95364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28BA1-F1F0-40EC-A8EB-BD8128C9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E98BD-73F5-4552-978B-4D19F96D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418EA-57A2-4775-9F99-9D8ACFCF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C6F3-DFF3-4961-97E9-52FDDE86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7D46-F2A3-4C2D-A431-FDBC10DF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2FB6-B9A4-4659-8DD1-78B11675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DED73-E7EE-48DD-9136-B9507FBD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6771C-0CEE-41E2-9418-110C755A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EAAD8-5C02-45AE-B7D2-3397EEE2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3BF-A762-4B2B-96B4-650A1335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6D3D5-B1C6-4D0F-B996-43A1524DB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F6593-F6DB-4ABC-9E4F-0BC8F954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6455-FDE5-4461-9F3F-87A619BC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F9C8-80DA-4A37-BE87-DA108EA6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4A22-6AF3-4ED3-9925-21B534DF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D6F6-7FD4-48FB-8CD4-49F82CFD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3335A-D9F7-4748-8961-AFB21B04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AEB9-C5C8-4E9A-ACB2-FD681849C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11AB-11CE-4D8E-90C5-0D992D73D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71F1-445B-4081-BD20-F54CBA3E1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F5AB4E8E-7608-444F-BE43-219ABA7EB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1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F1145-4E90-47AB-BB3C-32E943DEC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b="1" i="0">
                <a:effectLst/>
                <a:latin typeface="Helvetica Neue"/>
              </a:rPr>
              <a:t>What machine learning algorithm can be used to help lenders determine if a potential client will pay back their loan?</a:t>
            </a:r>
            <a:endParaRPr lang="en-US" sz="4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53C0-AFDE-447F-8C53-8AA37863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Anne Losch</a:t>
            </a:r>
          </a:p>
        </p:txBody>
      </p:sp>
    </p:spTree>
    <p:extLst>
      <p:ext uri="{BB962C8B-B14F-4D97-AF65-F5344CB8AC3E}">
        <p14:creationId xmlns:p14="http://schemas.microsoft.com/office/powerpoint/2010/main" val="20553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B6E42-0CAE-48C6-B756-7B06907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machine learning</a:t>
            </a:r>
            <a:br>
              <a:rPr lang="en-US" dirty="0"/>
            </a:br>
            <a:r>
              <a:rPr lang="en-US" dirty="0"/>
              <a:t>Benefits vs Drawbacks to lending companies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719D-5261-42A9-8793-BE851438E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0B26DCE-26FA-4FA3-9DB4-BAC59983C97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0618D8-5FAB-49FF-BA17-AF45A6120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Drawbacks: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81E17-89F1-42ED-A30D-CD27A7E15E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Possible misclassification</a:t>
            </a:r>
          </a:p>
          <a:p>
            <a:r>
              <a:rPr lang="en-US" sz="2000" dirty="0"/>
              <a:t>The model will need to be retrained over time</a:t>
            </a:r>
          </a:p>
          <a:p>
            <a:r>
              <a:rPr lang="en-US" sz="2000" dirty="0"/>
              <a:t>A data science division may be needed</a:t>
            </a:r>
          </a:p>
        </p:txBody>
      </p:sp>
    </p:spTree>
    <p:extLst>
      <p:ext uri="{BB962C8B-B14F-4D97-AF65-F5344CB8AC3E}">
        <p14:creationId xmlns:p14="http://schemas.microsoft.com/office/powerpoint/2010/main" val="232472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741E-DE1A-45A9-A407-FE85C79C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misclassifications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15831-AE7C-4CB5-B64D-F6F51E492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ABEF-5A35-4BFC-9BA8-7A2FB443D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client is predicted that he/she will pay back their loan when they in fact will not</a:t>
            </a:r>
          </a:p>
          <a:p>
            <a:r>
              <a:rPr lang="en-US" dirty="0"/>
              <a:t>Causes loss of money, loan amount, to the lending company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CEB919-B0B1-459C-8C65-CBC956C69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149001-F2B0-4C1E-9EA5-58F8CF3A01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client predicted will not pay back their loan in fact will pay it back</a:t>
            </a:r>
          </a:p>
          <a:p>
            <a:r>
              <a:rPr lang="en-US" dirty="0"/>
              <a:t>Causes loss of potential clients and loss of money, the interest that would have been earned.</a:t>
            </a:r>
          </a:p>
        </p:txBody>
      </p:sp>
    </p:spTree>
    <p:extLst>
      <p:ext uri="{BB962C8B-B14F-4D97-AF65-F5344CB8AC3E}">
        <p14:creationId xmlns:p14="http://schemas.microsoft.com/office/powerpoint/2010/main" val="379593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605F42-C316-4B76-885B-08372A7E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63ACAC-1485-4F7A-B93F-E50C82EF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148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What machine learning algorithm can be used to help lenders determine if a potential client will pay back their loan?</vt:lpstr>
      <vt:lpstr>Use of machine learning Benefits vs Drawbacks to lending companies </vt:lpstr>
      <vt:lpstr>Types of misclassifications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Lösch</dc:creator>
  <cp:lastModifiedBy>Anne</cp:lastModifiedBy>
  <cp:revision>4</cp:revision>
  <dcterms:created xsi:type="dcterms:W3CDTF">2021-08-20T19:58:04Z</dcterms:created>
  <dcterms:modified xsi:type="dcterms:W3CDTF">2021-08-30T01:09:11Z</dcterms:modified>
</cp:coreProperties>
</file>