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BC612-DA17-46B9-96F6-D76FFD7CEB9B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3B2C00-64F6-4CED-8137-A4E9F22A2FC3}">
      <dgm:prSet/>
      <dgm:spPr/>
      <dgm:t>
        <a:bodyPr/>
        <a:lstStyle/>
        <a:p>
          <a:r>
            <a:rPr lang="en-US"/>
            <a:t>Created a fully paid column and removed not fully paid</a:t>
          </a:r>
        </a:p>
      </dgm:t>
    </dgm:pt>
    <dgm:pt modelId="{9C7DCAEA-CD01-46B8-A336-7996399EF30A}" type="parTrans" cxnId="{5B603D95-BB3B-4E52-A79A-2DF1F3FB6783}">
      <dgm:prSet/>
      <dgm:spPr/>
      <dgm:t>
        <a:bodyPr/>
        <a:lstStyle/>
        <a:p>
          <a:endParaRPr lang="en-US"/>
        </a:p>
      </dgm:t>
    </dgm:pt>
    <dgm:pt modelId="{39EC99E3-1A18-416B-889A-E2EFEF244726}" type="sibTrans" cxnId="{5B603D95-BB3B-4E52-A79A-2DF1F3FB6783}">
      <dgm:prSet/>
      <dgm:spPr/>
      <dgm:t>
        <a:bodyPr/>
        <a:lstStyle/>
        <a:p>
          <a:endParaRPr lang="en-US"/>
        </a:p>
      </dgm:t>
    </dgm:pt>
    <dgm:pt modelId="{B0F917B0-023B-4D31-A738-0E784267CDC7}">
      <dgm:prSet/>
      <dgm:spPr/>
      <dgm:t>
        <a:bodyPr/>
        <a:lstStyle/>
        <a:p>
          <a:r>
            <a:rPr lang="en-US"/>
            <a:t>Created possibly missing boolean features for those numerical features having values of 0.</a:t>
          </a:r>
        </a:p>
      </dgm:t>
    </dgm:pt>
    <dgm:pt modelId="{0AACEDB2-89A8-437B-95A0-276C930035CF}" type="parTrans" cxnId="{807B0EC6-2B28-4DA6-B3AC-C338835D2FAA}">
      <dgm:prSet/>
      <dgm:spPr/>
      <dgm:t>
        <a:bodyPr/>
        <a:lstStyle/>
        <a:p>
          <a:endParaRPr lang="en-US"/>
        </a:p>
      </dgm:t>
    </dgm:pt>
    <dgm:pt modelId="{FC55CE80-71CE-4AA0-AAD3-39484992C08A}" type="sibTrans" cxnId="{807B0EC6-2B28-4DA6-B3AC-C338835D2FAA}">
      <dgm:prSet/>
      <dgm:spPr/>
      <dgm:t>
        <a:bodyPr/>
        <a:lstStyle/>
        <a:p>
          <a:endParaRPr lang="en-US"/>
        </a:p>
      </dgm:t>
    </dgm:pt>
    <dgm:pt modelId="{54FAABBA-4220-4B8F-AF78-B4FD193C8534}" type="pres">
      <dgm:prSet presAssocID="{9A1BC612-DA17-46B9-96F6-D76FFD7CEB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74E8BC-397A-463E-BC87-4AE28DFEFFF3}" type="pres">
      <dgm:prSet presAssocID="{B63B2C00-64F6-4CED-8137-A4E9F22A2FC3}" presName="hierRoot1" presStyleCnt="0"/>
      <dgm:spPr/>
    </dgm:pt>
    <dgm:pt modelId="{CE39F507-CEAC-4D56-A73A-B99A721D97F7}" type="pres">
      <dgm:prSet presAssocID="{B63B2C00-64F6-4CED-8137-A4E9F22A2FC3}" presName="composite" presStyleCnt="0"/>
      <dgm:spPr/>
    </dgm:pt>
    <dgm:pt modelId="{007B1CF5-EA42-4C36-8A7C-37ADC2B2E5A7}" type="pres">
      <dgm:prSet presAssocID="{B63B2C00-64F6-4CED-8137-A4E9F22A2FC3}" presName="background" presStyleLbl="node0" presStyleIdx="0" presStyleCnt="2"/>
      <dgm:spPr/>
    </dgm:pt>
    <dgm:pt modelId="{AB957E98-915C-44A2-8F01-381CF0F86E9F}" type="pres">
      <dgm:prSet presAssocID="{B63B2C00-64F6-4CED-8137-A4E9F22A2FC3}" presName="text" presStyleLbl="fgAcc0" presStyleIdx="0" presStyleCnt="2">
        <dgm:presLayoutVars>
          <dgm:chPref val="3"/>
        </dgm:presLayoutVars>
      </dgm:prSet>
      <dgm:spPr/>
    </dgm:pt>
    <dgm:pt modelId="{FC2C3840-FD3F-4212-B5B8-536741CAE3A1}" type="pres">
      <dgm:prSet presAssocID="{B63B2C00-64F6-4CED-8137-A4E9F22A2FC3}" presName="hierChild2" presStyleCnt="0"/>
      <dgm:spPr/>
    </dgm:pt>
    <dgm:pt modelId="{D8520EEC-173B-4DEE-878E-C10922791EBA}" type="pres">
      <dgm:prSet presAssocID="{B0F917B0-023B-4D31-A738-0E784267CDC7}" presName="hierRoot1" presStyleCnt="0"/>
      <dgm:spPr/>
    </dgm:pt>
    <dgm:pt modelId="{C17459CB-847F-4FDB-963E-4A0A5BC8440A}" type="pres">
      <dgm:prSet presAssocID="{B0F917B0-023B-4D31-A738-0E784267CDC7}" presName="composite" presStyleCnt="0"/>
      <dgm:spPr/>
    </dgm:pt>
    <dgm:pt modelId="{0B9480A0-13E6-4647-8CA7-8D6178209DD9}" type="pres">
      <dgm:prSet presAssocID="{B0F917B0-023B-4D31-A738-0E784267CDC7}" presName="background" presStyleLbl="node0" presStyleIdx="1" presStyleCnt="2"/>
      <dgm:spPr/>
    </dgm:pt>
    <dgm:pt modelId="{524068A6-A378-463D-9949-2E27C7E36769}" type="pres">
      <dgm:prSet presAssocID="{B0F917B0-023B-4D31-A738-0E784267CDC7}" presName="text" presStyleLbl="fgAcc0" presStyleIdx="1" presStyleCnt="2">
        <dgm:presLayoutVars>
          <dgm:chPref val="3"/>
        </dgm:presLayoutVars>
      </dgm:prSet>
      <dgm:spPr/>
    </dgm:pt>
    <dgm:pt modelId="{90834791-DFB7-43DC-9764-69D47A80F0EC}" type="pres">
      <dgm:prSet presAssocID="{B0F917B0-023B-4D31-A738-0E784267CDC7}" presName="hierChild2" presStyleCnt="0"/>
      <dgm:spPr/>
    </dgm:pt>
  </dgm:ptLst>
  <dgm:cxnLst>
    <dgm:cxn modelId="{FE8AF42E-3954-4481-B058-996F6DE2455C}" type="presOf" srcId="{B0F917B0-023B-4D31-A738-0E784267CDC7}" destId="{524068A6-A378-463D-9949-2E27C7E36769}" srcOrd="0" destOrd="0" presId="urn:microsoft.com/office/officeart/2005/8/layout/hierarchy1"/>
    <dgm:cxn modelId="{5B603D95-BB3B-4E52-A79A-2DF1F3FB6783}" srcId="{9A1BC612-DA17-46B9-96F6-D76FFD7CEB9B}" destId="{B63B2C00-64F6-4CED-8137-A4E9F22A2FC3}" srcOrd="0" destOrd="0" parTransId="{9C7DCAEA-CD01-46B8-A336-7996399EF30A}" sibTransId="{39EC99E3-1A18-416B-889A-E2EFEF244726}"/>
    <dgm:cxn modelId="{A21076B6-AA0F-4C6F-BD48-EF5DF976BDF7}" type="presOf" srcId="{9A1BC612-DA17-46B9-96F6-D76FFD7CEB9B}" destId="{54FAABBA-4220-4B8F-AF78-B4FD193C8534}" srcOrd="0" destOrd="0" presId="urn:microsoft.com/office/officeart/2005/8/layout/hierarchy1"/>
    <dgm:cxn modelId="{807B0EC6-2B28-4DA6-B3AC-C338835D2FAA}" srcId="{9A1BC612-DA17-46B9-96F6-D76FFD7CEB9B}" destId="{B0F917B0-023B-4D31-A738-0E784267CDC7}" srcOrd="1" destOrd="0" parTransId="{0AACEDB2-89A8-437B-95A0-276C930035CF}" sibTransId="{FC55CE80-71CE-4AA0-AAD3-39484992C08A}"/>
    <dgm:cxn modelId="{E990F2FB-5EA5-4A87-8C8E-5BFC0BECD7B5}" type="presOf" srcId="{B63B2C00-64F6-4CED-8137-A4E9F22A2FC3}" destId="{AB957E98-915C-44A2-8F01-381CF0F86E9F}" srcOrd="0" destOrd="0" presId="urn:microsoft.com/office/officeart/2005/8/layout/hierarchy1"/>
    <dgm:cxn modelId="{CAD96F96-7065-4E63-8F4A-DC2D39F29AA2}" type="presParOf" srcId="{54FAABBA-4220-4B8F-AF78-B4FD193C8534}" destId="{6674E8BC-397A-463E-BC87-4AE28DFEFFF3}" srcOrd="0" destOrd="0" presId="urn:microsoft.com/office/officeart/2005/8/layout/hierarchy1"/>
    <dgm:cxn modelId="{A39F2502-72D2-43F8-A885-1F6C4F092426}" type="presParOf" srcId="{6674E8BC-397A-463E-BC87-4AE28DFEFFF3}" destId="{CE39F507-CEAC-4D56-A73A-B99A721D97F7}" srcOrd="0" destOrd="0" presId="urn:microsoft.com/office/officeart/2005/8/layout/hierarchy1"/>
    <dgm:cxn modelId="{EFC3695A-48E8-4D9D-B0C8-24AA8C2334C3}" type="presParOf" srcId="{CE39F507-CEAC-4D56-A73A-B99A721D97F7}" destId="{007B1CF5-EA42-4C36-8A7C-37ADC2B2E5A7}" srcOrd="0" destOrd="0" presId="urn:microsoft.com/office/officeart/2005/8/layout/hierarchy1"/>
    <dgm:cxn modelId="{A8E350D6-5CE2-4435-91E9-2110F384619A}" type="presParOf" srcId="{CE39F507-CEAC-4D56-A73A-B99A721D97F7}" destId="{AB957E98-915C-44A2-8F01-381CF0F86E9F}" srcOrd="1" destOrd="0" presId="urn:microsoft.com/office/officeart/2005/8/layout/hierarchy1"/>
    <dgm:cxn modelId="{703AEBBB-264D-4F23-A3BF-5F9964DAE7EF}" type="presParOf" srcId="{6674E8BC-397A-463E-BC87-4AE28DFEFFF3}" destId="{FC2C3840-FD3F-4212-B5B8-536741CAE3A1}" srcOrd="1" destOrd="0" presId="urn:microsoft.com/office/officeart/2005/8/layout/hierarchy1"/>
    <dgm:cxn modelId="{971A6BB7-B811-44D6-B75A-83D8A80EB03C}" type="presParOf" srcId="{54FAABBA-4220-4B8F-AF78-B4FD193C8534}" destId="{D8520EEC-173B-4DEE-878E-C10922791EBA}" srcOrd="1" destOrd="0" presId="urn:microsoft.com/office/officeart/2005/8/layout/hierarchy1"/>
    <dgm:cxn modelId="{AFCCCFD9-FB8D-4AAA-8CD3-A99CADCC3F32}" type="presParOf" srcId="{D8520EEC-173B-4DEE-878E-C10922791EBA}" destId="{C17459CB-847F-4FDB-963E-4A0A5BC8440A}" srcOrd="0" destOrd="0" presId="urn:microsoft.com/office/officeart/2005/8/layout/hierarchy1"/>
    <dgm:cxn modelId="{9F25D76F-5C88-4C62-B0FF-4484336420D8}" type="presParOf" srcId="{C17459CB-847F-4FDB-963E-4A0A5BC8440A}" destId="{0B9480A0-13E6-4647-8CA7-8D6178209DD9}" srcOrd="0" destOrd="0" presId="urn:microsoft.com/office/officeart/2005/8/layout/hierarchy1"/>
    <dgm:cxn modelId="{613FB62F-510A-4B9B-9B59-EC6D9795F490}" type="presParOf" srcId="{C17459CB-847F-4FDB-963E-4A0A5BC8440A}" destId="{524068A6-A378-463D-9949-2E27C7E36769}" srcOrd="1" destOrd="0" presId="urn:microsoft.com/office/officeart/2005/8/layout/hierarchy1"/>
    <dgm:cxn modelId="{6BCA40C4-48CE-45D9-B4ED-29A993F153DD}" type="presParOf" srcId="{D8520EEC-173B-4DEE-878E-C10922791EBA}" destId="{90834791-DFB7-43DC-9764-69D47A80F0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73817C-0B67-4DEE-AEE1-7C590AF4BF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A7E962-205C-40D3-8F1E-45DC4684F63F}">
      <dgm:prSet/>
      <dgm:spPr/>
      <dgm:t>
        <a:bodyPr/>
        <a:lstStyle/>
        <a:p>
          <a:r>
            <a:rPr lang="en-US"/>
            <a:t>Adjusting the classification threshold</a:t>
          </a:r>
        </a:p>
      </dgm:t>
    </dgm:pt>
    <dgm:pt modelId="{27BEEA78-18D7-4835-8990-BEC7C069E1AB}" type="parTrans" cxnId="{240B58F1-3BBE-4554-BBBC-43BAFC5F3847}">
      <dgm:prSet/>
      <dgm:spPr/>
      <dgm:t>
        <a:bodyPr/>
        <a:lstStyle/>
        <a:p>
          <a:endParaRPr lang="en-US"/>
        </a:p>
      </dgm:t>
    </dgm:pt>
    <dgm:pt modelId="{FBC59B37-01F0-4F3F-A856-18D6C4161AC8}" type="sibTrans" cxnId="{240B58F1-3BBE-4554-BBBC-43BAFC5F3847}">
      <dgm:prSet/>
      <dgm:spPr/>
      <dgm:t>
        <a:bodyPr/>
        <a:lstStyle/>
        <a:p>
          <a:endParaRPr lang="en-US"/>
        </a:p>
      </dgm:t>
    </dgm:pt>
    <dgm:pt modelId="{036D44E0-959C-497E-AD01-305E59C9727E}">
      <dgm:prSet/>
      <dgm:spPr/>
      <dgm:t>
        <a:bodyPr/>
        <a:lstStyle/>
        <a:p>
          <a:r>
            <a:rPr lang="en-US"/>
            <a:t>Random undersampling</a:t>
          </a:r>
        </a:p>
      </dgm:t>
    </dgm:pt>
    <dgm:pt modelId="{A9A195FF-61AA-458D-BE11-78DB3ED63E6D}" type="parTrans" cxnId="{7472FB5C-A276-4683-AA87-F9DB1E13DE70}">
      <dgm:prSet/>
      <dgm:spPr/>
      <dgm:t>
        <a:bodyPr/>
        <a:lstStyle/>
        <a:p>
          <a:endParaRPr lang="en-US"/>
        </a:p>
      </dgm:t>
    </dgm:pt>
    <dgm:pt modelId="{169724E2-30E2-4683-9565-5AA0428397F7}" type="sibTrans" cxnId="{7472FB5C-A276-4683-AA87-F9DB1E13DE70}">
      <dgm:prSet/>
      <dgm:spPr/>
      <dgm:t>
        <a:bodyPr/>
        <a:lstStyle/>
        <a:p>
          <a:endParaRPr lang="en-US"/>
        </a:p>
      </dgm:t>
    </dgm:pt>
    <dgm:pt modelId="{78607C25-8189-4310-A275-11EAE4781CBC}">
      <dgm:prSet/>
      <dgm:spPr/>
      <dgm:t>
        <a:bodyPr/>
        <a:lstStyle/>
        <a:p>
          <a:r>
            <a:rPr lang="en-US"/>
            <a:t>Random oversampling</a:t>
          </a:r>
        </a:p>
      </dgm:t>
    </dgm:pt>
    <dgm:pt modelId="{F253A648-8412-49EC-9B69-D651BC0CD383}" type="parTrans" cxnId="{069C307D-47B4-4BCB-BB1A-E0EAF2258D5B}">
      <dgm:prSet/>
      <dgm:spPr/>
      <dgm:t>
        <a:bodyPr/>
        <a:lstStyle/>
        <a:p>
          <a:endParaRPr lang="en-US"/>
        </a:p>
      </dgm:t>
    </dgm:pt>
    <dgm:pt modelId="{D2643C37-F586-4FAD-951A-2A953804D320}" type="sibTrans" cxnId="{069C307D-47B4-4BCB-BB1A-E0EAF2258D5B}">
      <dgm:prSet/>
      <dgm:spPr/>
      <dgm:t>
        <a:bodyPr/>
        <a:lstStyle/>
        <a:p>
          <a:endParaRPr lang="en-US"/>
        </a:p>
      </dgm:t>
    </dgm:pt>
    <dgm:pt modelId="{66BFACB8-4DC3-4021-BEF5-FE928B3B9695}">
      <dgm:prSet/>
      <dgm:spPr/>
      <dgm:t>
        <a:bodyPr/>
        <a:lstStyle/>
        <a:p>
          <a:r>
            <a:rPr lang="en-US"/>
            <a:t>Use balanced class weights argument where possible</a:t>
          </a:r>
        </a:p>
      </dgm:t>
    </dgm:pt>
    <dgm:pt modelId="{A80B5CCC-D083-4BA0-BDEE-92290AB73444}" type="parTrans" cxnId="{C765AAB1-0346-458C-9B15-88F59F368BBF}">
      <dgm:prSet/>
      <dgm:spPr/>
      <dgm:t>
        <a:bodyPr/>
        <a:lstStyle/>
        <a:p>
          <a:endParaRPr lang="en-US"/>
        </a:p>
      </dgm:t>
    </dgm:pt>
    <dgm:pt modelId="{CA32B6FD-2BDB-4E35-A32C-A92EBD5E721C}" type="sibTrans" cxnId="{C765AAB1-0346-458C-9B15-88F59F368BBF}">
      <dgm:prSet/>
      <dgm:spPr/>
      <dgm:t>
        <a:bodyPr/>
        <a:lstStyle/>
        <a:p>
          <a:endParaRPr lang="en-US"/>
        </a:p>
      </dgm:t>
    </dgm:pt>
    <dgm:pt modelId="{24A0A7A6-B7BF-468E-9E5B-3A12AEA852D4}" type="pres">
      <dgm:prSet presAssocID="{A773817C-0B67-4DEE-AEE1-7C590AF4BF5E}" presName="linear" presStyleCnt="0">
        <dgm:presLayoutVars>
          <dgm:animLvl val="lvl"/>
          <dgm:resizeHandles val="exact"/>
        </dgm:presLayoutVars>
      </dgm:prSet>
      <dgm:spPr/>
    </dgm:pt>
    <dgm:pt modelId="{18FA733B-B1C6-4D99-9218-1778A3F4F471}" type="pres">
      <dgm:prSet presAssocID="{0FA7E962-205C-40D3-8F1E-45DC4684F6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9FB0E2-0512-4EEA-AF04-B4104D356B38}" type="pres">
      <dgm:prSet presAssocID="{FBC59B37-01F0-4F3F-A856-18D6C4161AC8}" presName="spacer" presStyleCnt="0"/>
      <dgm:spPr/>
    </dgm:pt>
    <dgm:pt modelId="{ADEE938D-39E8-4B95-B6C7-AEA11DDE86B3}" type="pres">
      <dgm:prSet presAssocID="{036D44E0-959C-497E-AD01-305E59C972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3DABD2-4331-472C-B291-EDD2EB37ADC9}" type="pres">
      <dgm:prSet presAssocID="{169724E2-30E2-4683-9565-5AA0428397F7}" presName="spacer" presStyleCnt="0"/>
      <dgm:spPr/>
    </dgm:pt>
    <dgm:pt modelId="{4B674D78-8B01-440B-A989-7B37B4753405}" type="pres">
      <dgm:prSet presAssocID="{78607C25-8189-4310-A275-11EAE4781C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6C9729-EFF3-4F64-9C90-4B9EF3714C43}" type="pres">
      <dgm:prSet presAssocID="{D2643C37-F586-4FAD-951A-2A953804D320}" presName="spacer" presStyleCnt="0"/>
      <dgm:spPr/>
    </dgm:pt>
    <dgm:pt modelId="{674EC10F-5D14-4720-9FD3-25FF948EA05C}" type="pres">
      <dgm:prSet presAssocID="{66BFACB8-4DC3-4021-BEF5-FE928B3B96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575A0A-070D-4C4D-ABB1-F1F9A71D3D88}" type="presOf" srcId="{0FA7E962-205C-40D3-8F1E-45DC4684F63F}" destId="{18FA733B-B1C6-4D99-9218-1778A3F4F471}" srcOrd="0" destOrd="0" presId="urn:microsoft.com/office/officeart/2005/8/layout/vList2"/>
    <dgm:cxn modelId="{8DBE4328-EB1E-4643-91EC-3CD76E534640}" type="presOf" srcId="{66BFACB8-4DC3-4021-BEF5-FE928B3B9695}" destId="{674EC10F-5D14-4720-9FD3-25FF948EA05C}" srcOrd="0" destOrd="0" presId="urn:microsoft.com/office/officeart/2005/8/layout/vList2"/>
    <dgm:cxn modelId="{7472FB5C-A276-4683-AA87-F9DB1E13DE70}" srcId="{A773817C-0B67-4DEE-AEE1-7C590AF4BF5E}" destId="{036D44E0-959C-497E-AD01-305E59C9727E}" srcOrd="1" destOrd="0" parTransId="{A9A195FF-61AA-458D-BE11-78DB3ED63E6D}" sibTransId="{169724E2-30E2-4683-9565-5AA0428397F7}"/>
    <dgm:cxn modelId="{069C307D-47B4-4BCB-BB1A-E0EAF2258D5B}" srcId="{A773817C-0B67-4DEE-AEE1-7C590AF4BF5E}" destId="{78607C25-8189-4310-A275-11EAE4781CBC}" srcOrd="2" destOrd="0" parTransId="{F253A648-8412-49EC-9B69-D651BC0CD383}" sibTransId="{D2643C37-F586-4FAD-951A-2A953804D320}"/>
    <dgm:cxn modelId="{C3A2788E-7FE3-4291-9365-7061DC25991D}" type="presOf" srcId="{78607C25-8189-4310-A275-11EAE4781CBC}" destId="{4B674D78-8B01-440B-A989-7B37B4753405}" srcOrd="0" destOrd="0" presId="urn:microsoft.com/office/officeart/2005/8/layout/vList2"/>
    <dgm:cxn modelId="{8771A8A5-4DCE-4F33-B999-E6BD07CCC232}" type="presOf" srcId="{036D44E0-959C-497E-AD01-305E59C9727E}" destId="{ADEE938D-39E8-4B95-B6C7-AEA11DDE86B3}" srcOrd="0" destOrd="0" presId="urn:microsoft.com/office/officeart/2005/8/layout/vList2"/>
    <dgm:cxn modelId="{C765AAB1-0346-458C-9B15-88F59F368BBF}" srcId="{A773817C-0B67-4DEE-AEE1-7C590AF4BF5E}" destId="{66BFACB8-4DC3-4021-BEF5-FE928B3B9695}" srcOrd="3" destOrd="0" parTransId="{A80B5CCC-D083-4BA0-BDEE-92290AB73444}" sibTransId="{CA32B6FD-2BDB-4E35-A32C-A92EBD5E721C}"/>
    <dgm:cxn modelId="{45B709D1-BAA6-422D-9ACA-53DFFAE343C9}" type="presOf" srcId="{A773817C-0B67-4DEE-AEE1-7C590AF4BF5E}" destId="{24A0A7A6-B7BF-468E-9E5B-3A12AEA852D4}" srcOrd="0" destOrd="0" presId="urn:microsoft.com/office/officeart/2005/8/layout/vList2"/>
    <dgm:cxn modelId="{240B58F1-3BBE-4554-BBBC-43BAFC5F3847}" srcId="{A773817C-0B67-4DEE-AEE1-7C590AF4BF5E}" destId="{0FA7E962-205C-40D3-8F1E-45DC4684F63F}" srcOrd="0" destOrd="0" parTransId="{27BEEA78-18D7-4835-8990-BEC7C069E1AB}" sibTransId="{FBC59B37-01F0-4F3F-A856-18D6C4161AC8}"/>
    <dgm:cxn modelId="{8B8495C8-453C-4DC8-89D2-06CE94A913B3}" type="presParOf" srcId="{24A0A7A6-B7BF-468E-9E5B-3A12AEA852D4}" destId="{18FA733B-B1C6-4D99-9218-1778A3F4F471}" srcOrd="0" destOrd="0" presId="urn:microsoft.com/office/officeart/2005/8/layout/vList2"/>
    <dgm:cxn modelId="{467090F5-859C-4BC7-819F-1B90E04558A5}" type="presParOf" srcId="{24A0A7A6-B7BF-468E-9E5B-3A12AEA852D4}" destId="{7D9FB0E2-0512-4EEA-AF04-B4104D356B38}" srcOrd="1" destOrd="0" presId="urn:microsoft.com/office/officeart/2005/8/layout/vList2"/>
    <dgm:cxn modelId="{DE015C5E-3121-44C5-BC2D-963699BCEC21}" type="presParOf" srcId="{24A0A7A6-B7BF-468E-9E5B-3A12AEA852D4}" destId="{ADEE938D-39E8-4B95-B6C7-AEA11DDE86B3}" srcOrd="2" destOrd="0" presId="urn:microsoft.com/office/officeart/2005/8/layout/vList2"/>
    <dgm:cxn modelId="{50965A5E-70BE-4F94-8145-EF93DAC87247}" type="presParOf" srcId="{24A0A7A6-B7BF-468E-9E5B-3A12AEA852D4}" destId="{153DABD2-4331-472C-B291-EDD2EB37ADC9}" srcOrd="3" destOrd="0" presId="urn:microsoft.com/office/officeart/2005/8/layout/vList2"/>
    <dgm:cxn modelId="{2A758E9F-7355-4303-97E2-B41F8A1F2054}" type="presParOf" srcId="{24A0A7A6-B7BF-468E-9E5B-3A12AEA852D4}" destId="{4B674D78-8B01-440B-A989-7B37B4753405}" srcOrd="4" destOrd="0" presId="urn:microsoft.com/office/officeart/2005/8/layout/vList2"/>
    <dgm:cxn modelId="{C53F3107-835E-41BC-8389-9779EB5AF4E4}" type="presParOf" srcId="{24A0A7A6-B7BF-468E-9E5B-3A12AEA852D4}" destId="{7F6C9729-EFF3-4F64-9C90-4B9EF3714C43}" srcOrd="5" destOrd="0" presId="urn:microsoft.com/office/officeart/2005/8/layout/vList2"/>
    <dgm:cxn modelId="{F9A04373-4522-485A-AF72-65B30DCBD73B}" type="presParOf" srcId="{24A0A7A6-B7BF-468E-9E5B-3A12AEA852D4}" destId="{674EC10F-5D14-4720-9FD3-25FF948EA0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FC8E2-284C-4101-95CA-9E34A68DC8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5413A0-C5FF-4841-8C82-470FD0F77406}">
      <dgm:prSet/>
      <dgm:spPr/>
      <dgm:t>
        <a:bodyPr/>
        <a:lstStyle/>
        <a:p>
          <a:pPr>
            <a:defRPr cap="all"/>
          </a:pPr>
          <a:r>
            <a:rPr lang="en-US"/>
            <a:t>K Nearest Neighbors</a:t>
          </a:r>
        </a:p>
      </dgm:t>
    </dgm:pt>
    <dgm:pt modelId="{FA511618-507F-4E81-B4BB-CBF0BD1B6491}" type="parTrans" cxnId="{FB321216-58CE-47AB-BEC5-01378A94E4CB}">
      <dgm:prSet/>
      <dgm:spPr/>
      <dgm:t>
        <a:bodyPr/>
        <a:lstStyle/>
        <a:p>
          <a:endParaRPr lang="en-US"/>
        </a:p>
      </dgm:t>
    </dgm:pt>
    <dgm:pt modelId="{33A0C6CF-F9E2-4C5E-9A2E-84B6128DD4B0}" type="sibTrans" cxnId="{FB321216-58CE-47AB-BEC5-01378A94E4CB}">
      <dgm:prSet/>
      <dgm:spPr/>
      <dgm:t>
        <a:bodyPr/>
        <a:lstStyle/>
        <a:p>
          <a:endParaRPr lang="en-US"/>
        </a:p>
      </dgm:t>
    </dgm:pt>
    <dgm:pt modelId="{33ABDCE3-2AC0-4CF5-8D0C-47F806C02C9E}">
      <dgm:prSet/>
      <dgm:spPr/>
      <dgm:t>
        <a:bodyPr/>
        <a:lstStyle/>
        <a:p>
          <a:pPr>
            <a:defRPr cap="all"/>
          </a:pPr>
          <a:r>
            <a:rPr lang="en-US"/>
            <a:t>Random Forest</a:t>
          </a:r>
        </a:p>
      </dgm:t>
    </dgm:pt>
    <dgm:pt modelId="{8D075713-A751-40E8-823A-932C21675E68}" type="parTrans" cxnId="{E9A1706B-D5B7-4E30-A469-F023394FD77B}">
      <dgm:prSet/>
      <dgm:spPr/>
      <dgm:t>
        <a:bodyPr/>
        <a:lstStyle/>
        <a:p>
          <a:endParaRPr lang="en-US"/>
        </a:p>
      </dgm:t>
    </dgm:pt>
    <dgm:pt modelId="{7B59C3DE-01AD-4C29-8442-E6FF790C44A7}" type="sibTrans" cxnId="{E9A1706B-D5B7-4E30-A469-F023394FD77B}">
      <dgm:prSet/>
      <dgm:spPr/>
      <dgm:t>
        <a:bodyPr/>
        <a:lstStyle/>
        <a:p>
          <a:endParaRPr lang="en-US"/>
        </a:p>
      </dgm:t>
    </dgm:pt>
    <dgm:pt modelId="{6469BE19-E7C3-4ABF-8DD2-91B3CD57D255}">
      <dgm:prSet/>
      <dgm:spPr/>
      <dgm:t>
        <a:bodyPr/>
        <a:lstStyle/>
        <a:p>
          <a:pPr>
            <a:defRPr cap="all"/>
          </a:pPr>
          <a:r>
            <a:rPr lang="en-US"/>
            <a:t>Logistic Regression</a:t>
          </a:r>
        </a:p>
      </dgm:t>
    </dgm:pt>
    <dgm:pt modelId="{9183502F-EF00-48DA-91F9-7709F4C9CA11}" type="parTrans" cxnId="{9946B827-E90A-41BD-8532-78935568D59B}">
      <dgm:prSet/>
      <dgm:spPr/>
      <dgm:t>
        <a:bodyPr/>
        <a:lstStyle/>
        <a:p>
          <a:endParaRPr lang="en-US"/>
        </a:p>
      </dgm:t>
    </dgm:pt>
    <dgm:pt modelId="{E92EE6D5-FF7E-4D26-8472-D955D0ABF328}" type="sibTrans" cxnId="{9946B827-E90A-41BD-8532-78935568D59B}">
      <dgm:prSet/>
      <dgm:spPr/>
      <dgm:t>
        <a:bodyPr/>
        <a:lstStyle/>
        <a:p>
          <a:endParaRPr lang="en-US"/>
        </a:p>
      </dgm:t>
    </dgm:pt>
    <dgm:pt modelId="{CAB945B0-33E6-4076-8BB2-7C7417005800}" type="pres">
      <dgm:prSet presAssocID="{B96FC8E2-284C-4101-95CA-9E34A68DC859}" presName="root" presStyleCnt="0">
        <dgm:presLayoutVars>
          <dgm:dir/>
          <dgm:resizeHandles val="exact"/>
        </dgm:presLayoutVars>
      </dgm:prSet>
      <dgm:spPr/>
    </dgm:pt>
    <dgm:pt modelId="{E66C2436-5419-4C4A-BA80-E52E1A6BA466}" type="pres">
      <dgm:prSet presAssocID="{EA5413A0-C5FF-4841-8C82-470FD0F77406}" presName="compNode" presStyleCnt="0"/>
      <dgm:spPr/>
    </dgm:pt>
    <dgm:pt modelId="{C633C92B-7CF8-45AC-9531-83EDD0B24BBC}" type="pres">
      <dgm:prSet presAssocID="{EA5413A0-C5FF-4841-8C82-470FD0F77406}" presName="iconBgRect" presStyleLbl="bgShp" presStyleIdx="0" presStyleCnt="3"/>
      <dgm:spPr/>
    </dgm:pt>
    <dgm:pt modelId="{2DAAE562-DC39-49E4-B0CA-D1BA67E8DE9C}" type="pres">
      <dgm:prSet presAssocID="{EA5413A0-C5FF-4841-8C82-470FD0F774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F72830C-3B8A-467D-B5F4-33D823C4ABDC}" type="pres">
      <dgm:prSet presAssocID="{EA5413A0-C5FF-4841-8C82-470FD0F77406}" presName="spaceRect" presStyleCnt="0"/>
      <dgm:spPr/>
    </dgm:pt>
    <dgm:pt modelId="{DD3CC12B-7E2F-4591-8BC8-DE8DE779398B}" type="pres">
      <dgm:prSet presAssocID="{EA5413A0-C5FF-4841-8C82-470FD0F77406}" presName="textRect" presStyleLbl="revTx" presStyleIdx="0" presStyleCnt="3">
        <dgm:presLayoutVars>
          <dgm:chMax val="1"/>
          <dgm:chPref val="1"/>
        </dgm:presLayoutVars>
      </dgm:prSet>
      <dgm:spPr/>
    </dgm:pt>
    <dgm:pt modelId="{922E026E-98D2-489C-96D1-6DCF045EDFE6}" type="pres">
      <dgm:prSet presAssocID="{33A0C6CF-F9E2-4C5E-9A2E-84B6128DD4B0}" presName="sibTrans" presStyleCnt="0"/>
      <dgm:spPr/>
    </dgm:pt>
    <dgm:pt modelId="{6913D821-71C5-4EF5-85BC-425231306DB8}" type="pres">
      <dgm:prSet presAssocID="{33ABDCE3-2AC0-4CF5-8D0C-47F806C02C9E}" presName="compNode" presStyleCnt="0"/>
      <dgm:spPr/>
    </dgm:pt>
    <dgm:pt modelId="{70020D40-C9E9-4A3F-881F-59875C716FF3}" type="pres">
      <dgm:prSet presAssocID="{33ABDCE3-2AC0-4CF5-8D0C-47F806C02C9E}" presName="iconBgRect" presStyleLbl="bgShp" presStyleIdx="1" presStyleCnt="3"/>
      <dgm:spPr/>
    </dgm:pt>
    <dgm:pt modelId="{89CBF7A3-146C-4545-B76D-65FCBFD84AFB}" type="pres">
      <dgm:prSet presAssocID="{33ABDCE3-2AC0-4CF5-8D0C-47F806C02C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6403D54-B377-4CF0-9B22-EA87B048C614}" type="pres">
      <dgm:prSet presAssocID="{33ABDCE3-2AC0-4CF5-8D0C-47F806C02C9E}" presName="spaceRect" presStyleCnt="0"/>
      <dgm:spPr/>
    </dgm:pt>
    <dgm:pt modelId="{3AF517E6-9DE6-4FB6-9915-02248AF88D2C}" type="pres">
      <dgm:prSet presAssocID="{33ABDCE3-2AC0-4CF5-8D0C-47F806C02C9E}" presName="textRect" presStyleLbl="revTx" presStyleIdx="1" presStyleCnt="3">
        <dgm:presLayoutVars>
          <dgm:chMax val="1"/>
          <dgm:chPref val="1"/>
        </dgm:presLayoutVars>
      </dgm:prSet>
      <dgm:spPr/>
    </dgm:pt>
    <dgm:pt modelId="{3F3AAC85-1E2A-48A4-900C-7DBBF18BE7D9}" type="pres">
      <dgm:prSet presAssocID="{7B59C3DE-01AD-4C29-8442-E6FF790C44A7}" presName="sibTrans" presStyleCnt="0"/>
      <dgm:spPr/>
    </dgm:pt>
    <dgm:pt modelId="{608539C0-6C6A-4C43-8724-D40139B80166}" type="pres">
      <dgm:prSet presAssocID="{6469BE19-E7C3-4ABF-8DD2-91B3CD57D255}" presName="compNode" presStyleCnt="0"/>
      <dgm:spPr/>
    </dgm:pt>
    <dgm:pt modelId="{9E9E6805-6727-4F3C-AB6C-CBA1F23B7207}" type="pres">
      <dgm:prSet presAssocID="{6469BE19-E7C3-4ABF-8DD2-91B3CD57D255}" presName="iconBgRect" presStyleLbl="bgShp" presStyleIdx="2" presStyleCnt="3"/>
      <dgm:spPr/>
    </dgm:pt>
    <dgm:pt modelId="{885CBC49-30C1-49D4-AE9D-531D845DC1F8}" type="pres">
      <dgm:prSet presAssocID="{6469BE19-E7C3-4ABF-8DD2-91B3CD57D2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1CD0DD-882E-4AC7-AB6C-E189AC544B86}" type="pres">
      <dgm:prSet presAssocID="{6469BE19-E7C3-4ABF-8DD2-91B3CD57D255}" presName="spaceRect" presStyleCnt="0"/>
      <dgm:spPr/>
    </dgm:pt>
    <dgm:pt modelId="{3646E1D6-5C98-4639-B3B5-01403A544D9E}" type="pres">
      <dgm:prSet presAssocID="{6469BE19-E7C3-4ABF-8DD2-91B3CD57D2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E43503-831F-4ECE-82E3-556A26A849F2}" type="presOf" srcId="{EA5413A0-C5FF-4841-8C82-470FD0F77406}" destId="{DD3CC12B-7E2F-4591-8BC8-DE8DE779398B}" srcOrd="0" destOrd="0" presId="urn:microsoft.com/office/officeart/2018/5/layout/IconCircleLabelList"/>
    <dgm:cxn modelId="{FB321216-58CE-47AB-BEC5-01378A94E4CB}" srcId="{B96FC8E2-284C-4101-95CA-9E34A68DC859}" destId="{EA5413A0-C5FF-4841-8C82-470FD0F77406}" srcOrd="0" destOrd="0" parTransId="{FA511618-507F-4E81-B4BB-CBF0BD1B6491}" sibTransId="{33A0C6CF-F9E2-4C5E-9A2E-84B6128DD4B0}"/>
    <dgm:cxn modelId="{1CFB7623-110B-40F6-8611-43B51BE582A0}" type="presOf" srcId="{33ABDCE3-2AC0-4CF5-8D0C-47F806C02C9E}" destId="{3AF517E6-9DE6-4FB6-9915-02248AF88D2C}" srcOrd="0" destOrd="0" presId="urn:microsoft.com/office/officeart/2018/5/layout/IconCircleLabelList"/>
    <dgm:cxn modelId="{9946B827-E90A-41BD-8532-78935568D59B}" srcId="{B96FC8E2-284C-4101-95CA-9E34A68DC859}" destId="{6469BE19-E7C3-4ABF-8DD2-91B3CD57D255}" srcOrd="2" destOrd="0" parTransId="{9183502F-EF00-48DA-91F9-7709F4C9CA11}" sibTransId="{E92EE6D5-FF7E-4D26-8472-D955D0ABF328}"/>
    <dgm:cxn modelId="{C8AA253A-AEBB-40A3-A9A1-7C9659DE0FE2}" type="presOf" srcId="{B96FC8E2-284C-4101-95CA-9E34A68DC859}" destId="{CAB945B0-33E6-4076-8BB2-7C7417005800}" srcOrd="0" destOrd="0" presId="urn:microsoft.com/office/officeart/2018/5/layout/IconCircleLabelList"/>
    <dgm:cxn modelId="{E9A1706B-D5B7-4E30-A469-F023394FD77B}" srcId="{B96FC8E2-284C-4101-95CA-9E34A68DC859}" destId="{33ABDCE3-2AC0-4CF5-8D0C-47F806C02C9E}" srcOrd="1" destOrd="0" parTransId="{8D075713-A751-40E8-823A-932C21675E68}" sibTransId="{7B59C3DE-01AD-4C29-8442-E6FF790C44A7}"/>
    <dgm:cxn modelId="{17AAE4BB-3FF1-4B40-9861-C56C6657EB29}" type="presOf" srcId="{6469BE19-E7C3-4ABF-8DD2-91B3CD57D255}" destId="{3646E1D6-5C98-4639-B3B5-01403A544D9E}" srcOrd="0" destOrd="0" presId="urn:microsoft.com/office/officeart/2018/5/layout/IconCircleLabelList"/>
    <dgm:cxn modelId="{E3AEA3DD-C8ED-4C66-BFBB-BC43ADEE4BEF}" type="presParOf" srcId="{CAB945B0-33E6-4076-8BB2-7C7417005800}" destId="{E66C2436-5419-4C4A-BA80-E52E1A6BA466}" srcOrd="0" destOrd="0" presId="urn:microsoft.com/office/officeart/2018/5/layout/IconCircleLabelList"/>
    <dgm:cxn modelId="{FA375EAB-6AD3-40A7-9A14-124E7239A331}" type="presParOf" srcId="{E66C2436-5419-4C4A-BA80-E52E1A6BA466}" destId="{C633C92B-7CF8-45AC-9531-83EDD0B24BBC}" srcOrd="0" destOrd="0" presId="urn:microsoft.com/office/officeart/2018/5/layout/IconCircleLabelList"/>
    <dgm:cxn modelId="{027F09B0-3277-4B06-9FCA-E8EF9712386D}" type="presParOf" srcId="{E66C2436-5419-4C4A-BA80-E52E1A6BA466}" destId="{2DAAE562-DC39-49E4-B0CA-D1BA67E8DE9C}" srcOrd="1" destOrd="0" presId="urn:microsoft.com/office/officeart/2018/5/layout/IconCircleLabelList"/>
    <dgm:cxn modelId="{A8BA71F3-B70B-437E-8431-CEE0EDABE757}" type="presParOf" srcId="{E66C2436-5419-4C4A-BA80-E52E1A6BA466}" destId="{EF72830C-3B8A-467D-B5F4-33D823C4ABDC}" srcOrd="2" destOrd="0" presId="urn:microsoft.com/office/officeart/2018/5/layout/IconCircleLabelList"/>
    <dgm:cxn modelId="{5E0B3BBE-710A-4AD0-930D-2F70946B4FDE}" type="presParOf" srcId="{E66C2436-5419-4C4A-BA80-E52E1A6BA466}" destId="{DD3CC12B-7E2F-4591-8BC8-DE8DE779398B}" srcOrd="3" destOrd="0" presId="urn:microsoft.com/office/officeart/2018/5/layout/IconCircleLabelList"/>
    <dgm:cxn modelId="{37F4629F-B530-4D2E-A21F-81CDE3BAC9A2}" type="presParOf" srcId="{CAB945B0-33E6-4076-8BB2-7C7417005800}" destId="{922E026E-98D2-489C-96D1-6DCF045EDFE6}" srcOrd="1" destOrd="0" presId="urn:microsoft.com/office/officeart/2018/5/layout/IconCircleLabelList"/>
    <dgm:cxn modelId="{73CA41A3-5E3C-49C9-B04B-ACEED43364E4}" type="presParOf" srcId="{CAB945B0-33E6-4076-8BB2-7C7417005800}" destId="{6913D821-71C5-4EF5-85BC-425231306DB8}" srcOrd="2" destOrd="0" presId="urn:microsoft.com/office/officeart/2018/5/layout/IconCircleLabelList"/>
    <dgm:cxn modelId="{CCB0C9F3-EAE1-42DA-A251-E6C187D5B048}" type="presParOf" srcId="{6913D821-71C5-4EF5-85BC-425231306DB8}" destId="{70020D40-C9E9-4A3F-881F-59875C716FF3}" srcOrd="0" destOrd="0" presId="urn:microsoft.com/office/officeart/2018/5/layout/IconCircleLabelList"/>
    <dgm:cxn modelId="{E2ECC5E8-3C39-4686-8A7A-8D7CFAACC81E}" type="presParOf" srcId="{6913D821-71C5-4EF5-85BC-425231306DB8}" destId="{89CBF7A3-146C-4545-B76D-65FCBFD84AFB}" srcOrd="1" destOrd="0" presId="urn:microsoft.com/office/officeart/2018/5/layout/IconCircleLabelList"/>
    <dgm:cxn modelId="{2C57EB7C-F122-44C2-82B4-C5509210A7C0}" type="presParOf" srcId="{6913D821-71C5-4EF5-85BC-425231306DB8}" destId="{B6403D54-B377-4CF0-9B22-EA87B048C614}" srcOrd="2" destOrd="0" presId="urn:microsoft.com/office/officeart/2018/5/layout/IconCircleLabelList"/>
    <dgm:cxn modelId="{CDE258F0-E9B0-48F0-923E-414B657C0171}" type="presParOf" srcId="{6913D821-71C5-4EF5-85BC-425231306DB8}" destId="{3AF517E6-9DE6-4FB6-9915-02248AF88D2C}" srcOrd="3" destOrd="0" presId="urn:microsoft.com/office/officeart/2018/5/layout/IconCircleLabelList"/>
    <dgm:cxn modelId="{B80A14A3-1A37-4B5A-BAD2-FF70545EA89A}" type="presParOf" srcId="{CAB945B0-33E6-4076-8BB2-7C7417005800}" destId="{3F3AAC85-1E2A-48A4-900C-7DBBF18BE7D9}" srcOrd="3" destOrd="0" presId="urn:microsoft.com/office/officeart/2018/5/layout/IconCircleLabelList"/>
    <dgm:cxn modelId="{162DD038-BF21-46A0-BEB1-B5ED2AD1D4FA}" type="presParOf" srcId="{CAB945B0-33E6-4076-8BB2-7C7417005800}" destId="{608539C0-6C6A-4C43-8724-D40139B80166}" srcOrd="4" destOrd="0" presId="urn:microsoft.com/office/officeart/2018/5/layout/IconCircleLabelList"/>
    <dgm:cxn modelId="{5D3B9179-0676-4F93-BCCA-9290AB85B785}" type="presParOf" srcId="{608539C0-6C6A-4C43-8724-D40139B80166}" destId="{9E9E6805-6727-4F3C-AB6C-CBA1F23B7207}" srcOrd="0" destOrd="0" presId="urn:microsoft.com/office/officeart/2018/5/layout/IconCircleLabelList"/>
    <dgm:cxn modelId="{4E873EAF-A941-403A-BFFA-B8EF5733149A}" type="presParOf" srcId="{608539C0-6C6A-4C43-8724-D40139B80166}" destId="{885CBC49-30C1-49D4-AE9D-531D845DC1F8}" srcOrd="1" destOrd="0" presId="urn:microsoft.com/office/officeart/2018/5/layout/IconCircleLabelList"/>
    <dgm:cxn modelId="{0AA27A58-1945-4126-8E0D-618D43C7704C}" type="presParOf" srcId="{608539C0-6C6A-4C43-8724-D40139B80166}" destId="{A61CD0DD-882E-4AC7-AB6C-E189AC544B86}" srcOrd="2" destOrd="0" presId="urn:microsoft.com/office/officeart/2018/5/layout/IconCircleLabelList"/>
    <dgm:cxn modelId="{E09707B8-455E-4863-A55B-0FF1DD50A898}" type="presParOf" srcId="{608539C0-6C6A-4C43-8724-D40139B80166}" destId="{3646E1D6-5C98-4639-B3B5-01403A544D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6A9E13-3397-487E-9735-C59C300CC52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3CA32-9D26-425D-9821-E00E9A3A4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forests -- slow to train</a:t>
          </a:r>
        </a:p>
      </dgm:t>
    </dgm:pt>
    <dgm:pt modelId="{B7F2E95B-A261-42A1-A81B-E621082623E9}" type="parTrans" cxnId="{07D9C73C-A9F0-44AF-8C5C-D48C1DC9E1C8}">
      <dgm:prSet/>
      <dgm:spPr/>
      <dgm:t>
        <a:bodyPr/>
        <a:lstStyle/>
        <a:p>
          <a:endParaRPr lang="en-US"/>
        </a:p>
      </dgm:t>
    </dgm:pt>
    <dgm:pt modelId="{8E69A10D-9F9E-4C22-84A8-84EB65716A49}" type="sibTrans" cxnId="{07D9C73C-A9F0-44AF-8C5C-D48C1DC9E1C8}">
      <dgm:prSet/>
      <dgm:spPr/>
      <dgm:t>
        <a:bodyPr/>
        <a:lstStyle/>
        <a:p>
          <a:endParaRPr lang="en-US"/>
        </a:p>
      </dgm:t>
    </dgm:pt>
    <dgm:pt modelId="{1A40EF41-FD11-4623-B121-D3ADFB25B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 regression -- more preprocessing; outliers need to be handled when training</a:t>
          </a:r>
        </a:p>
      </dgm:t>
    </dgm:pt>
    <dgm:pt modelId="{F15CDAD5-C877-4CF6-864D-C9D83116F05A}" type="parTrans" cxnId="{3D8EA85B-6A7F-42CB-8C68-2DEC6B7B8AB2}">
      <dgm:prSet/>
      <dgm:spPr/>
      <dgm:t>
        <a:bodyPr/>
        <a:lstStyle/>
        <a:p>
          <a:endParaRPr lang="en-US"/>
        </a:p>
      </dgm:t>
    </dgm:pt>
    <dgm:pt modelId="{9A2A32BE-9F85-4166-A5B2-F4FF2FA90D08}" type="sibTrans" cxnId="{3D8EA85B-6A7F-42CB-8C68-2DEC6B7B8AB2}">
      <dgm:prSet/>
      <dgm:spPr/>
      <dgm:t>
        <a:bodyPr/>
        <a:lstStyle/>
        <a:p>
          <a:endParaRPr lang="en-US"/>
        </a:p>
      </dgm:t>
    </dgm:pt>
    <dgm:pt modelId="{2DA05320-C4EE-40B3-BD78-AE70AD53BAA8}" type="pres">
      <dgm:prSet presAssocID="{FD6A9E13-3397-487E-9735-C59C300CC520}" presName="root" presStyleCnt="0">
        <dgm:presLayoutVars>
          <dgm:dir/>
          <dgm:resizeHandles val="exact"/>
        </dgm:presLayoutVars>
      </dgm:prSet>
      <dgm:spPr/>
    </dgm:pt>
    <dgm:pt modelId="{0024246A-7A8E-4910-98EB-EFCDB084B56C}" type="pres">
      <dgm:prSet presAssocID="{7933CA32-9D26-425D-9821-E00E9A3A4FBE}" presName="compNode" presStyleCnt="0"/>
      <dgm:spPr/>
    </dgm:pt>
    <dgm:pt modelId="{15230066-4136-4CAE-BDD0-FA0C7C5FA403}" type="pres">
      <dgm:prSet presAssocID="{7933CA32-9D26-425D-9821-E00E9A3A4F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1F8EF40-7078-424E-B1CC-158608D28791}" type="pres">
      <dgm:prSet presAssocID="{7933CA32-9D26-425D-9821-E00E9A3A4FBE}" presName="spaceRect" presStyleCnt="0"/>
      <dgm:spPr/>
    </dgm:pt>
    <dgm:pt modelId="{AE9138B1-998F-4108-BB5D-72F9BEBD162E}" type="pres">
      <dgm:prSet presAssocID="{7933CA32-9D26-425D-9821-E00E9A3A4FBE}" presName="textRect" presStyleLbl="revTx" presStyleIdx="0" presStyleCnt="2">
        <dgm:presLayoutVars>
          <dgm:chMax val="1"/>
          <dgm:chPref val="1"/>
        </dgm:presLayoutVars>
      </dgm:prSet>
      <dgm:spPr/>
    </dgm:pt>
    <dgm:pt modelId="{99D7FCBA-1DCE-4E9A-8FBE-55C02E1912C7}" type="pres">
      <dgm:prSet presAssocID="{8E69A10D-9F9E-4C22-84A8-84EB65716A49}" presName="sibTrans" presStyleCnt="0"/>
      <dgm:spPr/>
    </dgm:pt>
    <dgm:pt modelId="{9924F517-2F5C-4A2E-94ED-43CDF757A1B2}" type="pres">
      <dgm:prSet presAssocID="{1A40EF41-FD11-4623-B121-D3ADFB25B216}" presName="compNode" presStyleCnt="0"/>
      <dgm:spPr/>
    </dgm:pt>
    <dgm:pt modelId="{92D8FDA4-7F98-41CA-A2FF-DBD2C813EA6E}" type="pres">
      <dgm:prSet presAssocID="{1A40EF41-FD11-4623-B121-D3ADFB25B2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E4CBF92-086A-4449-963C-7B84DD5E4EDE}" type="pres">
      <dgm:prSet presAssocID="{1A40EF41-FD11-4623-B121-D3ADFB25B216}" presName="spaceRect" presStyleCnt="0"/>
      <dgm:spPr/>
    </dgm:pt>
    <dgm:pt modelId="{327F32CA-C17F-4918-9FFF-5784E8EA1293}" type="pres">
      <dgm:prSet presAssocID="{1A40EF41-FD11-4623-B121-D3ADFB25B2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C43411-910E-449D-BC0C-C8B2BDA0BA5A}" type="presOf" srcId="{1A40EF41-FD11-4623-B121-D3ADFB25B216}" destId="{327F32CA-C17F-4918-9FFF-5784E8EA1293}" srcOrd="0" destOrd="0" presId="urn:microsoft.com/office/officeart/2018/2/layout/IconLabelList"/>
    <dgm:cxn modelId="{07D9C73C-A9F0-44AF-8C5C-D48C1DC9E1C8}" srcId="{FD6A9E13-3397-487E-9735-C59C300CC520}" destId="{7933CA32-9D26-425D-9821-E00E9A3A4FBE}" srcOrd="0" destOrd="0" parTransId="{B7F2E95B-A261-42A1-A81B-E621082623E9}" sibTransId="{8E69A10D-9F9E-4C22-84A8-84EB65716A49}"/>
    <dgm:cxn modelId="{3D8EA85B-6A7F-42CB-8C68-2DEC6B7B8AB2}" srcId="{FD6A9E13-3397-487E-9735-C59C300CC520}" destId="{1A40EF41-FD11-4623-B121-D3ADFB25B216}" srcOrd="1" destOrd="0" parTransId="{F15CDAD5-C877-4CF6-864D-C9D83116F05A}" sibTransId="{9A2A32BE-9F85-4166-A5B2-F4FF2FA90D08}"/>
    <dgm:cxn modelId="{10866C51-7AAF-48CD-B0BF-2C73F831D1B8}" type="presOf" srcId="{FD6A9E13-3397-487E-9735-C59C300CC520}" destId="{2DA05320-C4EE-40B3-BD78-AE70AD53BAA8}" srcOrd="0" destOrd="0" presId="urn:microsoft.com/office/officeart/2018/2/layout/IconLabelList"/>
    <dgm:cxn modelId="{C48A8D54-B669-4752-ACDE-BEA20284197E}" type="presOf" srcId="{7933CA32-9D26-425D-9821-E00E9A3A4FBE}" destId="{AE9138B1-998F-4108-BB5D-72F9BEBD162E}" srcOrd="0" destOrd="0" presId="urn:microsoft.com/office/officeart/2018/2/layout/IconLabelList"/>
    <dgm:cxn modelId="{A94E3953-44AB-4879-A464-574385B30499}" type="presParOf" srcId="{2DA05320-C4EE-40B3-BD78-AE70AD53BAA8}" destId="{0024246A-7A8E-4910-98EB-EFCDB084B56C}" srcOrd="0" destOrd="0" presId="urn:microsoft.com/office/officeart/2018/2/layout/IconLabelList"/>
    <dgm:cxn modelId="{9DF34E3B-710F-46B8-8293-4D1B047FB2E7}" type="presParOf" srcId="{0024246A-7A8E-4910-98EB-EFCDB084B56C}" destId="{15230066-4136-4CAE-BDD0-FA0C7C5FA403}" srcOrd="0" destOrd="0" presId="urn:microsoft.com/office/officeart/2018/2/layout/IconLabelList"/>
    <dgm:cxn modelId="{77686DC1-DEB7-44CD-8EFB-59AD3486B551}" type="presParOf" srcId="{0024246A-7A8E-4910-98EB-EFCDB084B56C}" destId="{31F8EF40-7078-424E-B1CC-158608D28791}" srcOrd="1" destOrd="0" presId="urn:microsoft.com/office/officeart/2018/2/layout/IconLabelList"/>
    <dgm:cxn modelId="{EE38E108-14F5-4F3A-A963-DB614BF9DB42}" type="presParOf" srcId="{0024246A-7A8E-4910-98EB-EFCDB084B56C}" destId="{AE9138B1-998F-4108-BB5D-72F9BEBD162E}" srcOrd="2" destOrd="0" presId="urn:microsoft.com/office/officeart/2018/2/layout/IconLabelList"/>
    <dgm:cxn modelId="{A5F913B4-61F1-4F2E-8F54-C45F67B22690}" type="presParOf" srcId="{2DA05320-C4EE-40B3-BD78-AE70AD53BAA8}" destId="{99D7FCBA-1DCE-4E9A-8FBE-55C02E1912C7}" srcOrd="1" destOrd="0" presId="urn:microsoft.com/office/officeart/2018/2/layout/IconLabelList"/>
    <dgm:cxn modelId="{A8603D0D-8B79-4685-89DC-46A257E7F1EF}" type="presParOf" srcId="{2DA05320-C4EE-40B3-BD78-AE70AD53BAA8}" destId="{9924F517-2F5C-4A2E-94ED-43CDF757A1B2}" srcOrd="2" destOrd="0" presId="urn:microsoft.com/office/officeart/2018/2/layout/IconLabelList"/>
    <dgm:cxn modelId="{EF966EAE-ED09-4598-9DF1-665BAEF26045}" type="presParOf" srcId="{9924F517-2F5C-4A2E-94ED-43CDF757A1B2}" destId="{92D8FDA4-7F98-41CA-A2FF-DBD2C813EA6E}" srcOrd="0" destOrd="0" presId="urn:microsoft.com/office/officeart/2018/2/layout/IconLabelList"/>
    <dgm:cxn modelId="{0F00A95F-1025-489A-8513-7ADDB84CF950}" type="presParOf" srcId="{9924F517-2F5C-4A2E-94ED-43CDF757A1B2}" destId="{EE4CBF92-086A-4449-963C-7B84DD5E4EDE}" srcOrd="1" destOrd="0" presId="urn:microsoft.com/office/officeart/2018/2/layout/IconLabelList"/>
    <dgm:cxn modelId="{4FFBF373-8755-4D4B-AB23-E66E379FDE6F}" type="presParOf" srcId="{9924F517-2F5C-4A2E-94ED-43CDF757A1B2}" destId="{327F32CA-C17F-4918-9FFF-5784E8EA12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B1CF5-EA42-4C36-8A7C-37ADC2B2E5A7}">
      <dsp:nvSpPr>
        <dsp:cNvPr id="0" name=""/>
        <dsp:cNvSpPr/>
      </dsp:nvSpPr>
      <dsp:spPr>
        <a:xfrm>
          <a:off x="968" y="307308"/>
          <a:ext cx="3398778" cy="2158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957E98-915C-44A2-8F01-381CF0F86E9F}">
      <dsp:nvSpPr>
        <dsp:cNvPr id="0" name=""/>
        <dsp:cNvSpPr/>
      </dsp:nvSpPr>
      <dsp:spPr>
        <a:xfrm>
          <a:off x="378610" y="666068"/>
          <a:ext cx="3398778" cy="2158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Created a fully paid column and removed not fully paid</a:t>
          </a:r>
        </a:p>
      </dsp:txBody>
      <dsp:txXfrm>
        <a:off x="441822" y="729280"/>
        <a:ext cx="3272354" cy="2031800"/>
      </dsp:txXfrm>
    </dsp:sp>
    <dsp:sp modelId="{0B9480A0-13E6-4647-8CA7-8D6178209DD9}">
      <dsp:nvSpPr>
        <dsp:cNvPr id="0" name=""/>
        <dsp:cNvSpPr/>
      </dsp:nvSpPr>
      <dsp:spPr>
        <a:xfrm>
          <a:off x="4155030" y="307308"/>
          <a:ext cx="3398778" cy="2158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4068A6-A378-463D-9949-2E27C7E36769}">
      <dsp:nvSpPr>
        <dsp:cNvPr id="0" name=""/>
        <dsp:cNvSpPr/>
      </dsp:nvSpPr>
      <dsp:spPr>
        <a:xfrm>
          <a:off x="4532672" y="666068"/>
          <a:ext cx="3398778" cy="2158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Created possibly missing boolean features for those numerical features having values of 0.</a:t>
          </a:r>
        </a:p>
      </dsp:txBody>
      <dsp:txXfrm>
        <a:off x="4595884" y="729280"/>
        <a:ext cx="3272354" cy="2031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A733B-B1C6-4D99-9218-1778A3F4F471}">
      <dsp:nvSpPr>
        <dsp:cNvPr id="0" name=""/>
        <dsp:cNvSpPr/>
      </dsp:nvSpPr>
      <dsp:spPr>
        <a:xfrm>
          <a:off x="0" y="14645"/>
          <a:ext cx="4505467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Adjusting the classification threshold</a:t>
          </a:r>
        </a:p>
      </dsp:txBody>
      <dsp:txXfrm>
        <a:off x="45235" y="59880"/>
        <a:ext cx="4414997" cy="836169"/>
      </dsp:txXfrm>
    </dsp:sp>
    <dsp:sp modelId="{ADEE938D-39E8-4B95-B6C7-AEA11DDE86B3}">
      <dsp:nvSpPr>
        <dsp:cNvPr id="0" name=""/>
        <dsp:cNvSpPr/>
      </dsp:nvSpPr>
      <dsp:spPr>
        <a:xfrm>
          <a:off x="0" y="1010405"/>
          <a:ext cx="4505467" cy="926639"/>
        </a:xfrm>
        <a:prstGeom prst="roundRect">
          <a:avLst/>
        </a:prstGeom>
        <a:solidFill>
          <a:schemeClr val="accent2">
            <a:hueOff val="1266638"/>
            <a:satOff val="1444"/>
            <a:lumOff val="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undersampling</a:t>
          </a:r>
        </a:p>
      </dsp:txBody>
      <dsp:txXfrm>
        <a:off x="45235" y="1055640"/>
        <a:ext cx="4414997" cy="836169"/>
      </dsp:txXfrm>
    </dsp:sp>
    <dsp:sp modelId="{4B674D78-8B01-440B-A989-7B37B4753405}">
      <dsp:nvSpPr>
        <dsp:cNvPr id="0" name=""/>
        <dsp:cNvSpPr/>
      </dsp:nvSpPr>
      <dsp:spPr>
        <a:xfrm>
          <a:off x="0" y="2006165"/>
          <a:ext cx="4505467" cy="926639"/>
        </a:xfrm>
        <a:prstGeom prst="roundRect">
          <a:avLst/>
        </a:prstGeom>
        <a:solidFill>
          <a:schemeClr val="accent2">
            <a:hueOff val="2533276"/>
            <a:satOff val="2889"/>
            <a:lumOff val="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Random oversampling</a:t>
          </a:r>
        </a:p>
      </dsp:txBody>
      <dsp:txXfrm>
        <a:off x="45235" y="2051400"/>
        <a:ext cx="4414997" cy="836169"/>
      </dsp:txXfrm>
    </dsp:sp>
    <dsp:sp modelId="{674EC10F-5D14-4720-9FD3-25FF948EA05C}">
      <dsp:nvSpPr>
        <dsp:cNvPr id="0" name=""/>
        <dsp:cNvSpPr/>
      </dsp:nvSpPr>
      <dsp:spPr>
        <a:xfrm>
          <a:off x="0" y="3001925"/>
          <a:ext cx="4505467" cy="926639"/>
        </a:xfrm>
        <a:prstGeom prst="roundRect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balanced class weights argument where possible</a:t>
          </a:r>
        </a:p>
      </dsp:txBody>
      <dsp:txXfrm>
        <a:off x="45235" y="3047160"/>
        <a:ext cx="4414997" cy="83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3C92B-7CF8-45AC-9531-83EDD0B24BBC}">
      <dsp:nvSpPr>
        <dsp:cNvPr id="0" name=""/>
        <dsp:cNvSpPr/>
      </dsp:nvSpPr>
      <dsp:spPr>
        <a:xfrm>
          <a:off x="925488" y="1185"/>
          <a:ext cx="907136" cy="907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AE562-DC39-49E4-B0CA-D1BA67E8DE9C}">
      <dsp:nvSpPr>
        <dsp:cNvPr id="0" name=""/>
        <dsp:cNvSpPr/>
      </dsp:nvSpPr>
      <dsp:spPr>
        <a:xfrm>
          <a:off x="1118812" y="194509"/>
          <a:ext cx="520488" cy="520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C12B-7E2F-4591-8BC8-DE8DE779398B}">
      <dsp:nvSpPr>
        <dsp:cNvPr id="0" name=""/>
        <dsp:cNvSpPr/>
      </dsp:nvSpPr>
      <dsp:spPr>
        <a:xfrm>
          <a:off x="635502" y="1190872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K Nearest Neighbors</a:t>
          </a:r>
        </a:p>
      </dsp:txBody>
      <dsp:txXfrm>
        <a:off x="635502" y="1190872"/>
        <a:ext cx="1487109" cy="594843"/>
      </dsp:txXfrm>
    </dsp:sp>
    <dsp:sp modelId="{70020D40-C9E9-4A3F-881F-59875C716FF3}">
      <dsp:nvSpPr>
        <dsp:cNvPr id="0" name=""/>
        <dsp:cNvSpPr/>
      </dsp:nvSpPr>
      <dsp:spPr>
        <a:xfrm>
          <a:off x="2672841" y="1185"/>
          <a:ext cx="907136" cy="9071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BF7A3-146C-4545-B76D-65FCBFD84AFB}">
      <dsp:nvSpPr>
        <dsp:cNvPr id="0" name=""/>
        <dsp:cNvSpPr/>
      </dsp:nvSpPr>
      <dsp:spPr>
        <a:xfrm>
          <a:off x="2866166" y="194509"/>
          <a:ext cx="520488" cy="520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517E6-9DE6-4FB6-9915-02248AF88D2C}">
      <dsp:nvSpPr>
        <dsp:cNvPr id="0" name=""/>
        <dsp:cNvSpPr/>
      </dsp:nvSpPr>
      <dsp:spPr>
        <a:xfrm>
          <a:off x="2382855" y="1190872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Random Forest</a:t>
          </a:r>
        </a:p>
      </dsp:txBody>
      <dsp:txXfrm>
        <a:off x="2382855" y="1190872"/>
        <a:ext cx="1487109" cy="594843"/>
      </dsp:txXfrm>
    </dsp:sp>
    <dsp:sp modelId="{9E9E6805-6727-4F3C-AB6C-CBA1F23B7207}">
      <dsp:nvSpPr>
        <dsp:cNvPr id="0" name=""/>
        <dsp:cNvSpPr/>
      </dsp:nvSpPr>
      <dsp:spPr>
        <a:xfrm>
          <a:off x="1799165" y="2157493"/>
          <a:ext cx="907136" cy="9071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CBC49-30C1-49D4-AE9D-531D845DC1F8}">
      <dsp:nvSpPr>
        <dsp:cNvPr id="0" name=""/>
        <dsp:cNvSpPr/>
      </dsp:nvSpPr>
      <dsp:spPr>
        <a:xfrm>
          <a:off x="1992489" y="2350817"/>
          <a:ext cx="520488" cy="520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6E1D6-5C98-4639-B3B5-01403A544D9E}">
      <dsp:nvSpPr>
        <dsp:cNvPr id="0" name=""/>
        <dsp:cNvSpPr/>
      </dsp:nvSpPr>
      <dsp:spPr>
        <a:xfrm>
          <a:off x="1509178" y="3347181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Logistic Regression</a:t>
          </a:r>
        </a:p>
      </dsp:txBody>
      <dsp:txXfrm>
        <a:off x="1509178" y="3347181"/>
        <a:ext cx="1487109" cy="594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30066-4136-4CAE-BDD0-FA0C7C5FA403}">
      <dsp:nvSpPr>
        <dsp:cNvPr id="0" name=""/>
        <dsp:cNvSpPr/>
      </dsp:nvSpPr>
      <dsp:spPr>
        <a:xfrm>
          <a:off x="539681" y="766435"/>
          <a:ext cx="880875" cy="880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38B1-998F-4108-BB5D-72F9BEBD162E}">
      <dsp:nvSpPr>
        <dsp:cNvPr id="0" name=""/>
        <dsp:cNvSpPr/>
      </dsp:nvSpPr>
      <dsp:spPr>
        <a:xfrm>
          <a:off x="1368" y="1929964"/>
          <a:ext cx="195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forests -- slow to train</a:t>
          </a:r>
        </a:p>
      </dsp:txBody>
      <dsp:txXfrm>
        <a:off x="1368" y="1929964"/>
        <a:ext cx="1957500" cy="720000"/>
      </dsp:txXfrm>
    </dsp:sp>
    <dsp:sp modelId="{92D8FDA4-7F98-41CA-A2FF-DBD2C813EA6E}">
      <dsp:nvSpPr>
        <dsp:cNvPr id="0" name=""/>
        <dsp:cNvSpPr/>
      </dsp:nvSpPr>
      <dsp:spPr>
        <a:xfrm>
          <a:off x="2839743" y="766435"/>
          <a:ext cx="880875" cy="880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F32CA-C17F-4918-9FFF-5784E8EA1293}">
      <dsp:nvSpPr>
        <dsp:cNvPr id="0" name=""/>
        <dsp:cNvSpPr/>
      </dsp:nvSpPr>
      <dsp:spPr>
        <a:xfrm>
          <a:off x="2301431" y="1929964"/>
          <a:ext cx="195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Logistic regression -- more preprocessing; outliers need to be handled when training</a:t>
          </a:r>
        </a:p>
      </dsp:txBody>
      <dsp:txXfrm>
        <a:off x="2301431" y="1929964"/>
        <a:ext cx="195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8ae3acf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8ae3acf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8ae3acf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88ae3acf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8ae3ac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8ae3ac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8ae3acf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8ae3acf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8ae3acf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88ae3acf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88ae3ac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88ae3ac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8ae3ac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8ae3ac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8ae3acf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8ae3acf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8ae3acf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8ae3acf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8ae3acf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8ae3acf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88ae3a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88ae3a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ad659ba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ad659ba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8ae3ac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8ae3ac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0869932f5804f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0869932f5804f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8ae3acf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8ae3acf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8ae3acf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8ae3acf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8ae3ac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8ae3ac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8ae3ac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8ae3ac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8ae3ac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8ae3ac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59292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69232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858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70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07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13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072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7288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451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6070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90648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2627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496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4877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516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69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tssuru/loan-dat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in/annelosch/" TargetMode="External"/><Relationship Id="rId4" Type="http://schemas.openxmlformats.org/officeDocument/2006/relationships/hyperlink" Target="https://github.com/mathisme/ThinkfulSLCa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5151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79421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317032" y="964590"/>
            <a:ext cx="6509936" cy="2378532"/>
          </a:xfr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200" spc="-150"/>
              <a:t>Which machine learning model can be used to predict whether or not a client will fully pay back their loan?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2E37B1F-F136-4FE7-AEAF-6482101E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427" y="4152334"/>
            <a:ext cx="6505071" cy="514373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SzPct val="110000"/>
              <a:buNone/>
            </a:pPr>
            <a:r>
              <a:rPr lang="en-US" sz="1200">
                <a:solidFill>
                  <a:schemeClr val="bg1"/>
                </a:solidFill>
              </a:rPr>
              <a:t>Anne Losch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used to evaluate models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the classification threshold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base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favors predicting as fully paid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425"/>
            <a:ext cx="3999900" cy="22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6288"/>
            <a:ext cx="4527600" cy="245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532850" y="4536650"/>
            <a:ext cx="26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base model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980675" y="4598450"/>
            <a:ext cx="3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moving the threshold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undersampling, oversampling, class weights: balanced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568950"/>
            <a:ext cx="8520600" cy="3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provide a better balance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 many misclassifications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5949"/>
            <a:ext cx="3786549" cy="20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77250" y="452185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moving threshold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125" y="2394125"/>
            <a:ext cx="4368176" cy="22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06675" y="4521850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undersampling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models using moving the threshold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91599" cy="137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factors affecting choosing model</a:t>
            </a: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675" y="1017725"/>
            <a:ext cx="2788052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49;p27">
            <a:extLst>
              <a:ext uri="{FF2B5EF4-FFF2-40B4-BE49-F238E27FC236}">
                <a16:creationId xmlns:a16="http://schemas.microsoft.com/office/drawing/2014/main" id="{B723CFF6-5B7A-45DA-A898-BA3A27679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673272"/>
              </p:ext>
            </p:extLst>
          </p:nvPr>
        </p:nvGraphicFramePr>
        <p:xfrm>
          <a:off x="311700" y="1152475"/>
          <a:ext cx="42603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83645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518982"/>
            <a:ext cx="5821442" cy="400729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8"/>
          <p:cNvSpPr txBox="1">
            <a:spLocks noGrp="1"/>
          </p:cNvSpPr>
          <p:nvPr>
            <p:ph type="ctrTitle"/>
          </p:nvPr>
        </p:nvSpPr>
        <p:spPr>
          <a:xfrm>
            <a:off x="1962207" y="1546378"/>
            <a:ext cx="5219585" cy="124685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Model of Choice</a:t>
            </a:r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2541703" y="2837767"/>
            <a:ext cx="4060594" cy="89753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/>
              <a:t>Logistic Regression with adjusted classification threshold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on dataset after retraining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911100"/>
            <a:ext cx="611505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0" y="1651175"/>
            <a:ext cx="29146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improve the model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more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lending company for more information on each applicant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 to someone in the financial industry about feature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benefit of a predictive model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 lending companies decide whether or not to accept the application of a potential client.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281250" y="2383025"/>
            <a:ext cx="780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Possible drawbacks of using ml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2" name="Google Shape;62;p14"/>
          <p:cNvSpPr txBox="1"/>
          <p:nvPr/>
        </p:nvSpPr>
        <p:spPr>
          <a:xfrm>
            <a:off x="281250" y="3145300"/>
            <a:ext cx="61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possible misclassifications</a:t>
            </a:r>
            <a:endParaRPr lang="en-US" sz="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on Kaggle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https://www.kaggle.com/itssuru/loan-data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repository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https://github.com/mathisme/ThinkfulSLCap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 --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https://www.linkedin.com/in/annelosch/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misclassifications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7300" y="141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 Positive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pay back their loan when in fact they will not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Effects: Loss of money to the lending company in the amount of the loan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788000" y="1418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 Negative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ML model predicts the potential client will not pay back their loan when in fact they will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Effects: Loss of potential client, loss of money to the lending company in the amount of interest that would have been collected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Lending Club loan data found on Kaggle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2007 - 2010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14 features: 13 numerical, 1 categorical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9,578 observations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0 missing values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/>
              <a:t>Target feature: not fully paid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5906196" y="850606"/>
            <a:ext cx="2592091" cy="344228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-150">
                <a:solidFill>
                  <a:srgbClr val="FFFEFF"/>
                </a:solidFill>
              </a:rPr>
              <a:t>Dataset features</a:t>
            </a:r>
          </a:p>
        </p:txBody>
      </p:sp>
      <p:sp>
        <p:nvSpPr>
          <p:cNvPr id="81" name="Google Shape;81;p17"/>
          <p:cNvSpPr txBox="1"/>
          <p:nvPr/>
        </p:nvSpPr>
        <p:spPr>
          <a:xfrm>
            <a:off x="598932" y="602389"/>
            <a:ext cx="4070353" cy="39364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credit.policy - credit policy, whether or not the client meets the credit underwriting criteria for Lending Club. Boolean value, 1 for yes, 0 for no 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purpose - the purpose of the loan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int.rate - the interest rate of the loan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installment - the monthly installments owed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log.annual.inc - the log of the borrowers annual income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dti - the debt to income ratio of the borrower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fico - the borrowers FICO score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days.with.cr.line - the number of days the borrower has had a credit line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revol.bal - revolving balance, the amount unpaid by the borrower at the end of their credit cycle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revol.util - revolving utilization rate, the amount of credit used relative to their credit limit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inq.last.6mths - the number of inquiries the borrower has had by creditors in the past six months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delinq.2yrs - the number of times the borrower has been thirty or more days past due in the last two years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pub.rec - the number of derogatory public records of the borrower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800"/>
              <a:t>not.fully.paid - a boolean depicting if the loan is not fully paid, 1: the loan is not fully paid, 0: the loan is fully paid</a:t>
            </a:r>
          </a:p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150"/>
              <a:t>Initial transformations of dataset</a:t>
            </a:r>
          </a:p>
        </p:txBody>
      </p:sp>
      <p:graphicFrame>
        <p:nvGraphicFramePr>
          <p:cNvPr id="89" name="Google Shape;87;p18">
            <a:extLst>
              <a:ext uri="{FF2B5EF4-FFF2-40B4-BE49-F238E27FC236}">
                <a16:creationId xmlns:a16="http://schemas.microsoft.com/office/drawing/2014/main" id="{A76AD8B9-9F8F-4511-807A-E0951BFC4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7783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13" y="889862"/>
            <a:ext cx="2866947" cy="3358450"/>
            <a:chOff x="807084" y="1186483"/>
            <a:chExt cx="3822597" cy="447793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561" y="1556628"/>
            <a:ext cx="2740927" cy="1532043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spc="-150">
                <a:solidFill>
                  <a:srgbClr val="FFFEFF"/>
                </a:solidFill>
              </a:rPr>
              <a:t>Main drawback of selected dataset:</a:t>
            </a:r>
          </a:p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600" spc="-150">
                <a:solidFill>
                  <a:srgbClr val="FFFEFF"/>
                </a:solidFill>
              </a:rPr>
              <a:t>Target class imbalance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0112" y="-5029"/>
            <a:ext cx="5063887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17946" y="1083351"/>
            <a:ext cx="4590239" cy="2983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04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9" name="Group 127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0" name="Rectangle 132">
            <a:extLst>
              <a:ext uri="{FF2B5EF4-FFF2-40B4-BE49-F238E27FC236}">
                <a16:creationId xmlns:a16="http://schemas.microsoft.com/office/drawing/2014/main" id="{B953A443-294B-445A-8800-36348C07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34">
            <a:extLst>
              <a:ext uri="{FF2B5EF4-FFF2-40B4-BE49-F238E27FC236}">
                <a16:creationId xmlns:a16="http://schemas.microsoft.com/office/drawing/2014/main" id="{78C8B465-3B66-4260-BB99-1B5436C5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5139928"/>
            <a:chOff x="-417513" y="0"/>
            <a:chExt cx="12584114" cy="6853238"/>
          </a:xfrm>
        </p:grpSpPr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A44A7F58-688E-4FAB-8F35-E1317E0D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C3F725EA-A7F4-43D1-8763-CCF81730A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37916536-9ECD-46FA-9321-9BC1FE6F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60594951-6157-4770-B4CC-51E856E48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61C659B4-5413-4C0E-94C0-77A62D13C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F8898917-C433-46E2-B64C-9959DCBE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A74EDBCC-8167-46A3-88C0-700B69737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A67E927E-7541-4F1F-A650-7EA34A924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">
              <a:extLst>
                <a:ext uri="{FF2B5EF4-FFF2-40B4-BE49-F238E27FC236}">
                  <a16:creationId xmlns:a16="http://schemas.microsoft.com/office/drawing/2014/main" id="{BDD1CA3A-F54D-4B52-B5BE-1C1A034C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">
              <a:extLst>
                <a:ext uri="{FF2B5EF4-FFF2-40B4-BE49-F238E27FC236}">
                  <a16:creationId xmlns:a16="http://schemas.microsoft.com/office/drawing/2014/main" id="{4F2C1832-F5EA-4570-B140-C9865C39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">
              <a:extLst>
                <a:ext uri="{FF2B5EF4-FFF2-40B4-BE49-F238E27FC236}">
                  <a16:creationId xmlns:a16="http://schemas.microsoft.com/office/drawing/2014/main" id="{070A83B1-3E47-43D5-8ECA-AF855C58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">
              <a:extLst>
                <a:ext uri="{FF2B5EF4-FFF2-40B4-BE49-F238E27FC236}">
                  <a16:creationId xmlns:a16="http://schemas.microsoft.com/office/drawing/2014/main" id="{BB2BA416-762A-4171-B3AE-8D821070D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44488F53-1FA7-42B8-BBB3-D9B7CECFF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C652F543-6B84-4EB0-BA9A-FEE0FE824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4C01ECC6-2CEF-411B-9452-1CFE016A4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1E9C8CCE-FD1A-4B8A-B0DD-CCA106162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12B88552-9617-441B-804E-7665EEDB0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FF9BF7E7-292E-4502-8707-719880804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82861330-5217-4BBD-A029-50D39E36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D6E86A53-83A6-4FC9-95CC-A82F6A53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ED068211-CA23-4F84-8EF1-532049651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5850819" y="1762443"/>
            <a:ext cx="2624234" cy="1842332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spc="-150"/>
              <a:t>Techniques utilized to handle imbalance</a:t>
            </a:r>
          </a:p>
        </p:txBody>
      </p:sp>
      <p:graphicFrame>
        <p:nvGraphicFramePr>
          <p:cNvPr id="183" name="Google Shape;99;p20">
            <a:extLst>
              <a:ext uri="{FF2B5EF4-FFF2-40B4-BE49-F238E27FC236}">
                <a16:creationId xmlns:a16="http://schemas.microsoft.com/office/drawing/2014/main" id="{2C6B8A28-62BD-4A6F-AD36-965F8FDAE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865942"/>
              </p:ext>
            </p:extLst>
          </p:nvPr>
        </p:nvGraphicFramePr>
        <p:xfrm>
          <a:off x="603504" y="598833"/>
          <a:ext cx="4505467" cy="394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953A443-294B-445A-8800-36348C07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8C8B465-3B66-4260-BB99-1B5436C5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513992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A44A7F58-688E-4FAB-8F35-E1317E0D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C3F725EA-A7F4-43D1-8763-CCF81730A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37916536-9ECD-46FA-9321-9BC1FE6F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60594951-6157-4770-B4CC-51E856E48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61C659B4-5413-4C0E-94C0-77A62D13C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F8898917-C433-46E2-B64C-9959DCBE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A74EDBCC-8167-46A3-88C0-700B69737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A67E927E-7541-4F1F-A650-7EA34A924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BDD1CA3A-F54D-4B52-B5BE-1C1A034C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4F2C1832-F5EA-4570-B140-C9865C39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070A83B1-3E47-43D5-8ECA-AF855C58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BB2BA416-762A-4171-B3AE-8D821070D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44488F53-1FA7-42B8-BBB3-D9B7CECFF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C652F543-6B84-4EB0-BA9A-FEE0FE824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4C01ECC6-2CEF-411B-9452-1CFE016A4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1E9C8CCE-FD1A-4B8A-B0DD-CCA106162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12B88552-9617-441B-804E-7665EEDB0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F9BF7E7-292E-4502-8707-719880804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82861330-5217-4BBD-A029-50D39E36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D6E86A53-83A6-4FC9-95CC-A82F6A53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ED068211-CA23-4F84-8EF1-532049651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525568" y="336316"/>
            <a:ext cx="3544002" cy="2842652"/>
          </a:xfrm>
        </p:spPr>
        <p:txBody>
          <a:bodyPr spcFirstLastPara="1" vert="horz" lIns="228600" tIns="228600" rIns="228600" bIns="22860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-150" dirty="0"/>
              <a:t>Machine Learning Algorithms Tested</a:t>
            </a:r>
          </a:p>
        </p:txBody>
      </p:sp>
      <p:graphicFrame>
        <p:nvGraphicFramePr>
          <p:cNvPr id="107" name="Google Shape;105;p21">
            <a:extLst>
              <a:ext uri="{FF2B5EF4-FFF2-40B4-BE49-F238E27FC236}">
                <a16:creationId xmlns:a16="http://schemas.microsoft.com/office/drawing/2014/main" id="{486D15DE-F3ED-4CFB-808F-5888FCB85E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942498"/>
              </p:ext>
            </p:extLst>
          </p:nvPr>
        </p:nvGraphicFramePr>
        <p:xfrm>
          <a:off x="4158870" y="543733"/>
          <a:ext cx="4505467" cy="394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</TotalTime>
  <Words>637</Words>
  <Application>Microsoft Office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 Light</vt:lpstr>
      <vt:lpstr>Rockwell</vt:lpstr>
      <vt:lpstr>Wingdings</vt:lpstr>
      <vt:lpstr>Atlas</vt:lpstr>
      <vt:lpstr>Which machine learning model can be used to predict whether or not a client will fully pay back their loan?</vt:lpstr>
      <vt:lpstr>Main benefit of a predictive model</vt:lpstr>
      <vt:lpstr>Type of misclassifications</vt:lpstr>
      <vt:lpstr>Data</vt:lpstr>
      <vt:lpstr>Dataset features</vt:lpstr>
      <vt:lpstr>Initial transformations of dataset</vt:lpstr>
      <vt:lpstr>Main drawback of selected dataset: Target class imbalance</vt:lpstr>
      <vt:lpstr>Techniques utilized to handle imbalance</vt:lpstr>
      <vt:lpstr>Machine Learning Algorithms Tested</vt:lpstr>
      <vt:lpstr>Metrics used to evaluate models</vt:lpstr>
      <vt:lpstr>PowerPoint Presentation</vt:lpstr>
      <vt:lpstr>Moving the classification threshold</vt:lpstr>
      <vt:lpstr>Random undersampling, oversampling, class weights: balanced</vt:lpstr>
      <vt:lpstr>Comparison of models using moving the threshold </vt:lpstr>
      <vt:lpstr>Other factors affecting choosing model</vt:lpstr>
      <vt:lpstr>Model of Choice</vt:lpstr>
      <vt:lpstr>Model Details</vt:lpstr>
      <vt:lpstr>Model performance on dataset after retraining</vt:lpstr>
      <vt:lpstr>Ways to improve the model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machine learning model can be used to predict whether or not a client will fully pay back their loan?</dc:title>
  <cp:lastModifiedBy>Anne</cp:lastModifiedBy>
  <cp:revision>3</cp:revision>
  <dcterms:modified xsi:type="dcterms:W3CDTF">2021-08-30T15:57:46Z</dcterms:modified>
</cp:coreProperties>
</file>