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9" r:id="rId2"/>
    <p:sldId id="256" r:id="rId3"/>
    <p:sldId id="261" r:id="rId4"/>
    <p:sldId id="263" r:id="rId5"/>
    <p:sldId id="265" r:id="rId6"/>
    <p:sldId id="319" r:id="rId7"/>
    <p:sldId id="31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311" r:id="rId18"/>
    <p:sldId id="312" r:id="rId19"/>
    <p:sldId id="315" r:id="rId20"/>
    <p:sldId id="291" r:id="rId21"/>
    <p:sldId id="292" r:id="rId22"/>
    <p:sldId id="293" r:id="rId23"/>
    <p:sldId id="316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18" r:id="rId32"/>
    <p:sldId id="288" r:id="rId33"/>
    <p:sldId id="309" r:id="rId34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84102" autoAdjust="0"/>
  </p:normalViewPr>
  <p:slideViewPr>
    <p:cSldViewPr snapToGrid="0" showGuides="1">
      <p:cViewPr varScale="1">
        <p:scale>
          <a:sx n="110" d="100"/>
          <a:sy n="110" d="100"/>
        </p:scale>
        <p:origin x="3750" y="102"/>
      </p:cViewPr>
      <p:guideLst>
        <p:guide orient="horz" pos="3072"/>
        <p:guide pos="5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30/07/2021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0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30/07/2021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4072393" y="8948703"/>
            <a:ext cx="5081033" cy="51928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1056623" indent="-406394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625575" indent="-325115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275804" indent="-325115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926034" indent="-325115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357626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422649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487672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552695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GB" altLang="en-US" sz="1564" i="0" dirty="0">
              <a:solidFill>
                <a:schemeClr val="tx1"/>
              </a:solidFill>
              <a:latin typeface="UGent Panno Text" panose="0200050604000004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UGent Panno Text" panose="02000506040000040003" pitchFamily="50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>
                <a:latin typeface="UGent Panno Text" panose="02000506040000040003" pitchFamily="50" charset="0"/>
              </a:defRPr>
            </a:lvl1pPr>
            <a:lvl2pPr marL="1170000" indent="-450000">
              <a:lnSpc>
                <a:spcPct val="120000"/>
              </a:lnSpc>
              <a:defRPr sz="3600">
                <a:latin typeface="UGent Panno Text" panose="02000506040000040003" pitchFamily="50" charset="0"/>
              </a:defRPr>
            </a:lvl2pPr>
            <a:lvl3pPr marL="1756800" indent="-450000" defTabSz="457200">
              <a:lnSpc>
                <a:spcPct val="120000"/>
              </a:lnSpc>
              <a:defRPr sz="2800">
                <a:latin typeface="UGent Panno Text" panose="02000506040000040003" pitchFamily="50" charset="0"/>
              </a:defRPr>
            </a:lvl3pPr>
            <a:lvl4pPr marL="2329200" indent="-550800" defTabSz="457200">
              <a:lnSpc>
                <a:spcPct val="120000"/>
              </a:lnSpc>
              <a:defRPr sz="2400">
                <a:latin typeface="UGent Panno Text" panose="02000506040000040003" pitchFamily="50" charset="0"/>
              </a:defRPr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 sz="2000">
                <a:latin typeface="UGent Panno Text" panose="02000506040000040003" pitchFamily="50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30/07/2021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15938010" y="8989381"/>
            <a:ext cx="1400665" cy="4379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1300368" rtl="0" eaLnBrk="1" latinLnBrk="0" hangingPunct="1">
              <a:spcBef>
                <a:spcPct val="20000"/>
              </a:spcBef>
              <a:buClr>
                <a:srgbClr val="0A1E60"/>
              </a:buClr>
              <a:buSzPct val="75000"/>
              <a:buFont typeface="Wingdings" panose="05000000000000000000" pitchFamily="2" charset="2"/>
              <a:buChar char="n"/>
              <a:defRPr sz="3413" b="1" kern="120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1056623" indent="-406394" algn="l" defTabSz="1300368" rtl="0" eaLnBrk="1" latinLnBrk="0" hangingPunct="1">
              <a:spcBef>
                <a:spcPct val="20000"/>
              </a:spcBef>
              <a:buClr>
                <a:srgbClr val="8977BA"/>
              </a:buClr>
              <a:buSzPct val="70000"/>
              <a:buFont typeface="Wingdings" panose="05000000000000000000" pitchFamily="2" charset="2"/>
              <a:buChar char="l"/>
              <a:defRPr sz="2844" kern="120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625575" indent="-325115" algn="l" defTabSz="1300368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w"/>
              <a:defRPr sz="2560" b="1" kern="120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275804" indent="-325115" algn="l" defTabSz="1300368" rtl="0" eaLnBrk="1" latinLnBrk="0" hangingPunct="1">
              <a:spcBef>
                <a:spcPct val="20000"/>
              </a:spcBef>
              <a:buChar char="–"/>
              <a:defRPr sz="2844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926034" indent="-325115" algn="l" defTabSz="1300368" rtl="0" eaLnBrk="1" latinLnBrk="0" hangingPunct="1">
              <a:spcBef>
                <a:spcPct val="20000"/>
              </a:spcBef>
              <a:buChar char="»"/>
              <a:defRPr sz="2844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3576264" indent="-325115" algn="l" defTabSz="1300368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844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4226494" indent="-325115" algn="l" defTabSz="1300368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844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4876724" indent="-325115" algn="l" defTabSz="1300368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844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5526954" indent="-325115" algn="l" defTabSz="1300368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844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C818B8-C78D-45A6-BA19-F2D7C164184D}" type="slidenum">
              <a:rPr lang="nl-NL" altLang="en-US" sz="1564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r>
              <a:rPr lang="nl-NL" altLang="en-US" sz="1564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072393" y="8948703"/>
            <a:ext cx="5081033" cy="51928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1056623" indent="-406394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625575" indent="-325115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275804" indent="-325115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926034" indent="-325115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357626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422649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487672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552695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BE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D</a:t>
            </a:r>
            <a:r>
              <a:rPr lang="nl-NL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en-BE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v</a:t>
            </a:r>
            <a:r>
              <a:rPr lang="nl-NL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O</a:t>
            </a:r>
            <a:r>
              <a:rPr lang="en-BE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p</a:t>
            </a:r>
            <a:r>
              <a:rPr lang="nl-NL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s</a:t>
            </a:r>
            <a:r>
              <a:rPr lang="en-GB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– Software 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D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v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l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o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p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m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n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t 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M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o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d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l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30/07/2021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4072393" y="8948703"/>
            <a:ext cx="5081033" cy="51928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1056623" indent="-406394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625575" indent="-325115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275804" indent="-325115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926034" indent="-325115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357626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422649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487672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552695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BE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D</a:t>
            </a:r>
            <a:r>
              <a:rPr lang="nl-NL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en-BE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v</a:t>
            </a:r>
            <a:r>
              <a:rPr lang="nl-NL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O</a:t>
            </a:r>
            <a:r>
              <a:rPr lang="en-BE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p</a:t>
            </a:r>
            <a:r>
              <a:rPr lang="nl-NL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s</a:t>
            </a:r>
            <a:r>
              <a:rPr lang="en-GB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– Software 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D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v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l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o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p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m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n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t 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M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o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d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l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30/07/2021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15938010" y="8989381"/>
            <a:ext cx="1400665" cy="4379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1300368" rtl="0" eaLnBrk="1" latinLnBrk="0" hangingPunct="1">
              <a:spcBef>
                <a:spcPct val="20000"/>
              </a:spcBef>
              <a:buClr>
                <a:srgbClr val="0A1E60"/>
              </a:buClr>
              <a:buSzPct val="75000"/>
              <a:buFont typeface="Wingdings" panose="05000000000000000000" pitchFamily="2" charset="2"/>
              <a:buChar char="n"/>
              <a:defRPr sz="3413" b="1" kern="120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1056623" indent="-406394" algn="l" defTabSz="1300368" rtl="0" eaLnBrk="1" latinLnBrk="0" hangingPunct="1">
              <a:spcBef>
                <a:spcPct val="20000"/>
              </a:spcBef>
              <a:buClr>
                <a:srgbClr val="8977BA"/>
              </a:buClr>
              <a:buSzPct val="70000"/>
              <a:buFont typeface="Wingdings" panose="05000000000000000000" pitchFamily="2" charset="2"/>
              <a:buChar char="l"/>
              <a:defRPr sz="2844" kern="120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625575" indent="-325115" algn="l" defTabSz="1300368" rtl="0" eaLnBrk="1" latinLnBrk="0" hangingPunct="1">
              <a:spcBef>
                <a:spcPct val="20000"/>
              </a:spcBef>
              <a:buSzPct val="75000"/>
              <a:buFont typeface="Wingdings" panose="05000000000000000000" pitchFamily="2" charset="2"/>
              <a:buChar char="w"/>
              <a:defRPr sz="2560" b="1" kern="120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275804" indent="-325115" algn="l" defTabSz="1300368" rtl="0" eaLnBrk="1" latinLnBrk="0" hangingPunct="1">
              <a:spcBef>
                <a:spcPct val="20000"/>
              </a:spcBef>
              <a:buChar char="–"/>
              <a:defRPr sz="2844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926034" indent="-325115" algn="l" defTabSz="1300368" rtl="0" eaLnBrk="1" latinLnBrk="0" hangingPunct="1">
              <a:spcBef>
                <a:spcPct val="20000"/>
              </a:spcBef>
              <a:buChar char="»"/>
              <a:defRPr sz="2844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3576264" indent="-325115" algn="l" defTabSz="1300368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844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4226494" indent="-325115" algn="l" defTabSz="1300368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844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4876724" indent="-325115" algn="l" defTabSz="1300368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844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5526954" indent="-325115" algn="l" defTabSz="1300368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844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C818B8-C78D-45A6-BA19-F2D7C164184D}" type="slidenum">
              <a:rPr lang="nl-NL" altLang="en-US" sz="1564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r>
              <a:rPr lang="nl-NL" altLang="en-US" sz="1564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nl-NL" altLang="en-US" sz="1564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072393" y="8948703"/>
            <a:ext cx="5081033" cy="51928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1056623" indent="-406394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625575" indent="-325115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275804" indent="-325115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926034" indent="-325115" algn="l" defTabSz="1300368" rtl="0" eaLnBrk="1" latinLnBrk="0" hangingPunct="1"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357626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422649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487672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5526954" indent="-325115" algn="l" defTabSz="1300368" rtl="0" eaLnBrk="0" fontAlgn="base" latinLnBrk="0" hangingPunct="0">
              <a:spcBef>
                <a:spcPct val="0"/>
              </a:spcBef>
              <a:spcAft>
                <a:spcPct val="0"/>
              </a:spcAft>
              <a:defRPr sz="3413" i="1" kern="1200">
                <a:solidFill>
                  <a:srgbClr val="5F5F5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BE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D</a:t>
            </a:r>
            <a:r>
              <a:rPr lang="nl-NL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en-BE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v</a:t>
            </a:r>
            <a:r>
              <a:rPr lang="nl-NL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O</a:t>
            </a:r>
            <a:r>
              <a:rPr lang="en-BE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p</a:t>
            </a:r>
            <a:r>
              <a:rPr lang="nl-NL" altLang="en-US" sz="1564" i="0" dirty="0">
                <a:solidFill>
                  <a:schemeClr val="tx1"/>
                </a:solidFill>
                <a:latin typeface="UGent Panno Text" panose="02000506040000040003" pitchFamily="50" charset="0"/>
              </a:rPr>
              <a:t>s</a:t>
            </a:r>
            <a:r>
              <a:rPr lang="en-GB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– Software 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D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v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l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o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p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m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n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t 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M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o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d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e</a:t>
            </a:r>
            <a:r>
              <a:rPr lang="nl-NL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l</a:t>
            </a:r>
            <a:r>
              <a:rPr lang="en-BE" altLang="en-US" sz="1564" i="0" baseline="0" dirty="0">
                <a:solidFill>
                  <a:schemeClr val="tx1"/>
                </a:solidFill>
                <a:latin typeface="UGent Panno Text" panose="02000506040000040003" pitchFamily="50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30/07/2021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15183366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  <a:latin typeface="UGent Panno Text" panose="02000506040000040003" pitchFamily="50" charset="0"/>
              </a:defRPr>
            </a:lvl1pPr>
          </a:lstStyle>
          <a:p>
            <a:fld id="{434BA3CA-1064-434F-B179-AB3B0298C0D6}" type="datetime1">
              <a:rPr lang="en-GB" smtClean="0"/>
              <a:pPr/>
              <a:t>30/07/2021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  <a:latin typeface="UGent Panno Text" panose="02000506040000040003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b="1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UGent Panno Text" panose="02000506040000040003" pitchFamily="50" charset="0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UGent Panno Text" panose="02000506040000040003" pitchFamily="50" charset="0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UGent Panno Text" panose="02000506040000040003" pitchFamily="50" charset="0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UGent Panno Text" panose="02000506040000040003" pitchFamily="50" charset="0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UGent Panno Text" panose="02000506040000040003" pitchFamily="50" charset="0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UGent Panno Text" panose="02000506040000040003" pitchFamily="50" charset="0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 phases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identified phases in the waterfall model</a:t>
            </a:r>
          </a:p>
          <a:p>
            <a:pPr lvl="1"/>
            <a:r>
              <a:rPr lang="en-US" dirty="0"/>
              <a:t>Requirements analysis and definition</a:t>
            </a:r>
          </a:p>
          <a:p>
            <a:pPr lvl="1"/>
            <a:r>
              <a:rPr lang="en-US" dirty="0"/>
              <a:t>System and software design</a:t>
            </a:r>
          </a:p>
          <a:p>
            <a:pPr lvl="1"/>
            <a:r>
              <a:rPr lang="en-US" dirty="0"/>
              <a:t>Implementation and unit testing</a:t>
            </a:r>
          </a:p>
          <a:p>
            <a:pPr lvl="1"/>
            <a:r>
              <a:rPr lang="en-US" dirty="0"/>
              <a:t>Integration and system testing</a:t>
            </a:r>
          </a:p>
          <a:p>
            <a:pPr lvl="1"/>
            <a:r>
              <a:rPr lang="en-US" dirty="0"/>
              <a:t>Operation and maintenance</a:t>
            </a:r>
          </a:p>
          <a:p>
            <a:r>
              <a:rPr lang="en-US" dirty="0"/>
              <a:t>Main drawback of the waterfall model</a:t>
            </a:r>
          </a:p>
          <a:p>
            <a:pPr lvl="1"/>
            <a:r>
              <a:rPr lang="en-US" dirty="0"/>
              <a:t>Difficulty of accommodating change after the process is underway</a:t>
            </a:r>
          </a:p>
          <a:p>
            <a:pPr lvl="1"/>
            <a:r>
              <a:rPr lang="en-US" dirty="0"/>
              <a:t>In principle, a phase has to be complete before moving onto the next phase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541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Inflexible partitioning of project into distinct stages makes it difficult to respond to changing customer requirements</a:t>
            </a:r>
          </a:p>
          <a:p>
            <a:pPr lvl="1"/>
            <a:r>
              <a:rPr lang="en-US" dirty="0"/>
              <a:t>Only appropriate when requirements are well-understood and changes will be fairly limited during the design process</a:t>
            </a:r>
          </a:p>
          <a:p>
            <a:pPr lvl="1"/>
            <a:r>
              <a:rPr lang="en-US" dirty="0"/>
              <a:t>Few business systems have stable requirements</a:t>
            </a:r>
          </a:p>
          <a:p>
            <a:r>
              <a:rPr lang="en-US" dirty="0"/>
              <a:t>Waterfall model mostly used for large systems engineering projects where a system is developed at several sites</a:t>
            </a:r>
          </a:p>
          <a:p>
            <a:pPr lvl="1"/>
            <a:r>
              <a:rPr lang="en-US" dirty="0"/>
              <a:t>In those circumstances, the plan-driven nature of the waterfall model helps coordinate the work</a:t>
            </a:r>
          </a:p>
        </p:txBody>
      </p:sp>
    </p:spTree>
    <p:extLst>
      <p:ext uri="{BB962C8B-B14F-4D97-AF65-F5344CB8AC3E}">
        <p14:creationId xmlns:p14="http://schemas.microsoft.com/office/powerpoint/2010/main" val="137390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endParaRPr lang="nl-BE" dirty="0"/>
          </a:p>
        </p:txBody>
      </p:sp>
      <p:pic>
        <p:nvPicPr>
          <p:cNvPr id="6" name="Picture 5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49" y="1617156"/>
            <a:ext cx="11684620" cy="62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5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Benefits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Cost of accommodating changing customer requirements is reduced</a:t>
            </a:r>
          </a:p>
          <a:p>
            <a:pPr lvl="1"/>
            <a:r>
              <a:rPr lang="en-US" dirty="0"/>
              <a:t>Amount of analysis and documentation that has to be redone much less than with the waterfall model</a:t>
            </a:r>
          </a:p>
          <a:p>
            <a:r>
              <a:rPr lang="en-US" dirty="0"/>
              <a:t>Easier to get customer feedback on the development work that has been done </a:t>
            </a:r>
          </a:p>
          <a:p>
            <a:pPr lvl="1"/>
            <a:r>
              <a:rPr lang="en-US" dirty="0"/>
              <a:t>Customers can comment on demonstrations of the software and see how much has been implemented</a:t>
            </a:r>
          </a:p>
          <a:p>
            <a:r>
              <a:rPr lang="en-US" dirty="0"/>
              <a:t>More rapid delivery and deployment of useful software to the customer is possible</a:t>
            </a:r>
          </a:p>
          <a:p>
            <a:pPr lvl="1"/>
            <a:r>
              <a:rPr lang="en-US" dirty="0"/>
              <a:t>Customers able to use and gain value from the software earlier than with a waterfall process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165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is not visible </a:t>
            </a:r>
          </a:p>
          <a:p>
            <a:pPr lvl="1"/>
            <a:r>
              <a:rPr lang="en-US" dirty="0"/>
              <a:t>Managers need regular deliverables to measure progress - if systems are developed quickly, it is not cost-effective to produce documents that reflect every version of the system</a:t>
            </a:r>
          </a:p>
          <a:p>
            <a:r>
              <a:rPr lang="en-US" dirty="0"/>
              <a:t>System structure tends to degrade as new increments are added </a:t>
            </a:r>
          </a:p>
          <a:p>
            <a:pPr lvl="1"/>
            <a:r>
              <a:rPr lang="en-US" dirty="0"/>
              <a:t>Unless time and money is spent on refactoring to improve the software, regular change tends to corrupt its structure</a:t>
            </a:r>
          </a:p>
          <a:p>
            <a:pPr lvl="1"/>
            <a:r>
              <a:rPr lang="en-US" dirty="0"/>
              <a:t>Incorporating further software changes becomes increasingly difficult and costly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6696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Reuse-oriented software engineering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6046162" cy="6696000"/>
          </a:xfrm>
        </p:spPr>
        <p:txBody>
          <a:bodyPr>
            <a:normAutofit/>
          </a:bodyPr>
          <a:lstStyle/>
          <a:p>
            <a:r>
              <a:rPr lang="en-US" dirty="0"/>
              <a:t>A.k.a. integration and configuration</a:t>
            </a:r>
          </a:p>
          <a:p>
            <a:r>
              <a:rPr lang="en-US" dirty="0"/>
              <a:t>Based on systematic reuse where systems are integrated from existing components or COTS (Commercial-off-the-shelf) systems</a:t>
            </a:r>
          </a:p>
          <a:p>
            <a:r>
              <a:rPr lang="en-US" dirty="0"/>
              <a:t>Reuse is now the standard approach for building many types of business systems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51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services </a:t>
            </a:r>
          </a:p>
          <a:p>
            <a:pPr lvl="1"/>
            <a:r>
              <a:rPr lang="en-US" dirty="0"/>
              <a:t>Developed according to service standards and available for remote invocation</a:t>
            </a:r>
          </a:p>
          <a:p>
            <a:r>
              <a:rPr lang="en-US" dirty="0"/>
              <a:t>Collections of objects </a:t>
            </a:r>
          </a:p>
          <a:p>
            <a:pPr lvl="1"/>
            <a:r>
              <a:rPr lang="en-US" dirty="0"/>
              <a:t>Developed as a package to be integrated with a component framework such as .NET or J2EE</a:t>
            </a:r>
          </a:p>
          <a:p>
            <a:r>
              <a:rPr lang="en-US" dirty="0"/>
              <a:t>Stand-alone software systems (COTS) </a:t>
            </a:r>
          </a:p>
          <a:p>
            <a:pPr lvl="1"/>
            <a:r>
              <a:rPr lang="en-US" dirty="0"/>
              <a:t>Configured for use in a particular environment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871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REUSe</a:t>
            </a:r>
            <a:r>
              <a:rPr lang="en-US" dirty="0"/>
              <a:t>-oriented software engineering</a:t>
            </a:r>
            <a:endParaRPr lang="nl-BE" dirty="0"/>
          </a:p>
        </p:txBody>
      </p:sp>
      <p:pic>
        <p:nvPicPr>
          <p:cNvPr id="4" name="Picture 3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78" y="5541880"/>
            <a:ext cx="16190202" cy="672877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0118" y="1131997"/>
            <a:ext cx="16046162" cy="6696000"/>
          </a:xfrm>
        </p:spPr>
        <p:txBody>
          <a:bodyPr>
            <a:normAutofit/>
          </a:bodyPr>
          <a:lstStyle/>
          <a:p>
            <a:r>
              <a:rPr lang="en-US" dirty="0"/>
              <a:t>Key process stages</a:t>
            </a:r>
          </a:p>
          <a:p>
            <a:pPr lvl="1"/>
            <a:r>
              <a:rPr lang="en-US" dirty="0"/>
              <a:t>Requirements specification</a:t>
            </a:r>
          </a:p>
          <a:p>
            <a:pPr lvl="1"/>
            <a:r>
              <a:rPr lang="en-US" dirty="0"/>
              <a:t>Software discovery and evaluation</a:t>
            </a:r>
          </a:p>
          <a:p>
            <a:pPr lvl="1"/>
            <a:r>
              <a:rPr lang="en-US" dirty="0"/>
              <a:t>Requirements refinement</a:t>
            </a:r>
          </a:p>
          <a:p>
            <a:pPr lvl="1"/>
            <a:r>
              <a:rPr lang="en-US" dirty="0"/>
              <a:t>Application system configuration</a:t>
            </a:r>
          </a:p>
          <a:p>
            <a:pPr lvl="1"/>
            <a:r>
              <a:rPr lang="en-US" dirty="0"/>
              <a:t>Component adaptation and integration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227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Reduced costs and risks as less software is developed from scratch</a:t>
            </a:r>
          </a:p>
          <a:p>
            <a:pPr lvl="1"/>
            <a:r>
              <a:rPr lang="en-US" dirty="0"/>
              <a:t>Faster delivery and deployment of systems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Requirements compromises are inevitable so system may not meet real needs of users</a:t>
            </a:r>
          </a:p>
          <a:p>
            <a:pPr lvl="1"/>
            <a:r>
              <a:rPr lang="en-US" dirty="0"/>
              <a:t>Loss of control over evolution of reused system elements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627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Coping with change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958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50" charset="0"/>
              </a:rPr>
              <a:t>Software </a:t>
            </a:r>
            <a:r>
              <a:rPr lang="en-BE" dirty="0">
                <a:latin typeface="UGent Panno Text" panose="02000506040000040003" pitchFamily="50" charset="0"/>
              </a:rPr>
              <a:t>D</a:t>
            </a:r>
            <a:r>
              <a:rPr lang="nl-NL" dirty="0">
                <a:latin typeface="UGent Panno Text" panose="02000506040000040003" pitchFamily="50" charset="0"/>
              </a:rPr>
              <a:t>e</a:t>
            </a:r>
            <a:r>
              <a:rPr lang="en-BE" dirty="0">
                <a:latin typeface="UGent Panno Text" panose="02000506040000040003" pitchFamily="50" charset="0"/>
              </a:rPr>
              <a:t>v</a:t>
            </a:r>
            <a:r>
              <a:rPr lang="nl-NL" dirty="0">
                <a:latin typeface="UGent Panno Text" panose="02000506040000040003" pitchFamily="50" charset="0"/>
              </a:rPr>
              <a:t>e</a:t>
            </a:r>
            <a:r>
              <a:rPr lang="en-BE" dirty="0">
                <a:latin typeface="UGent Panno Text" panose="02000506040000040003" pitchFamily="50" charset="0"/>
              </a:rPr>
              <a:t>l</a:t>
            </a:r>
            <a:r>
              <a:rPr lang="nl-NL" dirty="0">
                <a:latin typeface="UGent Panno Text" panose="02000506040000040003" pitchFamily="50" charset="0"/>
              </a:rPr>
              <a:t>o</a:t>
            </a:r>
            <a:r>
              <a:rPr lang="en-BE" dirty="0">
                <a:latin typeface="UGent Panno Text" panose="02000506040000040003" pitchFamily="50" charset="0"/>
              </a:rPr>
              <a:t>p</a:t>
            </a:r>
            <a:r>
              <a:rPr lang="nl-NL" dirty="0">
                <a:latin typeface="UGent Panno Text" panose="02000506040000040003" pitchFamily="50" charset="0"/>
              </a:rPr>
              <a:t>m</a:t>
            </a:r>
            <a:r>
              <a:rPr lang="en-BE" dirty="0">
                <a:latin typeface="UGent Panno Text" panose="02000506040000040003" pitchFamily="50" charset="0"/>
              </a:rPr>
              <a:t>e</a:t>
            </a:r>
            <a:r>
              <a:rPr lang="nl-NL" dirty="0">
                <a:latin typeface="UGent Panno Text" panose="02000506040000040003" pitchFamily="50" charset="0"/>
              </a:rPr>
              <a:t>n</a:t>
            </a:r>
            <a:r>
              <a:rPr lang="en-BE" dirty="0">
                <a:latin typeface="UGent Panno Text" panose="02000506040000040003" pitchFamily="50" charset="0"/>
              </a:rPr>
              <a:t>t </a:t>
            </a:r>
            <a:r>
              <a:rPr lang="nl-NL" dirty="0">
                <a:latin typeface="UGent Panno Text" panose="02000506040000040003" pitchFamily="50" charset="0"/>
              </a:rPr>
              <a:t>m</a:t>
            </a:r>
            <a:r>
              <a:rPr lang="en-BE" dirty="0">
                <a:latin typeface="UGent Panno Text" panose="02000506040000040003" pitchFamily="50" charset="0"/>
              </a:rPr>
              <a:t>o</a:t>
            </a:r>
            <a:r>
              <a:rPr lang="nl-NL" dirty="0">
                <a:latin typeface="UGent Panno Text" panose="02000506040000040003" pitchFamily="50" charset="0"/>
              </a:rPr>
              <a:t>d</a:t>
            </a:r>
            <a:r>
              <a:rPr lang="en-BE" dirty="0">
                <a:latin typeface="UGent Panno Text" panose="02000506040000040003" pitchFamily="50" charset="0"/>
              </a:rPr>
              <a:t>e</a:t>
            </a:r>
            <a:r>
              <a:rPr lang="nl-NL" dirty="0">
                <a:latin typeface="UGent Panno Text" panose="02000506040000040003" pitchFamily="50" charset="0"/>
              </a:rPr>
              <a:t>l</a:t>
            </a:r>
            <a:r>
              <a:rPr lang="en-BE" dirty="0">
                <a:latin typeface="UGent Panno Text" panose="02000506040000040003" pitchFamily="50" charset="0"/>
              </a:rPr>
              <a:t>s</a:t>
            </a:r>
            <a:endParaRPr lang="nl-NL" dirty="0">
              <a:latin typeface="UGent Panno Text" panose="02000506040000040003" pitchFamily="50" charset="0"/>
            </a:endParaRPr>
          </a:p>
        </p:txBody>
      </p:sp>
      <p:sp>
        <p:nvSpPr>
          <p:cNvPr id="20" name="Ondertitel 19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>
                <a:latin typeface="UGent Panno Text" panose="02000506040000040003" pitchFamily="50" charset="0"/>
                <a:ea typeface="ＭＳ Ｐゴシック" panose="020B0600070205080204" pitchFamily="34" charset="-128"/>
              </a:rPr>
              <a:t>Software </a:t>
            </a:r>
            <a:r>
              <a:rPr lang="en-BE" altLang="en-US" sz="3200" dirty="0">
                <a:ea typeface="ＭＳ Ｐゴシック" panose="020B0600070205080204" pitchFamily="34" charset="-128"/>
              </a:rPr>
              <a:t>Development &amp; Operations</a:t>
            </a:r>
            <a:endParaRPr lang="en-US" altLang="en-US" sz="3200" i="1" dirty="0">
              <a:latin typeface="UGent Panno Text" panose="02000506040000040003" pitchFamily="50" charset="0"/>
              <a:ea typeface="ＭＳ Ｐゴシック" panose="020B0600070205080204" pitchFamily="34" charset="-128"/>
            </a:endParaRPr>
          </a:p>
        </p:txBody>
      </p:sp>
      <p:sp>
        <p:nvSpPr>
          <p:cNvPr id="21" name="Tijdelijke aanduiding voor afbeelding 20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3" name="Tijdelijke aanduiding voor afbeelding 2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4" name="Tijdelijke aanduiding voor afbeelding 2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department INTEC</a:t>
            </a:r>
          </a:p>
          <a:p>
            <a:pPr lvl="1"/>
            <a:r>
              <a:rPr lang="en-GB" dirty="0"/>
              <a:t>research group </a:t>
            </a:r>
            <a:r>
              <a:rPr lang="en-GB" dirty="0" err="1"/>
              <a:t>IDLab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</a:t>
            </a:r>
          </a:p>
          <a:p>
            <a:pPr lvl="1"/>
            <a:r>
              <a:rPr lang="en-US" dirty="0"/>
              <a:t>Business changes lead to new and changed system requirements</a:t>
            </a:r>
          </a:p>
          <a:p>
            <a:pPr lvl="1"/>
            <a:r>
              <a:rPr lang="en-US" dirty="0"/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r>
              <a:rPr lang="en-US" dirty="0"/>
              <a:t>Change leads to rework so the costs of change include both rework (e.g. re-analyzing requirements) as well as the costs of implementing new functionality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960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Change avoidance, where the software process includes activities that can anticipate possible changes before significant rework is required</a:t>
            </a:r>
          </a:p>
          <a:p>
            <a:pPr lvl="1"/>
            <a:r>
              <a:rPr lang="en-GB" dirty="0"/>
              <a:t>E.g. a prototype system may be developed to show some key features of the system to customers</a:t>
            </a:r>
          </a:p>
          <a:p>
            <a:r>
              <a:rPr lang="en-GB" dirty="0"/>
              <a:t>Change tolerance, where the process is designed so that changes can be accommodated at relatively low cost</a:t>
            </a:r>
          </a:p>
          <a:p>
            <a:pPr lvl="1"/>
            <a:r>
              <a:rPr lang="en-GB" dirty="0"/>
              <a:t>Normally involves some form of incremental development. Proposed changes may be implemented in increments that have not yet been developed. If this is impossible, then only a single increment (a small part of the system) may have to be altered to incorporate the change.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8223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prototyping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prototype is an initial version of a system used to demonstrate concepts and try out design options</a:t>
            </a:r>
          </a:p>
          <a:p>
            <a:r>
              <a:rPr lang="en-US" dirty="0"/>
              <a:t>A prototype can be used in</a:t>
            </a:r>
          </a:p>
          <a:p>
            <a:pPr lvl="1"/>
            <a:r>
              <a:rPr lang="en-US" dirty="0"/>
              <a:t>The requirements engineering process to help with requirements elicitation and validation</a:t>
            </a:r>
          </a:p>
          <a:p>
            <a:pPr lvl="1"/>
            <a:r>
              <a:rPr lang="en-US" dirty="0"/>
              <a:t>In design processes to explore options and develop a UI design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Improved system usability</a:t>
            </a:r>
          </a:p>
          <a:p>
            <a:pPr lvl="1"/>
            <a:r>
              <a:rPr lang="en-US" dirty="0"/>
              <a:t>A closer match to users’ real needs</a:t>
            </a:r>
          </a:p>
          <a:p>
            <a:pPr lvl="1"/>
            <a:r>
              <a:rPr lang="en-US" dirty="0"/>
              <a:t>Improved design quality</a:t>
            </a:r>
          </a:p>
          <a:p>
            <a:pPr lvl="1"/>
            <a:r>
              <a:rPr lang="en-US" dirty="0"/>
              <a:t>Improved maintainability</a:t>
            </a:r>
          </a:p>
          <a:p>
            <a:pPr lvl="1"/>
            <a:r>
              <a:rPr lang="en-US" dirty="0"/>
              <a:t>Reduced development effort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30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prototype development</a:t>
            </a:r>
            <a:endParaRPr lang="nl-BE" dirty="0"/>
          </a:p>
        </p:txBody>
      </p:sp>
      <p:pic>
        <p:nvPicPr>
          <p:cNvPr id="4" name="Content Placeholder 3" descr="2.9 PrototypeProcess.ep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985" y="3025590"/>
            <a:ext cx="15102703" cy="42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1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</a:t>
            </a:r>
          </a:p>
          <a:p>
            <a:pPr lvl="1"/>
            <a:r>
              <a:rPr lang="en-US" dirty="0"/>
              <a:t>Error checking and recovery may not be included in the prototype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0464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Throw-away prototypes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Prototypes should be discarded after development as they are not a good basis for a production system</a:t>
            </a:r>
          </a:p>
          <a:p>
            <a:pPr lvl="1"/>
            <a:r>
              <a:rPr lang="en-US" dirty="0"/>
              <a:t>It may be impossible to tune the system to meet non-functional requirements</a:t>
            </a:r>
          </a:p>
          <a:p>
            <a:pPr lvl="1"/>
            <a:r>
              <a:rPr lang="en-US" dirty="0"/>
              <a:t>Prototypes are normally undocumented</a:t>
            </a:r>
          </a:p>
          <a:p>
            <a:pPr lvl="1"/>
            <a:r>
              <a:rPr lang="en-US" dirty="0"/>
              <a:t>The prototype structure is usually degraded through rapid change</a:t>
            </a:r>
          </a:p>
          <a:p>
            <a:pPr lvl="1"/>
            <a:r>
              <a:rPr lang="en-US" dirty="0"/>
              <a:t>The prototype probably will not meet normal organizational quality standards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404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Rather than deliver the system as a single delivery, the development and delivery is broken down into increments with each increment delivering part of the required functionality</a:t>
            </a:r>
          </a:p>
          <a:p>
            <a:r>
              <a:rPr lang="en-US" dirty="0"/>
              <a:t>User requirements are </a:t>
            </a:r>
            <a:r>
              <a:rPr lang="en-US" dirty="0" err="1"/>
              <a:t>prioritised</a:t>
            </a:r>
            <a:r>
              <a:rPr lang="en-US" dirty="0"/>
              <a:t> and the highest priority requirements are included in early increments</a:t>
            </a:r>
          </a:p>
          <a:p>
            <a:r>
              <a:rPr lang="en-US" dirty="0"/>
              <a:t>Once the development of an increment is started, the requirements are frozen though requirements for later increments can continue to evolve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27361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</a:t>
            </a:r>
          </a:p>
          <a:p>
            <a:pPr lvl="1"/>
            <a:r>
              <a:rPr lang="en-US" dirty="0"/>
              <a:t>Normal approach used in agile methods</a:t>
            </a:r>
          </a:p>
          <a:p>
            <a:pPr lvl="1"/>
            <a:r>
              <a:rPr lang="en-US" dirty="0"/>
              <a:t>Evaluation done by user/customer proxy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/>
              <a:t>Deploy an increment for use by end-users</a:t>
            </a:r>
          </a:p>
          <a:p>
            <a:pPr lvl="1"/>
            <a:r>
              <a:rPr lang="en-US" dirty="0"/>
              <a:t>More realistic evaluation about practical use of software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951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</a:t>
            </a:r>
            <a:endParaRPr lang="nl-BE" dirty="0"/>
          </a:p>
        </p:txBody>
      </p:sp>
      <p:pic>
        <p:nvPicPr>
          <p:cNvPr id="5" name="Picture 4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39" y="2864314"/>
            <a:ext cx="13318239" cy="45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95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advantages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value can be delivered with each increment so system functionality is available earlier</a:t>
            </a:r>
          </a:p>
          <a:p>
            <a:r>
              <a:rPr lang="en-US" dirty="0"/>
              <a:t>Early increments act as a prototype to help elicit requirements for later increments</a:t>
            </a:r>
          </a:p>
          <a:p>
            <a:r>
              <a:rPr lang="en-US" dirty="0"/>
              <a:t>Lower risk of overall project failure</a:t>
            </a:r>
          </a:p>
          <a:p>
            <a:r>
              <a:rPr lang="en-US" dirty="0"/>
              <a:t>The highest priority system services tend to receive the most testing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5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</a:t>
            </a:r>
            <a:r>
              <a:rPr lang="en-BE" dirty="0"/>
              <a:t>d</a:t>
            </a:r>
            <a:r>
              <a:rPr lang="nl-NL" dirty="0"/>
              <a:t>e</a:t>
            </a:r>
            <a:r>
              <a:rPr lang="en-BE" dirty="0"/>
              <a:t>v</a:t>
            </a:r>
            <a:r>
              <a:rPr lang="nl-NL" dirty="0"/>
              <a:t>e</a:t>
            </a:r>
            <a:r>
              <a:rPr lang="en-BE" dirty="0"/>
              <a:t>l</a:t>
            </a:r>
            <a:r>
              <a:rPr lang="nl-NL" dirty="0"/>
              <a:t>o</a:t>
            </a:r>
            <a:r>
              <a:rPr lang="en-BE" dirty="0"/>
              <a:t>p</a:t>
            </a:r>
            <a:r>
              <a:rPr lang="nl-NL" dirty="0"/>
              <a:t>m</a:t>
            </a:r>
            <a:r>
              <a:rPr lang="en-BE" dirty="0"/>
              <a:t>e</a:t>
            </a:r>
            <a:r>
              <a:rPr lang="nl-NL" dirty="0"/>
              <a:t>n</a:t>
            </a:r>
            <a:r>
              <a:rPr lang="en-BE" dirty="0"/>
              <a:t>t</a:t>
            </a:r>
            <a:r>
              <a:rPr lang="en-US" dirty="0"/>
              <a:t> models</a:t>
            </a:r>
          </a:p>
          <a:p>
            <a:r>
              <a:rPr lang="en-US" dirty="0"/>
              <a:t>Process activities</a:t>
            </a:r>
          </a:p>
          <a:p>
            <a:r>
              <a:rPr lang="en-US" dirty="0"/>
              <a:t>Coping with change</a:t>
            </a:r>
          </a:p>
        </p:txBody>
      </p:sp>
    </p:spTree>
    <p:extLst>
      <p:ext uri="{BB962C8B-B14F-4D97-AF65-F5344CB8AC3E}">
        <p14:creationId xmlns:p14="http://schemas.microsoft.com/office/powerpoint/2010/main" val="1365173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systems require a set of basic facilities that are used by different parts of the system</a:t>
            </a:r>
          </a:p>
          <a:p>
            <a:pPr lvl="1"/>
            <a:r>
              <a:rPr lang="en-US" dirty="0"/>
              <a:t>As requirements are not defined in detail until an increment is to be implemented, it can be hard to identify common facilities that are needed by all increments</a:t>
            </a:r>
          </a:p>
          <a:p>
            <a:r>
              <a:rPr lang="en-US" dirty="0"/>
              <a:t>The essence of iterative processes is that the specification is developed in conjunction with the software</a:t>
            </a:r>
          </a:p>
          <a:p>
            <a:pPr lvl="1"/>
            <a:r>
              <a:rPr lang="en-US" dirty="0"/>
              <a:t>However, this conflicts with the procurement model of many organizations, where the complete system specification is part of the system development contract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2826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points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1828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 software system</a:t>
            </a:r>
          </a:p>
          <a:p>
            <a:pPr lvl="1"/>
            <a:r>
              <a:rPr lang="en-GB" dirty="0"/>
              <a:t>Software process models are abstract representations of these processes</a:t>
            </a:r>
          </a:p>
          <a:p>
            <a:r>
              <a:rPr lang="en-GB" dirty="0"/>
              <a:t>General process models describe the organization of software processes</a:t>
            </a:r>
          </a:p>
          <a:p>
            <a:pPr lvl="1"/>
            <a:r>
              <a:rPr lang="en-GB" dirty="0"/>
              <a:t>Examples of these general models </a:t>
            </a:r>
          </a:p>
          <a:p>
            <a:pPr lvl="2"/>
            <a:r>
              <a:rPr lang="en-GB" dirty="0"/>
              <a:t>Waterfall model</a:t>
            </a:r>
          </a:p>
          <a:p>
            <a:pPr lvl="2"/>
            <a:r>
              <a:rPr lang="en-GB" dirty="0"/>
              <a:t>Incremental development</a:t>
            </a:r>
          </a:p>
          <a:p>
            <a:pPr lvl="2"/>
            <a:r>
              <a:rPr lang="en-GB" dirty="0"/>
              <a:t>Reuse-oriented development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594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Processes should include activities to cope with change</a:t>
            </a:r>
          </a:p>
          <a:p>
            <a:pPr lvl="1"/>
            <a:r>
              <a:rPr lang="en-US" dirty="0"/>
              <a:t>May involve a prototyping phase that helps avoid poor decisions on requirements and design </a:t>
            </a:r>
          </a:p>
          <a:p>
            <a:r>
              <a:rPr lang="en-US" dirty="0"/>
              <a:t>Processes may be structured for iterative development and delivery so that changes may be made without disrupting the system as a whole</a:t>
            </a:r>
          </a:p>
        </p:txBody>
      </p:sp>
    </p:spTree>
    <p:extLst>
      <p:ext uri="{BB962C8B-B14F-4D97-AF65-F5344CB8AC3E}">
        <p14:creationId xmlns:p14="http://schemas.microsoft.com/office/powerpoint/2010/main" val="148228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BE" dirty="0"/>
              <a:t>d</a:t>
            </a:r>
            <a:r>
              <a:rPr lang="nl-NL" dirty="0"/>
              <a:t>e</a:t>
            </a:r>
            <a:r>
              <a:rPr lang="en-BE" dirty="0"/>
              <a:t>v</a:t>
            </a:r>
            <a:r>
              <a:rPr lang="nl-NL" dirty="0"/>
              <a:t>e</a:t>
            </a:r>
            <a:r>
              <a:rPr lang="en-BE" dirty="0" err="1"/>
              <a:t>lopment</a:t>
            </a:r>
            <a:r>
              <a:rPr lang="en-BE" dirty="0"/>
              <a:t>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400" dirty="0"/>
              <a:t>Structured set of activities required to develop a software system </a:t>
            </a:r>
          </a:p>
          <a:p>
            <a:r>
              <a:rPr lang="en-GB" sz="4400" dirty="0"/>
              <a:t>Many different processes but all involve</a:t>
            </a:r>
          </a:p>
          <a:p>
            <a:pPr lvl="1"/>
            <a:r>
              <a:rPr lang="en-GB" sz="3200" b="1" dirty="0"/>
              <a:t>Specification</a:t>
            </a:r>
            <a:r>
              <a:rPr lang="en-GB" sz="3200" dirty="0"/>
              <a:t> – defining what the system should do</a:t>
            </a:r>
          </a:p>
          <a:p>
            <a:pPr lvl="1"/>
            <a:r>
              <a:rPr lang="en-GB" sz="3200" b="1" dirty="0"/>
              <a:t>Design and implementation</a:t>
            </a:r>
            <a:r>
              <a:rPr lang="en-GB" sz="3200" dirty="0"/>
              <a:t> – defining the organization of the system and implementing the system</a:t>
            </a:r>
          </a:p>
          <a:p>
            <a:pPr lvl="1"/>
            <a:r>
              <a:rPr lang="en-GB" sz="3200" b="1" dirty="0"/>
              <a:t>Validation</a:t>
            </a:r>
            <a:r>
              <a:rPr lang="en-GB" sz="3200" dirty="0"/>
              <a:t> – checking that it does what the customer wants</a:t>
            </a:r>
          </a:p>
          <a:p>
            <a:pPr lvl="1"/>
            <a:r>
              <a:rPr lang="en-GB" sz="3200" b="1" dirty="0"/>
              <a:t>Evolution</a:t>
            </a:r>
            <a:r>
              <a:rPr lang="en-GB" sz="3200" dirty="0"/>
              <a:t> – changing the system in response to changing customer needs</a:t>
            </a:r>
          </a:p>
          <a:p>
            <a:r>
              <a:rPr lang="en-GB" sz="4400" dirty="0"/>
              <a:t>A software </a:t>
            </a:r>
            <a:r>
              <a:rPr lang="en-BE" sz="4400" dirty="0"/>
              <a:t>d</a:t>
            </a:r>
            <a:r>
              <a:rPr lang="nl-NL" sz="4400" dirty="0"/>
              <a:t>e</a:t>
            </a:r>
            <a:r>
              <a:rPr lang="en-BE" sz="4400" dirty="0"/>
              <a:t>v</a:t>
            </a:r>
            <a:r>
              <a:rPr lang="nl-NL" sz="4400" dirty="0"/>
              <a:t>e</a:t>
            </a:r>
            <a:r>
              <a:rPr lang="en-BE" sz="4400" dirty="0"/>
              <a:t>l</a:t>
            </a:r>
            <a:r>
              <a:rPr lang="nl-NL" sz="4400" dirty="0"/>
              <a:t>o</a:t>
            </a:r>
            <a:r>
              <a:rPr lang="en-BE" sz="4400" dirty="0"/>
              <a:t>p</a:t>
            </a:r>
            <a:r>
              <a:rPr lang="nl-NL" sz="4400" dirty="0"/>
              <a:t>m</a:t>
            </a:r>
            <a:r>
              <a:rPr lang="en-BE" sz="4400" dirty="0"/>
              <a:t>e</a:t>
            </a:r>
            <a:r>
              <a:rPr lang="nl-NL" sz="4400" dirty="0"/>
              <a:t>n</a:t>
            </a:r>
            <a:r>
              <a:rPr lang="en-BE" sz="4400" dirty="0"/>
              <a:t>t</a:t>
            </a:r>
            <a:r>
              <a:rPr lang="en-GB" sz="4400" dirty="0"/>
              <a:t> model is an abstract representation of a process</a:t>
            </a:r>
          </a:p>
          <a:p>
            <a:pPr lvl="1"/>
            <a:r>
              <a:rPr lang="en-GB" sz="3200" dirty="0"/>
              <a:t>Presents a description of a process from some particular perspective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769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Plan-driven processes </a:t>
            </a:r>
          </a:p>
          <a:p>
            <a:pPr lvl="1"/>
            <a:r>
              <a:rPr lang="en-GB" dirty="0"/>
              <a:t>Processes where all of the process activities are planned in advance and progress is measured against this plan</a:t>
            </a:r>
          </a:p>
          <a:p>
            <a:r>
              <a:rPr lang="en-GB" dirty="0"/>
              <a:t>Agile processes</a:t>
            </a:r>
          </a:p>
          <a:p>
            <a:pPr lvl="1"/>
            <a:r>
              <a:rPr lang="en-GB" dirty="0"/>
              <a:t>Planning is incremental and it is easier to change the process to reflect changing customer requirements </a:t>
            </a:r>
          </a:p>
          <a:p>
            <a:r>
              <a:rPr lang="en-GB" dirty="0"/>
              <a:t>In practice, most practical processes include elements of both plan-driven and agile approaches </a:t>
            </a:r>
          </a:p>
          <a:p>
            <a:r>
              <a:rPr lang="en-GB" dirty="0"/>
              <a:t>There are no right or wrong software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3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E0CFBB-C344-47F7-8AF3-41E08A268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96" y="3397909"/>
            <a:ext cx="9728482" cy="3404968"/>
          </a:xfrm>
        </p:spPr>
      </p:pic>
    </p:spTree>
    <p:extLst>
      <p:ext uri="{BB962C8B-B14F-4D97-AF65-F5344CB8AC3E}">
        <p14:creationId xmlns:p14="http://schemas.microsoft.com/office/powerpoint/2010/main" val="385105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BE" dirty="0"/>
              <a:t>d</a:t>
            </a:r>
            <a:r>
              <a:rPr lang="nl-NL" dirty="0"/>
              <a:t>e</a:t>
            </a:r>
            <a:r>
              <a:rPr lang="en-BE" dirty="0"/>
              <a:t>v</a:t>
            </a:r>
            <a:r>
              <a:rPr lang="nl-NL" dirty="0"/>
              <a:t>e</a:t>
            </a:r>
            <a:r>
              <a:rPr lang="en-BE" dirty="0"/>
              <a:t>l</a:t>
            </a:r>
            <a:r>
              <a:rPr lang="nl-NL" dirty="0"/>
              <a:t>o</a:t>
            </a:r>
            <a:r>
              <a:rPr lang="en-BE" dirty="0"/>
              <a:t>p</a:t>
            </a:r>
            <a:r>
              <a:rPr lang="nl-NL" dirty="0"/>
              <a:t>m</a:t>
            </a:r>
            <a:r>
              <a:rPr lang="en-BE" dirty="0"/>
              <a:t>e</a:t>
            </a:r>
            <a:r>
              <a:rPr lang="nl-NL" dirty="0"/>
              <a:t>n</a:t>
            </a:r>
            <a:r>
              <a:rPr lang="en-BE" dirty="0"/>
              <a:t>t</a:t>
            </a:r>
            <a:r>
              <a:rPr lang="en-US" dirty="0"/>
              <a:t>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3644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BE" dirty="0"/>
              <a:t>d</a:t>
            </a:r>
            <a:r>
              <a:rPr lang="nl-NL" dirty="0"/>
              <a:t>e</a:t>
            </a:r>
            <a:r>
              <a:rPr lang="en-BE" dirty="0"/>
              <a:t>v</a:t>
            </a:r>
            <a:r>
              <a:rPr lang="nl-NL" dirty="0"/>
              <a:t>e</a:t>
            </a:r>
            <a:r>
              <a:rPr lang="en-BE" dirty="0"/>
              <a:t>l</a:t>
            </a:r>
            <a:r>
              <a:rPr lang="nl-NL" dirty="0"/>
              <a:t>o</a:t>
            </a:r>
            <a:r>
              <a:rPr lang="en-BE" dirty="0"/>
              <a:t>p</a:t>
            </a:r>
            <a:r>
              <a:rPr lang="nl-NL" dirty="0"/>
              <a:t>m</a:t>
            </a:r>
            <a:r>
              <a:rPr lang="en-BE" dirty="0"/>
              <a:t>e</a:t>
            </a:r>
            <a:r>
              <a:rPr lang="nl-NL" dirty="0"/>
              <a:t>n</a:t>
            </a:r>
            <a:r>
              <a:rPr lang="en-BE" dirty="0"/>
              <a:t>t</a:t>
            </a:r>
            <a:r>
              <a:rPr lang="en-US" dirty="0"/>
              <a:t>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</a:t>
            </a:r>
          </a:p>
          <a:p>
            <a:pPr lvl="1"/>
            <a:r>
              <a:rPr lang="en-GB" dirty="0"/>
              <a:t>Separate and distinct phases of specification and development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</a:t>
            </a:r>
          </a:p>
          <a:p>
            <a:pPr lvl="1"/>
            <a:r>
              <a:rPr lang="en-GB" dirty="0"/>
              <a:t>Plan-driven or agile</a:t>
            </a:r>
          </a:p>
          <a:p>
            <a:r>
              <a:rPr lang="en-GB" dirty="0"/>
              <a:t>Reuse-oriented software engineering</a:t>
            </a:r>
          </a:p>
          <a:p>
            <a:pPr lvl="1"/>
            <a:r>
              <a:rPr lang="en-GB" dirty="0"/>
              <a:t>The system is assembled from existing components</a:t>
            </a:r>
          </a:p>
          <a:p>
            <a:pPr lvl="1"/>
            <a:r>
              <a:rPr lang="en-GB" dirty="0"/>
              <a:t>Plan-driven or agile</a:t>
            </a:r>
          </a:p>
          <a:p>
            <a:r>
              <a:rPr lang="en-GB" dirty="0"/>
              <a:t>In practice, most large systems are developed using a process that incorporates elements from all of these models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602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  <a:endParaRPr lang="nl-BE" dirty="0"/>
          </a:p>
        </p:txBody>
      </p:sp>
      <p:pic>
        <p:nvPicPr>
          <p:cNvPr id="6" name="Picture 5" descr="2.1.Waterfall-model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227" y="1686522"/>
            <a:ext cx="11743063" cy="66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UK-EA_1_0_13.potx" id="{3422B44F-9C4A-4B5C-86EE-8C047584F1CF}" vid="{C5508D21-9C79-4514-B72F-1DB3438D53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1463</Words>
  <Application>Microsoft Office PowerPoint</Application>
  <PresentationFormat>Custom</PresentationFormat>
  <Paragraphs>167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UGent Panno Text</vt:lpstr>
      <vt:lpstr>Office Theme</vt:lpstr>
      <vt:lpstr>PowerPoint Presentation</vt:lpstr>
      <vt:lpstr>Software Development models</vt:lpstr>
      <vt:lpstr>Overview</vt:lpstr>
      <vt:lpstr>software development models</vt:lpstr>
      <vt:lpstr>Plan-Driven and agile processes</vt:lpstr>
      <vt:lpstr>PowerPoint Presentation</vt:lpstr>
      <vt:lpstr>Software development models</vt:lpstr>
      <vt:lpstr>Software development models</vt:lpstr>
      <vt:lpstr>Waterfall model</vt:lpstr>
      <vt:lpstr>Waterfall model phases</vt:lpstr>
      <vt:lpstr>Waterfall model problems</vt:lpstr>
      <vt:lpstr>Incremental development</vt:lpstr>
      <vt:lpstr>Incremental development Benefits</vt:lpstr>
      <vt:lpstr>Incremental development problems</vt:lpstr>
      <vt:lpstr>Reuse-oriented software engineering</vt:lpstr>
      <vt:lpstr>Types of reusable software</vt:lpstr>
      <vt:lpstr>REUSe-oriented software engineering</vt:lpstr>
      <vt:lpstr>Advantages and disadvantages</vt:lpstr>
      <vt:lpstr>Coping with change</vt:lpstr>
      <vt:lpstr>Coping with change</vt:lpstr>
      <vt:lpstr>Reducing the costs of rework</vt:lpstr>
      <vt:lpstr>Software prototyping</vt:lpstr>
      <vt:lpstr>Process of prototype development</vt:lpstr>
      <vt:lpstr>Prototype development</vt:lpstr>
      <vt:lpstr>Throw-away prototypes</vt:lpstr>
      <vt:lpstr>Incremental delivery</vt:lpstr>
      <vt:lpstr>Incremental development and delivery</vt:lpstr>
      <vt:lpstr>Incremental delivery</vt:lpstr>
      <vt:lpstr>Incremental delivery advantages</vt:lpstr>
      <vt:lpstr>Incremental delivery problems</vt:lpstr>
      <vt:lpstr>Key points</vt:lpstr>
      <vt:lpstr>Key points</vt:lpstr>
      <vt:lpstr>Key points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Volckaert</dc:creator>
  <cp:lastModifiedBy>Bruno Volckaert (UGent-imec)</cp:lastModifiedBy>
  <cp:revision>79</cp:revision>
  <dcterms:created xsi:type="dcterms:W3CDTF">2016-09-27T07:14:09Z</dcterms:created>
  <dcterms:modified xsi:type="dcterms:W3CDTF">2021-07-30T07:04:30Z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i4>13</vt:i4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5">
    <vt:lpwstr>set text box and shape defaults</vt:lpwstr>
  </property>
  <property fmtid="{D5CDD505-2E9C-101B-9397-08002B2CF9AE}" pid="11" name="Cmt 6">
    <vt:lpwstr>end slide text acc. to letter</vt:lpwstr>
  </property>
  <property fmtid="{D5CDD505-2E9C-101B-9397-08002B2CF9AE}" pid="12" name="Cmt 7">
    <vt:lpwstr>logo opening slide sharpened</vt:lpwstr>
  </property>
  <property fmtid="{D5CDD505-2E9C-101B-9397-08002B2CF9AE}" pid="13" name="Cmt 8-9">
    <vt:lpwstr>comments 19-9-2016</vt:lpwstr>
  </property>
  <property fmtid="{D5CDD505-2E9C-101B-9397-08002B2CF9AE}" pid="14" name="Cmt 10">
    <vt:lpwstr>social media data redesigned</vt:lpwstr>
  </property>
  <property fmtid="{D5CDD505-2E9C-101B-9397-08002B2CF9AE}" pid="15" name="Cmt 11">
    <vt:lpwstr>Title Slide renamed to TitleSlide</vt:lpwstr>
  </property>
  <property fmtid="{D5CDD505-2E9C-101B-9397-08002B2CF9AE}" pid="16" name="Cmt 12">
    <vt:lpwstr>Title and text size</vt:lpwstr>
  </property>
  <property fmtid="{D5CDD505-2E9C-101B-9397-08002B2CF9AE}" pid="17" name="Cmt 13">
    <vt:lpwstr>socmed pictos &gt; normal view</vt:lpwstr>
  </property>
</Properties>
</file>