
<file path=[Content_Types].xml><?xml version="1.0" encoding="utf-8"?>
<Types xmlns="http://schemas.openxmlformats.org/package/2006/content-types">
  <Default Extension="docx" ContentType="application/vnd.openxmlformats-officedocument.wordprocessingml.documen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60"/>
  </p:notesMasterIdLst>
  <p:sldIdLst>
    <p:sldId id="259" r:id="rId2"/>
    <p:sldId id="256" r:id="rId3"/>
    <p:sldId id="261" r:id="rId4"/>
    <p:sldId id="262" r:id="rId5"/>
    <p:sldId id="265" r:id="rId6"/>
    <p:sldId id="266" r:id="rId7"/>
    <p:sldId id="267" r:id="rId8"/>
    <p:sldId id="268" r:id="rId9"/>
    <p:sldId id="269" r:id="rId10"/>
    <p:sldId id="270" r:id="rId11"/>
    <p:sldId id="271" r:id="rId12"/>
    <p:sldId id="349" r:id="rId13"/>
    <p:sldId id="351" r:id="rId14"/>
    <p:sldId id="274" r:id="rId15"/>
    <p:sldId id="276" r:id="rId16"/>
    <p:sldId id="279" r:id="rId17"/>
    <p:sldId id="281" r:id="rId18"/>
    <p:sldId id="282" r:id="rId19"/>
    <p:sldId id="283" r:id="rId20"/>
    <p:sldId id="286" r:id="rId21"/>
    <p:sldId id="352" r:id="rId22"/>
    <p:sldId id="313" r:id="rId23"/>
    <p:sldId id="314" r:id="rId24"/>
    <p:sldId id="353" r:id="rId25"/>
    <p:sldId id="315" r:id="rId26"/>
    <p:sldId id="319" r:id="rId27"/>
    <p:sldId id="325" r:id="rId28"/>
    <p:sldId id="332" r:id="rId29"/>
    <p:sldId id="356" r:id="rId30"/>
    <p:sldId id="297" r:id="rId31"/>
    <p:sldId id="298" r:id="rId32"/>
    <p:sldId id="300" r:id="rId33"/>
    <p:sldId id="301" r:id="rId34"/>
    <p:sldId id="303" r:id="rId35"/>
    <p:sldId id="304" r:id="rId36"/>
    <p:sldId id="305" r:id="rId37"/>
    <p:sldId id="306" r:id="rId38"/>
    <p:sldId id="307" r:id="rId39"/>
    <p:sldId id="309" r:id="rId40"/>
    <p:sldId id="310" r:id="rId41"/>
    <p:sldId id="311" r:id="rId42"/>
    <p:sldId id="330" r:id="rId43"/>
    <p:sldId id="331" r:id="rId44"/>
    <p:sldId id="291" r:id="rId45"/>
    <p:sldId id="357" r:id="rId46"/>
    <p:sldId id="336" r:id="rId47"/>
    <p:sldId id="337" r:id="rId48"/>
    <p:sldId id="338" r:id="rId49"/>
    <p:sldId id="340" r:id="rId50"/>
    <p:sldId id="358" r:id="rId51"/>
    <p:sldId id="342" r:id="rId52"/>
    <p:sldId id="341" r:id="rId53"/>
    <p:sldId id="346" r:id="rId54"/>
    <p:sldId id="360" r:id="rId55"/>
    <p:sldId id="290" r:id="rId56"/>
    <p:sldId id="348" r:id="rId57"/>
    <p:sldId id="359" r:id="rId58"/>
    <p:sldId id="361" r:id="rId59"/>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29" autoAdjust="0"/>
    <p:restoredTop sz="84102" autoAdjust="0"/>
  </p:normalViewPr>
  <p:slideViewPr>
    <p:cSldViewPr snapToGrid="0" showGuides="1">
      <p:cViewPr varScale="1">
        <p:scale>
          <a:sx n="108" d="100"/>
          <a:sy n="108" d="100"/>
        </p:scale>
        <p:origin x="3864" y="102"/>
      </p:cViewPr>
      <p:guideLst>
        <p:guide orient="horz" pos="3072"/>
        <p:guide pos="54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20/11/2024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55688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7AE184E0-0BD4-4705-A12B-9B71DDE63301}" type="slidenum">
              <a:rPr lang="en-GB" smtClean="0"/>
              <a:t>‹#›</a:t>
            </a:fld>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dirty="0"/>
              <a:t>Click to edit Master title style</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
        <p:nvSpPr>
          <p:cNvPr id="1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UGent Panno Text" panose="02000506040000040003" pitchFamily="50" charset="0"/>
              </a:defRPr>
            </a:lvl1pPr>
          </a:lstStyle>
          <a:p>
            <a:r>
              <a:rPr lang="en-US" noProof="0" dirty="0"/>
              <a:t>Click to edit Master title style</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atin typeface="UGent Panno Text" panose="02000506040000040003" pitchFamily="50" charset="0"/>
              </a:defRPr>
            </a:lvl1pPr>
            <a:lvl2pPr marL="1170000" indent="-450000">
              <a:lnSpc>
                <a:spcPct val="120000"/>
              </a:lnSpc>
              <a:defRPr sz="3600">
                <a:latin typeface="UGent Panno Text" panose="02000506040000040003" pitchFamily="50" charset="0"/>
              </a:defRPr>
            </a:lvl2pPr>
            <a:lvl3pPr marL="1756800" indent="-450000" defTabSz="457200">
              <a:lnSpc>
                <a:spcPct val="120000"/>
              </a:lnSpc>
              <a:defRPr sz="2800">
                <a:latin typeface="UGent Panno Text" panose="02000506040000040003" pitchFamily="50" charset="0"/>
              </a:defRPr>
            </a:lvl3pPr>
            <a:lvl4pPr marL="2329200" indent="-550800" defTabSz="457200">
              <a:lnSpc>
                <a:spcPct val="120000"/>
              </a:lnSpc>
              <a:defRPr sz="2400">
                <a:latin typeface="UGent Panno Text" panose="02000506040000040003" pitchFamily="50" charset="0"/>
              </a:defRPr>
            </a:lvl4pPr>
            <a:lvl5pPr marL="2962800" indent="-442800" defTabSz="457200">
              <a:lnSpc>
                <a:spcPct val="120000"/>
              </a:lnSpc>
              <a:buFont typeface="Arial" panose="020B0604020202020204" pitchFamily="34" charset="0"/>
              <a:buChar char="̶"/>
              <a:defRPr sz="2000">
                <a:latin typeface="UGent Panno Text" panose="02000506040000040003" pitchFamily="50"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20/11/2024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7"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dirty="0">
                <a:solidFill>
                  <a:schemeClr val="tx1"/>
                </a:solidFill>
                <a:latin typeface="Times New Roman" panose="02020603050405020304" pitchFamily="18" charset="0"/>
              </a:rPr>
              <a:t> </a:t>
            </a:r>
          </a:p>
        </p:txBody>
      </p:sp>
      <p:sp>
        <p:nvSpPr>
          <p:cNvPr id="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BE" altLang="en-US" sz="1564" i="0" dirty="0">
                <a:solidFill>
                  <a:schemeClr val="tx1"/>
                </a:solidFill>
                <a:latin typeface="UGent Panno Text" panose="02000506040000040003" pitchFamily="50" charset="0"/>
              </a:rPr>
              <a:t>D</a:t>
            </a:r>
            <a:r>
              <a:rPr lang="nl-NL" altLang="en-US" sz="1564" i="0" dirty="0">
                <a:solidFill>
                  <a:schemeClr val="tx1"/>
                </a:solidFill>
                <a:latin typeface="UGent Panno Text" panose="02000506040000040003" pitchFamily="50" charset="0"/>
              </a:rPr>
              <a:t>e</a:t>
            </a:r>
            <a:r>
              <a:rPr lang="en-BE" altLang="en-US" sz="1564" i="0" dirty="0">
                <a:solidFill>
                  <a:schemeClr val="tx1"/>
                </a:solidFill>
                <a:latin typeface="UGent Panno Text" panose="02000506040000040003" pitchFamily="50" charset="0"/>
              </a:rPr>
              <a:t>v</a:t>
            </a:r>
            <a:r>
              <a:rPr lang="nl-NL" altLang="en-US" sz="1564" i="0" dirty="0">
                <a:solidFill>
                  <a:schemeClr val="tx1"/>
                </a:solidFill>
                <a:latin typeface="UGent Panno Text" panose="02000506040000040003" pitchFamily="50" charset="0"/>
              </a:rPr>
              <a:t>O</a:t>
            </a:r>
            <a:r>
              <a:rPr lang="en-BE" altLang="en-US" sz="1564" i="0" dirty="0">
                <a:solidFill>
                  <a:schemeClr val="tx1"/>
                </a:solidFill>
                <a:latin typeface="UGent Panno Text" panose="02000506040000040003" pitchFamily="50" charset="0"/>
              </a:rPr>
              <a:t>p</a:t>
            </a:r>
            <a:r>
              <a:rPr lang="nl-NL" altLang="en-US" sz="1564" i="0" dirty="0">
                <a:solidFill>
                  <a:schemeClr val="tx1"/>
                </a:solidFill>
                <a:latin typeface="UGent Panno Text" panose="02000506040000040003" pitchFamily="50" charset="0"/>
              </a:rPr>
              <a:t>s</a:t>
            </a:r>
            <a:r>
              <a:rPr lang="en-BE" altLang="en-US" sz="1564" i="0" dirty="0">
                <a:solidFill>
                  <a:schemeClr val="tx1"/>
                </a:solidFill>
                <a:latin typeface="UGent Panno Text" panose="02000506040000040003" pitchFamily="50" charset="0"/>
              </a:rPr>
              <a:t> </a:t>
            </a:r>
            <a:r>
              <a:rPr lang="en-GB" altLang="en-US" sz="1564" i="0" baseline="0" dirty="0">
                <a:solidFill>
                  <a:schemeClr val="tx1"/>
                </a:solidFill>
                <a:latin typeface="UGent Panno Text" panose="02000506040000040003" pitchFamily="50" charset="0"/>
              </a:rPr>
              <a:t>– Requirements engineering</a:t>
            </a:r>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20/11/2024</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11"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vl1p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20/11/2024</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
        <p:nvSpPr>
          <p:cNvPr id="8"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9"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20/11/2024</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latin typeface="UGent Panno Text" panose="02000506040000040003" pitchFamily="50" charset="0"/>
              </a:defRPr>
            </a:lvl1pPr>
          </a:lstStyle>
          <a:p>
            <a:fld id="{434BA3CA-1064-434F-B179-AB3B0298C0D6}" type="datetime1">
              <a:rPr lang="en-GB" smtClean="0"/>
              <a:pPr/>
              <a:t>20/11/2024</a:t>
            </a:fld>
            <a:endParaRPr lang="en-GB"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latin typeface="UGent Panno Text" panose="02000506040000040003" pitchFamily="50" charset="0"/>
              </a:defRPr>
            </a:lvl1pPr>
          </a:lstStyle>
          <a:p>
            <a:endParaRPr lang="en-GB"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UGent Panno Text" panose="02000506040000040003" pitchFamily="50" charset="0"/>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UGent Panno Text" panose="02000506040000040003" pitchFamily="50" charset="0"/>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package" Target="../embeddings/Microsoft_Word_Document.docx"/><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package" Target="../embeddings/Microsoft_Word_Document1.docx"/><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2" Type="http://schemas.openxmlformats.org/officeDocument/2006/relationships/image" Target="../media/image13.emf"/><Relationship Id="rId1" Type="http://schemas.openxmlformats.org/officeDocument/2006/relationships/slideLayout" Target="../slideLayouts/slideLayout4.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key features</a:t>
            </a:r>
            <a:endParaRPr lang="nl-BE" dirty="0"/>
          </a:p>
        </p:txBody>
      </p:sp>
      <p:sp>
        <p:nvSpPr>
          <p:cNvPr id="3" name="Content Placeholder 2"/>
          <p:cNvSpPr>
            <a:spLocks noGrp="1"/>
          </p:cNvSpPr>
          <p:nvPr>
            <p:ph idx="1"/>
          </p:nvPr>
        </p:nvSpPr>
        <p:spPr/>
        <p:txBody>
          <a:bodyPr>
            <a:normAutofit fontScale="92500" lnSpcReduction="10000"/>
          </a:bodyPr>
          <a:lstStyle/>
          <a:p>
            <a:r>
              <a:rPr lang="en-US" dirty="0"/>
              <a:t>Individual care management </a:t>
            </a:r>
          </a:p>
          <a:p>
            <a:pPr lvl="1"/>
            <a:r>
              <a:rPr lang="en-US" dirty="0"/>
              <a:t>Clinicians can create records for patients, edit the information in the system, view patient history, etc. The system supports data summaries so that doctors can quickly learn about the key problems and treatments that have been prescribed</a:t>
            </a:r>
          </a:p>
          <a:p>
            <a:r>
              <a:rPr lang="en-US" dirty="0"/>
              <a:t>Patient monitoring </a:t>
            </a:r>
          </a:p>
          <a:p>
            <a:pPr lvl="1"/>
            <a:r>
              <a:rPr lang="en-US" dirty="0"/>
              <a:t>The system monitors the records of patients that are involved in treatment and issues warnings if possible problems are detected</a:t>
            </a:r>
          </a:p>
          <a:p>
            <a:r>
              <a:rPr lang="en-US" dirty="0"/>
              <a:t>Administrative reporting </a:t>
            </a:r>
          </a:p>
          <a:p>
            <a:pPr lvl="1"/>
            <a:r>
              <a:rPr lang="en-US" dirty="0"/>
              <a:t>The system generates monthly management reports showing the number of patients treated at each clinic, the number of patients who have entered and left the care system, number of patients sectioned, the drugs prescribed and their costs, etc. </a:t>
            </a:r>
          </a:p>
        </p:txBody>
      </p:sp>
      <p:sp>
        <p:nvSpPr>
          <p:cNvPr id="5" name="Rectangle 4"/>
          <p:cNvSpPr/>
          <p:nvPr/>
        </p:nvSpPr>
        <p:spPr>
          <a:xfrm>
            <a:off x="15971784" y="20320"/>
            <a:ext cx="1375698" cy="461665"/>
          </a:xfrm>
          <a:prstGeom prst="rect">
            <a:avLst/>
          </a:prstGeom>
        </p:spPr>
        <p:txBody>
          <a:bodyPr wrap="none">
            <a:spAutoFit/>
          </a:bodyPr>
          <a:lstStyle/>
          <a:p>
            <a:r>
              <a:rPr lang="en-US" sz="2400" dirty="0">
                <a:solidFill>
                  <a:srgbClr val="FF0000"/>
                </a:solidFill>
                <a:latin typeface="UGent Panno Text" panose="02000506040000040003"/>
              </a:rPr>
              <a:t>EXAMPLE</a:t>
            </a:r>
            <a:endParaRPr lang="nl-BE" sz="2400" dirty="0">
              <a:solidFill>
                <a:srgbClr val="FF0000"/>
              </a:solidFill>
              <a:latin typeface="UGent Panno Text" panose="02000506040000040003"/>
            </a:endParaRPr>
          </a:p>
        </p:txBody>
      </p:sp>
    </p:spTree>
    <p:extLst>
      <p:ext uri="{BB962C8B-B14F-4D97-AF65-F5344CB8AC3E}">
        <p14:creationId xmlns:p14="http://schemas.microsoft.com/office/powerpoint/2010/main" val="13158080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concerns</a:t>
            </a:r>
            <a:endParaRPr lang="nl-BE" dirty="0"/>
          </a:p>
        </p:txBody>
      </p:sp>
      <p:sp>
        <p:nvSpPr>
          <p:cNvPr id="3" name="Content Placeholder 2"/>
          <p:cNvSpPr>
            <a:spLocks noGrp="1"/>
          </p:cNvSpPr>
          <p:nvPr>
            <p:ph idx="1"/>
          </p:nvPr>
        </p:nvSpPr>
        <p:spPr/>
        <p:txBody>
          <a:bodyPr>
            <a:normAutofit/>
          </a:bodyPr>
          <a:lstStyle/>
          <a:p>
            <a:r>
              <a:rPr lang="en-US" dirty="0"/>
              <a:t>Privacy</a:t>
            </a:r>
          </a:p>
          <a:p>
            <a:pPr lvl="1"/>
            <a:r>
              <a:rPr lang="en-US" dirty="0"/>
              <a:t>It is essential that patient information is confidential and is never disclosed to anyone apart from </a:t>
            </a:r>
            <a:r>
              <a:rPr lang="en-US" dirty="0" err="1"/>
              <a:t>authorised</a:t>
            </a:r>
            <a:r>
              <a:rPr lang="en-US" dirty="0"/>
              <a:t> medical staff and the patient themselves</a:t>
            </a:r>
          </a:p>
          <a:p>
            <a:r>
              <a:rPr lang="en-US" dirty="0"/>
              <a:t>Safety</a:t>
            </a:r>
          </a:p>
          <a:p>
            <a:pPr lvl="1"/>
            <a:r>
              <a:rPr lang="en-US" dirty="0"/>
              <a:t>Some mental illnesses cause patients to become suicidal or a danger to other people. Wherever possible, the system should warn medical staff about potentially suicidal or dangerous patients</a:t>
            </a:r>
          </a:p>
          <a:p>
            <a:pPr lvl="1"/>
            <a:r>
              <a:rPr lang="en-US" dirty="0"/>
              <a:t>The system must be available when needed otherwise safety may be compromised and it may be impossible to prescribe the correct medication to patients</a:t>
            </a:r>
          </a:p>
        </p:txBody>
      </p:sp>
      <p:sp>
        <p:nvSpPr>
          <p:cNvPr id="4" name="Rectangle 3"/>
          <p:cNvSpPr/>
          <p:nvPr/>
        </p:nvSpPr>
        <p:spPr>
          <a:xfrm>
            <a:off x="15829157" y="0"/>
            <a:ext cx="1454244"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306290922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and system requirements</a:t>
            </a:r>
            <a:endParaRPr lang="nl-BE" dirty="0"/>
          </a:p>
        </p:txBody>
      </p:sp>
      <p:pic>
        <p:nvPicPr>
          <p:cNvPr id="4" name="Picture 3" descr="4.1 UserSysReq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5070" y="1212662"/>
            <a:ext cx="9435377" cy="7278719"/>
          </a:xfrm>
          <a:prstGeom prst="rect">
            <a:avLst/>
          </a:prstGeom>
        </p:spPr>
      </p:pic>
      <p:sp>
        <p:nvSpPr>
          <p:cNvPr id="6" name="Rectangle 5"/>
          <p:cNvSpPr/>
          <p:nvPr/>
        </p:nvSpPr>
        <p:spPr>
          <a:xfrm>
            <a:off x="15962977" y="0"/>
            <a:ext cx="1375698" cy="461665"/>
          </a:xfrm>
          <a:prstGeom prst="rect">
            <a:avLst/>
          </a:prstGeom>
        </p:spPr>
        <p:txBody>
          <a:bodyPr wrap="none">
            <a:spAutoFit/>
          </a:bodyPr>
          <a:lstStyle/>
          <a:p>
            <a:r>
              <a:rPr lang="en-US" sz="2400" dirty="0">
                <a:solidFill>
                  <a:srgbClr val="FF0000"/>
                </a:solidFill>
                <a:latin typeface="UGent Panno Text" panose="02000506040000040003"/>
              </a:rPr>
              <a:t>EXAMPLE</a:t>
            </a:r>
            <a:endParaRPr lang="nl-BE" sz="2400" dirty="0">
              <a:solidFill>
                <a:srgbClr val="FF0000"/>
              </a:solidFill>
              <a:latin typeface="UGent Panno Text" panose="02000506040000040003"/>
            </a:endParaRPr>
          </a:p>
        </p:txBody>
      </p:sp>
    </p:spTree>
    <p:extLst>
      <p:ext uri="{BB962C8B-B14F-4D97-AF65-F5344CB8AC3E}">
        <p14:creationId xmlns:p14="http://schemas.microsoft.com/office/powerpoint/2010/main" val="32988505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Functional and non-functional requirements</a:t>
            </a:r>
            <a:endParaRPr lang="nl-BE" dirty="0"/>
          </a:p>
        </p:txBody>
      </p:sp>
    </p:spTree>
    <p:extLst>
      <p:ext uri="{BB962C8B-B14F-4D97-AF65-F5344CB8AC3E}">
        <p14:creationId xmlns:p14="http://schemas.microsoft.com/office/powerpoint/2010/main" val="348332232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Functional and non-functional requirements</a:t>
            </a:r>
            <a:endParaRPr lang="nl-BE" dirty="0"/>
          </a:p>
        </p:txBody>
      </p:sp>
      <p:sp>
        <p:nvSpPr>
          <p:cNvPr id="3" name="Content Placeholder 2"/>
          <p:cNvSpPr>
            <a:spLocks noGrp="1"/>
          </p:cNvSpPr>
          <p:nvPr>
            <p:ph idx="1"/>
          </p:nvPr>
        </p:nvSpPr>
        <p:spPr/>
        <p:txBody>
          <a:bodyPr>
            <a:normAutofit fontScale="92500" lnSpcReduction="10000"/>
          </a:bodyPr>
          <a:lstStyle/>
          <a:p>
            <a:r>
              <a:rPr lang="en-US" dirty="0"/>
              <a:t>Functional requirements</a:t>
            </a:r>
          </a:p>
          <a:p>
            <a:pPr lvl="1"/>
            <a:r>
              <a:rPr lang="en-US" dirty="0"/>
              <a:t>Statements of services the system should provide, how the system should react to particular inputs and how the system should behave in particular situations</a:t>
            </a:r>
          </a:p>
          <a:p>
            <a:pPr lvl="1"/>
            <a:r>
              <a:rPr lang="en-US" dirty="0"/>
              <a:t>May state what the system should not do</a:t>
            </a:r>
          </a:p>
          <a:p>
            <a:r>
              <a:rPr lang="en-US" dirty="0"/>
              <a:t>Non-functional requirements</a:t>
            </a:r>
          </a:p>
          <a:p>
            <a:pPr lvl="1"/>
            <a:r>
              <a:rPr lang="en-US" dirty="0"/>
              <a:t>Constraints on the services or functions offered by the system such as timing constraints, constraints on the development process, standards, etc.</a:t>
            </a:r>
          </a:p>
          <a:p>
            <a:pPr lvl="1"/>
            <a:r>
              <a:rPr lang="en-US" dirty="0"/>
              <a:t>Often apply to the system as a whole rather than individual features or services</a:t>
            </a:r>
          </a:p>
          <a:p>
            <a:r>
              <a:rPr lang="en-US" dirty="0"/>
              <a:t>Domain requirements</a:t>
            </a:r>
          </a:p>
          <a:p>
            <a:pPr lvl="1"/>
            <a:r>
              <a:rPr lang="en-US" dirty="0"/>
              <a:t>Constraints on the system from the domain of operation</a:t>
            </a:r>
          </a:p>
          <a:p>
            <a:endParaRPr lang="nl-BE" dirty="0"/>
          </a:p>
        </p:txBody>
      </p:sp>
    </p:spTree>
    <p:extLst>
      <p:ext uri="{BB962C8B-B14F-4D97-AF65-F5344CB8AC3E}">
        <p14:creationId xmlns:p14="http://schemas.microsoft.com/office/powerpoint/2010/main" val="24688038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Functional requirements</a:t>
            </a:r>
            <a:endParaRPr lang="nl-BE" dirty="0"/>
          </a:p>
        </p:txBody>
      </p:sp>
      <p:sp>
        <p:nvSpPr>
          <p:cNvPr id="3" name="Content Placeholder 2"/>
          <p:cNvSpPr>
            <a:spLocks noGrp="1"/>
          </p:cNvSpPr>
          <p:nvPr>
            <p:ph idx="1"/>
          </p:nvPr>
        </p:nvSpPr>
        <p:spPr/>
        <p:txBody>
          <a:bodyPr/>
          <a:lstStyle/>
          <a:p>
            <a:r>
              <a:rPr lang="en-US" dirty="0"/>
              <a:t>A user shall be able to search the appointments lists for all clinics</a:t>
            </a:r>
          </a:p>
          <a:p>
            <a:r>
              <a:rPr lang="en-US" dirty="0"/>
              <a:t>The system shall generate each day, for each clinic, a list of patients who are expected to attend appointments that day</a:t>
            </a:r>
          </a:p>
          <a:p>
            <a:r>
              <a:rPr lang="en-US" dirty="0"/>
              <a:t>Each staff member using the system shall be uniquely identified by his or her 8-digit employee number</a:t>
            </a:r>
          </a:p>
        </p:txBody>
      </p:sp>
      <p:sp>
        <p:nvSpPr>
          <p:cNvPr id="5" name="Rectangle 4"/>
          <p:cNvSpPr/>
          <p:nvPr/>
        </p:nvSpPr>
        <p:spPr>
          <a:xfrm>
            <a:off x="15869797" y="-1016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2591484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a:t>
            </a:r>
            <a:endParaRPr lang="nl-BE" dirty="0"/>
          </a:p>
        </p:txBody>
      </p:sp>
      <p:sp>
        <p:nvSpPr>
          <p:cNvPr id="3" name="Content Placeholder 2"/>
          <p:cNvSpPr>
            <a:spLocks noGrp="1"/>
          </p:cNvSpPr>
          <p:nvPr>
            <p:ph idx="1"/>
          </p:nvPr>
        </p:nvSpPr>
        <p:spPr/>
        <p:txBody>
          <a:bodyPr>
            <a:normAutofit/>
          </a:bodyPr>
          <a:lstStyle/>
          <a:p>
            <a:r>
              <a:rPr lang="en-US" dirty="0"/>
              <a:t>Define system properties and constraints </a:t>
            </a:r>
          </a:p>
          <a:p>
            <a:pPr lvl="1"/>
            <a:r>
              <a:rPr lang="en-US" dirty="0"/>
              <a:t>e.g. reliability, response time and storage requirements</a:t>
            </a:r>
          </a:p>
          <a:p>
            <a:pPr lvl="1"/>
            <a:r>
              <a:rPr lang="en-US" dirty="0"/>
              <a:t>Constraints are I/O device capability, hardware limitations, etc.</a:t>
            </a:r>
          </a:p>
          <a:p>
            <a:r>
              <a:rPr lang="en-US" dirty="0"/>
              <a:t>Process requirements may also be specified </a:t>
            </a:r>
          </a:p>
          <a:p>
            <a:pPr lvl="1"/>
            <a:r>
              <a:rPr lang="en-US" dirty="0"/>
              <a:t>Mandating a particular IDE, programming language or development method</a:t>
            </a:r>
          </a:p>
          <a:p>
            <a:r>
              <a:rPr lang="en-US" dirty="0"/>
              <a:t>Non-functional requirements may be more critical than functional requirements</a:t>
            </a:r>
          </a:p>
          <a:p>
            <a:pPr lvl="1"/>
            <a:r>
              <a:rPr lang="en-US" dirty="0"/>
              <a:t>If these are not met, the system may be useless</a:t>
            </a:r>
          </a:p>
          <a:p>
            <a:endParaRPr lang="nl-BE" dirty="0"/>
          </a:p>
        </p:txBody>
      </p:sp>
    </p:spTree>
    <p:extLst>
      <p:ext uri="{BB962C8B-B14F-4D97-AF65-F5344CB8AC3E}">
        <p14:creationId xmlns:p14="http://schemas.microsoft.com/office/powerpoint/2010/main" val="26412028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implementation</a:t>
            </a:r>
            <a:endParaRPr lang="nl-BE" dirty="0"/>
          </a:p>
        </p:txBody>
      </p:sp>
      <p:sp>
        <p:nvSpPr>
          <p:cNvPr id="3" name="Content Placeholder 2"/>
          <p:cNvSpPr>
            <a:spLocks noGrp="1"/>
          </p:cNvSpPr>
          <p:nvPr>
            <p:ph idx="1"/>
          </p:nvPr>
        </p:nvSpPr>
        <p:spPr/>
        <p:txBody>
          <a:bodyPr>
            <a:normAutofit/>
          </a:bodyPr>
          <a:lstStyle/>
          <a:p>
            <a:r>
              <a:rPr lang="en-US" dirty="0"/>
              <a:t>Non-functional requirements may affect the overall architecture of a system rather than the individual components </a:t>
            </a:r>
          </a:p>
          <a:p>
            <a:pPr lvl="1"/>
            <a:r>
              <a:rPr lang="en-US" dirty="0"/>
              <a:t>E.g. to ensure that performance requirements are met, you may have to organize the system to minimize communications between components</a:t>
            </a:r>
          </a:p>
          <a:p>
            <a:r>
              <a:rPr lang="en-US" dirty="0"/>
              <a:t>A single non-functional requirement, such as a security requirement, may generate a number of related functional requirements that define system services that are required</a:t>
            </a:r>
          </a:p>
          <a:p>
            <a:pPr lvl="1"/>
            <a:r>
              <a:rPr lang="en-US" dirty="0"/>
              <a:t>It may also generate requirements that restrict existing requirements</a:t>
            </a:r>
          </a:p>
          <a:p>
            <a:endParaRPr lang="nl-BE" dirty="0"/>
          </a:p>
        </p:txBody>
      </p:sp>
    </p:spTree>
    <p:extLst>
      <p:ext uri="{BB962C8B-B14F-4D97-AF65-F5344CB8AC3E}">
        <p14:creationId xmlns:p14="http://schemas.microsoft.com/office/powerpoint/2010/main" val="840837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classifications</a:t>
            </a:r>
            <a:endParaRPr lang="nl-BE" dirty="0"/>
          </a:p>
        </p:txBody>
      </p:sp>
      <p:sp>
        <p:nvSpPr>
          <p:cNvPr id="3" name="Content Placeholder 2"/>
          <p:cNvSpPr>
            <a:spLocks noGrp="1"/>
          </p:cNvSpPr>
          <p:nvPr>
            <p:ph idx="1"/>
          </p:nvPr>
        </p:nvSpPr>
        <p:spPr>
          <a:xfrm>
            <a:off x="835826" y="1194364"/>
            <a:ext cx="7738260" cy="7294880"/>
          </a:xfrm>
        </p:spPr>
        <p:txBody>
          <a:bodyPr>
            <a:normAutofit fontScale="77500" lnSpcReduction="20000"/>
          </a:bodyPr>
          <a:lstStyle/>
          <a:p>
            <a:r>
              <a:rPr lang="en-US" dirty="0"/>
              <a:t>Product requirements</a:t>
            </a:r>
          </a:p>
          <a:p>
            <a:pPr lvl="1"/>
            <a:r>
              <a:rPr lang="en-US" dirty="0"/>
              <a:t>Requirements which specify that the delivered product must behave in a particular way e.g. execution speed, reliability, etc.</a:t>
            </a:r>
          </a:p>
          <a:p>
            <a:r>
              <a:rPr lang="en-US" dirty="0" err="1"/>
              <a:t>Organisational</a:t>
            </a:r>
            <a:r>
              <a:rPr lang="en-US" dirty="0"/>
              <a:t> requirements</a:t>
            </a:r>
          </a:p>
          <a:p>
            <a:pPr lvl="1"/>
            <a:r>
              <a:rPr lang="en-US" dirty="0"/>
              <a:t>Requirements which are a consequence of </a:t>
            </a:r>
            <a:r>
              <a:rPr lang="en-US" dirty="0" err="1"/>
              <a:t>organisational</a:t>
            </a:r>
            <a:r>
              <a:rPr lang="en-US" dirty="0"/>
              <a:t> policies and procedures e.g. process standards used, implementation requirements, etc.</a:t>
            </a:r>
          </a:p>
          <a:p>
            <a:r>
              <a:rPr lang="en-US" dirty="0"/>
              <a:t>External requirements</a:t>
            </a:r>
          </a:p>
          <a:p>
            <a:pPr lvl="1"/>
            <a:r>
              <a:rPr lang="en-US" dirty="0"/>
              <a:t>Requirements which arise from factors which are external to the system and its development process e.g. interoperability requirements, legislative requirements, etc.</a:t>
            </a:r>
          </a:p>
          <a:p>
            <a:pPr lvl="2"/>
            <a:r>
              <a:rPr lang="en-US" dirty="0"/>
              <a:t>Legislative = created by legislation offices (e.g. parliament)</a:t>
            </a:r>
          </a:p>
          <a:p>
            <a:pPr lvl="2"/>
            <a:r>
              <a:rPr lang="en-US" dirty="0"/>
              <a:t>Regulatory = created by regulation agencies (e.g. environment regulation office)</a:t>
            </a:r>
          </a:p>
          <a:p>
            <a:endParaRPr lang="nl-BE" dirty="0"/>
          </a:p>
        </p:txBody>
      </p:sp>
      <p:pic>
        <p:nvPicPr>
          <p:cNvPr id="4" name="Picture 3" descr="4.3 Non-functionalReq.eps">
            <a:extLst>
              <a:ext uri="{FF2B5EF4-FFF2-40B4-BE49-F238E27FC236}">
                <a16:creationId xmlns:a16="http://schemas.microsoft.com/office/drawing/2014/main" id="{512784C7-8664-478B-AB94-7F49D3BC061A}"/>
              </a:ext>
            </a:extLst>
          </p:cNvPr>
          <p:cNvPicPr>
            <a:picLocks noChangeAspect="1"/>
          </p:cNvPicPr>
          <p:nvPr/>
        </p:nvPicPr>
        <p:blipFill>
          <a:blip r:embed="rId2"/>
          <a:stretch>
            <a:fillRect/>
          </a:stretch>
        </p:blipFill>
        <p:spPr>
          <a:xfrm>
            <a:off x="8574086" y="2280355"/>
            <a:ext cx="8764589" cy="4917222"/>
          </a:xfrm>
          <a:prstGeom prst="rect">
            <a:avLst/>
          </a:prstGeom>
        </p:spPr>
      </p:pic>
    </p:spTree>
    <p:extLst>
      <p:ext uri="{BB962C8B-B14F-4D97-AF65-F5344CB8AC3E}">
        <p14:creationId xmlns:p14="http://schemas.microsoft.com/office/powerpoint/2010/main" val="3164225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Examples of non-functional requirements</a:t>
            </a:r>
            <a:endParaRPr lang="nl-BE" dirty="0"/>
          </a:p>
        </p:txBody>
      </p:sp>
      <p:graphicFrame>
        <p:nvGraphicFramePr>
          <p:cNvPr id="5" name="Table 4"/>
          <p:cNvGraphicFramePr>
            <a:graphicFrameLocks noGrp="1"/>
          </p:cNvGraphicFramePr>
          <p:nvPr>
            <p:extLst>
              <p:ext uri="{D42A27DB-BD31-4B8C-83A1-F6EECF244321}">
                <p14:modId xmlns:p14="http://schemas.microsoft.com/office/powerpoint/2010/main" val="1645609156"/>
              </p:ext>
            </p:extLst>
          </p:nvPr>
        </p:nvGraphicFramePr>
        <p:xfrm>
          <a:off x="3908477" y="2416278"/>
          <a:ext cx="9138930" cy="4968240"/>
        </p:xfrm>
        <a:graphic>
          <a:graphicData uri="http://schemas.openxmlformats.org/drawingml/2006/table">
            <a:tbl>
              <a:tblPr firstRow="1" bandRow="1">
                <a:tableStyleId>{69CF1AB2-1976-4502-BF36-3FF5EA218861}</a:tableStyleId>
              </a:tblPr>
              <a:tblGrid>
                <a:gridCol w="9138930">
                  <a:extLst>
                    <a:ext uri="{9D8B030D-6E8A-4147-A177-3AD203B41FA5}">
                      <a16:colId xmlns:a16="http://schemas.microsoft.com/office/drawing/2014/main" val="20000"/>
                    </a:ext>
                  </a:extLst>
                </a:gridCol>
              </a:tblGrid>
              <a:tr h="4948084">
                <a:tc>
                  <a:txBody>
                    <a:bodyPr/>
                    <a:lstStyle/>
                    <a:p>
                      <a:r>
                        <a:rPr lang="en-GB" sz="2400" b="1" kern="1200" dirty="0"/>
                        <a:t>Product requirement</a:t>
                      </a:r>
                    </a:p>
                    <a:p>
                      <a:r>
                        <a:rPr lang="en-GB" sz="2400" b="0" kern="1200" dirty="0"/>
                        <a:t>The Mentcare system shall be available to all clinics during normal working hours (Mon–Fri, 0830–17.30). Downtime within normal working hours shall not exceed five seconds in any one day.</a:t>
                      </a:r>
                    </a:p>
                    <a:p>
                      <a:endParaRPr lang="en-GB" sz="2400" b="0" kern="1200" dirty="0"/>
                    </a:p>
                    <a:p>
                      <a:r>
                        <a:rPr lang="en-GB" sz="2400" b="1" kern="1200" dirty="0"/>
                        <a:t>Organizational requirement</a:t>
                      </a:r>
                      <a:br>
                        <a:rPr lang="en-GB" sz="2400" b="0" kern="1200" dirty="0"/>
                      </a:br>
                      <a:r>
                        <a:rPr lang="en-GB" sz="2400" b="0" kern="1200" dirty="0"/>
                        <a:t>Users of the Mentcare system shall authenticate themselves using their health authority identity card.</a:t>
                      </a:r>
                    </a:p>
                    <a:p>
                      <a:endParaRPr lang="en-GB" sz="2400" b="0" kern="1200" dirty="0"/>
                    </a:p>
                    <a:p>
                      <a:r>
                        <a:rPr lang="en-GB" sz="2400" b="1" kern="1200" dirty="0"/>
                        <a:t>External requirement</a:t>
                      </a:r>
                      <a:br>
                        <a:rPr lang="en-GB" sz="2400" b="0" kern="1200" dirty="0"/>
                      </a:br>
                      <a:r>
                        <a:rPr lang="en-GB" sz="2400" b="0" kern="1200" dirty="0"/>
                        <a:t>The system shall implement patient privacy provisions as set out in HStan-03-2006-priv. </a:t>
                      </a:r>
                    </a:p>
                    <a:p>
                      <a:endParaRPr lang="en-US" sz="3200" b="0" dirty="0"/>
                    </a:p>
                  </a:txBody>
                  <a:tcPr/>
                </a:tc>
                <a:extLst>
                  <a:ext uri="{0D108BD9-81ED-4DB2-BD59-A6C34878D82A}">
                    <a16:rowId xmlns:a16="http://schemas.microsoft.com/office/drawing/2014/main" val="10000"/>
                  </a:ext>
                </a:extLst>
              </a:tr>
            </a:tbl>
          </a:graphicData>
        </a:graphic>
      </p:graphicFrame>
      <p:sp>
        <p:nvSpPr>
          <p:cNvPr id="7" name="Rectangle 6"/>
          <p:cNvSpPr/>
          <p:nvPr/>
        </p:nvSpPr>
        <p:spPr>
          <a:xfrm>
            <a:off x="15890117" y="1016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976770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p:cNvSpPr>
            <a:spLocks noGrp="1"/>
          </p:cNvSpPr>
          <p:nvPr>
            <p:ph type="ctrTitle"/>
          </p:nvPr>
        </p:nvSpPr>
        <p:spPr/>
        <p:txBody>
          <a:bodyPr/>
          <a:lstStyle/>
          <a:p>
            <a:pPr>
              <a:lnSpc>
                <a:spcPct val="80000"/>
              </a:lnSpc>
            </a:pPr>
            <a:r>
              <a:rPr lang="en-US" altLang="en-US" sz="9600" dirty="0">
                <a:ea typeface="ＭＳ Ｐゴシック" panose="020B0600070205080204" pitchFamily="34" charset="-128"/>
              </a:rPr>
              <a:t>Requirements engineering</a:t>
            </a:r>
            <a:endParaRPr lang="en-US" altLang="en-US" sz="9600" i="1" dirty="0">
              <a:ea typeface="ＭＳ Ｐゴシック" panose="020B0600070205080204" pitchFamily="34" charset="-128"/>
            </a:endParaRPr>
          </a:p>
        </p:txBody>
      </p:sp>
      <p:sp>
        <p:nvSpPr>
          <p:cNvPr id="20" name="Ondertitel 19"/>
          <p:cNvSpPr>
            <a:spLocks noGrp="1"/>
          </p:cNvSpPr>
          <p:nvPr>
            <p:ph type="subTitle" idx="1"/>
          </p:nvPr>
        </p:nvSpPr>
        <p:spPr/>
        <p:txBody>
          <a:bodyPr>
            <a:noAutofit/>
          </a:bodyPr>
          <a:lstStyle/>
          <a:p>
            <a:pPr>
              <a:lnSpc>
                <a:spcPct val="80000"/>
              </a:lnSpc>
            </a:pPr>
            <a:r>
              <a:rPr lang="en-US" altLang="en-US" sz="3200" dirty="0">
                <a:latin typeface="UGent Panno Text" panose="02000506040000040003" pitchFamily="50" charset="0"/>
                <a:ea typeface="ＭＳ Ｐゴシック" panose="020B0600070205080204" pitchFamily="34" charset="-128"/>
              </a:rPr>
              <a:t>Software </a:t>
            </a:r>
            <a:r>
              <a:rPr lang="en-BE" altLang="en-US" sz="3200" dirty="0">
                <a:latin typeface="UGent Panno Text" panose="02000506040000040003" pitchFamily="50" charset="0"/>
                <a:ea typeface="ＭＳ Ｐゴシック" panose="020B0600070205080204" pitchFamily="34" charset="-128"/>
              </a:rPr>
              <a:t>D</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v</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l</a:t>
            </a:r>
            <a:r>
              <a:rPr lang="nl-NL" altLang="en-US" sz="3200" dirty="0">
                <a:latin typeface="UGent Panno Text" panose="02000506040000040003" pitchFamily="50" charset="0"/>
                <a:ea typeface="ＭＳ Ｐゴシック" panose="020B0600070205080204" pitchFamily="34" charset="-128"/>
              </a:rPr>
              <a:t>o</a:t>
            </a:r>
            <a:r>
              <a:rPr lang="en-BE" altLang="en-US" sz="3200" dirty="0">
                <a:latin typeface="UGent Panno Text" panose="02000506040000040003" pitchFamily="50" charset="0"/>
                <a:ea typeface="ＭＳ Ｐゴシック" panose="020B0600070205080204" pitchFamily="34" charset="-128"/>
              </a:rPr>
              <a:t>p</a:t>
            </a:r>
            <a:r>
              <a:rPr lang="nl-NL" altLang="en-US" sz="3200" dirty="0">
                <a:latin typeface="UGent Panno Text" panose="02000506040000040003" pitchFamily="50" charset="0"/>
                <a:ea typeface="ＭＳ Ｐゴシック" panose="020B0600070205080204" pitchFamily="34" charset="-128"/>
              </a:rPr>
              <a:t>m</a:t>
            </a:r>
            <a:r>
              <a:rPr lang="en-BE" altLang="en-US" sz="3200" dirty="0">
                <a:latin typeface="UGent Panno Text" panose="02000506040000040003" pitchFamily="50" charset="0"/>
                <a:ea typeface="ＭＳ Ｐゴシック" panose="020B0600070205080204" pitchFamily="34" charset="-128"/>
              </a:rPr>
              <a:t>e</a:t>
            </a:r>
            <a:r>
              <a:rPr lang="nl-NL" altLang="en-US" sz="3200" dirty="0">
                <a:latin typeface="UGent Panno Text" panose="02000506040000040003" pitchFamily="50" charset="0"/>
                <a:ea typeface="ＭＳ Ｐゴシック" panose="020B0600070205080204" pitchFamily="34" charset="-128"/>
              </a:rPr>
              <a:t>n</a:t>
            </a:r>
            <a:r>
              <a:rPr lang="en-BE" altLang="en-US" sz="3200" dirty="0">
                <a:latin typeface="UGent Panno Text" panose="02000506040000040003" pitchFamily="50" charset="0"/>
                <a:ea typeface="ＭＳ Ｐゴシック" panose="020B0600070205080204" pitchFamily="34" charset="-128"/>
              </a:rPr>
              <a:t>t &amp; </a:t>
            </a:r>
            <a:r>
              <a:rPr lang="nl-NL" altLang="en-US" sz="3200" dirty="0">
                <a:latin typeface="UGent Panno Text" panose="02000506040000040003" pitchFamily="50" charset="0"/>
                <a:ea typeface="ＭＳ Ｐゴシック" panose="020B0600070205080204" pitchFamily="34" charset="-128"/>
              </a:rPr>
              <a:t>O</a:t>
            </a:r>
            <a:r>
              <a:rPr lang="en-BE" altLang="en-US" sz="3200" dirty="0">
                <a:latin typeface="UGent Panno Text" panose="02000506040000040003" pitchFamily="50" charset="0"/>
                <a:ea typeface="ＭＳ Ｐゴシック" panose="020B0600070205080204" pitchFamily="34" charset="-128"/>
              </a:rPr>
              <a:t>p</a:t>
            </a:r>
            <a:r>
              <a:rPr lang="nl-NL" altLang="en-US" sz="3200" dirty="0">
                <a:latin typeface="UGent Panno Text" panose="02000506040000040003" pitchFamily="50" charset="0"/>
                <a:ea typeface="ＭＳ Ｐゴシック" panose="020B0600070205080204" pitchFamily="34" charset="-128"/>
              </a:rPr>
              <a:t>e</a:t>
            </a:r>
            <a:r>
              <a:rPr lang="en-BE" altLang="en-US" sz="3200" dirty="0">
                <a:latin typeface="UGent Panno Text" panose="02000506040000040003" pitchFamily="50" charset="0"/>
                <a:ea typeface="ＭＳ Ｐゴシック" panose="020B0600070205080204" pitchFamily="34" charset="-128"/>
              </a:rPr>
              <a:t>r</a:t>
            </a:r>
            <a:r>
              <a:rPr lang="nl-NL" altLang="en-US" sz="3200" dirty="0">
                <a:latin typeface="UGent Panno Text" panose="02000506040000040003" pitchFamily="50" charset="0"/>
                <a:ea typeface="ＭＳ Ｐゴシック" panose="020B0600070205080204" pitchFamily="34" charset="-128"/>
              </a:rPr>
              <a:t>a</a:t>
            </a:r>
            <a:r>
              <a:rPr lang="en-BE" altLang="en-US" sz="3200" dirty="0">
                <a:latin typeface="UGent Panno Text" panose="02000506040000040003" pitchFamily="50" charset="0"/>
                <a:ea typeface="ＭＳ Ｐゴシック" panose="020B0600070205080204" pitchFamily="34" charset="-128"/>
              </a:rPr>
              <a:t>t</a:t>
            </a:r>
            <a:r>
              <a:rPr lang="nl-NL" altLang="en-US" sz="3200" dirty="0">
                <a:latin typeface="UGent Panno Text" panose="02000506040000040003" pitchFamily="50" charset="0"/>
                <a:ea typeface="ＭＳ Ｐゴシック" panose="020B0600070205080204" pitchFamily="34" charset="-128"/>
              </a:rPr>
              <a:t>i</a:t>
            </a:r>
            <a:r>
              <a:rPr lang="en-BE" altLang="en-US" sz="3200" dirty="0">
                <a:latin typeface="UGent Panno Text" panose="02000506040000040003" pitchFamily="50" charset="0"/>
                <a:ea typeface="ＭＳ Ｐゴシック" panose="020B0600070205080204" pitchFamily="34" charset="-128"/>
              </a:rPr>
              <a:t>o</a:t>
            </a:r>
            <a:r>
              <a:rPr lang="nl-NL" altLang="en-US" sz="3200" dirty="0">
                <a:latin typeface="UGent Panno Text" panose="02000506040000040003" pitchFamily="50" charset="0"/>
                <a:ea typeface="ＭＳ Ｐゴシック" panose="020B0600070205080204" pitchFamily="34" charset="-128"/>
              </a:rPr>
              <a:t>n</a:t>
            </a:r>
            <a:r>
              <a:rPr lang="en-BE" altLang="en-US" sz="3200" dirty="0">
                <a:latin typeface="UGent Panno Text" panose="02000506040000040003" pitchFamily="50" charset="0"/>
                <a:ea typeface="ＭＳ Ｐゴシック" panose="020B0600070205080204" pitchFamily="34" charset="-128"/>
              </a:rPr>
              <a:t>s</a:t>
            </a:r>
            <a:endParaRPr lang="en-US" altLang="en-US" sz="3200" i="1" dirty="0">
              <a:latin typeface="UGent Panno Text" panose="02000506040000040003" pitchFamily="50" charset="0"/>
              <a:ea typeface="ＭＳ Ｐゴシック" panose="020B0600070205080204" pitchFamily="34" charset="-128"/>
            </a:endParaRPr>
          </a:p>
        </p:txBody>
      </p:sp>
      <p:sp>
        <p:nvSpPr>
          <p:cNvPr id="21" name="Tijdelijke aanduiding voor afbeelding 20"/>
          <p:cNvSpPr>
            <a:spLocks noGrp="1"/>
          </p:cNvSpPr>
          <p:nvPr>
            <p:ph type="pic" sz="quarter" idx="11"/>
          </p:nvPr>
        </p:nvSpPr>
        <p:spPr/>
        <p:txBody>
          <a:bodyPr/>
          <a:lstStyle/>
          <a:p>
            <a:endParaRPr lang="LID4096"/>
          </a:p>
        </p:txBody>
      </p:sp>
      <p:sp>
        <p:nvSpPr>
          <p:cNvPr id="22" name="Tijdelijke aanduiding voor afbeelding 21"/>
          <p:cNvSpPr>
            <a:spLocks noGrp="1"/>
          </p:cNvSpPr>
          <p:nvPr>
            <p:ph type="pic" sz="quarter" idx="12"/>
          </p:nvPr>
        </p:nvSpPr>
        <p:spPr/>
        <p:txBody>
          <a:bodyPr/>
          <a:lstStyle/>
          <a:p>
            <a:endParaRPr lang="LID4096"/>
          </a:p>
        </p:txBody>
      </p:sp>
      <p:sp>
        <p:nvSpPr>
          <p:cNvPr id="23" name="Tijdelijke aanduiding voor afbeelding 22"/>
          <p:cNvSpPr>
            <a:spLocks noGrp="1"/>
          </p:cNvSpPr>
          <p:nvPr>
            <p:ph type="pic" sz="quarter" idx="13"/>
          </p:nvPr>
        </p:nvSpPr>
        <p:spPr/>
        <p:txBody>
          <a:bodyPr/>
          <a:lstStyle/>
          <a:p>
            <a:endParaRPr lang="LID4096"/>
          </a:p>
        </p:txBody>
      </p:sp>
      <p:sp>
        <p:nvSpPr>
          <p:cNvPr id="24" name="Tijdelijke aanduiding voor afbeelding 23"/>
          <p:cNvSpPr>
            <a:spLocks noGrp="1"/>
          </p:cNvSpPr>
          <p:nvPr>
            <p:ph type="pic" sz="quarter" idx="14"/>
          </p:nvPr>
        </p:nvSpPr>
        <p:spPr/>
        <p:txBody>
          <a:bodyPr/>
          <a:lstStyle/>
          <a:p>
            <a:endParaRPr lang="LID4096"/>
          </a:p>
        </p:txBody>
      </p:sp>
      <p:sp>
        <p:nvSpPr>
          <p:cNvPr id="6" name="Text Placeholder Organsation L1/L2"/>
          <p:cNvSpPr>
            <a:spLocks noGrp="1"/>
          </p:cNvSpPr>
          <p:nvPr>
            <p:ph type="body" sz="quarter" idx="15"/>
          </p:nvPr>
        </p:nvSpPr>
        <p:spPr/>
        <p:txBody>
          <a:bodyPr/>
          <a:lstStyle/>
          <a:p>
            <a:r>
              <a:rPr lang="en-GB" dirty="0"/>
              <a:t>department INTEC</a:t>
            </a:r>
          </a:p>
          <a:p>
            <a:pPr lvl="1"/>
            <a:r>
              <a:rPr lang="en-GB" dirty="0"/>
              <a:t>research group </a:t>
            </a:r>
            <a:r>
              <a:rPr lang="en-GB" dirty="0" err="1"/>
              <a:t>IDLaB</a:t>
            </a:r>
            <a:endParaRPr lang="en-GB" dirty="0"/>
          </a:p>
        </p:txBody>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Metrics for specifying nonfunctional requirements</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966263400"/>
              </p:ext>
            </p:extLst>
          </p:nvPr>
        </p:nvGraphicFramePr>
        <p:xfrm>
          <a:off x="2586851" y="1600721"/>
          <a:ext cx="12334056" cy="7186696"/>
        </p:xfrm>
        <a:graphic>
          <a:graphicData uri="http://schemas.openxmlformats.org/drawingml/2006/table">
            <a:tbl>
              <a:tblPr/>
              <a:tblGrid>
                <a:gridCol w="4779446">
                  <a:extLst>
                    <a:ext uri="{9D8B030D-6E8A-4147-A177-3AD203B41FA5}">
                      <a16:colId xmlns:a16="http://schemas.microsoft.com/office/drawing/2014/main" val="20000"/>
                    </a:ext>
                  </a:extLst>
                </a:gridCol>
                <a:gridCol w="7554610">
                  <a:extLst>
                    <a:ext uri="{9D8B030D-6E8A-4147-A177-3AD203B41FA5}">
                      <a16:colId xmlns:a16="http://schemas.microsoft.com/office/drawing/2014/main" val="20001"/>
                    </a:ext>
                  </a:extLst>
                </a:gridCol>
              </a:tblGrid>
              <a:tr h="60904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UGent Panno Text" panose="02000506040000040003"/>
                          <a:ea typeface="Times New Roman" charset="0"/>
                          <a:cs typeface="Arial"/>
                        </a:rPr>
                        <a:t>Property</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UGent Panno Text" panose="02000506040000040003"/>
                          <a:ea typeface="Times New Roman" charset="0"/>
                          <a:cs typeface="Arial"/>
                        </a:rPr>
                        <a:t>Measure</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121808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Speed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Processed transactions/second</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User/event response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Screen refresh time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8526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UGent Panno Text" panose="02000506040000040003"/>
                          <a:ea typeface="Times New Roman" charset="0"/>
                          <a:cs typeface="Arial"/>
                        </a:rPr>
                        <a:t>Size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Mbytes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Number of ROM chips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8526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UGent Panno Text" panose="02000506040000040003"/>
                          <a:ea typeface="Times New Roman" charset="0"/>
                          <a:cs typeface="Arial"/>
                        </a:rPr>
                        <a:t>Ease of use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Training time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Number of help frames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1583509">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UGent Panno Text" panose="02000506040000040003"/>
                          <a:ea typeface="Times New Roman" charset="0"/>
                          <a:cs typeface="Arial"/>
                        </a:rPr>
                        <a:t>Reliability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Mean time to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Probability of unavailability</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Rate of failure occurrence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Availability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218084">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a:ln>
                            <a:noFill/>
                          </a:ln>
                          <a:solidFill>
                            <a:srgbClr val="000000"/>
                          </a:solidFill>
                          <a:effectLst/>
                          <a:latin typeface="UGent Panno Text" panose="02000506040000040003"/>
                          <a:ea typeface="Times New Roman" charset="0"/>
                          <a:cs typeface="Arial"/>
                        </a:rPr>
                        <a:t>Robustness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Time to restart after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Percentage of events causing failure</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Probability of data corruption on failure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r h="852659">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Portability</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Percentage of target dependent statements</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Number of target systems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32074630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Requirements engineering processes</a:t>
            </a:r>
            <a:endParaRPr lang="nl-BE" dirty="0"/>
          </a:p>
        </p:txBody>
      </p:sp>
    </p:spTree>
    <p:extLst>
      <p:ext uri="{BB962C8B-B14F-4D97-AF65-F5344CB8AC3E}">
        <p14:creationId xmlns:p14="http://schemas.microsoft.com/office/powerpoint/2010/main" val="381515548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 processes</a:t>
            </a:r>
            <a:endParaRPr lang="nl-BE" dirty="0"/>
          </a:p>
        </p:txBody>
      </p:sp>
      <p:sp>
        <p:nvSpPr>
          <p:cNvPr id="3" name="Content Placeholder 2"/>
          <p:cNvSpPr>
            <a:spLocks noGrp="1"/>
          </p:cNvSpPr>
          <p:nvPr>
            <p:ph idx="1"/>
          </p:nvPr>
        </p:nvSpPr>
        <p:spPr/>
        <p:txBody>
          <a:bodyPr>
            <a:normAutofit fontScale="92500"/>
          </a:bodyPr>
          <a:lstStyle/>
          <a:p>
            <a:r>
              <a:rPr lang="en-US" dirty="0"/>
              <a:t>The processes used for RE vary widely depending on the application domain, the people involved and the </a:t>
            </a:r>
            <a:r>
              <a:rPr lang="en-US" dirty="0" err="1"/>
              <a:t>organisation</a:t>
            </a:r>
            <a:r>
              <a:rPr lang="en-US" dirty="0"/>
              <a:t> developing the requirements</a:t>
            </a:r>
          </a:p>
          <a:p>
            <a:r>
              <a:rPr lang="en-US" dirty="0"/>
              <a:t>However, there are a number of generic activities common to all processes</a:t>
            </a:r>
          </a:p>
          <a:p>
            <a:pPr lvl="1"/>
            <a:r>
              <a:rPr lang="en-US" dirty="0"/>
              <a:t>Requirements elicitation</a:t>
            </a:r>
          </a:p>
          <a:p>
            <a:pPr lvl="1"/>
            <a:r>
              <a:rPr lang="en-US" dirty="0"/>
              <a:t>Requirements analysis</a:t>
            </a:r>
          </a:p>
          <a:p>
            <a:pPr lvl="1"/>
            <a:r>
              <a:rPr lang="en-US" dirty="0"/>
              <a:t>Requirements validation</a:t>
            </a:r>
          </a:p>
          <a:p>
            <a:pPr lvl="1"/>
            <a:r>
              <a:rPr lang="en-US" dirty="0"/>
              <a:t>Requirements management (including change)</a:t>
            </a:r>
          </a:p>
          <a:p>
            <a:r>
              <a:rPr lang="en-US" dirty="0"/>
              <a:t>In practice, RE is an iterative activity in which these processes are interleaved</a:t>
            </a:r>
          </a:p>
          <a:p>
            <a:endParaRPr lang="nl-BE" dirty="0"/>
          </a:p>
        </p:txBody>
      </p:sp>
    </p:spTree>
    <p:extLst>
      <p:ext uri="{BB962C8B-B14F-4D97-AF65-F5344CB8AC3E}">
        <p14:creationId xmlns:p14="http://schemas.microsoft.com/office/powerpoint/2010/main" val="369967053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A spiral view </a:t>
            </a:r>
            <a:r>
              <a:rPr lang="en-US" sz="4800" dirty="0" err="1"/>
              <a:t>oF</a:t>
            </a:r>
            <a:r>
              <a:rPr lang="en-US" sz="4800" dirty="0"/>
              <a:t> the requirements engineering process</a:t>
            </a:r>
            <a:endParaRPr lang="nl-BE" sz="4800" dirty="0"/>
          </a:p>
        </p:txBody>
      </p:sp>
      <p:pic>
        <p:nvPicPr>
          <p:cNvPr id="5" name="Content Placeholder 4" descr="4.12 ReqEngSpiral.eps"/>
          <p:cNvPicPr>
            <a:picLocks noGrp="1" noChangeAspect="1"/>
          </p:cNvPicPr>
          <p:nvPr>
            <p:ph idx="1"/>
          </p:nvPr>
        </p:nvPicPr>
        <p:blipFill>
          <a:blip r:embed="rId2"/>
          <a:stretch>
            <a:fillRect/>
          </a:stretch>
        </p:blipFill>
        <p:spPr>
          <a:xfrm>
            <a:off x="4365693" y="1269244"/>
            <a:ext cx="8607287" cy="7480304"/>
          </a:xfrm>
          <a:prstGeom prst="rect">
            <a:avLst/>
          </a:prstGeom>
        </p:spPr>
      </p:pic>
    </p:spTree>
    <p:extLst>
      <p:ext uri="{BB962C8B-B14F-4D97-AF65-F5344CB8AC3E}">
        <p14:creationId xmlns:p14="http://schemas.microsoft.com/office/powerpoint/2010/main" val="1378111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Requirements elicitation</a:t>
            </a:r>
            <a:endParaRPr lang="nl-BE" dirty="0"/>
          </a:p>
        </p:txBody>
      </p:sp>
    </p:spTree>
    <p:extLst>
      <p:ext uri="{BB962C8B-B14F-4D97-AF65-F5344CB8AC3E}">
        <p14:creationId xmlns:p14="http://schemas.microsoft.com/office/powerpoint/2010/main" val="39807868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 and analysis</a:t>
            </a:r>
            <a:endParaRPr lang="nl-BE" dirty="0"/>
          </a:p>
        </p:txBody>
      </p:sp>
      <p:sp>
        <p:nvSpPr>
          <p:cNvPr id="3" name="Content Placeholder 2"/>
          <p:cNvSpPr>
            <a:spLocks noGrp="1"/>
          </p:cNvSpPr>
          <p:nvPr>
            <p:ph idx="1"/>
          </p:nvPr>
        </p:nvSpPr>
        <p:spPr/>
        <p:txBody>
          <a:bodyPr>
            <a:normAutofit fontScale="77500" lnSpcReduction="20000"/>
          </a:bodyPr>
          <a:lstStyle/>
          <a:p>
            <a:r>
              <a:rPr lang="en-US" dirty="0"/>
              <a:t>Involves technical staff working with customers to find out about </a:t>
            </a:r>
          </a:p>
          <a:p>
            <a:pPr lvl="1"/>
            <a:r>
              <a:rPr lang="en-US" dirty="0"/>
              <a:t>The application domain</a:t>
            </a:r>
          </a:p>
          <a:p>
            <a:pPr lvl="1"/>
            <a:r>
              <a:rPr lang="en-US" dirty="0"/>
              <a:t>The services that the system should provide</a:t>
            </a:r>
          </a:p>
          <a:p>
            <a:pPr lvl="1"/>
            <a:r>
              <a:rPr lang="en-US" dirty="0"/>
              <a:t>The system’s operational constraints</a:t>
            </a:r>
          </a:p>
          <a:p>
            <a:r>
              <a:rPr lang="en-US" dirty="0"/>
              <a:t>May involve end-users, managers, engineers involved in maintenance, domain experts, trade unions, etc. i.e. stakeholders</a:t>
            </a:r>
          </a:p>
          <a:p>
            <a:r>
              <a:rPr lang="en-US" dirty="0"/>
              <a:t>Problems</a:t>
            </a:r>
          </a:p>
          <a:p>
            <a:pPr lvl="1"/>
            <a:r>
              <a:rPr lang="en-US" dirty="0"/>
              <a:t>Stakeholders don’t know what they really want</a:t>
            </a:r>
          </a:p>
          <a:p>
            <a:pPr lvl="1"/>
            <a:r>
              <a:rPr lang="en-US" dirty="0"/>
              <a:t>Stakeholders express requirements in their own terms</a:t>
            </a:r>
          </a:p>
          <a:p>
            <a:pPr lvl="1"/>
            <a:r>
              <a:rPr lang="en-US" dirty="0"/>
              <a:t>Different stakeholders may have conflicting requirements</a:t>
            </a:r>
          </a:p>
          <a:p>
            <a:pPr lvl="1"/>
            <a:r>
              <a:rPr lang="en-US" dirty="0" err="1"/>
              <a:t>Organisational</a:t>
            </a:r>
            <a:r>
              <a:rPr lang="en-US" dirty="0"/>
              <a:t> factors may influence the system requirements</a:t>
            </a:r>
          </a:p>
          <a:p>
            <a:pPr lvl="1"/>
            <a:r>
              <a:rPr lang="en-US" dirty="0"/>
              <a:t>The requirements change during the analysis process</a:t>
            </a:r>
          </a:p>
          <a:p>
            <a:pPr lvl="2"/>
            <a:r>
              <a:rPr lang="en-US" dirty="0"/>
              <a:t>New stakeholders may emerge and the business environment may change</a:t>
            </a:r>
          </a:p>
          <a:p>
            <a:endParaRPr lang="en-US" dirty="0"/>
          </a:p>
          <a:p>
            <a:endParaRPr lang="nl-BE" dirty="0"/>
          </a:p>
        </p:txBody>
      </p:sp>
    </p:spTree>
    <p:extLst>
      <p:ext uri="{BB962C8B-B14F-4D97-AF65-F5344CB8AC3E}">
        <p14:creationId xmlns:p14="http://schemas.microsoft.com/office/powerpoint/2010/main" val="5957351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Process activities</a:t>
            </a:r>
            <a:endParaRPr lang="nl-BE" dirty="0"/>
          </a:p>
        </p:txBody>
      </p:sp>
      <p:sp>
        <p:nvSpPr>
          <p:cNvPr id="3" name="Content Placeholder 2"/>
          <p:cNvSpPr>
            <a:spLocks noGrp="1"/>
          </p:cNvSpPr>
          <p:nvPr>
            <p:ph idx="1"/>
          </p:nvPr>
        </p:nvSpPr>
        <p:spPr>
          <a:xfrm>
            <a:off x="835826" y="1194364"/>
            <a:ext cx="9132263" cy="7723858"/>
          </a:xfrm>
        </p:spPr>
        <p:txBody>
          <a:bodyPr>
            <a:normAutofit fontScale="85000" lnSpcReduction="10000"/>
          </a:bodyPr>
          <a:lstStyle/>
          <a:p>
            <a:r>
              <a:rPr lang="en-US" dirty="0"/>
              <a:t>Requirements discovery</a:t>
            </a:r>
          </a:p>
          <a:p>
            <a:pPr lvl="1"/>
            <a:r>
              <a:rPr lang="en-US" dirty="0"/>
              <a:t>Interacting with stakeholders to discover their requirements</a:t>
            </a:r>
          </a:p>
          <a:p>
            <a:pPr lvl="1"/>
            <a:r>
              <a:rPr lang="en-US" dirty="0"/>
              <a:t>Domain requirements also discovered at this stage</a:t>
            </a:r>
          </a:p>
          <a:p>
            <a:r>
              <a:rPr lang="en-US" dirty="0"/>
              <a:t>Requirements classification and </a:t>
            </a:r>
            <a:r>
              <a:rPr lang="en-US" dirty="0" err="1"/>
              <a:t>organisation</a:t>
            </a:r>
            <a:endParaRPr lang="en-US" dirty="0"/>
          </a:p>
          <a:p>
            <a:pPr lvl="1"/>
            <a:r>
              <a:rPr lang="en-US" dirty="0"/>
              <a:t>Groups related requirements and </a:t>
            </a:r>
            <a:r>
              <a:rPr lang="en-US" dirty="0" err="1"/>
              <a:t>organises</a:t>
            </a:r>
            <a:r>
              <a:rPr lang="en-US" dirty="0"/>
              <a:t> them into coherent clusters</a:t>
            </a:r>
          </a:p>
          <a:p>
            <a:r>
              <a:rPr lang="en-US" dirty="0" err="1"/>
              <a:t>Prioritisation</a:t>
            </a:r>
            <a:r>
              <a:rPr lang="en-US" dirty="0"/>
              <a:t> and negotiation</a:t>
            </a:r>
          </a:p>
          <a:p>
            <a:pPr lvl="1"/>
            <a:r>
              <a:rPr lang="en-US" dirty="0" err="1"/>
              <a:t>Prioritising</a:t>
            </a:r>
            <a:r>
              <a:rPr lang="en-US" dirty="0"/>
              <a:t> requirements and resolving requirements conflicts</a:t>
            </a:r>
          </a:p>
          <a:p>
            <a:r>
              <a:rPr lang="en-US" dirty="0"/>
              <a:t>Requirements specification</a:t>
            </a:r>
          </a:p>
          <a:p>
            <a:pPr lvl="1"/>
            <a:r>
              <a:rPr lang="en-US" dirty="0"/>
              <a:t>Requirements are documented and input into the next round of the spiral</a:t>
            </a:r>
          </a:p>
        </p:txBody>
      </p:sp>
      <p:pic>
        <p:nvPicPr>
          <p:cNvPr id="4" name="Content Placeholder 4" descr="4.13 RequirementsElicitation.eps">
            <a:extLst>
              <a:ext uri="{FF2B5EF4-FFF2-40B4-BE49-F238E27FC236}">
                <a16:creationId xmlns:a16="http://schemas.microsoft.com/office/drawing/2014/main" id="{E04D0A69-98DF-44D4-AAA0-788A1A8224F5}"/>
              </a:ext>
            </a:extLst>
          </p:cNvPr>
          <p:cNvPicPr>
            <a:picLocks noChangeAspect="1"/>
          </p:cNvPicPr>
          <p:nvPr/>
        </p:nvPicPr>
        <p:blipFill>
          <a:blip r:embed="rId2"/>
          <a:stretch>
            <a:fillRect/>
          </a:stretch>
        </p:blipFill>
        <p:spPr>
          <a:xfrm>
            <a:off x="10052119" y="2483191"/>
            <a:ext cx="7286556" cy="4787217"/>
          </a:xfrm>
          <a:prstGeom prst="rect">
            <a:avLst/>
          </a:prstGeom>
        </p:spPr>
      </p:pic>
    </p:spTree>
    <p:extLst>
      <p:ext uri="{BB962C8B-B14F-4D97-AF65-F5344CB8AC3E}">
        <p14:creationId xmlns:p14="http://schemas.microsoft.com/office/powerpoint/2010/main" val="4156730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endParaRPr lang="nl-BE" dirty="0"/>
          </a:p>
        </p:txBody>
      </p:sp>
      <p:sp>
        <p:nvSpPr>
          <p:cNvPr id="3" name="Content Placeholder 2"/>
          <p:cNvSpPr>
            <a:spLocks noGrp="1"/>
          </p:cNvSpPr>
          <p:nvPr>
            <p:ph idx="1"/>
          </p:nvPr>
        </p:nvSpPr>
        <p:spPr/>
        <p:txBody>
          <a:bodyPr>
            <a:normAutofit fontScale="70000" lnSpcReduction="20000"/>
          </a:bodyPr>
          <a:lstStyle/>
          <a:p>
            <a:r>
              <a:rPr lang="en-US" dirty="0"/>
              <a:t>Formal or informal interviews with stakeholders are part of most RE processes</a:t>
            </a:r>
          </a:p>
          <a:p>
            <a:r>
              <a:rPr lang="en-US" dirty="0"/>
              <a:t>Types of interview</a:t>
            </a:r>
          </a:p>
          <a:p>
            <a:pPr lvl="1"/>
            <a:r>
              <a:rPr lang="en-US" dirty="0"/>
              <a:t>Closed interviews based on pre-determined list of questions</a:t>
            </a:r>
          </a:p>
          <a:p>
            <a:pPr lvl="1"/>
            <a:r>
              <a:rPr lang="en-US" dirty="0"/>
              <a:t>Open interviews where various issues are explored with stakeholders</a:t>
            </a:r>
          </a:p>
          <a:p>
            <a:r>
              <a:rPr lang="en-US" dirty="0"/>
              <a:t>Effective interviewing</a:t>
            </a:r>
          </a:p>
          <a:p>
            <a:pPr lvl="1"/>
            <a:r>
              <a:rPr lang="en-US" dirty="0"/>
              <a:t>Be open-minded, avoid pre-conceived ideas about the requirements and be willing to listen</a:t>
            </a:r>
          </a:p>
          <a:p>
            <a:pPr lvl="1"/>
            <a:r>
              <a:rPr lang="en-US" dirty="0"/>
              <a:t>Prompt the interviewee to get discussions going using a springboard question, a requirements proposal, or by working together on a prototype system</a:t>
            </a:r>
          </a:p>
          <a:p>
            <a:r>
              <a:rPr lang="en-US" dirty="0"/>
              <a:t>In practice</a:t>
            </a:r>
          </a:p>
          <a:p>
            <a:pPr lvl="1"/>
            <a:r>
              <a:rPr lang="en-US" dirty="0"/>
              <a:t>A mix of closed and open-ended interviewing</a:t>
            </a:r>
          </a:p>
          <a:p>
            <a:pPr lvl="1"/>
            <a:r>
              <a:rPr lang="en-US" dirty="0"/>
              <a:t>Interviews are good for getting an overall understanding of what stakeholders do and how they might interact with the system</a:t>
            </a:r>
          </a:p>
          <a:p>
            <a:pPr lvl="1"/>
            <a:r>
              <a:rPr lang="en-US" dirty="0"/>
              <a:t>Interviews are not good for understanding domain requirements</a:t>
            </a:r>
          </a:p>
          <a:p>
            <a:pPr lvl="2"/>
            <a:r>
              <a:rPr lang="en-US" dirty="0"/>
              <a:t>Requirements engineers cannot understand specific domain terminology</a:t>
            </a:r>
          </a:p>
          <a:p>
            <a:pPr lvl="2"/>
            <a:r>
              <a:rPr lang="en-US" dirty="0"/>
              <a:t>Some domain knowledge is so familiar that people find it hard to articulate or think that it isn’t worth articulating</a:t>
            </a:r>
          </a:p>
          <a:p>
            <a:pPr lvl="1"/>
            <a:endParaRPr lang="en-US" dirty="0"/>
          </a:p>
          <a:p>
            <a:endParaRPr lang="nl-BE" dirty="0"/>
          </a:p>
        </p:txBody>
      </p:sp>
    </p:spTree>
    <p:extLst>
      <p:ext uri="{BB962C8B-B14F-4D97-AF65-F5344CB8AC3E}">
        <p14:creationId xmlns:p14="http://schemas.microsoft.com/office/powerpoint/2010/main" val="16959293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ethnography</a:t>
            </a:r>
            <a:endParaRPr lang="nl-BE" dirty="0"/>
          </a:p>
        </p:txBody>
      </p:sp>
      <p:sp>
        <p:nvSpPr>
          <p:cNvPr id="3" name="Content Placeholder 2"/>
          <p:cNvSpPr>
            <a:spLocks noGrp="1"/>
          </p:cNvSpPr>
          <p:nvPr>
            <p:ph idx="1"/>
          </p:nvPr>
        </p:nvSpPr>
        <p:spPr/>
        <p:txBody>
          <a:bodyPr>
            <a:normAutofit fontScale="85000" lnSpcReduction="20000"/>
          </a:bodyPr>
          <a:lstStyle/>
          <a:p>
            <a:r>
              <a:rPr lang="en-US" dirty="0"/>
              <a:t>A social scientist spends a considerable time observing and </a:t>
            </a:r>
            <a:r>
              <a:rPr lang="en-US" dirty="0" err="1"/>
              <a:t>analysing</a:t>
            </a:r>
            <a:r>
              <a:rPr lang="en-US" dirty="0"/>
              <a:t> how people actually work</a:t>
            </a:r>
          </a:p>
          <a:p>
            <a:r>
              <a:rPr lang="en-US" dirty="0"/>
              <a:t>People do not have to explain or articulate their work</a:t>
            </a:r>
          </a:p>
          <a:p>
            <a:pPr lvl="1"/>
            <a:r>
              <a:rPr lang="en-US" dirty="0"/>
              <a:t>Social and </a:t>
            </a:r>
            <a:r>
              <a:rPr lang="en-US" dirty="0" err="1"/>
              <a:t>organisational</a:t>
            </a:r>
            <a:r>
              <a:rPr lang="en-US" dirty="0"/>
              <a:t> factors of importance may be observed</a:t>
            </a:r>
          </a:p>
          <a:p>
            <a:r>
              <a:rPr lang="en-US" dirty="0"/>
              <a:t>Ethnographic studies have shown that work is usually richer and more complex than suggested by simple system models</a:t>
            </a:r>
          </a:p>
          <a:p>
            <a:r>
              <a:rPr lang="en-US" dirty="0"/>
              <a:t>Scope</a:t>
            </a:r>
          </a:p>
          <a:p>
            <a:pPr lvl="1"/>
            <a:r>
              <a:rPr lang="en-US" sz="3200" dirty="0"/>
              <a:t>Requirements that are derived from the way that people actually work rather than from process definitions suggesting the way that they ought to work</a:t>
            </a:r>
          </a:p>
          <a:p>
            <a:pPr lvl="1"/>
            <a:r>
              <a:rPr lang="en-US" sz="3200" dirty="0"/>
              <a:t>Requirements that are derived from cooperation and awareness of other people’s activities</a:t>
            </a:r>
          </a:p>
          <a:p>
            <a:pPr lvl="1"/>
            <a:r>
              <a:rPr lang="en-US" sz="3200" dirty="0"/>
              <a:t>Ethnography is effective for understanding existing processes but cannot identify new features that should be added to a system</a:t>
            </a:r>
          </a:p>
          <a:p>
            <a:pPr lvl="1"/>
            <a:endParaRPr lang="en-US" dirty="0"/>
          </a:p>
        </p:txBody>
      </p:sp>
    </p:spTree>
    <p:extLst>
      <p:ext uri="{BB962C8B-B14F-4D97-AF65-F5344CB8AC3E}">
        <p14:creationId xmlns:p14="http://schemas.microsoft.com/office/powerpoint/2010/main" val="1628376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Requirements specification</a:t>
            </a:r>
            <a:endParaRPr lang="nl-BE" dirty="0"/>
          </a:p>
        </p:txBody>
      </p:sp>
    </p:spTree>
    <p:extLst>
      <p:ext uri="{BB962C8B-B14F-4D97-AF65-F5344CB8AC3E}">
        <p14:creationId xmlns:p14="http://schemas.microsoft.com/office/powerpoint/2010/main" val="16026219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nl-BE" dirty="0"/>
          </a:p>
        </p:txBody>
      </p:sp>
      <p:sp>
        <p:nvSpPr>
          <p:cNvPr id="3" name="Content Placeholder 2"/>
          <p:cNvSpPr>
            <a:spLocks noGrp="1"/>
          </p:cNvSpPr>
          <p:nvPr>
            <p:ph idx="1"/>
          </p:nvPr>
        </p:nvSpPr>
        <p:spPr/>
        <p:txBody>
          <a:bodyPr>
            <a:normAutofit/>
          </a:bodyPr>
          <a:lstStyle/>
          <a:p>
            <a:r>
              <a:rPr lang="en-US" dirty="0"/>
              <a:t>Functional and non-functional requirements</a:t>
            </a:r>
          </a:p>
          <a:p>
            <a:r>
              <a:rPr lang="en-US" dirty="0"/>
              <a:t>Requirements engineering processes</a:t>
            </a:r>
          </a:p>
          <a:p>
            <a:pPr lvl="1"/>
            <a:r>
              <a:rPr lang="en-US" dirty="0"/>
              <a:t>Requirements elicitation</a:t>
            </a:r>
          </a:p>
          <a:p>
            <a:pPr lvl="1"/>
            <a:r>
              <a:rPr lang="en-US" dirty="0"/>
              <a:t>Requirements specification</a:t>
            </a:r>
          </a:p>
          <a:p>
            <a:pPr lvl="1"/>
            <a:r>
              <a:rPr lang="en-US" dirty="0"/>
              <a:t>Requirements validation</a:t>
            </a:r>
          </a:p>
          <a:p>
            <a:pPr lvl="1"/>
            <a:r>
              <a:rPr lang="en-US" dirty="0"/>
              <a:t>Requirements management (including change)</a:t>
            </a:r>
          </a:p>
        </p:txBody>
      </p:sp>
    </p:spTree>
    <p:extLst>
      <p:ext uri="{BB962C8B-B14F-4D97-AF65-F5344CB8AC3E}">
        <p14:creationId xmlns:p14="http://schemas.microsoft.com/office/powerpoint/2010/main" val="13651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specification</a:t>
            </a:r>
            <a:endParaRPr lang="nl-BE" dirty="0"/>
          </a:p>
        </p:txBody>
      </p:sp>
      <p:sp>
        <p:nvSpPr>
          <p:cNvPr id="3" name="Content Placeholder 2"/>
          <p:cNvSpPr>
            <a:spLocks noGrp="1"/>
          </p:cNvSpPr>
          <p:nvPr>
            <p:ph idx="1"/>
          </p:nvPr>
        </p:nvSpPr>
        <p:spPr/>
        <p:txBody>
          <a:bodyPr>
            <a:normAutofit lnSpcReduction="10000"/>
          </a:bodyPr>
          <a:lstStyle/>
          <a:p>
            <a:r>
              <a:rPr lang="en-US" dirty="0"/>
              <a:t>The process of writing the user and system requirements in a requirements document</a:t>
            </a:r>
          </a:p>
          <a:p>
            <a:r>
              <a:rPr lang="en-US" dirty="0"/>
              <a:t>User requirements have to be understandable by end-users and customers who do not have a technical background</a:t>
            </a:r>
          </a:p>
          <a:p>
            <a:r>
              <a:rPr lang="en-US" dirty="0"/>
              <a:t>System requirements are more detailed requirements and may include more technical information</a:t>
            </a:r>
          </a:p>
          <a:p>
            <a:r>
              <a:rPr lang="en-US" dirty="0"/>
              <a:t>Requirements may be part of a contract for the system development</a:t>
            </a:r>
          </a:p>
          <a:p>
            <a:pPr lvl="1"/>
            <a:r>
              <a:rPr lang="en-US" dirty="0"/>
              <a:t>Important that these are as complete as possible</a:t>
            </a:r>
          </a:p>
          <a:p>
            <a:endParaRPr lang="nl-BE" dirty="0"/>
          </a:p>
        </p:txBody>
      </p:sp>
    </p:spTree>
    <p:extLst>
      <p:ext uri="{BB962C8B-B14F-4D97-AF65-F5344CB8AC3E}">
        <p14:creationId xmlns:p14="http://schemas.microsoft.com/office/powerpoint/2010/main" val="229048597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0117" y="189419"/>
            <a:ext cx="15705282" cy="863693"/>
          </a:xfrm>
        </p:spPr>
        <p:txBody>
          <a:bodyPr/>
          <a:lstStyle/>
          <a:p>
            <a:r>
              <a:rPr lang="en-US" dirty="0"/>
              <a:t>Ways of writing a system requirements specification</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2465936670"/>
              </p:ext>
            </p:extLst>
          </p:nvPr>
        </p:nvGraphicFramePr>
        <p:xfrm>
          <a:off x="2499534" y="2100023"/>
          <a:ext cx="12366449" cy="5485649"/>
        </p:xfrm>
        <a:graphic>
          <a:graphicData uri="http://schemas.openxmlformats.org/drawingml/2006/table">
            <a:tbl>
              <a:tblPr/>
              <a:tblGrid>
                <a:gridCol w="2705161">
                  <a:extLst>
                    <a:ext uri="{9D8B030D-6E8A-4147-A177-3AD203B41FA5}">
                      <a16:colId xmlns:a16="http://schemas.microsoft.com/office/drawing/2014/main" val="20000"/>
                    </a:ext>
                  </a:extLst>
                </a:gridCol>
                <a:gridCol w="9661288">
                  <a:extLst>
                    <a:ext uri="{9D8B030D-6E8A-4147-A177-3AD203B41FA5}">
                      <a16:colId xmlns:a16="http://schemas.microsoft.com/office/drawing/2014/main" val="20001"/>
                    </a:ext>
                  </a:extLst>
                </a:gridCol>
              </a:tblGrid>
              <a:tr h="0">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UGent Panno Text" panose="02000506040000040003"/>
                          <a:ea typeface="Times New Roman" charset="0"/>
                          <a:cs typeface="Arial"/>
                        </a:rPr>
                        <a:t>Notation</a:t>
                      </a:r>
                      <a:endParaRPr kumimoji="0" lang="en-US" sz="2400" b="1" i="0" u="none" strike="noStrike" cap="none" normalizeH="0" baseline="0" dirty="0">
                        <a:ln>
                          <a:noFill/>
                        </a:ln>
                        <a:solidFill>
                          <a:schemeClr val="bg1"/>
                        </a:solidFill>
                        <a:effectLst/>
                        <a:latin typeface="UGent Panno Text" panose="02000506040000040003"/>
                        <a:ea typeface="Arial" charset="0"/>
                        <a:cs typeface="Arial"/>
                      </a:endParaRP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UGent Panno Text" panose="02000506040000040003"/>
                          <a:ea typeface="Times New Roman" charset="0"/>
                          <a:cs typeface="Arial"/>
                        </a:rPr>
                        <a:t>Description</a:t>
                      </a:r>
                    </a:p>
                  </a:txBody>
                  <a:tcPr marL="73025" marR="73025" marT="9144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956181">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kern="1200" cap="none" normalizeH="0" baseline="0" dirty="0">
                          <a:ln>
                            <a:noFill/>
                          </a:ln>
                          <a:solidFill>
                            <a:srgbClr val="000000"/>
                          </a:solidFill>
                          <a:effectLst/>
                          <a:latin typeface="UGent Panno Text" panose="02000506040000040003"/>
                          <a:ea typeface="Times New Roman" charset="0"/>
                          <a:cs typeface="Arial"/>
                        </a:rPr>
                        <a:t>Natural language</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The requirements are written using numbered sentences in natural language. Each sentence should express one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1130255">
                <a:tc>
                  <a:txBody>
                    <a:bodyPr/>
                    <a:lstStyle/>
                    <a:p>
                      <a:pPr marL="0" marR="0" lvl="0" indent="0" algn="l"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Structured natural language </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The requirements are written in natural language on a standard form or template. Each field provides information about an aspect of the requirement.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130255">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Graphical notations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Graphical models, supplemented by text annotations, are used to define the functional requirements for the system; UML use case and sequence diagrams are commonly used.</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r h="172031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Mathematical specifications</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UGent Panno Text" panose="02000506040000040003"/>
                          <a:ea typeface="Times New Roman" charset="0"/>
                          <a:cs typeface="Arial"/>
                        </a:rPr>
                        <a:t>These notations are based on mathematical concepts such as finite-state machines or sets. Although these unambiguous specifications can reduce the ambiguity in a requirements document, most customers don’t understand a formal specification. They cannot check that it represents what they want and are reluctant to accept it as a system contract</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9751538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Natural language specification</a:t>
            </a:r>
            <a:endParaRPr lang="nl-BE" dirty="0"/>
          </a:p>
        </p:txBody>
      </p:sp>
      <p:sp>
        <p:nvSpPr>
          <p:cNvPr id="3" name="Content Placeholder 2"/>
          <p:cNvSpPr>
            <a:spLocks noGrp="1"/>
          </p:cNvSpPr>
          <p:nvPr>
            <p:ph idx="1"/>
          </p:nvPr>
        </p:nvSpPr>
        <p:spPr/>
        <p:txBody>
          <a:bodyPr>
            <a:normAutofit fontScale="92500" lnSpcReduction="10000"/>
          </a:bodyPr>
          <a:lstStyle/>
          <a:p>
            <a:r>
              <a:rPr lang="en-US" dirty="0"/>
              <a:t>Requirements are written as natural language sentences supplemented by diagrams and tables</a:t>
            </a:r>
          </a:p>
          <a:p>
            <a:r>
              <a:rPr lang="en-US" dirty="0"/>
              <a:t>Used for writing requirements because it is expressive, intuitive and universal</a:t>
            </a:r>
          </a:p>
          <a:p>
            <a:pPr lvl="1"/>
            <a:r>
              <a:rPr lang="en-US" dirty="0"/>
              <a:t>The requirements can be understood by users and customers</a:t>
            </a:r>
          </a:p>
          <a:p>
            <a:r>
              <a:rPr lang="en-US" dirty="0"/>
              <a:t>Problems</a:t>
            </a:r>
          </a:p>
          <a:p>
            <a:pPr lvl="1"/>
            <a:r>
              <a:rPr lang="en-US" dirty="0"/>
              <a:t>Lack of clarity </a:t>
            </a:r>
          </a:p>
          <a:p>
            <a:pPr lvl="2"/>
            <a:r>
              <a:rPr lang="en-US" dirty="0"/>
              <a:t>Precision is difficult without making the document difficult to read</a:t>
            </a:r>
          </a:p>
          <a:p>
            <a:pPr lvl="1"/>
            <a:r>
              <a:rPr lang="en-US" dirty="0"/>
              <a:t>Requirements confusion</a:t>
            </a:r>
          </a:p>
          <a:p>
            <a:pPr lvl="2"/>
            <a:r>
              <a:rPr lang="en-US" dirty="0"/>
              <a:t>Functional and non-functional requirements tend to be mixed-up</a:t>
            </a:r>
          </a:p>
          <a:p>
            <a:pPr lvl="1"/>
            <a:r>
              <a:rPr lang="en-US" dirty="0"/>
              <a:t>Requirements amalgamation</a:t>
            </a:r>
          </a:p>
          <a:p>
            <a:pPr lvl="2"/>
            <a:r>
              <a:rPr lang="en-US" dirty="0"/>
              <a:t>Several different requirements may be expressed together</a:t>
            </a:r>
            <a:endParaRPr lang="nl-BE" dirty="0"/>
          </a:p>
          <a:p>
            <a:pPr lvl="1"/>
            <a:endParaRPr lang="en-US" dirty="0"/>
          </a:p>
          <a:p>
            <a:endParaRPr lang="nl-BE" dirty="0"/>
          </a:p>
        </p:txBody>
      </p:sp>
    </p:spTree>
    <p:extLst>
      <p:ext uri="{BB962C8B-B14F-4D97-AF65-F5344CB8AC3E}">
        <p14:creationId xmlns:p14="http://schemas.microsoft.com/office/powerpoint/2010/main" val="41730868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Guidelines for writing requirements</a:t>
            </a:r>
            <a:endParaRPr lang="nl-BE" dirty="0"/>
          </a:p>
        </p:txBody>
      </p:sp>
      <p:sp>
        <p:nvSpPr>
          <p:cNvPr id="3" name="Content Placeholder 2"/>
          <p:cNvSpPr>
            <a:spLocks noGrp="1"/>
          </p:cNvSpPr>
          <p:nvPr>
            <p:ph idx="1"/>
          </p:nvPr>
        </p:nvSpPr>
        <p:spPr/>
        <p:txBody>
          <a:bodyPr>
            <a:normAutofit/>
          </a:bodyPr>
          <a:lstStyle/>
          <a:p>
            <a:r>
              <a:rPr lang="en-US" dirty="0"/>
              <a:t>Invent a standard format and use it for all requirements</a:t>
            </a:r>
          </a:p>
          <a:p>
            <a:r>
              <a:rPr lang="en-US" dirty="0"/>
              <a:t>Use language in a consistent way</a:t>
            </a:r>
          </a:p>
          <a:p>
            <a:pPr lvl="1"/>
            <a:r>
              <a:rPr lang="en-US" dirty="0"/>
              <a:t>Use </a:t>
            </a:r>
            <a:r>
              <a:rPr lang="en-US" b="1" dirty="0"/>
              <a:t>shall</a:t>
            </a:r>
            <a:r>
              <a:rPr lang="en-US" dirty="0"/>
              <a:t> for mandatory requirements, </a:t>
            </a:r>
            <a:r>
              <a:rPr lang="en-US" b="1" dirty="0"/>
              <a:t>should</a:t>
            </a:r>
            <a:r>
              <a:rPr lang="en-US" dirty="0"/>
              <a:t> for desirable requirements</a:t>
            </a:r>
          </a:p>
          <a:p>
            <a:r>
              <a:rPr lang="en-US" dirty="0"/>
              <a:t>Use text highlighting to identify key parts of the requirement</a:t>
            </a:r>
          </a:p>
          <a:p>
            <a:r>
              <a:rPr lang="en-US" dirty="0"/>
              <a:t>Avoid the use of computer jargon</a:t>
            </a:r>
          </a:p>
          <a:p>
            <a:r>
              <a:rPr lang="en-US" dirty="0"/>
              <a:t>Include an explanation (rationale) of why a requirement is necessary</a:t>
            </a:r>
          </a:p>
          <a:p>
            <a:endParaRPr lang="nl-BE" dirty="0"/>
          </a:p>
        </p:txBody>
      </p:sp>
    </p:spTree>
    <p:extLst>
      <p:ext uri="{BB962C8B-B14F-4D97-AF65-F5344CB8AC3E}">
        <p14:creationId xmlns:p14="http://schemas.microsoft.com/office/powerpoint/2010/main" val="159481439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Insulin pump control system</a:t>
            </a:r>
            <a:endParaRPr lang="nl-BE" dirty="0"/>
          </a:p>
        </p:txBody>
      </p:sp>
      <p:sp>
        <p:nvSpPr>
          <p:cNvPr id="3" name="Content Placeholder 2"/>
          <p:cNvSpPr>
            <a:spLocks noGrp="1"/>
          </p:cNvSpPr>
          <p:nvPr>
            <p:ph idx="1"/>
          </p:nvPr>
        </p:nvSpPr>
        <p:spPr/>
        <p:txBody>
          <a:bodyPr>
            <a:normAutofit/>
          </a:bodyPr>
          <a:lstStyle/>
          <a:p>
            <a:r>
              <a:rPr lang="en-US" dirty="0"/>
              <a:t>Collects data from a blood sugar sensor and calculates the amount of insulin required to be injected</a:t>
            </a:r>
          </a:p>
          <a:p>
            <a:r>
              <a:rPr lang="en-US" dirty="0"/>
              <a:t>Calculation based on the rate of change of blood sugar levels</a:t>
            </a:r>
          </a:p>
          <a:p>
            <a:r>
              <a:rPr lang="en-US" dirty="0"/>
              <a:t>Sends signals to a micro-pump to deliver the correct dose of insulin</a:t>
            </a:r>
          </a:p>
          <a:p>
            <a:r>
              <a:rPr lang="en-US" dirty="0"/>
              <a:t>Safety-critical system </a:t>
            </a:r>
          </a:p>
          <a:p>
            <a:pPr lvl="1"/>
            <a:r>
              <a:rPr lang="en-US" dirty="0"/>
              <a:t>Low blood sugars can lead to brain malfunctioning, coma and death</a:t>
            </a:r>
          </a:p>
          <a:p>
            <a:pPr lvl="1"/>
            <a:r>
              <a:rPr lang="en-US" dirty="0"/>
              <a:t>High-blood sugar levels have long-term consequences such as eye and kidney damage</a:t>
            </a:r>
          </a:p>
          <a:p>
            <a:endParaRPr lang="nl-BE" dirty="0"/>
          </a:p>
        </p:txBody>
      </p:sp>
      <p:sp>
        <p:nvSpPr>
          <p:cNvPr id="4" name="Rectangle 3"/>
          <p:cNvSpPr/>
          <p:nvPr/>
        </p:nvSpPr>
        <p:spPr>
          <a:xfrm>
            <a:off x="15849477" y="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2505095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requirements for insulin pump software system</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3776066509"/>
              </p:ext>
            </p:extLst>
          </p:nvPr>
        </p:nvGraphicFramePr>
        <p:xfrm>
          <a:off x="4459050" y="2736663"/>
          <a:ext cx="8447418" cy="4114800"/>
        </p:xfrm>
        <a:graphic>
          <a:graphicData uri="http://schemas.openxmlformats.org/drawingml/2006/table">
            <a:tbl>
              <a:tblPr firstRow="1" bandRow="1">
                <a:tableStyleId>{69CF1AB2-1976-4502-BF36-3FF5EA218861}</a:tableStyleId>
              </a:tblPr>
              <a:tblGrid>
                <a:gridCol w="8447418">
                  <a:extLst>
                    <a:ext uri="{9D8B030D-6E8A-4147-A177-3AD203B41FA5}">
                      <a16:colId xmlns:a16="http://schemas.microsoft.com/office/drawing/2014/main" val="20000"/>
                    </a:ext>
                  </a:extLst>
                </a:gridCol>
              </a:tblGrid>
              <a:tr h="3673970">
                <a:tc>
                  <a:txBody>
                    <a:bodyPr/>
                    <a:lstStyle/>
                    <a:p>
                      <a:r>
                        <a:rPr lang="en-GB" sz="2400" b="0" kern="1200" dirty="0">
                          <a:solidFill>
                            <a:schemeClr val="tx1">
                              <a:lumMod val="75000"/>
                            </a:schemeClr>
                          </a:solidFill>
                          <a:latin typeface="+mn-lt"/>
                        </a:rPr>
                        <a:t>3.2 The system shall measure the blood sugar and deliver insulin, if required, every 10 minutes.</a:t>
                      </a:r>
                      <a:r>
                        <a:rPr lang="en-GB" sz="2400" b="0" i="1" kern="1200" dirty="0">
                          <a:solidFill>
                            <a:schemeClr val="tx1">
                              <a:lumMod val="75000"/>
                            </a:schemeClr>
                          </a:solidFill>
                          <a:latin typeface="+mn-lt"/>
                        </a:rPr>
                        <a:t> (Changes in blood sugar are relatively slow so more frequent measurement is unnecessary; less frequent measurement could lead to unnecessarily high sugar levels.)</a:t>
                      </a:r>
                    </a:p>
                    <a:p>
                      <a:endParaRPr lang="en-GB" sz="2400" b="0" kern="1200" dirty="0">
                        <a:solidFill>
                          <a:schemeClr val="tx1">
                            <a:lumMod val="75000"/>
                          </a:schemeClr>
                        </a:solidFill>
                        <a:latin typeface="+mn-lt"/>
                      </a:endParaRPr>
                    </a:p>
                    <a:p>
                      <a:r>
                        <a:rPr lang="en-GB" sz="2400" b="0" kern="1200" dirty="0">
                          <a:solidFill>
                            <a:schemeClr val="tx1">
                              <a:lumMod val="75000"/>
                            </a:schemeClr>
                          </a:solidFill>
                          <a:latin typeface="+mn-lt"/>
                        </a:rPr>
                        <a:t>3.6 The system shall run a self-test routine every minute with the conditions to be tested and the associated actions defined in Table 1.</a:t>
                      </a:r>
                      <a:r>
                        <a:rPr lang="en-GB" sz="2400" b="0" i="1" kern="1200" dirty="0">
                          <a:solidFill>
                            <a:schemeClr val="tx1">
                              <a:lumMod val="75000"/>
                            </a:schemeClr>
                          </a:solidFill>
                          <a:latin typeface="+mn-lt"/>
                        </a:rPr>
                        <a:t> (A self-test routine can discover hardware and software problems and alert the user to the fact that normal operation may be impossible.)</a:t>
                      </a:r>
                    </a:p>
                  </a:txBody>
                  <a:tcPr/>
                </a:tc>
                <a:extLst>
                  <a:ext uri="{0D108BD9-81ED-4DB2-BD59-A6C34878D82A}">
                    <a16:rowId xmlns:a16="http://schemas.microsoft.com/office/drawing/2014/main" val="10000"/>
                  </a:ext>
                </a:extLst>
              </a:tr>
            </a:tbl>
          </a:graphicData>
        </a:graphic>
      </p:graphicFrame>
      <p:sp>
        <p:nvSpPr>
          <p:cNvPr id="5" name="Rectangle 4"/>
          <p:cNvSpPr/>
          <p:nvPr/>
        </p:nvSpPr>
        <p:spPr>
          <a:xfrm>
            <a:off x="15900277" y="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385826788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specifications</a:t>
            </a:r>
            <a:endParaRPr lang="nl-BE" dirty="0"/>
          </a:p>
        </p:txBody>
      </p:sp>
      <p:sp>
        <p:nvSpPr>
          <p:cNvPr id="3" name="Content Placeholder 2"/>
          <p:cNvSpPr>
            <a:spLocks noGrp="1"/>
          </p:cNvSpPr>
          <p:nvPr>
            <p:ph idx="1"/>
          </p:nvPr>
        </p:nvSpPr>
        <p:spPr/>
        <p:txBody>
          <a:bodyPr/>
          <a:lstStyle/>
          <a:p>
            <a:r>
              <a:rPr lang="en-US" dirty="0"/>
              <a:t>An approach to writing requirements where the freedom of the requirements writer is limited and requirements are written in a standard way</a:t>
            </a:r>
          </a:p>
          <a:p>
            <a:r>
              <a:rPr lang="en-US" dirty="0"/>
              <a:t>Sometimes too rigid</a:t>
            </a:r>
            <a:endParaRPr lang="nl-BE" dirty="0"/>
          </a:p>
        </p:txBody>
      </p:sp>
    </p:spTree>
    <p:extLst>
      <p:ext uri="{BB962C8B-B14F-4D97-AF65-F5344CB8AC3E}">
        <p14:creationId xmlns:p14="http://schemas.microsoft.com/office/powerpoint/2010/main" val="170957872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Form-based specifications</a:t>
            </a:r>
            <a:endParaRPr lang="nl-BE" dirty="0"/>
          </a:p>
        </p:txBody>
      </p:sp>
      <p:sp>
        <p:nvSpPr>
          <p:cNvPr id="3" name="Content Placeholder 2"/>
          <p:cNvSpPr>
            <a:spLocks noGrp="1"/>
          </p:cNvSpPr>
          <p:nvPr>
            <p:ph idx="1"/>
          </p:nvPr>
        </p:nvSpPr>
        <p:spPr/>
        <p:txBody>
          <a:bodyPr>
            <a:normAutofit/>
          </a:bodyPr>
          <a:lstStyle/>
          <a:p>
            <a:r>
              <a:rPr lang="en-US" dirty="0"/>
              <a:t>Definition of the function or entity</a:t>
            </a:r>
          </a:p>
          <a:p>
            <a:r>
              <a:rPr lang="en-US" dirty="0"/>
              <a:t>Description of inputs and where they come from</a:t>
            </a:r>
          </a:p>
          <a:p>
            <a:r>
              <a:rPr lang="en-US" dirty="0"/>
              <a:t>Description of outputs and where they go to</a:t>
            </a:r>
          </a:p>
          <a:p>
            <a:r>
              <a:rPr lang="en-US" dirty="0"/>
              <a:t>Information about the info needed for the computation</a:t>
            </a:r>
          </a:p>
          <a:p>
            <a:r>
              <a:rPr lang="en-US" dirty="0"/>
              <a:t>Description of the action to be taken</a:t>
            </a:r>
          </a:p>
          <a:p>
            <a:r>
              <a:rPr lang="en-US" dirty="0"/>
              <a:t>Pre and post conditions (if appropriate)</a:t>
            </a:r>
          </a:p>
          <a:p>
            <a:r>
              <a:rPr lang="en-US" dirty="0"/>
              <a:t>The side effects (if any) of the function</a:t>
            </a:r>
          </a:p>
          <a:p>
            <a:endParaRPr lang="nl-BE" dirty="0"/>
          </a:p>
        </p:txBody>
      </p:sp>
    </p:spTree>
    <p:extLst>
      <p:ext uri="{BB962C8B-B14F-4D97-AF65-F5344CB8AC3E}">
        <p14:creationId xmlns:p14="http://schemas.microsoft.com/office/powerpoint/2010/main" val="799052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 of a requirement for an insulin pump</a:t>
            </a:r>
            <a:endParaRPr lang="nl-BE" dirty="0"/>
          </a:p>
        </p:txBody>
      </p:sp>
      <p:graphicFrame>
        <p:nvGraphicFramePr>
          <p:cNvPr id="4" name="Object 2"/>
          <p:cNvGraphicFramePr>
            <a:graphicFrameLocks noGrp="1" noChangeAspect="1"/>
          </p:cNvGraphicFramePr>
          <p:nvPr>
            <p:ph idx="1"/>
            <p:extLst>
              <p:ext uri="{D42A27DB-BD31-4B8C-83A1-F6EECF244321}">
                <p14:modId xmlns:p14="http://schemas.microsoft.com/office/powerpoint/2010/main" val="3404224965"/>
              </p:ext>
            </p:extLst>
          </p:nvPr>
        </p:nvGraphicFramePr>
        <p:xfrm>
          <a:off x="3581171" y="2184576"/>
          <a:ext cx="10176332" cy="5675262"/>
        </p:xfrm>
        <a:graphic>
          <a:graphicData uri="http://schemas.openxmlformats.org/presentationml/2006/ole">
            <mc:AlternateContent xmlns:mc="http://schemas.openxmlformats.org/markup-compatibility/2006">
              <mc:Choice xmlns:v="urn:schemas-microsoft-com:vml" Requires="v">
                <p:oleObj name="Document" r:id="rId2" imgW="5943381" imgH="3314578" progId="Word.Document.12">
                  <p:embed/>
                </p:oleObj>
              </mc:Choice>
              <mc:Fallback>
                <p:oleObj name="Document" r:id="rId2" imgW="5943381" imgH="3314578" progId="Word.Document.12">
                  <p:embed/>
                  <p:pic>
                    <p:nvPicPr>
                      <p:cNvPr id="276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81171" y="2184576"/>
                        <a:ext cx="10176332" cy="5675262"/>
                      </a:xfrm>
                      <a:prstGeom prst="rect">
                        <a:avLst/>
                      </a:prstGeom>
                      <a:solidFill>
                        <a:schemeClr val="bg1"/>
                      </a:solidFill>
                    </p:spPr>
                  </p:pic>
                </p:oleObj>
              </mc:Fallback>
            </mc:AlternateContent>
          </a:graphicData>
        </a:graphic>
      </p:graphicFrame>
      <p:sp>
        <p:nvSpPr>
          <p:cNvPr id="5" name="Rectangle 4"/>
          <p:cNvSpPr/>
          <p:nvPr/>
        </p:nvSpPr>
        <p:spPr>
          <a:xfrm>
            <a:off x="15971783" y="52567"/>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40584716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Structured spec of a requirement for an insulin pump</a:t>
            </a:r>
            <a:endParaRPr lang="nl-BE" dirty="0"/>
          </a:p>
        </p:txBody>
      </p:sp>
      <p:graphicFrame>
        <p:nvGraphicFramePr>
          <p:cNvPr id="5" name="Object 2"/>
          <p:cNvGraphicFramePr>
            <a:graphicFrameLocks noChangeAspect="1"/>
          </p:cNvGraphicFramePr>
          <p:nvPr>
            <p:extLst>
              <p:ext uri="{D42A27DB-BD31-4B8C-83A1-F6EECF244321}">
                <p14:modId xmlns:p14="http://schemas.microsoft.com/office/powerpoint/2010/main" val="2744657549"/>
              </p:ext>
            </p:extLst>
          </p:nvPr>
        </p:nvGraphicFramePr>
        <p:xfrm>
          <a:off x="3772096" y="1487398"/>
          <a:ext cx="9821323" cy="7345006"/>
        </p:xfrm>
        <a:graphic>
          <a:graphicData uri="http://schemas.openxmlformats.org/presentationml/2006/ole">
            <mc:AlternateContent xmlns:mc="http://schemas.openxmlformats.org/markup-compatibility/2006">
              <mc:Choice xmlns:v="urn:schemas-microsoft-com:vml" Requires="v">
                <p:oleObj name="Document" r:id="rId2" imgW="5943381" imgH="4444836" progId="Word.Document.12">
                  <p:embed/>
                </p:oleObj>
              </mc:Choice>
              <mc:Fallback>
                <p:oleObj name="Document" r:id="rId2" imgW="5943381" imgH="4444836" progId="Word.Document.12">
                  <p:embed/>
                  <p:pic>
                    <p:nvPicPr>
                      <p:cNvPr id="2765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2096" y="1487398"/>
                        <a:ext cx="9821323" cy="7345006"/>
                      </a:xfrm>
                      <a:prstGeom prst="rect">
                        <a:avLst/>
                      </a:prstGeom>
                      <a:noFill/>
                    </p:spPr>
                  </p:pic>
                </p:oleObj>
              </mc:Fallback>
            </mc:AlternateContent>
          </a:graphicData>
        </a:graphic>
      </p:graphicFrame>
      <p:sp>
        <p:nvSpPr>
          <p:cNvPr id="4" name="Rectangle 3"/>
          <p:cNvSpPr/>
          <p:nvPr/>
        </p:nvSpPr>
        <p:spPr>
          <a:xfrm>
            <a:off x="15971783" y="-1016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25934366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a:t>
            </a:r>
            <a:endParaRPr lang="nl-BE" dirty="0"/>
          </a:p>
        </p:txBody>
      </p:sp>
      <p:sp>
        <p:nvSpPr>
          <p:cNvPr id="3" name="Content Placeholder 2"/>
          <p:cNvSpPr>
            <a:spLocks noGrp="1"/>
          </p:cNvSpPr>
          <p:nvPr>
            <p:ph idx="1"/>
          </p:nvPr>
        </p:nvSpPr>
        <p:spPr/>
        <p:txBody>
          <a:bodyPr>
            <a:normAutofit fontScale="92500" lnSpcReduction="10000"/>
          </a:bodyPr>
          <a:lstStyle/>
          <a:p>
            <a:r>
              <a:rPr lang="en-US" dirty="0"/>
              <a:t>The process of </a:t>
            </a:r>
          </a:p>
          <a:p>
            <a:pPr lvl="1"/>
            <a:r>
              <a:rPr lang="en-US" dirty="0"/>
              <a:t>Establishing the services that the customer requires from a system </a:t>
            </a:r>
          </a:p>
          <a:p>
            <a:pPr lvl="1"/>
            <a:r>
              <a:rPr lang="en-US" dirty="0"/>
              <a:t>The constraints under which the system operates and is developed</a:t>
            </a:r>
          </a:p>
          <a:p>
            <a:r>
              <a:rPr lang="en-US" dirty="0"/>
              <a:t>The requirements themselves are the descriptions of the system services and constraints that are generated during the requirements engineering process</a:t>
            </a:r>
          </a:p>
          <a:p>
            <a:pPr lvl="1"/>
            <a:r>
              <a:rPr lang="en-US" dirty="0"/>
              <a:t>May range from a high-level abstract statement of a service or of a system constraint to a detailed mathematical functional specification</a:t>
            </a:r>
          </a:p>
          <a:p>
            <a:pPr lvl="1"/>
            <a:r>
              <a:rPr lang="en-US" dirty="0"/>
              <a:t>This is inevitable as requirements may serve a dual function</a:t>
            </a:r>
          </a:p>
          <a:p>
            <a:pPr lvl="2"/>
            <a:r>
              <a:rPr lang="en-US" dirty="0"/>
              <a:t>May be the basis for a bid for a contract - therefore must be open to interpretation</a:t>
            </a:r>
          </a:p>
          <a:p>
            <a:pPr lvl="2"/>
            <a:r>
              <a:rPr lang="en-US" dirty="0"/>
              <a:t>May be the basis for the contract itself - therefore must be defined in detail</a:t>
            </a:r>
          </a:p>
          <a:p>
            <a:pPr lvl="2"/>
            <a:r>
              <a:rPr lang="en-US" dirty="0"/>
              <a:t>Both may be called requirements</a:t>
            </a:r>
          </a:p>
          <a:p>
            <a:pPr lvl="1"/>
            <a:endParaRPr lang="en-US" dirty="0"/>
          </a:p>
          <a:p>
            <a:endParaRPr lang="nl-BE" dirty="0"/>
          </a:p>
        </p:txBody>
      </p:sp>
    </p:spTree>
    <p:extLst>
      <p:ext uri="{BB962C8B-B14F-4D97-AF65-F5344CB8AC3E}">
        <p14:creationId xmlns:p14="http://schemas.microsoft.com/office/powerpoint/2010/main" val="31446571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specification</a:t>
            </a:r>
            <a:endParaRPr lang="nl-BE" dirty="0"/>
          </a:p>
        </p:txBody>
      </p:sp>
      <p:sp>
        <p:nvSpPr>
          <p:cNvPr id="3" name="Content Placeholder 2"/>
          <p:cNvSpPr>
            <a:spLocks noGrp="1"/>
          </p:cNvSpPr>
          <p:nvPr>
            <p:ph idx="1"/>
          </p:nvPr>
        </p:nvSpPr>
        <p:spPr/>
        <p:txBody>
          <a:bodyPr>
            <a:normAutofit/>
          </a:bodyPr>
          <a:lstStyle/>
          <a:p>
            <a:r>
              <a:rPr lang="en-US" dirty="0"/>
              <a:t>Used to supplement natural language</a:t>
            </a:r>
          </a:p>
          <a:p>
            <a:r>
              <a:rPr lang="en-US" dirty="0"/>
              <a:t>Particularly useful when you have to define a number of possible alternative courses of action</a:t>
            </a:r>
          </a:p>
          <a:p>
            <a:r>
              <a:rPr lang="en-US" dirty="0"/>
              <a:t>For example, the insulin pump system bases its computations on the rate of change of blood sugar level and the tabular specification explains how to calculate the insulin requirement for different scenarios</a:t>
            </a:r>
            <a:endParaRPr lang="nl-BE" dirty="0"/>
          </a:p>
        </p:txBody>
      </p:sp>
    </p:spTree>
    <p:extLst>
      <p:ext uri="{BB962C8B-B14F-4D97-AF65-F5344CB8AC3E}">
        <p14:creationId xmlns:p14="http://schemas.microsoft.com/office/powerpoint/2010/main" val="115995300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Tabular specification of computation for an insulin pump</a:t>
            </a:r>
            <a:endParaRPr lang="nl-BE" dirty="0"/>
          </a:p>
        </p:txBody>
      </p:sp>
      <p:graphicFrame>
        <p:nvGraphicFramePr>
          <p:cNvPr id="4" name="Table 3"/>
          <p:cNvGraphicFramePr>
            <a:graphicFrameLocks noGrp="1"/>
          </p:cNvGraphicFramePr>
          <p:nvPr>
            <p:extLst>
              <p:ext uri="{D42A27DB-BD31-4B8C-83A1-F6EECF244321}">
                <p14:modId xmlns:p14="http://schemas.microsoft.com/office/powerpoint/2010/main" val="1888579510"/>
              </p:ext>
            </p:extLst>
          </p:nvPr>
        </p:nvGraphicFramePr>
        <p:xfrm>
          <a:off x="2827571" y="2114049"/>
          <a:ext cx="10799938" cy="5909073"/>
        </p:xfrm>
        <a:graphic>
          <a:graphicData uri="http://schemas.openxmlformats.org/drawingml/2006/table">
            <a:tbl>
              <a:tblPr/>
              <a:tblGrid>
                <a:gridCol w="5536103">
                  <a:extLst>
                    <a:ext uri="{9D8B030D-6E8A-4147-A177-3AD203B41FA5}">
                      <a16:colId xmlns:a16="http://schemas.microsoft.com/office/drawing/2014/main" val="20000"/>
                    </a:ext>
                  </a:extLst>
                </a:gridCol>
                <a:gridCol w="5263835">
                  <a:extLst>
                    <a:ext uri="{9D8B030D-6E8A-4147-A177-3AD203B41FA5}">
                      <a16:colId xmlns:a16="http://schemas.microsoft.com/office/drawing/2014/main" val="20001"/>
                    </a:ext>
                  </a:extLst>
                </a:gridCol>
              </a:tblGrid>
              <a:tr h="7625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Condition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1" i="0" u="none" strike="noStrike" cap="none" normalizeH="0" baseline="0" dirty="0">
                          <a:ln>
                            <a:noFill/>
                          </a:ln>
                          <a:solidFill>
                            <a:schemeClr val="bg1"/>
                          </a:solidFill>
                          <a:effectLst/>
                          <a:latin typeface="Arial"/>
                          <a:ea typeface="Times New Roman" charset="0"/>
                          <a:cs typeface="Arial"/>
                        </a:rPr>
                        <a:t>Action</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38100" cap="flat" cmpd="sng" algn="ctr">
                      <a:solidFill>
                        <a:schemeClr val="bg1"/>
                      </a:solidFill>
                      <a:prstDash val="solid"/>
                      <a:round/>
                      <a:headEnd type="none" w="med" len="med"/>
                      <a:tailEnd type="none" w="med" len="med"/>
                    </a:lnB>
                    <a:lnTlToBr>
                      <a:noFill/>
                    </a:lnTlToBr>
                    <a:lnBlToTr>
                      <a:noFill/>
                    </a:lnBlToTr>
                    <a:solidFill>
                      <a:schemeClr val="accent1"/>
                    </a:solidFill>
                  </a:tcPr>
                </a:tc>
                <a:extLst>
                  <a:ext uri="{0D108BD9-81ED-4DB2-BD59-A6C34878D82A}">
                    <a16:rowId xmlns:a16="http://schemas.microsoft.com/office/drawing/2014/main" val="10000"/>
                  </a:ext>
                </a:extLst>
              </a:tr>
              <a:tr h="7625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Sugar level falling (r2 &lt;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a:ln>
                            <a:noFill/>
                          </a:ln>
                          <a:solidFill>
                            <a:srgbClr val="000000"/>
                          </a:solidFill>
                          <a:effectLst/>
                          <a:latin typeface="Arial"/>
                          <a:ea typeface="Times New Roman" charset="0"/>
                          <a:cs typeface="Arial"/>
                        </a:rPr>
                        <a:t>CompDose</a:t>
                      </a:r>
                      <a:r>
                        <a:rPr kumimoji="0" lang="en-GB" sz="24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381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1"/>
                  </a:ext>
                </a:extLst>
              </a:tr>
              <a:tr h="762548">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Sugar level stable (r2 = r1)</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a:ln>
                            <a:noFill/>
                          </a:ln>
                          <a:solidFill>
                            <a:srgbClr val="000000"/>
                          </a:solidFill>
                          <a:effectLst/>
                          <a:latin typeface="Arial"/>
                          <a:ea typeface="Times New Roman" charset="0"/>
                          <a:cs typeface="Arial"/>
                        </a:rPr>
                        <a:t>CompDose</a:t>
                      </a:r>
                      <a:r>
                        <a:rPr kumimoji="0" lang="en-GB" sz="24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2"/>
                  </a:ext>
                </a:extLst>
              </a:tr>
              <a:tr h="1396837">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Sugar level increasing and rate of increase decreasing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((r2 – r1) &lt;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a:ln>
                            <a:noFill/>
                          </a:ln>
                          <a:solidFill>
                            <a:srgbClr val="000000"/>
                          </a:solidFill>
                          <a:effectLst/>
                          <a:latin typeface="Arial"/>
                          <a:ea typeface="Times New Roman" charset="0"/>
                          <a:cs typeface="Arial"/>
                        </a:rPr>
                        <a:t>CompDose</a:t>
                      </a:r>
                      <a:r>
                        <a:rPr kumimoji="0" lang="en-GB" sz="2400" b="0" i="0" u="none" strike="noStrike" cap="none" normalizeH="0" baseline="0" dirty="0">
                          <a:ln>
                            <a:noFill/>
                          </a:ln>
                          <a:solidFill>
                            <a:srgbClr val="000000"/>
                          </a:solidFill>
                          <a:effectLst/>
                          <a:latin typeface="Arial"/>
                          <a:ea typeface="Times New Roman" charset="0"/>
                          <a:cs typeface="Arial"/>
                        </a:rPr>
                        <a:t> = 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D0D8E8"/>
                    </a:solidFill>
                  </a:tcPr>
                </a:tc>
                <a:extLst>
                  <a:ext uri="{0D108BD9-81ED-4DB2-BD59-A6C34878D82A}">
                    <a16:rowId xmlns:a16="http://schemas.microsoft.com/office/drawing/2014/main" val="10003"/>
                  </a:ext>
                </a:extLst>
              </a:tr>
              <a:tr h="2224592">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Sugar level increasing and rate of increase stable or increasing</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((r2 – r1) ≥ (r1 – r0))</a:t>
                      </a: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tc>
                  <a:txBody>
                    <a:bodyPr/>
                    <a:lstStyle/>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a:ln>
                            <a:noFill/>
                          </a:ln>
                          <a:solidFill>
                            <a:srgbClr val="000000"/>
                          </a:solidFill>
                          <a:effectLst/>
                          <a:latin typeface="Arial"/>
                          <a:ea typeface="Times New Roman" charset="0"/>
                          <a:cs typeface="Arial"/>
                        </a:rPr>
                        <a:t>CompDose</a:t>
                      </a:r>
                      <a:r>
                        <a:rPr kumimoji="0" lang="en-GB" sz="2400" b="0" i="0" u="none" strike="noStrike" cap="none" normalizeH="0" baseline="0" dirty="0">
                          <a:ln>
                            <a:noFill/>
                          </a:ln>
                          <a:solidFill>
                            <a:srgbClr val="000000"/>
                          </a:solidFill>
                          <a:effectLst/>
                          <a:latin typeface="Arial"/>
                          <a:ea typeface="Times New Roman" charset="0"/>
                          <a:cs typeface="Arial"/>
                        </a:rPr>
                        <a:t> = round ((r2 – r1)/4)</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a:ln>
                            <a:noFill/>
                          </a:ln>
                          <a:solidFill>
                            <a:srgbClr val="000000"/>
                          </a:solidFill>
                          <a:effectLst/>
                          <a:latin typeface="Arial"/>
                          <a:ea typeface="Times New Roman" charset="0"/>
                          <a:cs typeface="Arial"/>
                        </a:rPr>
                        <a:t>If rounded result = 0 then </a:t>
                      </a:r>
                    </a:p>
                    <a:p>
                      <a:pPr marL="0" marR="0" lvl="0" indent="0" algn="just" defTabSz="457200" rtl="0" eaLnBrk="1" fontAlgn="base" latinLnBrk="0" hangingPunct="1">
                        <a:lnSpc>
                          <a:spcPct val="100000"/>
                        </a:lnSpc>
                        <a:spcBef>
                          <a:spcPct val="0"/>
                        </a:spcBef>
                        <a:spcAft>
                          <a:spcPct val="0"/>
                        </a:spcAft>
                        <a:buClrTx/>
                        <a:buSzTx/>
                        <a:buFontTx/>
                        <a:buNone/>
                        <a:tabLst/>
                      </a:pPr>
                      <a:r>
                        <a:rPr kumimoji="0" lang="en-GB" sz="2400" b="0" i="0" u="none" strike="noStrike" cap="none" normalizeH="0" baseline="0" dirty="0" err="1">
                          <a:ln>
                            <a:noFill/>
                          </a:ln>
                          <a:solidFill>
                            <a:srgbClr val="000000"/>
                          </a:solidFill>
                          <a:effectLst/>
                          <a:latin typeface="Arial"/>
                          <a:ea typeface="Times New Roman" charset="0"/>
                          <a:cs typeface="Arial"/>
                        </a:rPr>
                        <a:t>CompDose</a:t>
                      </a:r>
                      <a:r>
                        <a:rPr kumimoji="0" lang="en-GB" sz="2400" b="0" i="0" u="none" strike="noStrike" cap="none" normalizeH="0" baseline="0" dirty="0">
                          <a:ln>
                            <a:noFill/>
                          </a:ln>
                          <a:solidFill>
                            <a:srgbClr val="000000"/>
                          </a:solidFill>
                          <a:effectLst/>
                          <a:latin typeface="Arial"/>
                          <a:ea typeface="Times New Roman" charset="0"/>
                          <a:cs typeface="Arial"/>
                        </a:rPr>
                        <a:t> = </a:t>
                      </a:r>
                      <a:r>
                        <a:rPr kumimoji="0" lang="en-GB" sz="2400" b="0" i="0" u="none" strike="noStrike" cap="none" normalizeH="0" baseline="0" dirty="0" err="1">
                          <a:ln>
                            <a:noFill/>
                          </a:ln>
                          <a:solidFill>
                            <a:srgbClr val="000000"/>
                          </a:solidFill>
                          <a:effectLst/>
                          <a:latin typeface="Arial"/>
                          <a:ea typeface="Times New Roman" charset="0"/>
                          <a:cs typeface="Arial"/>
                        </a:rPr>
                        <a:t>MinimumDose</a:t>
                      </a:r>
                      <a:endParaRPr kumimoji="0" lang="en-GB" sz="2400" b="0" i="0" u="none" strike="noStrike" cap="none" normalizeH="0" baseline="0" dirty="0">
                        <a:ln>
                          <a:noFill/>
                        </a:ln>
                        <a:solidFill>
                          <a:srgbClr val="000000"/>
                        </a:solidFill>
                        <a:effectLst/>
                        <a:latin typeface="Arial"/>
                        <a:ea typeface="Times New Roman" charset="0"/>
                        <a:cs typeface="Arial"/>
                      </a:endParaRPr>
                    </a:p>
                  </a:txBody>
                  <a:tcPr marL="73025" marR="73025" marT="0" marB="91440"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solidFill>
                      <a:srgbClr val="E9EDF4"/>
                    </a:solidFill>
                  </a:tcPr>
                </a:tc>
                <a:extLst>
                  <a:ext uri="{0D108BD9-81ED-4DB2-BD59-A6C34878D82A}">
                    <a16:rowId xmlns:a16="http://schemas.microsoft.com/office/drawing/2014/main" val="10004"/>
                  </a:ext>
                </a:extLst>
              </a:tr>
            </a:tbl>
          </a:graphicData>
        </a:graphic>
      </p:graphicFrame>
      <p:sp>
        <p:nvSpPr>
          <p:cNvPr id="5" name="Rectangle 4"/>
          <p:cNvSpPr/>
          <p:nvPr/>
        </p:nvSpPr>
        <p:spPr>
          <a:xfrm>
            <a:off x="15971397" y="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1748948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 cases</a:t>
            </a:r>
            <a:endParaRPr lang="nl-BE" dirty="0"/>
          </a:p>
        </p:txBody>
      </p:sp>
      <p:sp>
        <p:nvSpPr>
          <p:cNvPr id="3" name="Content Placeholder 2"/>
          <p:cNvSpPr>
            <a:spLocks noGrp="1"/>
          </p:cNvSpPr>
          <p:nvPr>
            <p:ph idx="1"/>
          </p:nvPr>
        </p:nvSpPr>
        <p:spPr/>
        <p:txBody>
          <a:bodyPr>
            <a:normAutofit/>
          </a:bodyPr>
          <a:lstStyle/>
          <a:p>
            <a:r>
              <a:rPr lang="en-US" dirty="0"/>
              <a:t>Use-cases are a scenario based technique in the UML which identify the actors in an interaction and which describe the interaction itself</a:t>
            </a:r>
          </a:p>
          <a:p>
            <a:r>
              <a:rPr lang="en-US" dirty="0"/>
              <a:t>A set of use cases should describe all possible interactions with the system</a:t>
            </a:r>
          </a:p>
          <a:p>
            <a:r>
              <a:rPr lang="en-US" dirty="0"/>
              <a:t>Can be supplemented by more detailed tabular description</a:t>
            </a:r>
          </a:p>
          <a:p>
            <a:r>
              <a:rPr lang="en-US" dirty="0"/>
              <a:t>UML Sequence diagrams may be used to add detail to use-cases by showing the sequence of event processing in the system</a:t>
            </a:r>
          </a:p>
          <a:p>
            <a:endParaRPr lang="nl-BE" dirty="0"/>
          </a:p>
        </p:txBody>
      </p:sp>
    </p:spTree>
    <p:extLst>
      <p:ext uri="{BB962C8B-B14F-4D97-AF65-F5344CB8AC3E}">
        <p14:creationId xmlns:p14="http://schemas.microsoft.com/office/powerpoint/2010/main" val="209940350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Use cases</a:t>
            </a:r>
            <a:endParaRPr lang="nl-BE" dirty="0"/>
          </a:p>
        </p:txBody>
      </p:sp>
      <p:pic>
        <p:nvPicPr>
          <p:cNvPr id="5" name="Content Placeholder 4" descr="4.15 UseCases.eps"/>
          <p:cNvPicPr>
            <a:picLocks noGrp="1" noChangeAspect="1"/>
          </p:cNvPicPr>
          <p:nvPr>
            <p:ph idx="1"/>
          </p:nvPr>
        </p:nvPicPr>
        <p:blipFill>
          <a:blip r:embed="rId2"/>
          <a:stretch>
            <a:fillRect/>
          </a:stretch>
        </p:blipFill>
        <p:spPr>
          <a:xfrm>
            <a:off x="3393004" y="1609244"/>
            <a:ext cx="10579509" cy="6273682"/>
          </a:xfrm>
          <a:prstGeom prst="rect">
            <a:avLst/>
          </a:prstGeom>
        </p:spPr>
      </p:pic>
      <p:sp>
        <p:nvSpPr>
          <p:cNvPr id="6" name="Rectangle 5"/>
          <p:cNvSpPr/>
          <p:nvPr/>
        </p:nvSpPr>
        <p:spPr>
          <a:xfrm>
            <a:off x="15829157" y="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33441553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software requirements document</a:t>
            </a:r>
            <a:endParaRPr lang="nl-BE" dirty="0"/>
          </a:p>
        </p:txBody>
      </p:sp>
      <p:sp>
        <p:nvSpPr>
          <p:cNvPr id="3" name="Content Placeholder 2"/>
          <p:cNvSpPr>
            <a:spLocks noGrp="1"/>
          </p:cNvSpPr>
          <p:nvPr>
            <p:ph idx="1"/>
          </p:nvPr>
        </p:nvSpPr>
        <p:spPr/>
        <p:txBody>
          <a:bodyPr>
            <a:normAutofit/>
          </a:bodyPr>
          <a:lstStyle/>
          <a:p>
            <a:r>
              <a:rPr lang="en-US" dirty="0"/>
              <a:t>The software requirements document is the official statement of what is required of the system developers</a:t>
            </a:r>
          </a:p>
          <a:p>
            <a:r>
              <a:rPr lang="en-US" dirty="0"/>
              <a:t>Should include both a definition of user requirements and a specification of the system requirements</a:t>
            </a:r>
          </a:p>
          <a:p>
            <a:r>
              <a:rPr lang="en-US" dirty="0"/>
              <a:t>It is NOT a design document</a:t>
            </a:r>
          </a:p>
          <a:p>
            <a:pPr lvl="1"/>
            <a:r>
              <a:rPr lang="en-US" dirty="0"/>
              <a:t>As far as possible, it should set out WHAT the system should do rather than HOW it should do it</a:t>
            </a:r>
          </a:p>
          <a:p>
            <a:endParaRPr lang="nl-BE" dirty="0"/>
          </a:p>
        </p:txBody>
      </p:sp>
    </p:spTree>
    <p:extLst>
      <p:ext uri="{BB962C8B-B14F-4D97-AF65-F5344CB8AC3E}">
        <p14:creationId xmlns:p14="http://schemas.microsoft.com/office/powerpoint/2010/main" val="42138461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Requirements validation</a:t>
            </a:r>
            <a:endParaRPr lang="nl-BE" dirty="0"/>
          </a:p>
        </p:txBody>
      </p:sp>
    </p:spTree>
    <p:extLst>
      <p:ext uri="{BB962C8B-B14F-4D97-AF65-F5344CB8AC3E}">
        <p14:creationId xmlns:p14="http://schemas.microsoft.com/office/powerpoint/2010/main" val="110682019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a:t>
            </a:r>
            <a:endParaRPr lang="nl-BE" dirty="0"/>
          </a:p>
        </p:txBody>
      </p:sp>
      <p:sp>
        <p:nvSpPr>
          <p:cNvPr id="3" name="Content Placeholder 2"/>
          <p:cNvSpPr>
            <a:spLocks noGrp="1"/>
          </p:cNvSpPr>
          <p:nvPr>
            <p:ph idx="1"/>
          </p:nvPr>
        </p:nvSpPr>
        <p:spPr/>
        <p:txBody>
          <a:bodyPr/>
          <a:lstStyle/>
          <a:p>
            <a:r>
              <a:rPr lang="en-US" dirty="0"/>
              <a:t>Concerned with demonstrating that the requirements define the system that the customer really wants</a:t>
            </a:r>
          </a:p>
          <a:p>
            <a:r>
              <a:rPr lang="en-US" dirty="0"/>
              <a:t>Requirements error costs are high so validation is very important</a:t>
            </a:r>
          </a:p>
          <a:p>
            <a:pPr lvl="1"/>
            <a:r>
              <a:rPr lang="en-US" dirty="0"/>
              <a:t>Fixing a requirements error after delivery may cost up to 100 times the cost of fixing an implementation error</a:t>
            </a:r>
          </a:p>
        </p:txBody>
      </p:sp>
    </p:spTree>
    <p:extLst>
      <p:ext uri="{BB962C8B-B14F-4D97-AF65-F5344CB8AC3E}">
        <p14:creationId xmlns:p14="http://schemas.microsoft.com/office/powerpoint/2010/main" val="2374920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checking</a:t>
            </a:r>
            <a:endParaRPr lang="nl-BE" dirty="0"/>
          </a:p>
        </p:txBody>
      </p:sp>
      <p:sp>
        <p:nvSpPr>
          <p:cNvPr id="3" name="Content Placeholder 2"/>
          <p:cNvSpPr>
            <a:spLocks noGrp="1"/>
          </p:cNvSpPr>
          <p:nvPr>
            <p:ph idx="1"/>
          </p:nvPr>
        </p:nvSpPr>
        <p:spPr/>
        <p:txBody>
          <a:bodyPr>
            <a:normAutofit fontScale="92500" lnSpcReduction="10000"/>
          </a:bodyPr>
          <a:lstStyle/>
          <a:p>
            <a:r>
              <a:rPr lang="en-US" dirty="0"/>
              <a:t>Validity</a:t>
            </a:r>
          </a:p>
          <a:p>
            <a:pPr lvl="1"/>
            <a:r>
              <a:rPr lang="en-US" dirty="0"/>
              <a:t>Does the system provide the functions which best support the customer’s needs?</a:t>
            </a:r>
          </a:p>
          <a:p>
            <a:r>
              <a:rPr lang="en-US" dirty="0"/>
              <a:t>Consistency</a:t>
            </a:r>
          </a:p>
          <a:p>
            <a:pPr lvl="1"/>
            <a:r>
              <a:rPr lang="en-US" dirty="0"/>
              <a:t>Are there any requirements conflicts?</a:t>
            </a:r>
          </a:p>
          <a:p>
            <a:r>
              <a:rPr lang="en-US" dirty="0"/>
              <a:t>Completeness</a:t>
            </a:r>
          </a:p>
          <a:p>
            <a:pPr lvl="1"/>
            <a:r>
              <a:rPr lang="en-US" dirty="0"/>
              <a:t>Are all functions required by the customer included?</a:t>
            </a:r>
          </a:p>
          <a:p>
            <a:r>
              <a:rPr lang="en-US" dirty="0"/>
              <a:t>Realism</a:t>
            </a:r>
          </a:p>
          <a:p>
            <a:pPr lvl="1"/>
            <a:r>
              <a:rPr lang="en-US" dirty="0"/>
              <a:t>Can the requirements be implemented given available budget and technology</a:t>
            </a:r>
          </a:p>
          <a:p>
            <a:r>
              <a:rPr lang="en-US" dirty="0"/>
              <a:t>Verifiability</a:t>
            </a:r>
          </a:p>
          <a:p>
            <a:pPr lvl="1"/>
            <a:r>
              <a:rPr lang="en-US" dirty="0"/>
              <a:t>Can the requirements be checked?</a:t>
            </a:r>
          </a:p>
          <a:p>
            <a:endParaRPr lang="nl-BE" dirty="0"/>
          </a:p>
        </p:txBody>
      </p:sp>
    </p:spTree>
    <p:extLst>
      <p:ext uri="{BB962C8B-B14F-4D97-AF65-F5344CB8AC3E}">
        <p14:creationId xmlns:p14="http://schemas.microsoft.com/office/powerpoint/2010/main" val="162187523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validation techniques</a:t>
            </a:r>
            <a:endParaRPr lang="nl-BE" dirty="0"/>
          </a:p>
        </p:txBody>
      </p:sp>
      <p:sp>
        <p:nvSpPr>
          <p:cNvPr id="3" name="Content Placeholder 2"/>
          <p:cNvSpPr>
            <a:spLocks noGrp="1"/>
          </p:cNvSpPr>
          <p:nvPr>
            <p:ph idx="1"/>
          </p:nvPr>
        </p:nvSpPr>
        <p:spPr/>
        <p:txBody>
          <a:bodyPr>
            <a:normAutofit/>
          </a:bodyPr>
          <a:lstStyle/>
          <a:p>
            <a:r>
              <a:rPr lang="en-US" dirty="0"/>
              <a:t>Requirements reviews</a:t>
            </a:r>
          </a:p>
          <a:p>
            <a:pPr lvl="1"/>
            <a:r>
              <a:rPr lang="en-US" dirty="0"/>
              <a:t>Regular systematic manual analysis of the requirements</a:t>
            </a:r>
          </a:p>
          <a:p>
            <a:pPr lvl="1"/>
            <a:r>
              <a:rPr lang="en-US" dirty="0"/>
              <a:t>Both client and contractor staff should be involved in reviews</a:t>
            </a:r>
          </a:p>
          <a:p>
            <a:pPr lvl="1"/>
            <a:r>
              <a:rPr lang="en-US" dirty="0"/>
              <a:t>Good communication between developers, customers and users can resolve problems at an early stage</a:t>
            </a:r>
          </a:p>
          <a:p>
            <a:r>
              <a:rPr lang="en-US" dirty="0"/>
              <a:t>Prototyping</a:t>
            </a:r>
          </a:p>
          <a:p>
            <a:pPr lvl="1"/>
            <a:r>
              <a:rPr lang="en-US" dirty="0"/>
              <a:t>Using an executable model of the system to check requirements</a:t>
            </a:r>
          </a:p>
          <a:p>
            <a:r>
              <a:rPr lang="en-US" dirty="0"/>
              <a:t>Test-case generation</a:t>
            </a:r>
          </a:p>
          <a:p>
            <a:pPr lvl="1"/>
            <a:r>
              <a:rPr lang="en-US" dirty="0"/>
              <a:t>Developing tests for requirements to check testability</a:t>
            </a:r>
          </a:p>
        </p:txBody>
      </p:sp>
    </p:spTree>
    <p:extLst>
      <p:ext uri="{BB962C8B-B14F-4D97-AF65-F5344CB8AC3E}">
        <p14:creationId xmlns:p14="http://schemas.microsoft.com/office/powerpoint/2010/main" val="347957302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Review checks</a:t>
            </a:r>
            <a:endParaRPr lang="nl-BE" dirty="0"/>
          </a:p>
        </p:txBody>
      </p:sp>
      <p:sp>
        <p:nvSpPr>
          <p:cNvPr id="3" name="Content Placeholder 2"/>
          <p:cNvSpPr>
            <a:spLocks noGrp="1"/>
          </p:cNvSpPr>
          <p:nvPr>
            <p:ph idx="1"/>
          </p:nvPr>
        </p:nvSpPr>
        <p:spPr/>
        <p:txBody>
          <a:bodyPr>
            <a:normAutofit/>
          </a:bodyPr>
          <a:lstStyle/>
          <a:p>
            <a:r>
              <a:rPr lang="en-US" dirty="0"/>
              <a:t>Verifiability</a:t>
            </a:r>
          </a:p>
          <a:p>
            <a:pPr lvl="1"/>
            <a:r>
              <a:rPr lang="en-US" dirty="0"/>
              <a:t>Is the requirement realistically testable?</a:t>
            </a:r>
          </a:p>
          <a:p>
            <a:r>
              <a:rPr lang="en-US" dirty="0"/>
              <a:t>Comprehensibility</a:t>
            </a:r>
          </a:p>
          <a:p>
            <a:pPr lvl="1"/>
            <a:r>
              <a:rPr lang="en-US" dirty="0"/>
              <a:t>Is the requirement properly understood?</a:t>
            </a:r>
          </a:p>
          <a:p>
            <a:r>
              <a:rPr lang="en-US" dirty="0"/>
              <a:t>Traceability</a:t>
            </a:r>
          </a:p>
          <a:p>
            <a:pPr lvl="1"/>
            <a:r>
              <a:rPr lang="en-US" dirty="0"/>
              <a:t>Is the origin of the requirement clearly stated?</a:t>
            </a:r>
          </a:p>
          <a:p>
            <a:r>
              <a:rPr lang="en-US" dirty="0"/>
              <a:t>Adaptability</a:t>
            </a:r>
          </a:p>
          <a:p>
            <a:pPr lvl="1"/>
            <a:r>
              <a:rPr lang="en-US" dirty="0"/>
              <a:t>Can the requirement be changed without a large impact on other requirements?</a:t>
            </a:r>
          </a:p>
        </p:txBody>
      </p:sp>
    </p:spTree>
    <p:extLst>
      <p:ext uri="{BB962C8B-B14F-4D97-AF65-F5344CB8AC3E}">
        <p14:creationId xmlns:p14="http://schemas.microsoft.com/office/powerpoint/2010/main" val="19133474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requirements</a:t>
            </a:r>
            <a:endParaRPr lang="nl-BE" dirty="0"/>
          </a:p>
        </p:txBody>
      </p:sp>
      <p:sp>
        <p:nvSpPr>
          <p:cNvPr id="3" name="Content Placeholder 2"/>
          <p:cNvSpPr>
            <a:spLocks noGrp="1"/>
          </p:cNvSpPr>
          <p:nvPr>
            <p:ph idx="1"/>
          </p:nvPr>
        </p:nvSpPr>
        <p:spPr/>
        <p:txBody>
          <a:bodyPr>
            <a:normAutofit/>
          </a:bodyPr>
          <a:lstStyle/>
          <a:p>
            <a:r>
              <a:rPr lang="en-US" dirty="0"/>
              <a:t>User requirements</a:t>
            </a:r>
          </a:p>
          <a:p>
            <a:pPr lvl="1"/>
            <a:r>
              <a:rPr lang="en-US" dirty="0"/>
              <a:t>Statements in natural language plus diagrams of the services the system provides and its operational constraints</a:t>
            </a:r>
          </a:p>
          <a:p>
            <a:pPr lvl="1"/>
            <a:r>
              <a:rPr lang="en-US" dirty="0"/>
              <a:t>Written for customers</a:t>
            </a:r>
          </a:p>
          <a:p>
            <a:r>
              <a:rPr lang="en-US" dirty="0"/>
              <a:t>System requirements</a:t>
            </a:r>
          </a:p>
          <a:p>
            <a:pPr lvl="1"/>
            <a:r>
              <a:rPr lang="en-US" dirty="0"/>
              <a:t>Structured document setting out detailed descriptions of the system’s functions, services and operational constraints</a:t>
            </a:r>
          </a:p>
          <a:p>
            <a:pPr lvl="1"/>
            <a:r>
              <a:rPr lang="en-US" dirty="0"/>
              <a:t>Defines what should be implemented so may be part of a contract between client and contractor</a:t>
            </a:r>
          </a:p>
          <a:p>
            <a:endParaRPr lang="nl-BE" dirty="0"/>
          </a:p>
        </p:txBody>
      </p:sp>
    </p:spTree>
    <p:extLst>
      <p:ext uri="{BB962C8B-B14F-4D97-AF65-F5344CB8AC3E}">
        <p14:creationId xmlns:p14="http://schemas.microsoft.com/office/powerpoint/2010/main" val="38121479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Requirements change</a:t>
            </a:r>
            <a:endParaRPr lang="nl-BE" dirty="0"/>
          </a:p>
        </p:txBody>
      </p:sp>
    </p:spTree>
    <p:extLst>
      <p:ext uri="{BB962C8B-B14F-4D97-AF65-F5344CB8AC3E}">
        <p14:creationId xmlns:p14="http://schemas.microsoft.com/office/powerpoint/2010/main" val="35660406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Changing requirements</a:t>
            </a:r>
            <a:endParaRPr lang="nl-BE" dirty="0"/>
          </a:p>
        </p:txBody>
      </p:sp>
      <p:sp>
        <p:nvSpPr>
          <p:cNvPr id="3" name="Content Placeholder 2"/>
          <p:cNvSpPr>
            <a:spLocks noGrp="1"/>
          </p:cNvSpPr>
          <p:nvPr>
            <p:ph idx="1"/>
          </p:nvPr>
        </p:nvSpPr>
        <p:spPr>
          <a:xfrm>
            <a:off x="835825" y="1194364"/>
            <a:ext cx="15699575" cy="5282064"/>
          </a:xfrm>
        </p:spPr>
        <p:txBody>
          <a:bodyPr>
            <a:normAutofit fontScale="70000" lnSpcReduction="20000"/>
          </a:bodyPr>
          <a:lstStyle/>
          <a:p>
            <a:r>
              <a:rPr lang="en-US" dirty="0"/>
              <a:t>The business and technical environment of the system always changes after installation</a:t>
            </a:r>
          </a:p>
          <a:p>
            <a:pPr lvl="1"/>
            <a:r>
              <a:rPr lang="en-US" dirty="0"/>
              <a:t>New hardware may be introduced</a:t>
            </a:r>
          </a:p>
          <a:p>
            <a:pPr lvl="1"/>
            <a:r>
              <a:rPr lang="en-US" dirty="0"/>
              <a:t>May be necessary to interface the system with other systems</a:t>
            </a:r>
          </a:p>
          <a:p>
            <a:pPr lvl="1"/>
            <a:r>
              <a:rPr lang="en-US" dirty="0"/>
              <a:t>Business priorities may change (with consequent changes in the system support required)</a:t>
            </a:r>
          </a:p>
          <a:p>
            <a:pPr lvl="1"/>
            <a:r>
              <a:rPr lang="en-US" dirty="0"/>
              <a:t>New legislation and regulations may be introduced that the system must necessarily abide by</a:t>
            </a:r>
          </a:p>
          <a:p>
            <a:r>
              <a:rPr lang="en-US" dirty="0"/>
              <a:t>The people who pay for a system and the users of that system are rarely the same people </a:t>
            </a:r>
          </a:p>
          <a:p>
            <a:pPr lvl="1"/>
            <a:r>
              <a:rPr lang="en-US" dirty="0"/>
              <a:t>System customers impose requirements because of organizational and budgetary constraints. These may conflict with end-user requirements and, after delivery, new features may have to be added for user support if the system is to meet its goals</a:t>
            </a:r>
          </a:p>
          <a:p>
            <a:r>
              <a:rPr lang="en-US" dirty="0"/>
              <a:t>Large systems usually have a diverse user community, with many users having different requirements and priorities that may be conflicting or contradictory</a:t>
            </a:r>
          </a:p>
          <a:p>
            <a:pPr lvl="1"/>
            <a:r>
              <a:rPr lang="en-US" dirty="0"/>
              <a:t>The final system requirements are inevitably a compromise between them and, with experience, it is often discovered that the balance of support given to different users has to be changed</a:t>
            </a:r>
          </a:p>
        </p:txBody>
      </p:sp>
      <p:pic>
        <p:nvPicPr>
          <p:cNvPr id="4" name="Picture 3" descr="4.17 ReqEvolution.eps">
            <a:extLst>
              <a:ext uri="{FF2B5EF4-FFF2-40B4-BE49-F238E27FC236}">
                <a16:creationId xmlns:a16="http://schemas.microsoft.com/office/drawing/2014/main" id="{D71861F2-BED5-43E4-A3CA-9E696B87BD93}"/>
              </a:ext>
            </a:extLst>
          </p:cNvPr>
          <p:cNvPicPr>
            <a:picLocks noChangeAspect="1"/>
          </p:cNvPicPr>
          <p:nvPr/>
        </p:nvPicPr>
        <p:blipFill>
          <a:blip r:embed="rId2"/>
          <a:stretch>
            <a:fillRect/>
          </a:stretch>
        </p:blipFill>
        <p:spPr>
          <a:xfrm>
            <a:off x="5407337" y="6476428"/>
            <a:ext cx="6524000" cy="3277172"/>
          </a:xfrm>
          <a:prstGeom prst="rect">
            <a:avLst/>
          </a:prstGeom>
        </p:spPr>
      </p:pic>
    </p:spTree>
    <p:extLst>
      <p:ext uri="{BB962C8B-B14F-4D97-AF65-F5344CB8AC3E}">
        <p14:creationId xmlns:p14="http://schemas.microsoft.com/office/powerpoint/2010/main" val="188500552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management</a:t>
            </a:r>
            <a:endParaRPr lang="nl-BE" dirty="0"/>
          </a:p>
        </p:txBody>
      </p:sp>
      <p:sp>
        <p:nvSpPr>
          <p:cNvPr id="3" name="Content Placeholder 2"/>
          <p:cNvSpPr>
            <a:spLocks noGrp="1"/>
          </p:cNvSpPr>
          <p:nvPr>
            <p:ph idx="1"/>
          </p:nvPr>
        </p:nvSpPr>
        <p:spPr/>
        <p:txBody>
          <a:bodyPr>
            <a:normAutofit fontScale="92500" lnSpcReduction="20000"/>
          </a:bodyPr>
          <a:lstStyle/>
          <a:p>
            <a:r>
              <a:rPr lang="en-US" dirty="0"/>
              <a:t>Requirements management </a:t>
            </a:r>
          </a:p>
          <a:p>
            <a:pPr lvl="1"/>
            <a:r>
              <a:rPr lang="en-US" dirty="0"/>
              <a:t>Process of managing changing requirements during the requirements engineering process and system development</a:t>
            </a:r>
          </a:p>
          <a:p>
            <a:r>
              <a:rPr lang="en-US" dirty="0"/>
              <a:t>New requirements emerge as a system is being developed and after it has gone into use</a:t>
            </a:r>
          </a:p>
          <a:p>
            <a:r>
              <a:rPr lang="en-US" dirty="0"/>
              <a:t>You need to keep track of individual requirements and maintain links between dependent requirements so that you can assess the impact of requirements changes</a:t>
            </a:r>
          </a:p>
          <a:p>
            <a:r>
              <a:rPr lang="en-US" dirty="0"/>
              <a:t>You need to establish a formal process for making change proposals and linking these to system requirements</a:t>
            </a:r>
          </a:p>
          <a:p>
            <a:endParaRPr lang="nl-BE" dirty="0"/>
          </a:p>
        </p:txBody>
      </p:sp>
    </p:spTree>
    <p:extLst>
      <p:ext uri="{BB962C8B-B14F-4D97-AF65-F5344CB8AC3E}">
        <p14:creationId xmlns:p14="http://schemas.microsoft.com/office/powerpoint/2010/main" val="44055997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change management</a:t>
            </a:r>
            <a:endParaRPr lang="nl-BE" dirty="0"/>
          </a:p>
        </p:txBody>
      </p:sp>
      <p:sp>
        <p:nvSpPr>
          <p:cNvPr id="3" name="Content Placeholder 2"/>
          <p:cNvSpPr>
            <a:spLocks noGrp="1"/>
          </p:cNvSpPr>
          <p:nvPr>
            <p:ph idx="1"/>
          </p:nvPr>
        </p:nvSpPr>
        <p:spPr/>
        <p:txBody>
          <a:bodyPr>
            <a:normAutofit lnSpcReduction="10000"/>
          </a:bodyPr>
          <a:lstStyle/>
          <a:p>
            <a:r>
              <a:rPr lang="en-US" dirty="0"/>
              <a:t>Deciding if a requirements change should be accepted</a:t>
            </a:r>
          </a:p>
          <a:p>
            <a:pPr lvl="1"/>
            <a:r>
              <a:rPr lang="en-US" dirty="0"/>
              <a:t>Problem analysis and change specification</a:t>
            </a:r>
          </a:p>
          <a:p>
            <a:pPr lvl="2"/>
            <a:r>
              <a:rPr lang="en-US" dirty="0"/>
              <a:t>During this stage, the problem or the change proposal is analyzed to check that it is valid. This analysis is fed back to the change requestor who may respond with a more specific requirements change proposal, or decide to withdraw the request</a:t>
            </a:r>
          </a:p>
          <a:p>
            <a:pPr lvl="1"/>
            <a:r>
              <a:rPr lang="en-US" dirty="0"/>
              <a:t>Change analysis and costing</a:t>
            </a:r>
          </a:p>
          <a:p>
            <a:pPr lvl="2"/>
            <a:r>
              <a:rPr lang="en-US" dirty="0"/>
              <a:t>The effect of the proposed change is assessed using traceability information and general knowledge of the system requirements. Once this analysis is completed, a decision is made whether or not to proceed with the requirements change.</a:t>
            </a:r>
          </a:p>
          <a:p>
            <a:pPr lvl="1"/>
            <a:r>
              <a:rPr lang="en-US" dirty="0"/>
              <a:t>Change implementation</a:t>
            </a:r>
          </a:p>
          <a:p>
            <a:pPr lvl="2"/>
            <a:r>
              <a:rPr lang="en-US" dirty="0"/>
              <a:t>The requirements document and, where necessary, the system design and implementation, are modified. Ideally, the document should be organized so that changes can be easily implemented.</a:t>
            </a:r>
          </a:p>
          <a:p>
            <a:endParaRPr lang="nl-BE" dirty="0"/>
          </a:p>
        </p:txBody>
      </p:sp>
      <p:pic>
        <p:nvPicPr>
          <p:cNvPr id="4" name="Picture 3" descr="4.18 ReqChangeMan.eps">
            <a:extLst>
              <a:ext uri="{FF2B5EF4-FFF2-40B4-BE49-F238E27FC236}">
                <a16:creationId xmlns:a16="http://schemas.microsoft.com/office/drawing/2014/main" id="{548BDE02-7073-477C-9339-A63A218696A8}"/>
              </a:ext>
            </a:extLst>
          </p:cNvPr>
          <p:cNvPicPr>
            <a:picLocks noChangeAspect="1"/>
          </p:cNvPicPr>
          <p:nvPr/>
        </p:nvPicPr>
        <p:blipFill>
          <a:blip r:embed="rId2"/>
          <a:stretch>
            <a:fillRect/>
          </a:stretch>
        </p:blipFill>
        <p:spPr>
          <a:xfrm>
            <a:off x="1472273" y="7818681"/>
            <a:ext cx="14782216" cy="1798894"/>
          </a:xfrm>
          <a:prstGeom prst="rect">
            <a:avLst/>
          </a:prstGeom>
        </p:spPr>
      </p:pic>
    </p:spTree>
    <p:extLst>
      <p:ext uri="{BB962C8B-B14F-4D97-AF65-F5344CB8AC3E}">
        <p14:creationId xmlns:p14="http://schemas.microsoft.com/office/powerpoint/2010/main" val="321863729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Key points</a:t>
            </a:r>
            <a:endParaRPr lang="nl-BE" dirty="0"/>
          </a:p>
        </p:txBody>
      </p:sp>
    </p:spTree>
    <p:extLst>
      <p:ext uri="{BB962C8B-B14F-4D97-AF65-F5344CB8AC3E}">
        <p14:creationId xmlns:p14="http://schemas.microsoft.com/office/powerpoint/2010/main" val="255238808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fontScale="92500"/>
          </a:bodyPr>
          <a:lstStyle/>
          <a:p>
            <a:r>
              <a:rPr lang="en-US" dirty="0"/>
              <a:t>Requirements for a software system </a:t>
            </a:r>
          </a:p>
          <a:p>
            <a:pPr lvl="1"/>
            <a:r>
              <a:rPr lang="en-US" dirty="0"/>
              <a:t>Set out what the system should do and define constraints on its operation and implementation</a:t>
            </a:r>
          </a:p>
          <a:p>
            <a:r>
              <a:rPr lang="en-US" dirty="0"/>
              <a:t>Functional requirements </a:t>
            </a:r>
          </a:p>
          <a:p>
            <a:pPr lvl="1"/>
            <a:r>
              <a:rPr lang="en-US" dirty="0"/>
              <a:t>Statements of the services that the system must provide </a:t>
            </a:r>
          </a:p>
          <a:p>
            <a:pPr lvl="1"/>
            <a:r>
              <a:rPr lang="en-US" dirty="0"/>
              <a:t>Descriptions of how some computations must be carried out</a:t>
            </a:r>
          </a:p>
          <a:p>
            <a:r>
              <a:rPr lang="en-US" dirty="0"/>
              <a:t>Non-functional requirements </a:t>
            </a:r>
          </a:p>
          <a:p>
            <a:pPr lvl="1"/>
            <a:r>
              <a:rPr lang="en-US" dirty="0"/>
              <a:t>Constrain the system being developed and the development process being used</a:t>
            </a:r>
          </a:p>
          <a:p>
            <a:pPr lvl="1"/>
            <a:r>
              <a:rPr lang="en-US" dirty="0"/>
              <a:t>Often relate to the emergent properties of the system and therefore apply to the system as a whole</a:t>
            </a:r>
          </a:p>
          <a:p>
            <a:endParaRPr lang="nl-BE" dirty="0"/>
          </a:p>
        </p:txBody>
      </p:sp>
    </p:spTree>
    <p:extLst>
      <p:ext uri="{BB962C8B-B14F-4D97-AF65-F5344CB8AC3E}">
        <p14:creationId xmlns:p14="http://schemas.microsoft.com/office/powerpoint/2010/main" val="275030819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fontScale="85000" lnSpcReduction="10000"/>
          </a:bodyPr>
          <a:lstStyle/>
          <a:p>
            <a:r>
              <a:rPr lang="en-US" dirty="0"/>
              <a:t>The requirements engineering process </a:t>
            </a:r>
          </a:p>
          <a:p>
            <a:pPr lvl="1"/>
            <a:r>
              <a:rPr lang="en-US" dirty="0"/>
              <a:t>Iterative process including requirements elicitation, specification and validation</a:t>
            </a:r>
          </a:p>
          <a:p>
            <a:r>
              <a:rPr lang="en-US" dirty="0"/>
              <a:t>Requirements elicitation and analysis </a:t>
            </a:r>
          </a:p>
          <a:p>
            <a:pPr lvl="1"/>
            <a:r>
              <a:rPr lang="en-US" dirty="0"/>
              <a:t>Iterative process that can be represented as a spiral of activities</a:t>
            </a:r>
          </a:p>
          <a:p>
            <a:pPr lvl="2"/>
            <a:r>
              <a:rPr lang="en-US" dirty="0"/>
              <a:t>Requirements discovery, requirements classification and organization, requirements negotiation and requirements documentation</a:t>
            </a:r>
          </a:p>
          <a:p>
            <a:pPr lvl="1"/>
            <a:r>
              <a:rPr lang="en-US" dirty="0"/>
              <a:t>You can use a range of techniques including interviews, scenarios, use-cases and ethnography</a:t>
            </a:r>
          </a:p>
          <a:p>
            <a:r>
              <a:rPr lang="en-US" dirty="0"/>
              <a:t>Requirements specification is the process of formally documenting the user and system requirements and creating a software requirements document</a:t>
            </a:r>
          </a:p>
          <a:p>
            <a:r>
              <a:rPr lang="en-US" dirty="0"/>
              <a:t>The requirements document is an agreed statement of the system requirements</a:t>
            </a:r>
          </a:p>
          <a:p>
            <a:pPr lvl="1"/>
            <a:r>
              <a:rPr lang="en-US" dirty="0"/>
              <a:t>Should be organized so that both system customers and software developers can use it</a:t>
            </a:r>
          </a:p>
          <a:p>
            <a:pPr marL="86400" indent="0">
              <a:buNone/>
            </a:pPr>
            <a:endParaRPr lang="nl-BE" dirty="0"/>
          </a:p>
        </p:txBody>
      </p:sp>
    </p:spTree>
    <p:extLst>
      <p:ext uri="{BB962C8B-B14F-4D97-AF65-F5344CB8AC3E}">
        <p14:creationId xmlns:p14="http://schemas.microsoft.com/office/powerpoint/2010/main" val="4024519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lstStyle/>
          <a:p>
            <a:r>
              <a:rPr lang="en-US" dirty="0"/>
              <a:t>Requirements validation is the process of checking the requirements for validity, consistency, completeness, realism and verifiability</a:t>
            </a:r>
          </a:p>
          <a:p>
            <a:r>
              <a:rPr lang="en-US" dirty="0"/>
              <a:t>Business, organizational and technical changes inevitably lead to changes to the requirements for a software system</a:t>
            </a:r>
          </a:p>
          <a:p>
            <a:pPr lvl="1"/>
            <a:r>
              <a:rPr lang="en-US" dirty="0"/>
              <a:t>Requirements management is the process of managing and controlling these changes</a:t>
            </a:r>
          </a:p>
          <a:p>
            <a:endParaRPr lang="nl-BE" dirty="0"/>
          </a:p>
        </p:txBody>
      </p:sp>
    </p:spTree>
    <p:extLst>
      <p:ext uri="{BB962C8B-B14F-4D97-AF65-F5344CB8AC3E}">
        <p14:creationId xmlns:p14="http://schemas.microsoft.com/office/powerpoint/2010/main" val="7799496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oftware engineering cartoo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14636" y="250427"/>
            <a:ext cx="11458047" cy="85935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606620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 patient </a:t>
            </a:r>
            <a:r>
              <a:rPr lang="en-US" dirty="0" err="1"/>
              <a:t>iS</a:t>
            </a:r>
            <a:r>
              <a:rPr lang="en-US" dirty="0"/>
              <a:t> for mental health care</a:t>
            </a:r>
            <a:endParaRPr lang="nl-BE" dirty="0"/>
          </a:p>
        </p:txBody>
      </p:sp>
      <p:sp>
        <p:nvSpPr>
          <p:cNvPr id="3" name="Content Placeholder 2"/>
          <p:cNvSpPr>
            <a:spLocks noGrp="1"/>
          </p:cNvSpPr>
          <p:nvPr>
            <p:ph idx="1"/>
          </p:nvPr>
        </p:nvSpPr>
        <p:spPr/>
        <p:txBody>
          <a:bodyPr>
            <a:normAutofit/>
          </a:bodyPr>
          <a:lstStyle/>
          <a:p>
            <a:r>
              <a:rPr lang="en-US" dirty="0"/>
              <a:t>A patient information system to support mental health care</a:t>
            </a:r>
          </a:p>
          <a:p>
            <a:pPr lvl="1"/>
            <a:r>
              <a:rPr lang="en-US" dirty="0"/>
              <a:t>A medical information system that maintains information about patients suffering from mental health problems and the treatments they have received</a:t>
            </a:r>
          </a:p>
          <a:p>
            <a:pPr lvl="1"/>
            <a:r>
              <a:rPr lang="en-US" dirty="0"/>
              <a:t>Most mental health patients do not require dedicated hospital treatment but need to attend specialist clinics regularly where they can meet a doctor who has detailed knowledge of their problems</a:t>
            </a:r>
          </a:p>
          <a:p>
            <a:pPr lvl="1"/>
            <a:r>
              <a:rPr lang="en-US" dirty="0"/>
              <a:t>To make it easier for patients to attend, these clinics are not just run in hospitals, may also be held in local medical practices or community </a:t>
            </a:r>
            <a:r>
              <a:rPr lang="en-US" dirty="0" err="1"/>
              <a:t>centres</a:t>
            </a:r>
            <a:endParaRPr lang="en-US" dirty="0"/>
          </a:p>
          <a:p>
            <a:endParaRPr lang="nl-BE" dirty="0"/>
          </a:p>
        </p:txBody>
      </p:sp>
      <p:sp>
        <p:nvSpPr>
          <p:cNvPr id="4" name="Rectangle 3"/>
          <p:cNvSpPr/>
          <p:nvPr/>
        </p:nvSpPr>
        <p:spPr>
          <a:xfrm>
            <a:off x="15971784" y="20320"/>
            <a:ext cx="1375698" cy="461665"/>
          </a:xfrm>
          <a:prstGeom prst="rect">
            <a:avLst/>
          </a:prstGeom>
        </p:spPr>
        <p:txBody>
          <a:bodyPr wrap="none">
            <a:spAutoFit/>
          </a:bodyPr>
          <a:lstStyle/>
          <a:p>
            <a:r>
              <a:rPr lang="en-US" sz="2400" dirty="0">
                <a:solidFill>
                  <a:srgbClr val="FF0000"/>
                </a:solidFill>
                <a:latin typeface="UGent Panno Text" panose="02000506040000040003"/>
              </a:rPr>
              <a:t>EXAMPLE</a:t>
            </a:r>
            <a:endParaRPr lang="nl-BE" sz="2400" dirty="0">
              <a:solidFill>
                <a:srgbClr val="FF0000"/>
              </a:solidFill>
              <a:latin typeface="UGent Panno Text" panose="02000506040000040003"/>
            </a:endParaRPr>
          </a:p>
        </p:txBody>
      </p:sp>
    </p:spTree>
    <p:extLst>
      <p:ext uri="{BB962C8B-B14F-4D97-AF65-F5344CB8AC3E}">
        <p14:creationId xmlns:p14="http://schemas.microsoft.com/office/powerpoint/2010/main" val="261721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a:t>
            </a:r>
            <a:endParaRPr lang="nl-BE" dirty="0"/>
          </a:p>
        </p:txBody>
      </p:sp>
      <p:sp>
        <p:nvSpPr>
          <p:cNvPr id="3" name="Content Placeholder 2"/>
          <p:cNvSpPr>
            <a:spLocks noGrp="1"/>
          </p:cNvSpPr>
          <p:nvPr>
            <p:ph idx="1"/>
          </p:nvPr>
        </p:nvSpPr>
        <p:spPr/>
        <p:txBody>
          <a:bodyPr>
            <a:normAutofit/>
          </a:bodyPr>
          <a:lstStyle/>
          <a:p>
            <a:r>
              <a:rPr lang="en-US" dirty="0"/>
              <a:t>MHC-PMS (Mental Health Care-Patient Management System) </a:t>
            </a:r>
          </a:p>
          <a:p>
            <a:pPr lvl="1"/>
            <a:r>
              <a:rPr lang="en-US" dirty="0"/>
              <a:t>Information system intended for use in clinics</a:t>
            </a:r>
          </a:p>
          <a:p>
            <a:r>
              <a:rPr lang="en-US" dirty="0"/>
              <a:t>Makes use of a centralized database of patient information </a:t>
            </a:r>
          </a:p>
          <a:p>
            <a:pPr lvl="1"/>
            <a:r>
              <a:rPr lang="en-US" dirty="0"/>
              <a:t>But also designed to run on a PC, so that it may be accessed and used from sites that do not have secure network connectivity</a:t>
            </a:r>
          </a:p>
          <a:p>
            <a:pPr lvl="1"/>
            <a:r>
              <a:rPr lang="en-US" dirty="0"/>
              <a:t>When local systems have secure network access, they use patient information in the database but they can download and use local copies of patient records when they are disconnected</a:t>
            </a:r>
          </a:p>
          <a:p>
            <a:endParaRPr lang="nl-BE" dirty="0"/>
          </a:p>
        </p:txBody>
      </p:sp>
      <p:sp>
        <p:nvSpPr>
          <p:cNvPr id="6" name="Rectangle 5"/>
          <p:cNvSpPr/>
          <p:nvPr/>
        </p:nvSpPr>
        <p:spPr>
          <a:xfrm>
            <a:off x="15962977" y="0"/>
            <a:ext cx="1375698" cy="461665"/>
          </a:xfrm>
          <a:prstGeom prst="rect">
            <a:avLst/>
          </a:prstGeom>
        </p:spPr>
        <p:txBody>
          <a:bodyPr wrap="none">
            <a:spAutoFit/>
          </a:bodyPr>
          <a:lstStyle/>
          <a:p>
            <a:r>
              <a:rPr lang="en-US" sz="2400" dirty="0">
                <a:solidFill>
                  <a:srgbClr val="FF0000"/>
                </a:solidFill>
                <a:latin typeface="UGent Panno Text" panose="02000506040000040003"/>
              </a:rPr>
              <a:t>EXAMPLE</a:t>
            </a:r>
            <a:endParaRPr lang="nl-BE" sz="2400" dirty="0">
              <a:solidFill>
                <a:srgbClr val="FF0000"/>
              </a:solidFill>
              <a:latin typeface="UGent Panno Text" panose="02000506040000040003"/>
            </a:endParaRPr>
          </a:p>
        </p:txBody>
      </p:sp>
    </p:spTree>
    <p:extLst>
      <p:ext uri="{BB962C8B-B14F-4D97-AF65-F5344CB8AC3E}">
        <p14:creationId xmlns:p14="http://schemas.microsoft.com/office/powerpoint/2010/main" val="3164611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goals</a:t>
            </a:r>
            <a:endParaRPr lang="nl-BE" dirty="0"/>
          </a:p>
        </p:txBody>
      </p:sp>
      <p:sp>
        <p:nvSpPr>
          <p:cNvPr id="3" name="Content Placeholder 2"/>
          <p:cNvSpPr>
            <a:spLocks noGrp="1"/>
          </p:cNvSpPr>
          <p:nvPr>
            <p:ph idx="1"/>
          </p:nvPr>
        </p:nvSpPr>
        <p:spPr/>
        <p:txBody>
          <a:bodyPr/>
          <a:lstStyle/>
          <a:p>
            <a:r>
              <a:rPr lang="en-US" dirty="0"/>
              <a:t>To generate management information that allows health service managers to assess performance against local and government targets</a:t>
            </a:r>
          </a:p>
          <a:p>
            <a:r>
              <a:rPr lang="en-US" dirty="0"/>
              <a:t>To provide medical staff with timely information to support the treatment of patients</a:t>
            </a:r>
          </a:p>
          <a:p>
            <a:endParaRPr lang="nl-BE" dirty="0"/>
          </a:p>
        </p:txBody>
      </p:sp>
      <p:sp>
        <p:nvSpPr>
          <p:cNvPr id="5" name="Rectangle 4"/>
          <p:cNvSpPr/>
          <p:nvPr/>
        </p:nvSpPr>
        <p:spPr>
          <a:xfrm>
            <a:off x="15962977" y="0"/>
            <a:ext cx="1375698" cy="461665"/>
          </a:xfrm>
          <a:prstGeom prst="rect">
            <a:avLst/>
          </a:prstGeom>
        </p:spPr>
        <p:txBody>
          <a:bodyPr wrap="none">
            <a:spAutoFit/>
          </a:bodyPr>
          <a:lstStyle/>
          <a:p>
            <a:r>
              <a:rPr lang="en-US" sz="2400" dirty="0">
                <a:solidFill>
                  <a:srgbClr val="FF0000"/>
                </a:solidFill>
                <a:latin typeface="UGent Panno Text" panose="02000506040000040003"/>
              </a:rPr>
              <a:t>EXAMPLE</a:t>
            </a:r>
            <a:endParaRPr lang="nl-BE" sz="2400" dirty="0">
              <a:solidFill>
                <a:srgbClr val="FF0000"/>
              </a:solidFill>
              <a:latin typeface="UGent Panno Text" panose="02000506040000040003"/>
            </a:endParaRPr>
          </a:p>
        </p:txBody>
      </p:sp>
    </p:spTree>
    <p:extLst>
      <p:ext uri="{BB962C8B-B14F-4D97-AF65-F5344CB8AC3E}">
        <p14:creationId xmlns:p14="http://schemas.microsoft.com/office/powerpoint/2010/main" val="23154585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Organisation</a:t>
            </a:r>
            <a:r>
              <a:rPr lang="en-US" dirty="0"/>
              <a:t> of the MHC-PMS</a:t>
            </a:r>
            <a:endParaRPr lang="nl-BE" dirty="0"/>
          </a:p>
        </p:txBody>
      </p:sp>
      <p:pic>
        <p:nvPicPr>
          <p:cNvPr id="4" name="Picture 2" descr="\\pih-server\users\PIH\personeel\sofie.van.hoecke\Onderwijs\Cursussen\SEM6 - Software Engineering\2010-2011\0132165422_fig-129240\Ch1-Figures\Slide7.png"/>
          <p:cNvPicPr>
            <a:picLocks noChangeAspect="1" noChangeArrowheads="1"/>
          </p:cNvPicPr>
          <p:nvPr/>
        </p:nvPicPr>
        <p:blipFill>
          <a:blip r:embed="rId2" cstate="print"/>
          <a:srcRect l="22573" t="26117" r="17260" b="21787"/>
          <a:stretch>
            <a:fillRect/>
          </a:stretch>
        </p:blipFill>
        <p:spPr bwMode="auto">
          <a:xfrm>
            <a:off x="3999922" y="2030006"/>
            <a:ext cx="9365673" cy="6081606"/>
          </a:xfrm>
          <a:prstGeom prst="rect">
            <a:avLst/>
          </a:prstGeom>
          <a:noFill/>
        </p:spPr>
      </p:pic>
      <p:sp>
        <p:nvSpPr>
          <p:cNvPr id="6" name="Rectangle 5"/>
          <p:cNvSpPr/>
          <p:nvPr/>
        </p:nvSpPr>
        <p:spPr>
          <a:xfrm>
            <a:off x="15900277" y="1016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345583935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EA_1_0_13.potx" id="{3422B44F-9C4A-4B5C-86EE-8C047584F1CF}" vid="{C5508D21-9C79-4514-B72F-1DB3438D5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129</TotalTime>
  <Words>3370</Words>
  <Application>Microsoft Office PowerPoint</Application>
  <PresentationFormat>Custom</PresentationFormat>
  <Paragraphs>371</Paragraphs>
  <Slides>58</Slides>
  <Notes>1</Notes>
  <HiddenSlides>10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5" baseType="lpstr">
      <vt:lpstr>ＭＳ Ｐゴシック</vt:lpstr>
      <vt:lpstr>Arial</vt:lpstr>
      <vt:lpstr>Calibri</vt:lpstr>
      <vt:lpstr>Times New Roman</vt:lpstr>
      <vt:lpstr>UGent Panno Text</vt:lpstr>
      <vt:lpstr>Office Theme</vt:lpstr>
      <vt:lpstr>Document</vt:lpstr>
      <vt:lpstr>PowerPoint Presentation</vt:lpstr>
      <vt:lpstr>Requirements engineering</vt:lpstr>
      <vt:lpstr>Overview</vt:lpstr>
      <vt:lpstr>Requirements engineering</vt:lpstr>
      <vt:lpstr>Types of requirements</vt:lpstr>
      <vt:lpstr>A patient iS for mental health care</vt:lpstr>
      <vt:lpstr>MHC-PMS</vt:lpstr>
      <vt:lpstr>MHC-PMS goals</vt:lpstr>
      <vt:lpstr>Organisation of the MHC-PMS</vt:lpstr>
      <vt:lpstr>MHC-PMS key features</vt:lpstr>
      <vt:lpstr>MHC-PMS concerns</vt:lpstr>
      <vt:lpstr>User and system requirements</vt:lpstr>
      <vt:lpstr>Functional and non-functional requirements</vt:lpstr>
      <vt:lpstr>Functional and non-functional requirements</vt:lpstr>
      <vt:lpstr>MHC-PMS Functional requirements</vt:lpstr>
      <vt:lpstr>Non-functional requirements</vt:lpstr>
      <vt:lpstr>Non-functional requirements implementation</vt:lpstr>
      <vt:lpstr>Non-functional classifications</vt:lpstr>
      <vt:lpstr>MHC-PMS Examples of non-functional requirements</vt:lpstr>
      <vt:lpstr>Metrics for specifying nonfunctional requirements</vt:lpstr>
      <vt:lpstr>Requirements engineering processes</vt:lpstr>
      <vt:lpstr>Requirements engineering processes</vt:lpstr>
      <vt:lpstr>A spiral view oF the requirements engineering process</vt:lpstr>
      <vt:lpstr>Requirements elicitation</vt:lpstr>
      <vt:lpstr>Requirements elicitation and analysis</vt:lpstr>
      <vt:lpstr>Process activities</vt:lpstr>
      <vt:lpstr>interviewing</vt:lpstr>
      <vt:lpstr>ethnography</vt:lpstr>
      <vt:lpstr>Requirements specification</vt:lpstr>
      <vt:lpstr>Requirements specification</vt:lpstr>
      <vt:lpstr>Ways of writing a system requirements specification</vt:lpstr>
      <vt:lpstr>Natural language specification</vt:lpstr>
      <vt:lpstr>Guidelines for writing requirements</vt:lpstr>
      <vt:lpstr>Insulin pump control system</vt:lpstr>
      <vt:lpstr>Example requirements for insulin pump software system</vt:lpstr>
      <vt:lpstr>Structured specifications</vt:lpstr>
      <vt:lpstr>Form-based specifications</vt:lpstr>
      <vt:lpstr>Structured spec of a requirement for an insulin pump</vt:lpstr>
      <vt:lpstr>Structured spec of a requirement for an insulin pump</vt:lpstr>
      <vt:lpstr>Tabular specification</vt:lpstr>
      <vt:lpstr>Tabular specification of computation for an insulin pump</vt:lpstr>
      <vt:lpstr>Use cases</vt:lpstr>
      <vt:lpstr>MHC-PMS Use cases</vt:lpstr>
      <vt:lpstr>The software requirements document</vt:lpstr>
      <vt:lpstr>Requirements validation</vt:lpstr>
      <vt:lpstr>Requirements validation</vt:lpstr>
      <vt:lpstr>Requirements checking</vt:lpstr>
      <vt:lpstr>Requirements validation techniques</vt:lpstr>
      <vt:lpstr>Review checks</vt:lpstr>
      <vt:lpstr>Requirements change</vt:lpstr>
      <vt:lpstr>Changing requirements</vt:lpstr>
      <vt:lpstr>Requirements management</vt:lpstr>
      <vt:lpstr>Requirements change management</vt:lpstr>
      <vt:lpstr>Key points</vt:lpstr>
      <vt:lpstr>Key points</vt:lpstr>
      <vt:lpstr>Key points</vt:lpstr>
      <vt:lpstr>Key points</vt:lpstr>
      <vt:lpstr>PowerPoint Presentation</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Volckaert</dc:creator>
  <cp:lastModifiedBy>Bruno Volckaert (UGent-imec)</cp:lastModifiedBy>
  <cp:revision>140</cp:revision>
  <dcterms:created xsi:type="dcterms:W3CDTF">2016-09-27T07:14:09Z</dcterms:created>
  <dcterms:modified xsi:type="dcterms:W3CDTF">2024-11-20T14:13:20Z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