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9" r:id="rId2"/>
    <p:sldId id="256" r:id="rId3"/>
    <p:sldId id="261" r:id="rId4"/>
    <p:sldId id="262" r:id="rId5"/>
    <p:sldId id="317" r:id="rId6"/>
    <p:sldId id="297" r:id="rId7"/>
    <p:sldId id="298" r:id="rId8"/>
    <p:sldId id="299" r:id="rId9"/>
    <p:sldId id="300" r:id="rId10"/>
    <p:sldId id="301" r:id="rId11"/>
    <p:sldId id="302" r:id="rId12"/>
    <p:sldId id="319" r:id="rId13"/>
    <p:sldId id="303" r:id="rId14"/>
    <p:sldId id="324" r:id="rId15"/>
    <p:sldId id="325" r:id="rId16"/>
    <p:sldId id="326" r:id="rId17"/>
    <p:sldId id="327" r:id="rId18"/>
    <p:sldId id="826" r:id="rId19"/>
    <p:sldId id="827" r:id="rId20"/>
    <p:sldId id="825" r:id="rId21"/>
    <p:sldId id="321" r:id="rId22"/>
    <p:sldId id="307" r:id="rId23"/>
    <p:sldId id="310" r:id="rId24"/>
    <p:sldId id="311" r:id="rId25"/>
    <p:sldId id="312" r:id="rId26"/>
    <p:sldId id="323" r:id="rId27"/>
    <p:sldId id="313" r:id="rId28"/>
    <p:sldId id="322" r:id="rId29"/>
    <p:sldId id="314" r:id="rId30"/>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84102" autoAdjust="0"/>
  </p:normalViewPr>
  <p:slideViewPr>
    <p:cSldViewPr snapToGrid="0" showGuides="1">
      <p:cViewPr varScale="1">
        <p:scale>
          <a:sx n="108" d="100"/>
          <a:sy n="108" d="100"/>
        </p:scale>
        <p:origin x="3864" y="120"/>
      </p:cViewPr>
      <p:guideLst>
        <p:guide orient="horz" pos="3072"/>
        <p:guide pos="54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55688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just"/>
            <a:endParaRPr lang="en-GB"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20</a:t>
            </a:fld>
            <a:endParaRPr lang="en-GB" dirty="0"/>
          </a:p>
        </p:txBody>
      </p:sp>
    </p:spTree>
    <p:extLst>
      <p:ext uri="{BB962C8B-B14F-4D97-AF65-F5344CB8AC3E}">
        <p14:creationId xmlns:p14="http://schemas.microsoft.com/office/powerpoint/2010/main" val="3576782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dirty="0"/>
              <a:t>Click to edit Master title style</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
        <p:nvSpPr>
          <p:cNvPr id="1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UGent Panno Text" panose="02000506040000040003" pitchFamily="50" charset="0"/>
              </a:defRPr>
            </a:lvl1pPr>
          </a:lstStyle>
          <a:p>
            <a:r>
              <a:rPr lang="en-US" noProof="0" dirty="0"/>
              <a:t>Click to edit Master title style</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atin typeface="UGent Panno Text" panose="02000506040000040003" pitchFamily="50" charset="0"/>
              </a:defRPr>
            </a:lvl1pPr>
            <a:lvl2pPr marL="1170000" indent="-450000">
              <a:lnSpc>
                <a:spcPct val="120000"/>
              </a:lnSpc>
              <a:defRPr sz="3600">
                <a:latin typeface="UGent Panno Text" panose="02000506040000040003" pitchFamily="50" charset="0"/>
              </a:defRPr>
            </a:lvl2pPr>
            <a:lvl3pPr marL="1756800" indent="-450000" defTabSz="457200">
              <a:lnSpc>
                <a:spcPct val="120000"/>
              </a:lnSpc>
              <a:defRPr sz="2800">
                <a:latin typeface="UGent Panno Text" panose="02000506040000040003" pitchFamily="50" charset="0"/>
              </a:defRPr>
            </a:lvl3pPr>
            <a:lvl4pPr marL="2329200" indent="-550800" defTabSz="457200">
              <a:lnSpc>
                <a:spcPct val="120000"/>
              </a:lnSpc>
              <a:defRPr sz="2400">
                <a:latin typeface="UGent Panno Text" panose="02000506040000040003" pitchFamily="50" charset="0"/>
              </a:defRPr>
            </a:lvl4pPr>
            <a:lvl5pPr marL="2962800" indent="-442800" defTabSz="457200">
              <a:lnSpc>
                <a:spcPct val="120000"/>
              </a:lnSpc>
              <a:buFont typeface="Arial" panose="020B0604020202020204" pitchFamily="34" charset="0"/>
              <a:buChar char="̶"/>
              <a:defRPr sz="2000">
                <a:latin typeface="UGent Panno Text" panose="02000506040000040003" pitchFamily="50"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20/11/2024</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7"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dirty="0">
                <a:solidFill>
                  <a:schemeClr val="tx1"/>
                </a:solidFill>
                <a:latin typeface="Times New Roman" panose="02020603050405020304" pitchFamily="18" charset="0"/>
              </a:rPr>
              <a:t> </a:t>
            </a:r>
          </a:p>
        </p:txBody>
      </p:sp>
      <p:sp>
        <p:nvSpPr>
          <p:cNvPr id="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BE" altLang="en-US" sz="1564" i="0" dirty="0">
                <a:solidFill>
                  <a:schemeClr val="tx1"/>
                </a:solidFill>
                <a:latin typeface="UGent Panno Text" panose="02000506040000040003" pitchFamily="50" charset="0"/>
              </a:rPr>
              <a:t>D</a:t>
            </a:r>
            <a:r>
              <a:rPr lang="nl-NL" altLang="en-US" sz="1564" i="0" dirty="0">
                <a:solidFill>
                  <a:schemeClr val="tx1"/>
                </a:solidFill>
                <a:latin typeface="UGent Panno Text" panose="02000506040000040003" pitchFamily="50" charset="0"/>
              </a:rPr>
              <a:t>e</a:t>
            </a:r>
            <a:r>
              <a:rPr lang="en-BE" altLang="en-US" sz="1564" i="0" dirty="0">
                <a:solidFill>
                  <a:schemeClr val="tx1"/>
                </a:solidFill>
                <a:latin typeface="UGent Panno Text" panose="02000506040000040003" pitchFamily="50" charset="0"/>
              </a:rPr>
              <a:t>v</a:t>
            </a:r>
            <a:r>
              <a:rPr lang="nl-NL" altLang="en-US" sz="1564" i="0" dirty="0">
                <a:solidFill>
                  <a:schemeClr val="tx1"/>
                </a:solidFill>
                <a:latin typeface="UGent Panno Text" panose="02000506040000040003" pitchFamily="50" charset="0"/>
              </a:rPr>
              <a:t>O</a:t>
            </a:r>
            <a:r>
              <a:rPr lang="en-BE" altLang="en-US" sz="1564" i="0" dirty="0">
                <a:solidFill>
                  <a:schemeClr val="tx1"/>
                </a:solidFill>
                <a:latin typeface="UGent Panno Text" panose="02000506040000040003" pitchFamily="50" charset="0"/>
              </a:rPr>
              <a:t>p</a:t>
            </a:r>
            <a:r>
              <a:rPr lang="nl-NL" altLang="en-US" sz="1564" i="0" dirty="0">
                <a:solidFill>
                  <a:schemeClr val="tx1"/>
                </a:solidFill>
                <a:latin typeface="UGent Panno Text" panose="02000506040000040003" pitchFamily="50" charset="0"/>
              </a:rPr>
              <a:t>s</a:t>
            </a:r>
            <a:r>
              <a:rPr lang="en-BE" altLang="en-US" sz="1564" i="0" dirty="0">
                <a:solidFill>
                  <a:schemeClr val="tx1"/>
                </a:solidFill>
                <a:latin typeface="UGent Panno Text" panose="02000506040000040003" pitchFamily="50" charset="0"/>
              </a:rPr>
              <a:t> </a:t>
            </a:r>
            <a:r>
              <a:rPr lang="en-GB" altLang="en-US" sz="1564" i="0" baseline="0" dirty="0">
                <a:solidFill>
                  <a:schemeClr val="tx1"/>
                </a:solidFill>
                <a:latin typeface="UGent Panno Text" panose="02000506040000040003" pitchFamily="50" charset="0"/>
              </a:rPr>
              <a:t>– Design and implementation</a:t>
            </a:r>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noProof="0"/>
              <a:t>Click to edit Master title style</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20/11/2024</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1"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20/11/2024</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a:xfrm>
            <a:off x="15590520" y="8948703"/>
            <a:ext cx="921880" cy="519289"/>
          </a:xfrm>
          <a:prstGeom prst="rect">
            <a:avLst/>
          </a:prstGeom>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
        <p:nvSpPr>
          <p:cNvPr id="8"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9"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latin typeface="UGent Panno Text" panose="02000506040000040003" pitchFamily="50" charset="0"/>
              </a:defRPr>
            </a:lvl1pPr>
          </a:lstStyle>
          <a:p>
            <a:fld id="{434BA3CA-1064-434F-B179-AB3B0298C0D6}" type="datetime1">
              <a:rPr lang="en-GB" smtClean="0"/>
              <a:pPr/>
              <a:t>20/11/2024</a:t>
            </a:fld>
            <a:endParaRPr lang="en-GB"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latin typeface="UGent Panno Text" panose="02000506040000040003" pitchFamily="50" charset="0"/>
              </a:defRPr>
            </a:lvl1pPr>
          </a:lstStyle>
          <a:p>
            <a:endParaRPr lang="en-GB"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UGent Panno Text" panose="02000506040000040003" pitchFamily="50" charset="0"/>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UGent Panno Text" panose="02000506040000040003" pitchFamily="50" charset="0"/>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swagger.io/" TargetMode="External"/><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www.fsf.org/"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endParaRPr lang="nl-BE" dirty="0"/>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a:t>
            </a:r>
          </a:p>
          <a:p>
            <a:r>
              <a:rPr lang="en-US" dirty="0"/>
              <a:t>Aim: to support the system integration process so that all developers can access the project code and documents in a controlled way, find out what changes have been made, and compile and link components to create a system</a:t>
            </a:r>
            <a:endParaRPr lang="nl-BE" dirty="0"/>
          </a:p>
        </p:txBody>
      </p:sp>
    </p:spTree>
    <p:extLst>
      <p:ext uri="{BB962C8B-B14F-4D97-AF65-F5344CB8AC3E}">
        <p14:creationId xmlns:p14="http://schemas.microsoft.com/office/powerpoint/2010/main" val="13486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endParaRPr lang="nl-BE" dirty="0"/>
          </a:p>
        </p:txBody>
      </p:sp>
      <p:sp>
        <p:nvSpPr>
          <p:cNvPr id="3" name="Content Placeholder 2"/>
          <p:cNvSpPr>
            <a:spLocks noGrp="1"/>
          </p:cNvSpPr>
          <p:nvPr>
            <p:ph idx="1"/>
          </p:nvPr>
        </p:nvSpPr>
        <p:spPr/>
        <p:txBody>
          <a:bodyPr>
            <a:normAutofit fontScale="92500"/>
          </a:bodyPr>
          <a:lstStyle/>
          <a:p>
            <a:r>
              <a:rPr lang="en-US" dirty="0"/>
              <a:t>Version management</a:t>
            </a:r>
          </a:p>
          <a:p>
            <a:pPr lvl="1"/>
            <a:r>
              <a:rPr lang="en-US" dirty="0"/>
              <a:t>To keep track of the different versions of software components</a:t>
            </a:r>
          </a:p>
          <a:p>
            <a:pPr lvl="1"/>
            <a:r>
              <a:rPr lang="en-US" dirty="0"/>
              <a:t>Version management systems include facilities to coordinate development by several programmers</a:t>
            </a:r>
          </a:p>
          <a:p>
            <a:r>
              <a:rPr lang="en-US" dirty="0"/>
              <a:t>System integration</a:t>
            </a:r>
          </a:p>
          <a:p>
            <a:pPr lvl="1"/>
            <a:r>
              <a:rPr lang="en-US" dirty="0"/>
              <a:t>To help developers define what versions of components are used to create each version of a system</a:t>
            </a:r>
          </a:p>
          <a:p>
            <a:pPr lvl="1"/>
            <a:r>
              <a:rPr lang="en-US" dirty="0"/>
              <a:t>Used to build a system automatically by compiling and linking the required components</a:t>
            </a:r>
          </a:p>
          <a:p>
            <a:r>
              <a:rPr lang="en-US" dirty="0"/>
              <a:t>Problem tracking</a:t>
            </a:r>
          </a:p>
          <a:p>
            <a:pPr lvl="1"/>
            <a:r>
              <a:rPr lang="en-US" dirty="0"/>
              <a:t>Allow users to report bugs and other problems</a:t>
            </a:r>
          </a:p>
          <a:p>
            <a:pPr lvl="1"/>
            <a:r>
              <a:rPr lang="en-US" dirty="0"/>
              <a:t>Allow all developers to see who is working on these problems and when they are fixed</a:t>
            </a:r>
            <a:endParaRPr lang="nl-BE" dirty="0"/>
          </a:p>
        </p:txBody>
      </p:sp>
    </p:spTree>
    <p:extLst>
      <p:ext uri="{BB962C8B-B14F-4D97-AF65-F5344CB8AC3E}">
        <p14:creationId xmlns:p14="http://schemas.microsoft.com/office/powerpoint/2010/main" val="336808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endParaRPr lang="nl-BE" dirty="0"/>
          </a:p>
        </p:txBody>
      </p:sp>
      <p:pic>
        <p:nvPicPr>
          <p:cNvPr id="4" name="Picture 3"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900" y="1725356"/>
            <a:ext cx="12843717" cy="6135534"/>
          </a:xfrm>
          <a:prstGeom prst="rect">
            <a:avLst/>
          </a:prstGeom>
        </p:spPr>
      </p:pic>
    </p:spTree>
    <p:extLst>
      <p:ext uri="{BB962C8B-B14F-4D97-AF65-F5344CB8AC3E}">
        <p14:creationId xmlns:p14="http://schemas.microsoft.com/office/powerpoint/2010/main" val="379715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endParaRPr lang="nl-BE" dirty="0"/>
          </a:p>
        </p:txBody>
      </p:sp>
      <p:sp>
        <p:nvSpPr>
          <p:cNvPr id="3" name="Content Placeholder 2"/>
          <p:cNvSpPr>
            <a:spLocks noGrp="1"/>
          </p:cNvSpPr>
          <p:nvPr>
            <p:ph idx="1"/>
          </p:nvPr>
        </p:nvSpPr>
        <p:spPr>
          <a:xfrm>
            <a:off x="835825" y="1194362"/>
            <a:ext cx="15699575" cy="3868455"/>
          </a:xfrm>
        </p:spPr>
        <p:txBody>
          <a:bodyPr>
            <a:normAutofit fontScale="85000" lnSpcReduction="20000"/>
          </a:bodyPr>
          <a:lstStyle/>
          <a:p>
            <a:r>
              <a:rPr lang="en-US" dirty="0"/>
              <a:t>Most software is developed on one computer (the host), but runs on a separate machine (the target)</a:t>
            </a:r>
          </a:p>
          <a:p>
            <a:r>
              <a:rPr lang="en-US" dirty="0"/>
              <a:t>More generally, we can talk about a development platform and an execution platform</a:t>
            </a:r>
          </a:p>
          <a:p>
            <a:r>
              <a:rPr lang="en-US" dirty="0"/>
              <a:t>Development platform usually has different installed software than execution platform</a:t>
            </a:r>
          </a:p>
        </p:txBody>
      </p:sp>
      <p:pic>
        <p:nvPicPr>
          <p:cNvPr id="4" name="Picture 3" descr="7.15 Host-target development.eps">
            <a:extLst>
              <a:ext uri="{FF2B5EF4-FFF2-40B4-BE49-F238E27FC236}">
                <a16:creationId xmlns:a16="http://schemas.microsoft.com/office/drawing/2014/main" id="{CA5BBFEC-0BA5-4389-A3BF-FDE8015C1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175" y="4070419"/>
            <a:ext cx="10099167" cy="5683181"/>
          </a:xfrm>
          <a:prstGeom prst="rect">
            <a:avLst/>
          </a:prstGeom>
        </p:spPr>
      </p:pic>
    </p:spTree>
    <p:extLst>
      <p:ext uri="{BB962C8B-B14F-4D97-AF65-F5344CB8AC3E}">
        <p14:creationId xmlns:p14="http://schemas.microsoft.com/office/powerpoint/2010/main" val="245937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42C55-2AAE-4950-8CE9-7A1EE75BBA65}"/>
              </a:ext>
            </a:extLst>
          </p:cNvPr>
          <p:cNvSpPr>
            <a:spLocks noGrp="1"/>
          </p:cNvSpPr>
          <p:nvPr>
            <p:ph type="ctrTitle"/>
          </p:nvPr>
        </p:nvSpPr>
        <p:spPr/>
        <p:txBody>
          <a:bodyPr/>
          <a:lstStyle/>
          <a:p>
            <a:r>
              <a:rPr lang="en-BE" dirty="0"/>
              <a:t>d</a:t>
            </a:r>
            <a:r>
              <a:rPr lang="nl-NL" dirty="0"/>
              <a:t>o</a:t>
            </a:r>
            <a:r>
              <a:rPr lang="en-BE" dirty="0" err="1"/>
              <a:t>cumentation</a:t>
            </a:r>
            <a:endParaRPr lang="en-GB" dirty="0"/>
          </a:p>
        </p:txBody>
      </p:sp>
    </p:spTree>
    <p:extLst>
      <p:ext uri="{BB962C8B-B14F-4D97-AF65-F5344CB8AC3E}">
        <p14:creationId xmlns:p14="http://schemas.microsoft.com/office/powerpoint/2010/main" val="203364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B006-087A-4707-BFA8-5FA319F3F56B}"/>
              </a:ext>
            </a:extLst>
          </p:cNvPr>
          <p:cNvSpPr>
            <a:spLocks noGrp="1"/>
          </p:cNvSpPr>
          <p:nvPr>
            <p:ph type="title"/>
          </p:nvPr>
        </p:nvSpPr>
        <p:spPr/>
        <p:txBody>
          <a:bodyPr/>
          <a:lstStyle/>
          <a:p>
            <a:r>
              <a:rPr lang="nl-NL" dirty="0"/>
              <a:t>T</a:t>
            </a:r>
            <a:r>
              <a:rPr lang="en-BE" dirty="0"/>
              <a:t>h</a:t>
            </a:r>
            <a:r>
              <a:rPr lang="nl-NL" dirty="0"/>
              <a:t>e</a:t>
            </a:r>
            <a:r>
              <a:rPr lang="en-BE" dirty="0"/>
              <a:t> </a:t>
            </a:r>
            <a:r>
              <a:rPr lang="nl-NL" dirty="0"/>
              <a:t>i</a:t>
            </a:r>
            <a:r>
              <a:rPr lang="en-BE" dirty="0"/>
              <a:t>m</a:t>
            </a:r>
            <a:r>
              <a:rPr lang="nl-NL" dirty="0"/>
              <a:t>p</a:t>
            </a:r>
            <a:r>
              <a:rPr lang="en-BE" dirty="0"/>
              <a:t>o</a:t>
            </a:r>
            <a:r>
              <a:rPr lang="nl-NL" dirty="0"/>
              <a:t>r</a:t>
            </a:r>
            <a:r>
              <a:rPr lang="en-BE" dirty="0"/>
              <a:t>t</a:t>
            </a:r>
            <a:r>
              <a:rPr lang="nl-NL" dirty="0"/>
              <a:t>a</a:t>
            </a:r>
            <a:r>
              <a:rPr lang="en-BE" dirty="0"/>
              <a:t>n</a:t>
            </a:r>
            <a:r>
              <a:rPr lang="nl-NL" dirty="0"/>
              <a:t>c</a:t>
            </a:r>
            <a:r>
              <a:rPr lang="en-BE" dirty="0"/>
              <a:t>e </a:t>
            </a:r>
            <a:r>
              <a:rPr lang="nl-NL" dirty="0"/>
              <a:t>o</a:t>
            </a:r>
            <a:r>
              <a:rPr lang="en-BE" dirty="0"/>
              <a:t>f C</a:t>
            </a:r>
            <a:r>
              <a:rPr lang="nl-NL" dirty="0"/>
              <a:t>o</a:t>
            </a:r>
            <a:r>
              <a:rPr lang="en-BE" dirty="0"/>
              <a:t>d</a:t>
            </a:r>
            <a:r>
              <a:rPr lang="nl-NL" dirty="0"/>
              <a:t>e</a:t>
            </a:r>
            <a:r>
              <a:rPr lang="en-BE" dirty="0"/>
              <a:t> </a:t>
            </a:r>
            <a:r>
              <a:rPr lang="nl-NL" dirty="0"/>
              <a:t>d</a:t>
            </a:r>
            <a:r>
              <a:rPr lang="en-BE" dirty="0"/>
              <a:t>o</a:t>
            </a:r>
            <a:r>
              <a:rPr lang="nl-NL" dirty="0"/>
              <a:t>c</a:t>
            </a:r>
            <a:r>
              <a:rPr lang="en-BE" dirty="0"/>
              <a:t>u</a:t>
            </a:r>
            <a:r>
              <a:rPr lang="nl-NL" dirty="0"/>
              <a:t>m</a:t>
            </a:r>
            <a:r>
              <a:rPr lang="en-BE" dirty="0"/>
              <a:t>e</a:t>
            </a:r>
            <a:r>
              <a:rPr lang="nl-NL" dirty="0"/>
              <a:t>n</a:t>
            </a:r>
            <a:r>
              <a:rPr lang="en-BE" dirty="0"/>
              <a:t>t</a:t>
            </a:r>
            <a:r>
              <a:rPr lang="nl-NL" dirty="0"/>
              <a:t>a</a:t>
            </a:r>
            <a:r>
              <a:rPr lang="en-BE" dirty="0"/>
              <a:t>t</a:t>
            </a:r>
            <a:r>
              <a:rPr lang="nl-NL" dirty="0"/>
              <a:t>i</a:t>
            </a:r>
            <a:r>
              <a:rPr lang="en-BE" dirty="0"/>
              <a:t>o</a:t>
            </a:r>
            <a:r>
              <a:rPr lang="nl-NL" dirty="0"/>
              <a:t>n</a:t>
            </a:r>
            <a:endParaRPr lang="en-GB" dirty="0"/>
          </a:p>
        </p:txBody>
      </p:sp>
      <p:sp>
        <p:nvSpPr>
          <p:cNvPr id="3" name="Content Placeholder 2">
            <a:extLst>
              <a:ext uri="{FF2B5EF4-FFF2-40B4-BE49-F238E27FC236}">
                <a16:creationId xmlns:a16="http://schemas.microsoft.com/office/drawing/2014/main" id="{80C13DD6-7E52-447D-A070-8BF0B5EAC025}"/>
              </a:ext>
            </a:extLst>
          </p:cNvPr>
          <p:cNvSpPr>
            <a:spLocks noGrp="1"/>
          </p:cNvSpPr>
          <p:nvPr>
            <p:ph idx="1"/>
          </p:nvPr>
        </p:nvSpPr>
        <p:spPr/>
        <p:txBody>
          <a:bodyPr/>
          <a:lstStyle/>
          <a:p>
            <a:r>
              <a:rPr lang="nl-NL" dirty="0"/>
              <a:t>A</a:t>
            </a:r>
            <a:r>
              <a:rPr lang="en-BE" dirty="0"/>
              <a:t>s </a:t>
            </a:r>
            <a:r>
              <a:rPr lang="nl-NL" dirty="0"/>
              <a:t>m</a:t>
            </a:r>
            <a:r>
              <a:rPr lang="en-BE" dirty="0"/>
              <a:t>o</a:t>
            </a:r>
            <a:r>
              <a:rPr lang="nl-NL" dirty="0"/>
              <a:t>s</a:t>
            </a:r>
            <a:r>
              <a:rPr lang="en-BE" dirty="0"/>
              <a:t>t </a:t>
            </a:r>
            <a:r>
              <a:rPr lang="nl-NL" dirty="0"/>
              <a:t>s</a:t>
            </a:r>
            <a:r>
              <a:rPr lang="en-BE" dirty="0"/>
              <a:t>o</a:t>
            </a:r>
            <a:r>
              <a:rPr lang="nl-NL" dirty="0"/>
              <a:t>f</a:t>
            </a:r>
            <a:r>
              <a:rPr lang="en-BE" dirty="0"/>
              <a:t>t</a:t>
            </a:r>
            <a:r>
              <a:rPr lang="nl-NL" dirty="0"/>
              <a:t>w</a:t>
            </a:r>
            <a:r>
              <a:rPr lang="en-BE" dirty="0"/>
              <a:t>a</a:t>
            </a:r>
            <a:r>
              <a:rPr lang="nl-NL" dirty="0"/>
              <a:t>r</a:t>
            </a:r>
            <a:r>
              <a:rPr lang="en-BE" dirty="0"/>
              <a:t>e </a:t>
            </a:r>
            <a:r>
              <a:rPr lang="nl-NL" dirty="0"/>
              <a:t>d</a:t>
            </a:r>
            <a:r>
              <a:rPr lang="en-BE" dirty="0"/>
              <a:t>e</a:t>
            </a:r>
            <a:r>
              <a:rPr lang="nl-NL" dirty="0"/>
              <a:t>v</a:t>
            </a:r>
            <a:r>
              <a:rPr lang="en-BE" dirty="0"/>
              <a:t>e</a:t>
            </a:r>
            <a:r>
              <a:rPr lang="nl-NL" dirty="0"/>
              <a:t>l</a:t>
            </a:r>
            <a:r>
              <a:rPr lang="en-BE" dirty="0"/>
              <a:t>o</a:t>
            </a:r>
            <a:r>
              <a:rPr lang="nl-NL" dirty="0"/>
              <a:t>p</a:t>
            </a:r>
            <a:r>
              <a:rPr lang="en-BE" dirty="0"/>
              <a:t>m</a:t>
            </a:r>
            <a:r>
              <a:rPr lang="nl-NL" dirty="0"/>
              <a:t>e</a:t>
            </a:r>
            <a:r>
              <a:rPr lang="en-BE" dirty="0"/>
              <a:t>n</a:t>
            </a:r>
            <a:r>
              <a:rPr lang="nl-NL" dirty="0"/>
              <a:t>t</a:t>
            </a:r>
            <a:r>
              <a:rPr lang="en-BE" dirty="0"/>
              <a:t> </a:t>
            </a:r>
            <a:r>
              <a:rPr lang="nl-NL" dirty="0"/>
              <a:t>i</a:t>
            </a:r>
            <a:r>
              <a:rPr lang="en-BE" dirty="0"/>
              <a:t>s </a:t>
            </a:r>
            <a:r>
              <a:rPr lang="nl-NL" dirty="0"/>
              <a:t>d</a:t>
            </a:r>
            <a:r>
              <a:rPr lang="en-BE" dirty="0"/>
              <a:t>o</a:t>
            </a:r>
            <a:r>
              <a:rPr lang="nl-NL" dirty="0"/>
              <a:t>n</a:t>
            </a:r>
            <a:r>
              <a:rPr lang="en-BE" dirty="0"/>
              <a:t>e </a:t>
            </a:r>
            <a:r>
              <a:rPr lang="nl-NL" dirty="0"/>
              <a:t>i</a:t>
            </a:r>
            <a:r>
              <a:rPr lang="en-BE" dirty="0"/>
              <a:t>n </a:t>
            </a:r>
            <a:r>
              <a:rPr lang="nl-NL" dirty="0"/>
              <a:t>t</a:t>
            </a:r>
            <a:r>
              <a:rPr lang="en-BE" dirty="0"/>
              <a:t>e</a:t>
            </a:r>
            <a:r>
              <a:rPr lang="nl-NL" dirty="0"/>
              <a:t>a</a:t>
            </a:r>
            <a:r>
              <a:rPr lang="en-BE" dirty="0"/>
              <a:t>m</a:t>
            </a:r>
            <a:r>
              <a:rPr lang="nl-NL" dirty="0"/>
              <a:t>s</a:t>
            </a:r>
            <a:r>
              <a:rPr lang="en-BE" dirty="0"/>
              <a:t>, </a:t>
            </a:r>
            <a:r>
              <a:rPr lang="nl-NL" dirty="0"/>
              <a:t>i</a:t>
            </a:r>
            <a:r>
              <a:rPr lang="en-BE" dirty="0"/>
              <a:t>t </a:t>
            </a:r>
            <a:r>
              <a:rPr lang="nl-NL" dirty="0"/>
              <a:t>i</a:t>
            </a:r>
            <a:r>
              <a:rPr lang="en-BE" dirty="0"/>
              <a:t>s </a:t>
            </a:r>
            <a:r>
              <a:rPr lang="nl-NL" dirty="0" err="1"/>
              <a:t>im</a:t>
            </a:r>
            <a:r>
              <a:rPr lang="en-BE" dirty="0"/>
              <a:t>p</a:t>
            </a:r>
            <a:r>
              <a:rPr lang="nl-NL" dirty="0"/>
              <a:t>o</a:t>
            </a:r>
            <a:r>
              <a:rPr lang="en-BE" dirty="0"/>
              <a:t>r</a:t>
            </a:r>
            <a:r>
              <a:rPr lang="nl-NL" dirty="0"/>
              <a:t>t</a:t>
            </a:r>
            <a:r>
              <a:rPr lang="en-BE" dirty="0"/>
              <a:t>a</a:t>
            </a:r>
            <a:r>
              <a:rPr lang="nl-NL" dirty="0"/>
              <a:t>n</a:t>
            </a:r>
            <a:r>
              <a:rPr lang="en-BE" dirty="0"/>
              <a:t>t </a:t>
            </a:r>
            <a:r>
              <a:rPr lang="nl-NL" dirty="0"/>
              <a:t>t</a:t>
            </a:r>
            <a:r>
              <a:rPr lang="en-BE" dirty="0"/>
              <a:t>o </a:t>
            </a:r>
            <a:r>
              <a:rPr lang="nl-NL" dirty="0"/>
              <a:t>d</a:t>
            </a:r>
            <a:r>
              <a:rPr lang="en-BE" dirty="0"/>
              <a:t>o</a:t>
            </a:r>
            <a:r>
              <a:rPr lang="nl-NL" dirty="0"/>
              <a:t>c</a:t>
            </a:r>
            <a:r>
              <a:rPr lang="en-BE" dirty="0"/>
              <a:t>u</a:t>
            </a:r>
            <a:r>
              <a:rPr lang="nl-NL" dirty="0"/>
              <a:t>m</a:t>
            </a:r>
            <a:r>
              <a:rPr lang="en-BE" dirty="0"/>
              <a:t>e</a:t>
            </a:r>
            <a:r>
              <a:rPr lang="nl-NL" dirty="0"/>
              <a:t>n</a:t>
            </a:r>
            <a:r>
              <a:rPr lang="en-BE" dirty="0"/>
              <a:t>t </a:t>
            </a:r>
            <a:r>
              <a:rPr lang="nl-NL" dirty="0"/>
              <a:t>A</a:t>
            </a:r>
            <a:r>
              <a:rPr lang="en-BE" dirty="0"/>
              <a:t>P</a:t>
            </a:r>
            <a:r>
              <a:rPr lang="nl-NL" dirty="0"/>
              <a:t>I</a:t>
            </a:r>
            <a:r>
              <a:rPr lang="en-BE" dirty="0"/>
              <a:t>s </a:t>
            </a:r>
            <a:r>
              <a:rPr lang="nl-NL" dirty="0"/>
              <a:t>a</a:t>
            </a:r>
            <a:r>
              <a:rPr lang="en-BE" dirty="0"/>
              <a:t>n</a:t>
            </a:r>
            <a:r>
              <a:rPr lang="nl-NL" dirty="0"/>
              <a:t>d</a:t>
            </a:r>
            <a:r>
              <a:rPr lang="en-BE" dirty="0"/>
              <a:t> code</a:t>
            </a:r>
          </a:p>
          <a:p>
            <a:r>
              <a:rPr lang="en-BE" dirty="0"/>
              <a:t>Lots of (mature) tools can generate API documentation from comments in the source code</a:t>
            </a:r>
          </a:p>
          <a:p>
            <a:r>
              <a:rPr lang="nl-NL" dirty="0"/>
              <a:t>E</a:t>
            </a:r>
            <a:r>
              <a:rPr lang="en-BE" dirty="0"/>
              <a:t>x</a:t>
            </a:r>
            <a:r>
              <a:rPr lang="nl-NL" dirty="0"/>
              <a:t>a</a:t>
            </a:r>
            <a:r>
              <a:rPr lang="en-BE" dirty="0"/>
              <a:t>m</a:t>
            </a:r>
            <a:r>
              <a:rPr lang="nl-NL" dirty="0"/>
              <a:t>p</a:t>
            </a:r>
            <a:r>
              <a:rPr lang="en-BE" dirty="0"/>
              <a:t>l</a:t>
            </a:r>
            <a:r>
              <a:rPr lang="nl-NL" dirty="0"/>
              <a:t>e</a:t>
            </a:r>
            <a:r>
              <a:rPr lang="en-BE" dirty="0"/>
              <a:t>s </a:t>
            </a:r>
            <a:r>
              <a:rPr lang="nl-NL" dirty="0"/>
              <a:t>i</a:t>
            </a:r>
            <a:r>
              <a:rPr lang="en-BE" dirty="0"/>
              <a:t>n </a:t>
            </a:r>
            <a:r>
              <a:rPr lang="nl-NL" dirty="0"/>
              <a:t>t</a:t>
            </a:r>
            <a:r>
              <a:rPr lang="en-BE" dirty="0"/>
              <a:t>h</a:t>
            </a:r>
            <a:r>
              <a:rPr lang="nl-NL" dirty="0"/>
              <a:t>e</a:t>
            </a:r>
            <a:r>
              <a:rPr lang="en-BE" dirty="0"/>
              <a:t> next slides using </a:t>
            </a:r>
            <a:r>
              <a:rPr lang="en-BE" dirty="0" err="1"/>
              <a:t>JavaDoc</a:t>
            </a:r>
            <a:endParaRPr lang="en-GB" dirty="0"/>
          </a:p>
        </p:txBody>
      </p:sp>
    </p:spTree>
    <p:extLst>
      <p:ext uri="{BB962C8B-B14F-4D97-AF65-F5344CB8AC3E}">
        <p14:creationId xmlns:p14="http://schemas.microsoft.com/office/powerpoint/2010/main" val="30445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0F6F-5531-4156-B6C3-FFEF91DD3592}"/>
              </a:ext>
            </a:extLst>
          </p:cNvPr>
          <p:cNvSpPr>
            <a:spLocks noGrp="1"/>
          </p:cNvSpPr>
          <p:nvPr>
            <p:ph type="title"/>
          </p:nvPr>
        </p:nvSpPr>
        <p:spPr/>
        <p:txBody>
          <a:bodyPr/>
          <a:lstStyle/>
          <a:p>
            <a:r>
              <a:rPr lang="en-BE" dirty="0"/>
              <a:t>J</a:t>
            </a:r>
            <a:r>
              <a:rPr lang="nl-NL" dirty="0"/>
              <a:t>a</a:t>
            </a:r>
            <a:r>
              <a:rPr lang="en-BE" dirty="0"/>
              <a:t>v</a:t>
            </a:r>
            <a:r>
              <a:rPr lang="nl-NL" dirty="0"/>
              <a:t>a</a:t>
            </a:r>
            <a:r>
              <a:rPr lang="en-BE" dirty="0"/>
              <a:t>d</a:t>
            </a:r>
            <a:r>
              <a:rPr lang="nl-NL" dirty="0"/>
              <a:t>o</a:t>
            </a:r>
            <a:r>
              <a:rPr lang="en-BE" dirty="0"/>
              <a:t>c </a:t>
            </a:r>
            <a:r>
              <a:rPr lang="nl-NL" dirty="0"/>
              <a:t>c</a:t>
            </a:r>
            <a:r>
              <a:rPr lang="en-BE" dirty="0"/>
              <a:t>o</a:t>
            </a:r>
            <a:r>
              <a:rPr lang="nl-NL" dirty="0"/>
              <a:t>m</a:t>
            </a:r>
            <a:r>
              <a:rPr lang="en-BE" dirty="0"/>
              <a:t>m</a:t>
            </a:r>
            <a:r>
              <a:rPr lang="nl-NL" dirty="0"/>
              <a:t>e</a:t>
            </a:r>
            <a:r>
              <a:rPr lang="en-BE" dirty="0"/>
              <a:t>n</a:t>
            </a:r>
            <a:r>
              <a:rPr lang="nl-NL" dirty="0"/>
              <a:t>t</a:t>
            </a:r>
            <a:r>
              <a:rPr lang="en-BE" dirty="0"/>
              <a:t>s</a:t>
            </a:r>
            <a:endParaRPr lang="en-GB" dirty="0"/>
          </a:p>
        </p:txBody>
      </p:sp>
      <p:sp>
        <p:nvSpPr>
          <p:cNvPr id="3" name="Content Placeholder 2">
            <a:extLst>
              <a:ext uri="{FF2B5EF4-FFF2-40B4-BE49-F238E27FC236}">
                <a16:creationId xmlns:a16="http://schemas.microsoft.com/office/drawing/2014/main" id="{2E0D37E5-AB80-4A01-A3A6-7FEE72D5DE50}"/>
              </a:ext>
            </a:extLst>
          </p:cNvPr>
          <p:cNvSpPr>
            <a:spLocks noGrp="1"/>
          </p:cNvSpPr>
          <p:nvPr>
            <p:ph idx="1"/>
          </p:nvPr>
        </p:nvSpPr>
        <p:spPr>
          <a:xfrm>
            <a:off x="835826" y="1194364"/>
            <a:ext cx="10735368" cy="6696000"/>
          </a:xfrm>
        </p:spPr>
        <p:txBody>
          <a:bodyPr/>
          <a:lstStyle/>
          <a:p>
            <a:r>
              <a:rPr lang="en-BE" dirty="0"/>
              <a:t>S</a:t>
            </a:r>
            <a:r>
              <a:rPr lang="nl-NL" dirty="0"/>
              <a:t>t</a:t>
            </a:r>
            <a:r>
              <a:rPr lang="en-BE" dirty="0"/>
              <a:t>r</a:t>
            </a:r>
            <a:r>
              <a:rPr lang="nl-NL" dirty="0"/>
              <a:t>u</a:t>
            </a:r>
            <a:r>
              <a:rPr lang="en-BE" dirty="0"/>
              <a:t>c</a:t>
            </a:r>
            <a:r>
              <a:rPr lang="nl-NL" dirty="0"/>
              <a:t>t</a:t>
            </a:r>
            <a:r>
              <a:rPr lang="en-BE" dirty="0"/>
              <a:t>u</a:t>
            </a:r>
            <a:r>
              <a:rPr lang="nl-NL" dirty="0"/>
              <a:t>r</a:t>
            </a:r>
            <a:r>
              <a:rPr lang="en-BE" dirty="0"/>
              <a:t>e </a:t>
            </a:r>
            <a:r>
              <a:rPr lang="nl-NL" dirty="0"/>
              <a:t>s</a:t>
            </a:r>
            <a:r>
              <a:rPr lang="en-BE" dirty="0" err="1"/>
              <a:t>i</a:t>
            </a:r>
            <a:r>
              <a:rPr lang="nl-NL" dirty="0"/>
              <a:t>m</a:t>
            </a:r>
            <a:r>
              <a:rPr lang="en-BE" dirty="0" err="1"/>
              <a:t>i</a:t>
            </a:r>
            <a:r>
              <a:rPr lang="nl-NL" dirty="0"/>
              <a:t>l</a:t>
            </a:r>
            <a:r>
              <a:rPr lang="en-BE" dirty="0"/>
              <a:t>a</a:t>
            </a:r>
            <a:r>
              <a:rPr lang="nl-NL" dirty="0"/>
              <a:t>r</a:t>
            </a:r>
            <a:r>
              <a:rPr lang="en-BE" dirty="0"/>
              <a:t> </a:t>
            </a:r>
            <a:r>
              <a:rPr lang="nl-NL" dirty="0"/>
              <a:t>t</a:t>
            </a:r>
            <a:r>
              <a:rPr lang="en-BE" dirty="0"/>
              <a:t>o </a:t>
            </a:r>
            <a:r>
              <a:rPr lang="nl-NL" dirty="0"/>
              <a:t>r</a:t>
            </a:r>
            <a:r>
              <a:rPr lang="en-BE" dirty="0"/>
              <a:t>e</a:t>
            </a:r>
            <a:r>
              <a:rPr lang="nl-NL" dirty="0"/>
              <a:t>g</a:t>
            </a:r>
            <a:r>
              <a:rPr lang="en-BE" dirty="0"/>
              <a:t>u</a:t>
            </a:r>
            <a:r>
              <a:rPr lang="nl-NL" dirty="0"/>
              <a:t>l</a:t>
            </a:r>
            <a:r>
              <a:rPr lang="en-BE" dirty="0"/>
              <a:t>a</a:t>
            </a:r>
            <a:r>
              <a:rPr lang="nl-NL" dirty="0"/>
              <a:t>r</a:t>
            </a:r>
            <a:r>
              <a:rPr lang="en-BE" dirty="0"/>
              <a:t> </a:t>
            </a:r>
            <a:r>
              <a:rPr lang="nl-NL" dirty="0"/>
              <a:t>m</a:t>
            </a:r>
            <a:r>
              <a:rPr lang="en-BE" dirty="0"/>
              <a:t>u</a:t>
            </a:r>
            <a:r>
              <a:rPr lang="nl-NL" dirty="0"/>
              <a:t>l</a:t>
            </a:r>
            <a:r>
              <a:rPr lang="en-BE" dirty="0"/>
              <a:t>t</a:t>
            </a:r>
            <a:r>
              <a:rPr lang="nl-NL" dirty="0"/>
              <a:t>i</a:t>
            </a:r>
            <a:r>
              <a:rPr lang="en-BE" dirty="0"/>
              <a:t>-</a:t>
            </a:r>
            <a:r>
              <a:rPr lang="nl-NL" dirty="0"/>
              <a:t>l</a:t>
            </a:r>
            <a:r>
              <a:rPr lang="en-BE" dirty="0" err="1"/>
              <a:t>i</a:t>
            </a:r>
            <a:r>
              <a:rPr lang="nl-NL" dirty="0"/>
              <a:t>n</a:t>
            </a:r>
            <a:r>
              <a:rPr lang="en-BE" dirty="0"/>
              <a:t>e </a:t>
            </a:r>
            <a:r>
              <a:rPr lang="nl-NL" dirty="0"/>
              <a:t>c</a:t>
            </a:r>
            <a:r>
              <a:rPr lang="en-BE" dirty="0"/>
              <a:t>o</a:t>
            </a:r>
            <a:r>
              <a:rPr lang="nl-NL" dirty="0"/>
              <a:t>m</a:t>
            </a:r>
            <a:r>
              <a:rPr lang="en-BE" dirty="0"/>
              <a:t>m</a:t>
            </a:r>
            <a:r>
              <a:rPr lang="nl-NL" dirty="0"/>
              <a:t>e</a:t>
            </a:r>
            <a:r>
              <a:rPr lang="en-BE" dirty="0"/>
              <a:t>n</a:t>
            </a:r>
            <a:r>
              <a:rPr lang="nl-NL" dirty="0"/>
              <a:t>t</a:t>
            </a:r>
            <a:r>
              <a:rPr lang="en-BE" dirty="0"/>
              <a:t>s (</a:t>
            </a:r>
            <a:r>
              <a:rPr lang="nl-NL" dirty="0"/>
              <a:t>e</a:t>
            </a:r>
            <a:r>
              <a:rPr lang="en-BE" dirty="0"/>
              <a:t>x</a:t>
            </a:r>
            <a:r>
              <a:rPr lang="nl-NL" dirty="0"/>
              <a:t>t</a:t>
            </a:r>
            <a:r>
              <a:rPr lang="en-BE" dirty="0"/>
              <a:t>r</a:t>
            </a:r>
            <a:r>
              <a:rPr lang="nl-NL" dirty="0"/>
              <a:t>a</a:t>
            </a:r>
            <a:r>
              <a:rPr lang="en-BE" dirty="0"/>
              <a:t> </a:t>
            </a:r>
            <a:r>
              <a:rPr lang="nl-NL" dirty="0"/>
              <a:t>a</a:t>
            </a:r>
            <a:r>
              <a:rPr lang="en-BE" dirty="0"/>
              <a:t>s</a:t>
            </a:r>
            <a:r>
              <a:rPr lang="nl-NL" dirty="0"/>
              <a:t>t</a:t>
            </a:r>
            <a:r>
              <a:rPr lang="en-BE" dirty="0"/>
              <a:t>e</a:t>
            </a:r>
            <a:r>
              <a:rPr lang="nl-NL" dirty="0"/>
              <a:t>r</a:t>
            </a:r>
            <a:r>
              <a:rPr lang="en-BE" dirty="0" err="1"/>
              <a:t>i</a:t>
            </a:r>
            <a:r>
              <a:rPr lang="nl-NL" dirty="0"/>
              <a:t>s</a:t>
            </a:r>
            <a:r>
              <a:rPr lang="en-BE" dirty="0"/>
              <a:t>k </a:t>
            </a:r>
            <a:r>
              <a:rPr lang="nl-NL" dirty="0"/>
              <a:t>a</a:t>
            </a:r>
            <a:r>
              <a:rPr lang="en-BE" dirty="0"/>
              <a:t>t </a:t>
            </a:r>
            <a:r>
              <a:rPr lang="nl-NL" dirty="0"/>
              <a:t>b</a:t>
            </a:r>
            <a:r>
              <a:rPr lang="en-BE" dirty="0"/>
              <a:t>e</a:t>
            </a:r>
            <a:r>
              <a:rPr lang="nl-NL" dirty="0"/>
              <a:t>g</a:t>
            </a:r>
            <a:r>
              <a:rPr lang="en-BE" dirty="0" err="1"/>
              <a:t>i</a:t>
            </a:r>
            <a:r>
              <a:rPr lang="nl-NL" dirty="0"/>
              <a:t>n</a:t>
            </a:r>
            <a:r>
              <a:rPr lang="en-BE" dirty="0"/>
              <a:t>n</a:t>
            </a:r>
            <a:r>
              <a:rPr lang="nl-NL" dirty="0"/>
              <a:t>i</a:t>
            </a:r>
            <a:r>
              <a:rPr lang="en-BE" dirty="0"/>
              <a:t>n</a:t>
            </a:r>
            <a:r>
              <a:rPr lang="nl-NL" dirty="0"/>
              <a:t>g</a:t>
            </a:r>
            <a:r>
              <a:rPr lang="en-BE" dirty="0"/>
              <a:t>)</a:t>
            </a:r>
          </a:p>
          <a:p>
            <a:r>
              <a:rPr lang="en-BE" dirty="0" err="1"/>
              <a:t>JavaDoc</a:t>
            </a:r>
            <a:r>
              <a:rPr lang="en-BE" dirty="0"/>
              <a:t> comments can </a:t>
            </a:r>
            <a:r>
              <a:rPr lang="nl-NL" dirty="0"/>
              <a:t>b</a:t>
            </a:r>
            <a:r>
              <a:rPr lang="en-BE" dirty="0"/>
              <a:t>e </a:t>
            </a:r>
            <a:r>
              <a:rPr lang="nl-NL" dirty="0"/>
              <a:t>p</a:t>
            </a:r>
            <a:r>
              <a:rPr lang="en-BE" dirty="0"/>
              <a:t>laced ab</a:t>
            </a:r>
            <a:r>
              <a:rPr lang="nl-NL" dirty="0"/>
              <a:t>o</a:t>
            </a:r>
            <a:r>
              <a:rPr lang="en-BE" dirty="0"/>
              <a:t>v</a:t>
            </a:r>
            <a:r>
              <a:rPr lang="nl-NL" dirty="0"/>
              <a:t>e</a:t>
            </a:r>
            <a:r>
              <a:rPr lang="en-BE" dirty="0"/>
              <a:t> </a:t>
            </a:r>
            <a:r>
              <a:rPr lang="nl-NL" dirty="0"/>
              <a:t>a</a:t>
            </a:r>
            <a:r>
              <a:rPr lang="en-BE" dirty="0"/>
              <a:t>n</a:t>
            </a:r>
            <a:r>
              <a:rPr lang="nl-NL" dirty="0"/>
              <a:t>y</a:t>
            </a:r>
            <a:r>
              <a:rPr lang="en-BE" dirty="0"/>
              <a:t> </a:t>
            </a:r>
            <a:r>
              <a:rPr lang="nl-NL" dirty="0"/>
              <a:t>c</a:t>
            </a:r>
            <a:r>
              <a:rPr lang="en-BE" dirty="0"/>
              <a:t>l</a:t>
            </a:r>
            <a:r>
              <a:rPr lang="nl-NL" dirty="0"/>
              <a:t>a</a:t>
            </a:r>
            <a:r>
              <a:rPr lang="en-BE" dirty="0"/>
              <a:t>s</a:t>
            </a:r>
            <a:r>
              <a:rPr lang="nl-NL" dirty="0"/>
              <a:t>s</a:t>
            </a:r>
            <a:r>
              <a:rPr lang="en-BE" dirty="0"/>
              <a:t>, method or field which needs documentation</a:t>
            </a:r>
          </a:p>
          <a:p>
            <a:pPr lvl="1"/>
            <a:r>
              <a:rPr lang="en-BE" dirty="0"/>
              <a:t>Comm</a:t>
            </a:r>
            <a:r>
              <a:rPr lang="nl-NL" dirty="0"/>
              <a:t>o</a:t>
            </a:r>
            <a:r>
              <a:rPr lang="en-BE" dirty="0"/>
              <a:t>n</a:t>
            </a:r>
            <a:r>
              <a:rPr lang="nl-NL" dirty="0"/>
              <a:t>l</a:t>
            </a:r>
            <a:r>
              <a:rPr lang="en-BE" dirty="0"/>
              <a:t>y </a:t>
            </a:r>
            <a:r>
              <a:rPr lang="nl-NL" dirty="0"/>
              <a:t>t</a:t>
            </a:r>
            <a:r>
              <a:rPr lang="en-BE" dirty="0"/>
              <a:t>w</a:t>
            </a:r>
            <a:r>
              <a:rPr lang="nl-NL" dirty="0"/>
              <a:t>o</a:t>
            </a:r>
            <a:r>
              <a:rPr lang="en-BE" dirty="0"/>
              <a:t> </a:t>
            </a:r>
            <a:r>
              <a:rPr lang="nl-NL" dirty="0"/>
              <a:t>s</a:t>
            </a:r>
            <a:r>
              <a:rPr lang="en-BE" dirty="0"/>
              <a:t>e</a:t>
            </a:r>
            <a:r>
              <a:rPr lang="nl-NL" dirty="0"/>
              <a:t>c</a:t>
            </a:r>
            <a:r>
              <a:rPr lang="en-BE" dirty="0"/>
              <a:t>t</a:t>
            </a:r>
            <a:r>
              <a:rPr lang="nl-NL" dirty="0"/>
              <a:t>i</a:t>
            </a:r>
            <a:r>
              <a:rPr lang="en-BE" dirty="0"/>
              <a:t>o</a:t>
            </a:r>
            <a:r>
              <a:rPr lang="nl-NL" dirty="0"/>
              <a:t>n</a:t>
            </a:r>
            <a:r>
              <a:rPr lang="en-BE" dirty="0"/>
              <a:t>s: </a:t>
            </a:r>
            <a:r>
              <a:rPr lang="nl-NL" dirty="0"/>
              <a:t>g</a:t>
            </a:r>
            <a:r>
              <a:rPr lang="en-BE" dirty="0"/>
              <a:t>e</a:t>
            </a:r>
            <a:r>
              <a:rPr lang="nl-NL" dirty="0"/>
              <a:t>n</a:t>
            </a:r>
            <a:r>
              <a:rPr lang="en-BE" dirty="0"/>
              <a:t>e</a:t>
            </a:r>
            <a:r>
              <a:rPr lang="nl-NL" dirty="0"/>
              <a:t>r</a:t>
            </a:r>
            <a:r>
              <a:rPr lang="en-BE" dirty="0"/>
              <a:t>a</a:t>
            </a:r>
            <a:r>
              <a:rPr lang="nl-NL" dirty="0"/>
              <a:t>l</a:t>
            </a:r>
            <a:r>
              <a:rPr lang="en-BE" dirty="0"/>
              <a:t> </a:t>
            </a:r>
            <a:r>
              <a:rPr lang="nl-NL" dirty="0"/>
              <a:t>d</a:t>
            </a:r>
            <a:r>
              <a:rPr lang="en-BE" dirty="0"/>
              <a:t>e</a:t>
            </a:r>
            <a:r>
              <a:rPr lang="nl-NL" dirty="0"/>
              <a:t>s</a:t>
            </a:r>
            <a:r>
              <a:rPr lang="en-BE" dirty="0"/>
              <a:t>c</a:t>
            </a:r>
            <a:r>
              <a:rPr lang="nl-NL" dirty="0"/>
              <a:t>r</a:t>
            </a:r>
            <a:r>
              <a:rPr lang="en-BE" dirty="0" err="1"/>
              <a:t>i</a:t>
            </a:r>
            <a:r>
              <a:rPr lang="nl-NL" dirty="0"/>
              <a:t>p</a:t>
            </a:r>
            <a:r>
              <a:rPr lang="en-BE" dirty="0"/>
              <a:t>t</a:t>
            </a:r>
            <a:r>
              <a:rPr lang="nl-NL" dirty="0"/>
              <a:t>i</a:t>
            </a:r>
            <a:r>
              <a:rPr lang="en-BE" dirty="0"/>
              <a:t>o</a:t>
            </a:r>
            <a:r>
              <a:rPr lang="nl-NL" dirty="0"/>
              <a:t>n</a:t>
            </a:r>
            <a:r>
              <a:rPr lang="en-BE" dirty="0"/>
              <a:t> </a:t>
            </a:r>
            <a:r>
              <a:rPr lang="nl-NL" dirty="0"/>
              <a:t>a</a:t>
            </a:r>
            <a:r>
              <a:rPr lang="en-BE" dirty="0"/>
              <a:t>n</a:t>
            </a:r>
            <a:r>
              <a:rPr lang="nl-NL" dirty="0"/>
              <a:t>d</a:t>
            </a:r>
            <a:r>
              <a:rPr lang="en-BE" dirty="0"/>
              <a:t> </a:t>
            </a:r>
            <a:r>
              <a:rPr lang="nl-NL" dirty="0"/>
              <a:t>b</a:t>
            </a:r>
            <a:r>
              <a:rPr lang="en-BE" dirty="0"/>
              <a:t>l</a:t>
            </a:r>
            <a:r>
              <a:rPr lang="nl-NL" dirty="0"/>
              <a:t>o</a:t>
            </a:r>
            <a:r>
              <a:rPr lang="en-BE" dirty="0"/>
              <a:t>c</a:t>
            </a:r>
            <a:r>
              <a:rPr lang="nl-NL" dirty="0"/>
              <a:t>k</a:t>
            </a:r>
            <a:r>
              <a:rPr lang="en-BE" dirty="0"/>
              <a:t> </a:t>
            </a:r>
            <a:r>
              <a:rPr lang="nl-NL" dirty="0"/>
              <a:t>t</a:t>
            </a:r>
            <a:r>
              <a:rPr lang="en-BE" dirty="0"/>
              <a:t>a</a:t>
            </a:r>
            <a:r>
              <a:rPr lang="nl-NL" dirty="0"/>
              <a:t>g</a:t>
            </a:r>
            <a:r>
              <a:rPr lang="en-BE" dirty="0"/>
              <a:t>s (@ </a:t>
            </a:r>
            <a:r>
              <a:rPr lang="nl-NL" dirty="0"/>
              <a:t>s</a:t>
            </a:r>
            <a:r>
              <a:rPr lang="en-BE" dirty="0"/>
              <a:t>y</a:t>
            </a:r>
            <a:r>
              <a:rPr lang="nl-NL" dirty="0"/>
              <a:t>m</a:t>
            </a:r>
            <a:r>
              <a:rPr lang="en-BE" dirty="0"/>
              <a:t>b</a:t>
            </a:r>
            <a:r>
              <a:rPr lang="nl-NL" dirty="0"/>
              <a:t>o</a:t>
            </a:r>
            <a:r>
              <a:rPr lang="en-BE" dirty="0"/>
              <a:t>l) </a:t>
            </a:r>
            <a:r>
              <a:rPr lang="nl-NL" dirty="0"/>
              <a:t>w</a:t>
            </a:r>
            <a:r>
              <a:rPr lang="en-BE" dirty="0"/>
              <a:t>h</a:t>
            </a:r>
            <a:r>
              <a:rPr lang="nl-NL" dirty="0"/>
              <a:t>i</a:t>
            </a:r>
            <a:r>
              <a:rPr lang="en-BE" dirty="0"/>
              <a:t>c</a:t>
            </a:r>
            <a:r>
              <a:rPr lang="nl-NL" dirty="0"/>
              <a:t>h</a:t>
            </a:r>
            <a:r>
              <a:rPr lang="en-BE" dirty="0"/>
              <a:t> </a:t>
            </a:r>
            <a:r>
              <a:rPr lang="nl-NL" dirty="0"/>
              <a:t>d</a:t>
            </a:r>
            <a:r>
              <a:rPr lang="en-BE" dirty="0"/>
              <a:t>e</a:t>
            </a:r>
            <a:r>
              <a:rPr lang="nl-NL" dirty="0"/>
              <a:t>s</a:t>
            </a:r>
            <a:r>
              <a:rPr lang="en-BE" dirty="0"/>
              <a:t>c</a:t>
            </a:r>
            <a:r>
              <a:rPr lang="nl-NL" dirty="0"/>
              <a:t>r</a:t>
            </a:r>
            <a:r>
              <a:rPr lang="en-BE" dirty="0" err="1"/>
              <a:t>i</a:t>
            </a:r>
            <a:r>
              <a:rPr lang="nl-NL" dirty="0"/>
              <a:t>b</a:t>
            </a:r>
            <a:r>
              <a:rPr lang="en-BE" dirty="0"/>
              <a:t>e </a:t>
            </a:r>
            <a:r>
              <a:rPr lang="nl-NL" dirty="0"/>
              <a:t>s</a:t>
            </a:r>
            <a:r>
              <a:rPr lang="en-BE" dirty="0"/>
              <a:t>p</a:t>
            </a:r>
            <a:r>
              <a:rPr lang="nl-NL" dirty="0"/>
              <a:t>e</a:t>
            </a:r>
            <a:r>
              <a:rPr lang="en-BE" dirty="0"/>
              <a:t>c</a:t>
            </a:r>
            <a:r>
              <a:rPr lang="nl-NL" dirty="0"/>
              <a:t>i</a:t>
            </a:r>
            <a:r>
              <a:rPr lang="en-BE" dirty="0"/>
              <a:t>f</a:t>
            </a:r>
            <a:r>
              <a:rPr lang="nl-NL" dirty="0"/>
              <a:t>i</a:t>
            </a:r>
            <a:r>
              <a:rPr lang="en-BE" dirty="0"/>
              <a:t>c </a:t>
            </a:r>
            <a:r>
              <a:rPr lang="nl-NL" dirty="0"/>
              <a:t>m</a:t>
            </a:r>
            <a:r>
              <a:rPr lang="en-BE" dirty="0"/>
              <a:t>e</a:t>
            </a:r>
            <a:r>
              <a:rPr lang="nl-NL" dirty="0"/>
              <a:t>t</a:t>
            </a:r>
            <a:r>
              <a:rPr lang="en-BE" dirty="0"/>
              <a:t>a-</a:t>
            </a:r>
            <a:r>
              <a:rPr lang="nl-NL" dirty="0"/>
              <a:t>d</a:t>
            </a:r>
            <a:r>
              <a:rPr lang="en-BE" dirty="0"/>
              <a:t>a</a:t>
            </a:r>
            <a:r>
              <a:rPr lang="nl-NL" dirty="0"/>
              <a:t>t</a:t>
            </a:r>
            <a:r>
              <a:rPr lang="en-BE" dirty="0"/>
              <a:t>a</a:t>
            </a:r>
            <a:endParaRPr lang="en-GB" dirty="0"/>
          </a:p>
        </p:txBody>
      </p:sp>
      <p:pic>
        <p:nvPicPr>
          <p:cNvPr id="4" name="Picture 3">
            <a:extLst>
              <a:ext uri="{FF2B5EF4-FFF2-40B4-BE49-F238E27FC236}">
                <a16:creationId xmlns:a16="http://schemas.microsoft.com/office/drawing/2014/main" id="{8EDEBE38-A0BE-413D-BA1A-E4F142320FE4}"/>
              </a:ext>
            </a:extLst>
          </p:cNvPr>
          <p:cNvPicPr>
            <a:picLocks noChangeAspect="1"/>
          </p:cNvPicPr>
          <p:nvPr/>
        </p:nvPicPr>
        <p:blipFill>
          <a:blip r:embed="rId2"/>
          <a:stretch>
            <a:fillRect/>
          </a:stretch>
        </p:blipFill>
        <p:spPr>
          <a:xfrm>
            <a:off x="11470529" y="1333500"/>
            <a:ext cx="5800725" cy="2743200"/>
          </a:xfrm>
          <a:prstGeom prst="rect">
            <a:avLst/>
          </a:prstGeom>
        </p:spPr>
      </p:pic>
    </p:spTree>
    <p:extLst>
      <p:ext uri="{BB962C8B-B14F-4D97-AF65-F5344CB8AC3E}">
        <p14:creationId xmlns:p14="http://schemas.microsoft.com/office/powerpoint/2010/main" val="109998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4F58-A608-4472-89C5-2584F21B345C}"/>
              </a:ext>
            </a:extLst>
          </p:cNvPr>
          <p:cNvSpPr>
            <a:spLocks noGrp="1"/>
          </p:cNvSpPr>
          <p:nvPr>
            <p:ph type="title"/>
          </p:nvPr>
        </p:nvSpPr>
        <p:spPr/>
        <p:txBody>
          <a:bodyPr/>
          <a:lstStyle/>
          <a:p>
            <a:r>
              <a:rPr lang="nl-NL" dirty="0"/>
              <a:t>Ja</a:t>
            </a:r>
            <a:r>
              <a:rPr lang="en-BE" dirty="0"/>
              <a:t>v</a:t>
            </a:r>
            <a:r>
              <a:rPr lang="nl-NL" dirty="0"/>
              <a:t>a</a:t>
            </a:r>
            <a:r>
              <a:rPr lang="en-BE" dirty="0"/>
              <a:t>d</a:t>
            </a:r>
            <a:r>
              <a:rPr lang="nl-NL" dirty="0"/>
              <a:t>o</a:t>
            </a:r>
            <a:r>
              <a:rPr lang="en-BE" dirty="0"/>
              <a:t>c </a:t>
            </a:r>
            <a:r>
              <a:rPr lang="nl-NL" dirty="0"/>
              <a:t>a</a:t>
            </a:r>
            <a:r>
              <a:rPr lang="en-BE" dirty="0"/>
              <a:t>t </a:t>
            </a:r>
            <a:r>
              <a:rPr lang="nl-NL" dirty="0"/>
              <a:t>c</a:t>
            </a:r>
            <a:r>
              <a:rPr lang="en-BE" dirty="0"/>
              <a:t>l</a:t>
            </a:r>
            <a:r>
              <a:rPr lang="nl-NL" dirty="0"/>
              <a:t>a</a:t>
            </a:r>
            <a:r>
              <a:rPr lang="en-BE" dirty="0"/>
              <a:t>s</a:t>
            </a:r>
            <a:r>
              <a:rPr lang="nl-NL" dirty="0"/>
              <a:t>s</a:t>
            </a:r>
            <a:r>
              <a:rPr lang="en-BE" dirty="0"/>
              <a:t> </a:t>
            </a:r>
            <a:r>
              <a:rPr lang="nl-NL" dirty="0"/>
              <a:t>l</a:t>
            </a:r>
            <a:r>
              <a:rPr lang="en-BE" dirty="0"/>
              <a:t>e</a:t>
            </a:r>
            <a:r>
              <a:rPr lang="nl-NL" dirty="0"/>
              <a:t>v</a:t>
            </a:r>
            <a:r>
              <a:rPr lang="en-BE" dirty="0"/>
              <a:t>e</a:t>
            </a:r>
            <a:r>
              <a:rPr lang="nl-NL" dirty="0"/>
              <a:t>l</a:t>
            </a:r>
            <a:endParaRPr lang="en-GB" dirty="0"/>
          </a:p>
        </p:txBody>
      </p:sp>
      <p:sp>
        <p:nvSpPr>
          <p:cNvPr id="3" name="Content Placeholder 2">
            <a:extLst>
              <a:ext uri="{FF2B5EF4-FFF2-40B4-BE49-F238E27FC236}">
                <a16:creationId xmlns:a16="http://schemas.microsoft.com/office/drawing/2014/main" id="{08893F90-412C-479D-9F54-9544B46AFCE5}"/>
              </a:ext>
            </a:extLst>
          </p:cNvPr>
          <p:cNvSpPr>
            <a:spLocks noGrp="1"/>
          </p:cNvSpPr>
          <p:nvPr>
            <p:ph idx="1"/>
          </p:nvPr>
        </p:nvSpPr>
        <p:spPr/>
        <p:txBody>
          <a:bodyPr/>
          <a:lstStyle/>
          <a:p>
            <a:r>
              <a:rPr lang="en-BE" dirty="0"/>
              <a:t>Example: </a:t>
            </a:r>
            <a:r>
              <a:rPr lang="en-BE" dirty="0" err="1"/>
              <a:t>sho</a:t>
            </a:r>
            <a:r>
              <a:rPr lang="nl-NL" dirty="0"/>
              <a:t>r</a:t>
            </a:r>
            <a:r>
              <a:rPr lang="en-BE" dirty="0"/>
              <a:t>t </a:t>
            </a:r>
            <a:r>
              <a:rPr lang="nl-NL" dirty="0"/>
              <a:t>d</a:t>
            </a:r>
            <a:r>
              <a:rPr lang="en-BE" dirty="0"/>
              <a:t>e</a:t>
            </a:r>
            <a:r>
              <a:rPr lang="nl-NL" dirty="0"/>
              <a:t>s</a:t>
            </a:r>
            <a:r>
              <a:rPr lang="en-BE" dirty="0"/>
              <a:t>c</a:t>
            </a:r>
            <a:r>
              <a:rPr lang="nl-NL" dirty="0"/>
              <a:t>r</a:t>
            </a:r>
            <a:r>
              <a:rPr lang="en-BE" dirty="0" err="1"/>
              <a:t>i</a:t>
            </a:r>
            <a:r>
              <a:rPr lang="nl-NL" dirty="0"/>
              <a:t>p</a:t>
            </a:r>
            <a:r>
              <a:rPr lang="en-BE" dirty="0"/>
              <a:t>t</a:t>
            </a:r>
            <a:r>
              <a:rPr lang="nl-NL" dirty="0"/>
              <a:t>i</a:t>
            </a:r>
            <a:r>
              <a:rPr lang="en-BE" dirty="0"/>
              <a:t>o</a:t>
            </a:r>
            <a:r>
              <a:rPr lang="nl-NL" dirty="0"/>
              <a:t>n</a:t>
            </a:r>
            <a:r>
              <a:rPr lang="en-BE" dirty="0"/>
              <a:t> </a:t>
            </a:r>
            <a:r>
              <a:rPr lang="nl-NL" dirty="0"/>
              <a:t>a</a:t>
            </a:r>
            <a:r>
              <a:rPr lang="en-BE" dirty="0"/>
              <a:t>n</a:t>
            </a:r>
            <a:r>
              <a:rPr lang="nl-NL" dirty="0"/>
              <a:t>d</a:t>
            </a:r>
            <a:r>
              <a:rPr lang="en-BE" dirty="0"/>
              <a:t> </a:t>
            </a:r>
            <a:r>
              <a:rPr lang="nl-NL" dirty="0"/>
              <a:t>t</a:t>
            </a:r>
            <a:r>
              <a:rPr lang="en-BE" dirty="0"/>
              <a:t>w</a:t>
            </a:r>
            <a:r>
              <a:rPr lang="nl-NL" dirty="0"/>
              <a:t>o</a:t>
            </a:r>
            <a:r>
              <a:rPr lang="en-BE" dirty="0"/>
              <a:t> </a:t>
            </a:r>
            <a:r>
              <a:rPr lang="nl-NL" dirty="0"/>
              <a:t>d</a:t>
            </a:r>
            <a:r>
              <a:rPr lang="en-BE" dirty="0" err="1"/>
              <a:t>i</a:t>
            </a:r>
            <a:r>
              <a:rPr lang="nl-NL" dirty="0"/>
              <a:t>f</a:t>
            </a:r>
            <a:r>
              <a:rPr lang="en-BE" dirty="0"/>
              <a:t>f</a:t>
            </a:r>
            <a:r>
              <a:rPr lang="nl-NL" dirty="0"/>
              <a:t>e</a:t>
            </a:r>
            <a:r>
              <a:rPr lang="en-BE" dirty="0"/>
              <a:t>r</a:t>
            </a:r>
            <a:r>
              <a:rPr lang="nl-NL" dirty="0"/>
              <a:t>e</a:t>
            </a:r>
            <a:r>
              <a:rPr lang="en-BE" dirty="0"/>
              <a:t>n</a:t>
            </a:r>
            <a:r>
              <a:rPr lang="nl-NL" dirty="0"/>
              <a:t>t</a:t>
            </a:r>
            <a:r>
              <a:rPr lang="en-BE" dirty="0"/>
              <a:t> </a:t>
            </a:r>
            <a:r>
              <a:rPr lang="nl-NL" dirty="0"/>
              <a:t>b</a:t>
            </a:r>
            <a:r>
              <a:rPr lang="en-BE" dirty="0"/>
              <a:t>l</a:t>
            </a:r>
            <a:r>
              <a:rPr lang="nl-NL" dirty="0"/>
              <a:t>o</a:t>
            </a:r>
            <a:r>
              <a:rPr lang="en-BE" dirty="0"/>
              <a:t>c</a:t>
            </a:r>
            <a:r>
              <a:rPr lang="nl-NL" dirty="0"/>
              <a:t>k</a:t>
            </a:r>
            <a:r>
              <a:rPr lang="en-BE" dirty="0"/>
              <a:t> tags, </a:t>
            </a:r>
            <a:r>
              <a:rPr lang="nl-NL" dirty="0"/>
              <a:t>s</a:t>
            </a:r>
            <a:r>
              <a:rPr lang="en-BE" dirty="0"/>
              <a:t>t</a:t>
            </a:r>
            <a:r>
              <a:rPr lang="nl-NL" dirty="0"/>
              <a:t>a</a:t>
            </a:r>
            <a:r>
              <a:rPr lang="en-BE" dirty="0"/>
              <a:t>n</a:t>
            </a:r>
            <a:r>
              <a:rPr lang="nl-NL" dirty="0"/>
              <a:t>d</a:t>
            </a:r>
            <a:r>
              <a:rPr lang="en-BE" dirty="0"/>
              <a:t>a</a:t>
            </a:r>
            <a:r>
              <a:rPr lang="nl-NL" dirty="0"/>
              <a:t>l</a:t>
            </a:r>
            <a:r>
              <a:rPr lang="en-BE" dirty="0"/>
              <a:t>o</a:t>
            </a:r>
            <a:r>
              <a:rPr lang="nl-NL" dirty="0"/>
              <a:t>n</a:t>
            </a:r>
            <a:r>
              <a:rPr lang="en-BE" dirty="0"/>
              <a:t>e </a:t>
            </a:r>
            <a:r>
              <a:rPr lang="nl-NL" dirty="0"/>
              <a:t>a</a:t>
            </a:r>
            <a:r>
              <a:rPr lang="en-BE" dirty="0"/>
              <a:t>n</a:t>
            </a:r>
            <a:r>
              <a:rPr lang="nl-NL" dirty="0"/>
              <a:t>d</a:t>
            </a:r>
            <a:r>
              <a:rPr lang="en-BE" dirty="0"/>
              <a:t> inline</a:t>
            </a:r>
          </a:p>
          <a:p>
            <a:pPr lvl="1"/>
            <a:r>
              <a:rPr lang="en-BE" dirty="0"/>
              <a:t>Standalone tags appear after the </a:t>
            </a:r>
            <a:r>
              <a:rPr lang="en-BE" dirty="0" err="1"/>
              <a:t>descr</a:t>
            </a:r>
            <a:r>
              <a:rPr lang="nl-NL" dirty="0"/>
              <a:t>i</a:t>
            </a:r>
            <a:r>
              <a:rPr lang="en-BE" dirty="0"/>
              <a:t>p</a:t>
            </a:r>
            <a:r>
              <a:rPr lang="nl-NL" dirty="0"/>
              <a:t>t</a:t>
            </a:r>
            <a:r>
              <a:rPr lang="en-BE" dirty="0" err="1"/>
              <a:t>i</a:t>
            </a:r>
            <a:r>
              <a:rPr lang="nl-NL" dirty="0"/>
              <a:t>o</a:t>
            </a:r>
            <a:r>
              <a:rPr lang="en-BE" dirty="0"/>
              <a:t>n with the tag as the first word in a line e.g. </a:t>
            </a:r>
            <a:r>
              <a:rPr lang="nl-NL" dirty="0"/>
              <a:t>t</a:t>
            </a:r>
            <a:r>
              <a:rPr lang="en-BE" dirty="0"/>
              <a:t>h</a:t>
            </a:r>
            <a:r>
              <a:rPr lang="nl-NL" dirty="0"/>
              <a:t>e</a:t>
            </a:r>
            <a:r>
              <a:rPr lang="en-BE" dirty="0"/>
              <a:t> @</a:t>
            </a:r>
            <a:r>
              <a:rPr lang="nl-NL" dirty="0"/>
              <a:t>a</a:t>
            </a:r>
            <a:r>
              <a:rPr lang="en-BE" dirty="0" err="1"/>
              <a:t>uthor</a:t>
            </a:r>
            <a:r>
              <a:rPr lang="en-BE" dirty="0"/>
              <a:t> tag</a:t>
            </a:r>
          </a:p>
          <a:p>
            <a:pPr lvl="2"/>
            <a:r>
              <a:rPr lang="en-BE" dirty="0"/>
              <a:t>P</a:t>
            </a:r>
            <a:r>
              <a:rPr lang="nl-NL" dirty="0"/>
              <a:t>r</a:t>
            </a:r>
            <a:r>
              <a:rPr lang="en-BE" dirty="0"/>
              <a:t>o</a:t>
            </a:r>
            <a:r>
              <a:rPr lang="nl-NL" dirty="0"/>
              <a:t>v</a:t>
            </a:r>
            <a:r>
              <a:rPr lang="en-BE" dirty="0" err="1"/>
              <a:t>i</a:t>
            </a:r>
            <a:r>
              <a:rPr lang="nl-NL" dirty="0"/>
              <a:t>d</a:t>
            </a:r>
            <a:r>
              <a:rPr lang="en-BE" dirty="0"/>
              <a:t>e</a:t>
            </a:r>
            <a:r>
              <a:rPr lang="nl-NL" dirty="0"/>
              <a:t>s</a:t>
            </a:r>
            <a:r>
              <a:rPr lang="en-BE" dirty="0"/>
              <a:t> </a:t>
            </a:r>
            <a:r>
              <a:rPr lang="nl-NL" dirty="0"/>
              <a:t>n</a:t>
            </a:r>
            <a:r>
              <a:rPr lang="en-BE" dirty="0" err="1"/>
              <a:t>ame</a:t>
            </a:r>
            <a:r>
              <a:rPr lang="en-BE" dirty="0"/>
              <a:t> of the author </a:t>
            </a:r>
            <a:r>
              <a:rPr lang="nl-NL" dirty="0"/>
              <a:t>w</a:t>
            </a:r>
            <a:r>
              <a:rPr lang="en-BE" dirty="0"/>
              <a:t>h</a:t>
            </a:r>
            <a:r>
              <a:rPr lang="nl-NL" dirty="0"/>
              <a:t>o</a:t>
            </a:r>
            <a:r>
              <a:rPr lang="en-BE" dirty="0"/>
              <a:t> added the class, method or field that is commented</a:t>
            </a:r>
          </a:p>
          <a:p>
            <a:pPr lvl="1"/>
            <a:r>
              <a:rPr lang="en-BE" dirty="0"/>
              <a:t>Inline tags may appear anywhere and are surrounded with curly brackets e.g. </a:t>
            </a:r>
            <a:r>
              <a:rPr lang="nl-NL" dirty="0"/>
              <a:t>T</a:t>
            </a:r>
            <a:r>
              <a:rPr lang="en-BE" dirty="0"/>
              <a:t>he @link </a:t>
            </a:r>
            <a:r>
              <a:rPr lang="nl-NL" dirty="0"/>
              <a:t>t</a:t>
            </a:r>
            <a:r>
              <a:rPr lang="en-BE" dirty="0"/>
              <a:t>a</a:t>
            </a:r>
            <a:r>
              <a:rPr lang="nl-NL" dirty="0"/>
              <a:t>g</a:t>
            </a:r>
            <a:endParaRPr lang="en-BE" dirty="0"/>
          </a:p>
          <a:p>
            <a:pPr lvl="2"/>
            <a:r>
              <a:rPr lang="en-BE" dirty="0"/>
              <a:t>Provides </a:t>
            </a:r>
            <a:r>
              <a:rPr lang="en-BE" dirty="0" err="1"/>
              <a:t>inlin</a:t>
            </a:r>
            <a:r>
              <a:rPr lang="nl-NL" dirty="0"/>
              <a:t>e</a:t>
            </a:r>
            <a:r>
              <a:rPr lang="en-BE" dirty="0"/>
              <a:t> link to a referenced part of the source code</a:t>
            </a:r>
            <a:endParaRPr lang="en-GB" dirty="0"/>
          </a:p>
        </p:txBody>
      </p:sp>
      <p:pic>
        <p:nvPicPr>
          <p:cNvPr id="4" name="Picture 3">
            <a:extLst>
              <a:ext uri="{FF2B5EF4-FFF2-40B4-BE49-F238E27FC236}">
                <a16:creationId xmlns:a16="http://schemas.microsoft.com/office/drawing/2014/main" id="{AD49CE2B-0523-4C98-B528-6821D0A14E06}"/>
              </a:ext>
            </a:extLst>
          </p:cNvPr>
          <p:cNvPicPr>
            <a:picLocks noChangeAspect="1"/>
          </p:cNvPicPr>
          <p:nvPr/>
        </p:nvPicPr>
        <p:blipFill>
          <a:blip r:embed="rId2"/>
          <a:stretch>
            <a:fillRect/>
          </a:stretch>
        </p:blipFill>
        <p:spPr>
          <a:xfrm>
            <a:off x="3563657" y="6580060"/>
            <a:ext cx="9915525" cy="3009900"/>
          </a:xfrm>
          <a:prstGeom prst="rect">
            <a:avLst/>
          </a:prstGeom>
        </p:spPr>
      </p:pic>
    </p:spTree>
    <p:extLst>
      <p:ext uri="{BB962C8B-B14F-4D97-AF65-F5344CB8AC3E}">
        <p14:creationId xmlns:p14="http://schemas.microsoft.com/office/powerpoint/2010/main" val="25998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29F1-04AD-44B5-9590-39F89F8B3B49}"/>
              </a:ext>
            </a:extLst>
          </p:cNvPr>
          <p:cNvSpPr>
            <a:spLocks noGrp="1"/>
          </p:cNvSpPr>
          <p:nvPr>
            <p:ph type="title"/>
          </p:nvPr>
        </p:nvSpPr>
        <p:spPr/>
        <p:txBody>
          <a:bodyPr/>
          <a:lstStyle/>
          <a:p>
            <a:r>
              <a:rPr lang="nl-NL" dirty="0"/>
              <a:t>Ja</a:t>
            </a:r>
            <a:r>
              <a:rPr lang="en-BE" dirty="0"/>
              <a:t>v</a:t>
            </a:r>
            <a:r>
              <a:rPr lang="nl-NL" dirty="0"/>
              <a:t>a</a:t>
            </a:r>
            <a:r>
              <a:rPr lang="en-BE" dirty="0"/>
              <a:t>d</a:t>
            </a:r>
            <a:r>
              <a:rPr lang="nl-NL" dirty="0"/>
              <a:t>o</a:t>
            </a:r>
            <a:r>
              <a:rPr lang="en-BE" dirty="0"/>
              <a:t>c </a:t>
            </a:r>
            <a:r>
              <a:rPr lang="nl-NL" dirty="0"/>
              <a:t>a</a:t>
            </a:r>
            <a:r>
              <a:rPr lang="en-BE" dirty="0"/>
              <a:t>t </a:t>
            </a:r>
            <a:r>
              <a:rPr lang="nl-NL" dirty="0"/>
              <a:t>m</a:t>
            </a:r>
            <a:r>
              <a:rPr lang="en-BE" dirty="0"/>
              <a:t>e</a:t>
            </a:r>
            <a:r>
              <a:rPr lang="nl-NL" dirty="0"/>
              <a:t>t</a:t>
            </a:r>
            <a:r>
              <a:rPr lang="en-BE" dirty="0"/>
              <a:t>h</a:t>
            </a:r>
            <a:r>
              <a:rPr lang="nl-NL" dirty="0"/>
              <a:t>o</a:t>
            </a:r>
            <a:r>
              <a:rPr lang="en-BE" dirty="0"/>
              <a:t>d </a:t>
            </a:r>
            <a:r>
              <a:rPr lang="nl-NL" dirty="0"/>
              <a:t>l</a:t>
            </a:r>
            <a:r>
              <a:rPr lang="en-BE" dirty="0"/>
              <a:t>e</a:t>
            </a:r>
            <a:r>
              <a:rPr lang="nl-NL" dirty="0"/>
              <a:t>v</a:t>
            </a:r>
            <a:r>
              <a:rPr lang="en-BE" dirty="0"/>
              <a:t>e</a:t>
            </a:r>
            <a:r>
              <a:rPr lang="nl-NL" dirty="0"/>
              <a:t>l</a:t>
            </a:r>
            <a:endParaRPr lang="en-GB" dirty="0"/>
          </a:p>
        </p:txBody>
      </p:sp>
      <p:sp>
        <p:nvSpPr>
          <p:cNvPr id="3" name="Content Placeholder 2">
            <a:extLst>
              <a:ext uri="{FF2B5EF4-FFF2-40B4-BE49-F238E27FC236}">
                <a16:creationId xmlns:a16="http://schemas.microsoft.com/office/drawing/2014/main" id="{68425E76-3EF2-4AD1-B68D-EAA2F97F8B15}"/>
              </a:ext>
            </a:extLst>
          </p:cNvPr>
          <p:cNvSpPr>
            <a:spLocks noGrp="1"/>
          </p:cNvSpPr>
          <p:nvPr>
            <p:ph idx="1"/>
          </p:nvPr>
        </p:nvSpPr>
        <p:spPr>
          <a:xfrm>
            <a:off x="835825" y="1194364"/>
            <a:ext cx="10829499" cy="6696000"/>
          </a:xfrm>
        </p:spPr>
        <p:txBody>
          <a:bodyPr>
            <a:normAutofit fontScale="62500" lnSpcReduction="20000"/>
          </a:bodyPr>
          <a:lstStyle/>
          <a:p>
            <a:r>
              <a:rPr lang="en-BE" dirty="0"/>
              <a:t>M</a:t>
            </a:r>
            <a:r>
              <a:rPr lang="nl-NL" dirty="0"/>
              <a:t>e</a:t>
            </a:r>
            <a:r>
              <a:rPr lang="en-BE" dirty="0"/>
              <a:t>t</a:t>
            </a:r>
            <a:r>
              <a:rPr lang="nl-NL" dirty="0"/>
              <a:t>h</a:t>
            </a:r>
            <a:r>
              <a:rPr lang="en-BE" dirty="0"/>
              <a:t>o</a:t>
            </a:r>
            <a:r>
              <a:rPr lang="nl-NL" dirty="0"/>
              <a:t>d</a:t>
            </a:r>
            <a:r>
              <a:rPr lang="en-BE" dirty="0"/>
              <a:t>s can contain a variety of Javadoc block tags</a:t>
            </a:r>
          </a:p>
          <a:p>
            <a:r>
              <a:rPr lang="en-GB" dirty="0"/>
              <a:t>The sample </a:t>
            </a:r>
            <a:r>
              <a:rPr lang="en-GB" i="1" dirty="0" err="1"/>
              <a:t>successfullyAttacked</a:t>
            </a:r>
            <a:r>
              <a:rPr lang="en-GB" dirty="0"/>
              <a:t> method contains both a description and numerous standalone block tags</a:t>
            </a:r>
          </a:p>
          <a:p>
            <a:r>
              <a:rPr lang="en-GB" dirty="0"/>
              <a:t>There are many block tags to help generate proper documentation and we can include all sorts of different kinds of information. We can even utilize basic HTML tags in the comments</a:t>
            </a:r>
          </a:p>
          <a:p>
            <a:r>
              <a:rPr lang="en-GB" dirty="0"/>
              <a:t>Tags encountered in the example:</a:t>
            </a:r>
          </a:p>
          <a:p>
            <a:pPr lvl="1"/>
            <a:r>
              <a:rPr lang="en-GB" i="1" dirty="0"/>
              <a:t>@param</a:t>
            </a:r>
            <a:r>
              <a:rPr lang="en-GB" dirty="0"/>
              <a:t> provides any useful description about a method's parameter or input it should expect</a:t>
            </a:r>
          </a:p>
          <a:p>
            <a:pPr lvl="1"/>
            <a:r>
              <a:rPr lang="en-GB" i="1" dirty="0"/>
              <a:t>@return</a:t>
            </a:r>
            <a:r>
              <a:rPr lang="en-GB" dirty="0"/>
              <a:t> provides a description of what a method will or can return</a:t>
            </a:r>
          </a:p>
          <a:p>
            <a:pPr lvl="1"/>
            <a:r>
              <a:rPr lang="en-GB" i="1" dirty="0"/>
              <a:t>@see</a:t>
            </a:r>
            <a:r>
              <a:rPr lang="en-GB" dirty="0"/>
              <a:t> will generate a link similar to the </a:t>
            </a:r>
            <a:r>
              <a:rPr lang="en-GB" i="1" dirty="0"/>
              <a:t>{@link}</a:t>
            </a:r>
            <a:r>
              <a:rPr lang="en-GB" dirty="0"/>
              <a:t> tag</a:t>
            </a:r>
          </a:p>
          <a:p>
            <a:pPr lvl="1"/>
            <a:r>
              <a:rPr lang="en-GB" i="1" dirty="0"/>
              <a:t>@since</a:t>
            </a:r>
            <a:r>
              <a:rPr lang="en-GB" dirty="0"/>
              <a:t> specifies which version the class, field, or method was added to the project</a:t>
            </a:r>
          </a:p>
          <a:p>
            <a:pPr lvl="1"/>
            <a:r>
              <a:rPr lang="en-GB" i="1" dirty="0"/>
              <a:t>@version </a:t>
            </a:r>
            <a:r>
              <a:rPr lang="en-GB" dirty="0"/>
              <a:t>specifies the version of the software</a:t>
            </a:r>
          </a:p>
          <a:p>
            <a:pPr lvl="1"/>
            <a:r>
              <a:rPr lang="en-GB" i="1" dirty="0"/>
              <a:t>@throws</a:t>
            </a:r>
            <a:r>
              <a:rPr lang="en-GB" dirty="0"/>
              <a:t> is used to explain exceptions</a:t>
            </a:r>
          </a:p>
          <a:p>
            <a:pPr lvl="1"/>
            <a:r>
              <a:rPr lang="en-GB" i="1" dirty="0"/>
              <a:t>@deprecated</a:t>
            </a:r>
            <a:r>
              <a:rPr lang="en-GB" dirty="0"/>
              <a:t> gives an explanation of why code was deprecated, when it may have been deprecated, and what the alternatives are</a:t>
            </a:r>
          </a:p>
        </p:txBody>
      </p:sp>
      <p:pic>
        <p:nvPicPr>
          <p:cNvPr id="4" name="Picture 3">
            <a:extLst>
              <a:ext uri="{FF2B5EF4-FFF2-40B4-BE49-F238E27FC236}">
                <a16:creationId xmlns:a16="http://schemas.microsoft.com/office/drawing/2014/main" id="{F65C59A0-BEF6-4864-8D3E-01978B964CBA}"/>
              </a:ext>
            </a:extLst>
          </p:cNvPr>
          <p:cNvPicPr>
            <a:picLocks noChangeAspect="1"/>
          </p:cNvPicPr>
          <p:nvPr/>
        </p:nvPicPr>
        <p:blipFill>
          <a:blip r:embed="rId2"/>
          <a:stretch>
            <a:fillRect/>
          </a:stretch>
        </p:blipFill>
        <p:spPr>
          <a:xfrm>
            <a:off x="11816978" y="3402592"/>
            <a:ext cx="5153212" cy="2478534"/>
          </a:xfrm>
          <a:prstGeom prst="rect">
            <a:avLst/>
          </a:prstGeom>
        </p:spPr>
      </p:pic>
    </p:spTree>
    <p:extLst>
      <p:ext uri="{BB962C8B-B14F-4D97-AF65-F5344CB8AC3E}">
        <p14:creationId xmlns:p14="http://schemas.microsoft.com/office/powerpoint/2010/main" val="125951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90E6-7BD2-4BC1-B130-34597A0B8985}"/>
              </a:ext>
            </a:extLst>
          </p:cNvPr>
          <p:cNvSpPr>
            <a:spLocks noGrp="1"/>
          </p:cNvSpPr>
          <p:nvPr>
            <p:ph type="title"/>
          </p:nvPr>
        </p:nvSpPr>
        <p:spPr/>
        <p:txBody>
          <a:bodyPr/>
          <a:lstStyle/>
          <a:p>
            <a:r>
              <a:rPr lang="nl-NL" dirty="0"/>
              <a:t>Ja</a:t>
            </a:r>
            <a:r>
              <a:rPr lang="en-BE" dirty="0"/>
              <a:t>v</a:t>
            </a:r>
            <a:r>
              <a:rPr lang="nl-NL" dirty="0"/>
              <a:t>a</a:t>
            </a:r>
            <a:r>
              <a:rPr lang="en-BE" dirty="0"/>
              <a:t>d</a:t>
            </a:r>
            <a:r>
              <a:rPr lang="nl-NL" dirty="0"/>
              <a:t>o</a:t>
            </a:r>
            <a:r>
              <a:rPr lang="en-BE" dirty="0"/>
              <a:t>c </a:t>
            </a:r>
            <a:r>
              <a:rPr lang="nl-NL" dirty="0"/>
              <a:t>t</a:t>
            </a:r>
            <a:r>
              <a:rPr lang="en-BE" dirty="0"/>
              <a:t>o</a:t>
            </a:r>
            <a:r>
              <a:rPr lang="nl-NL" dirty="0"/>
              <a:t>o</a:t>
            </a:r>
            <a:r>
              <a:rPr lang="en-BE" dirty="0"/>
              <a:t>l </a:t>
            </a:r>
            <a:r>
              <a:rPr lang="nl-NL" dirty="0"/>
              <a:t>o</a:t>
            </a:r>
            <a:r>
              <a:rPr lang="en-BE" dirty="0"/>
              <a:t>u</a:t>
            </a:r>
            <a:r>
              <a:rPr lang="nl-NL" dirty="0"/>
              <a:t>t</a:t>
            </a:r>
            <a:r>
              <a:rPr lang="en-BE" dirty="0"/>
              <a:t>p</a:t>
            </a:r>
            <a:r>
              <a:rPr lang="nl-NL" dirty="0"/>
              <a:t>u</a:t>
            </a:r>
            <a:r>
              <a:rPr lang="en-BE" dirty="0"/>
              <a:t>t</a:t>
            </a:r>
            <a:endParaRPr lang="en-GB" dirty="0"/>
          </a:p>
        </p:txBody>
      </p:sp>
      <p:sp>
        <p:nvSpPr>
          <p:cNvPr id="3" name="Content Placeholder 2">
            <a:extLst>
              <a:ext uri="{FF2B5EF4-FFF2-40B4-BE49-F238E27FC236}">
                <a16:creationId xmlns:a16="http://schemas.microsoft.com/office/drawing/2014/main" id="{19B82496-270C-4F68-BFD6-6F0C1CA2AA21}"/>
              </a:ext>
            </a:extLst>
          </p:cNvPr>
          <p:cNvSpPr>
            <a:spLocks noGrp="1"/>
          </p:cNvSpPr>
          <p:nvPr>
            <p:ph idx="1"/>
          </p:nvPr>
        </p:nvSpPr>
        <p:spPr/>
        <p:txBody>
          <a:bodyPr/>
          <a:lstStyle/>
          <a:p>
            <a:r>
              <a:rPr lang="en-BE" dirty="0"/>
              <a:t>J</a:t>
            </a:r>
            <a:r>
              <a:rPr lang="nl-NL" dirty="0"/>
              <a:t>a</a:t>
            </a:r>
            <a:r>
              <a:rPr lang="en-BE" dirty="0"/>
              <a:t>v</a:t>
            </a:r>
            <a:r>
              <a:rPr lang="nl-NL" dirty="0"/>
              <a:t>a</a:t>
            </a:r>
            <a:r>
              <a:rPr lang="en-BE" dirty="0"/>
              <a:t>d</a:t>
            </a:r>
            <a:r>
              <a:rPr lang="nl-NL" dirty="0"/>
              <a:t>o</a:t>
            </a:r>
            <a:r>
              <a:rPr lang="en-BE" dirty="0"/>
              <a:t>c </a:t>
            </a:r>
            <a:r>
              <a:rPr lang="nl-NL" dirty="0"/>
              <a:t>t</a:t>
            </a:r>
            <a:r>
              <a:rPr lang="en-BE" dirty="0"/>
              <a:t>o</a:t>
            </a:r>
            <a:r>
              <a:rPr lang="nl-NL" dirty="0"/>
              <a:t>o</a:t>
            </a:r>
            <a:r>
              <a:rPr lang="en-BE" dirty="0"/>
              <a:t>l </a:t>
            </a:r>
            <a:r>
              <a:rPr lang="nl-NL" dirty="0"/>
              <a:t>s</a:t>
            </a:r>
            <a:r>
              <a:rPr lang="en-BE" dirty="0"/>
              <a:t>c</a:t>
            </a:r>
            <a:r>
              <a:rPr lang="nl-NL" dirty="0"/>
              <a:t>a</a:t>
            </a:r>
            <a:r>
              <a:rPr lang="en-BE" dirty="0"/>
              <a:t>n</a:t>
            </a:r>
            <a:r>
              <a:rPr lang="nl-NL" dirty="0"/>
              <a:t>s</a:t>
            </a:r>
            <a:r>
              <a:rPr lang="en-BE" dirty="0"/>
              <a:t> </a:t>
            </a:r>
            <a:r>
              <a:rPr lang="nl-NL" dirty="0"/>
              <a:t>s</a:t>
            </a:r>
            <a:r>
              <a:rPr lang="en-BE" dirty="0" err="1"/>
              <a:t>ource</a:t>
            </a:r>
            <a:r>
              <a:rPr lang="en-BE" dirty="0"/>
              <a:t> files for Javadoc comments and generates HTML documentation </a:t>
            </a:r>
            <a:r>
              <a:rPr lang="nl-NL" dirty="0"/>
              <a:t>f</a:t>
            </a:r>
            <a:r>
              <a:rPr lang="en-BE" dirty="0"/>
              <a:t>o</a:t>
            </a:r>
            <a:r>
              <a:rPr lang="nl-NL" dirty="0"/>
              <a:t>r</a:t>
            </a:r>
            <a:r>
              <a:rPr lang="en-BE" dirty="0"/>
              <a:t> </a:t>
            </a:r>
            <a:r>
              <a:rPr lang="nl-NL" dirty="0"/>
              <a:t>c</a:t>
            </a:r>
            <a:r>
              <a:rPr lang="en-BE" dirty="0"/>
              <a:t>l</a:t>
            </a:r>
            <a:r>
              <a:rPr lang="nl-NL" dirty="0"/>
              <a:t>a</a:t>
            </a:r>
            <a:r>
              <a:rPr lang="en-BE" dirty="0"/>
              <a:t>s</a:t>
            </a:r>
            <a:r>
              <a:rPr lang="nl-NL" dirty="0"/>
              <a:t>s</a:t>
            </a:r>
            <a:r>
              <a:rPr lang="en-BE" dirty="0"/>
              <a:t>e</a:t>
            </a:r>
            <a:r>
              <a:rPr lang="nl-NL" dirty="0"/>
              <a:t>s</a:t>
            </a:r>
            <a:r>
              <a:rPr lang="en-BE" dirty="0"/>
              <a:t> </a:t>
            </a:r>
            <a:r>
              <a:rPr lang="nl-NL" dirty="0"/>
              <a:t>a</a:t>
            </a:r>
            <a:r>
              <a:rPr lang="en-BE" dirty="0"/>
              <a:t>n</a:t>
            </a:r>
            <a:r>
              <a:rPr lang="nl-NL" dirty="0"/>
              <a:t>d</a:t>
            </a:r>
            <a:r>
              <a:rPr lang="en-BE" dirty="0"/>
              <a:t> </a:t>
            </a:r>
            <a:r>
              <a:rPr lang="nl-NL" dirty="0"/>
              <a:t>m</a:t>
            </a:r>
            <a:r>
              <a:rPr lang="en-BE" dirty="0"/>
              <a:t>e</a:t>
            </a:r>
            <a:r>
              <a:rPr lang="nl-NL" dirty="0"/>
              <a:t>t</a:t>
            </a:r>
            <a:r>
              <a:rPr lang="en-BE" dirty="0"/>
              <a:t>h</a:t>
            </a:r>
            <a:r>
              <a:rPr lang="nl-NL" dirty="0"/>
              <a:t>o</a:t>
            </a:r>
            <a:r>
              <a:rPr lang="en-BE" dirty="0"/>
              <a:t>d</a:t>
            </a:r>
            <a:r>
              <a:rPr lang="nl-NL" dirty="0"/>
              <a:t>s</a:t>
            </a:r>
            <a:endParaRPr lang="en-GB" dirty="0"/>
          </a:p>
        </p:txBody>
      </p:sp>
      <p:pic>
        <p:nvPicPr>
          <p:cNvPr id="7" name="Picture 6" descr="A screenshot of a cell phone&#10;&#10;Description automatically generated">
            <a:extLst>
              <a:ext uri="{FF2B5EF4-FFF2-40B4-BE49-F238E27FC236}">
                <a16:creationId xmlns:a16="http://schemas.microsoft.com/office/drawing/2014/main" id="{B747486F-DC68-46BE-A48A-4CA636644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9" y="3057600"/>
            <a:ext cx="6642858" cy="6696000"/>
          </a:xfrm>
          <a:prstGeom prst="rect">
            <a:avLst/>
          </a:prstGeom>
        </p:spPr>
      </p:pic>
      <p:pic>
        <p:nvPicPr>
          <p:cNvPr id="8" name="Picture 7">
            <a:extLst>
              <a:ext uri="{FF2B5EF4-FFF2-40B4-BE49-F238E27FC236}">
                <a16:creationId xmlns:a16="http://schemas.microsoft.com/office/drawing/2014/main" id="{D36C96D8-C21B-4FF5-8045-6E6DC9340216}"/>
              </a:ext>
            </a:extLst>
          </p:cNvPr>
          <p:cNvPicPr>
            <a:picLocks noChangeAspect="1"/>
          </p:cNvPicPr>
          <p:nvPr/>
        </p:nvPicPr>
        <p:blipFill>
          <a:blip r:embed="rId3"/>
          <a:stretch>
            <a:fillRect/>
          </a:stretch>
        </p:blipFill>
        <p:spPr>
          <a:xfrm>
            <a:off x="7602817" y="3313094"/>
            <a:ext cx="9599260" cy="5423087"/>
          </a:xfrm>
          <a:prstGeom prst="rect">
            <a:avLst/>
          </a:prstGeom>
        </p:spPr>
      </p:pic>
    </p:spTree>
    <p:extLst>
      <p:ext uri="{BB962C8B-B14F-4D97-AF65-F5344CB8AC3E}">
        <p14:creationId xmlns:p14="http://schemas.microsoft.com/office/powerpoint/2010/main" val="225547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p:cNvSpPr>
            <a:spLocks noGrp="1"/>
          </p:cNvSpPr>
          <p:nvPr>
            <p:ph type="ctrTitle"/>
          </p:nvPr>
        </p:nvSpPr>
        <p:spPr/>
        <p:txBody>
          <a:bodyPr/>
          <a:lstStyle/>
          <a:p>
            <a:pPr>
              <a:lnSpc>
                <a:spcPct val="80000"/>
              </a:lnSpc>
            </a:pPr>
            <a:r>
              <a:rPr lang="en-US" altLang="en-US" sz="9600" dirty="0">
                <a:ea typeface="ＭＳ Ｐゴシック" panose="020B0600070205080204" pitchFamily="34" charset="-128"/>
              </a:rPr>
              <a:t>Design and implementation</a:t>
            </a:r>
            <a:endParaRPr lang="en-US" altLang="en-US" sz="9600" i="1" dirty="0">
              <a:ea typeface="ＭＳ Ｐゴシック" panose="020B0600070205080204" pitchFamily="34" charset="-128"/>
            </a:endParaRPr>
          </a:p>
        </p:txBody>
      </p:sp>
      <p:sp>
        <p:nvSpPr>
          <p:cNvPr id="20" name="Ondertitel 19"/>
          <p:cNvSpPr>
            <a:spLocks noGrp="1"/>
          </p:cNvSpPr>
          <p:nvPr>
            <p:ph type="subTitle" idx="1"/>
          </p:nvPr>
        </p:nvSpPr>
        <p:spPr/>
        <p:txBody>
          <a:bodyPr>
            <a:noAutofit/>
          </a:bodyPr>
          <a:lstStyle/>
          <a:p>
            <a:pPr>
              <a:lnSpc>
                <a:spcPct val="80000"/>
              </a:lnSpc>
            </a:pPr>
            <a:r>
              <a:rPr lang="en-US" altLang="en-US" sz="3200" dirty="0">
                <a:latin typeface="UGent Panno Text" panose="02000506040000040003" pitchFamily="50" charset="0"/>
                <a:ea typeface="ＭＳ Ｐゴシック" panose="020B0600070205080204" pitchFamily="34" charset="-128"/>
              </a:rPr>
              <a:t>Software </a:t>
            </a:r>
            <a:r>
              <a:rPr lang="en-BE" altLang="en-US" sz="3200" dirty="0">
                <a:latin typeface="UGent Panno Text" panose="02000506040000040003" pitchFamily="50" charset="0"/>
                <a:ea typeface="ＭＳ Ｐゴシック" panose="020B0600070205080204" pitchFamily="34" charset="-128"/>
              </a:rPr>
              <a:t>D</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v</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l</a:t>
            </a:r>
            <a:r>
              <a:rPr lang="nl-NL" altLang="en-US" sz="3200" dirty="0">
                <a:latin typeface="UGent Panno Text" panose="02000506040000040003" pitchFamily="50" charset="0"/>
                <a:ea typeface="ＭＳ Ｐゴシック" panose="020B0600070205080204" pitchFamily="34" charset="-128"/>
              </a:rPr>
              <a:t>o</a:t>
            </a:r>
            <a:r>
              <a:rPr lang="en-BE" altLang="en-US" sz="3200" dirty="0">
                <a:latin typeface="UGent Panno Text" panose="02000506040000040003" pitchFamily="50" charset="0"/>
                <a:ea typeface="ＭＳ Ｐゴシック" panose="020B0600070205080204" pitchFamily="34" charset="-128"/>
              </a:rPr>
              <a:t>p</a:t>
            </a:r>
            <a:r>
              <a:rPr lang="nl-NL" altLang="en-US" sz="3200" dirty="0">
                <a:latin typeface="UGent Panno Text" panose="02000506040000040003" pitchFamily="50" charset="0"/>
                <a:ea typeface="ＭＳ Ｐゴシック" panose="020B0600070205080204" pitchFamily="34" charset="-128"/>
              </a:rPr>
              <a:t>m</a:t>
            </a:r>
            <a:r>
              <a:rPr lang="en-BE" altLang="en-US" sz="3200" dirty="0">
                <a:latin typeface="UGent Panno Text" panose="02000506040000040003" pitchFamily="50" charset="0"/>
                <a:ea typeface="ＭＳ Ｐゴシック" panose="020B0600070205080204" pitchFamily="34" charset="-128"/>
              </a:rPr>
              <a:t>e</a:t>
            </a:r>
            <a:r>
              <a:rPr lang="nl-NL" altLang="en-US" sz="3200" dirty="0">
                <a:latin typeface="UGent Panno Text" panose="02000506040000040003" pitchFamily="50" charset="0"/>
                <a:ea typeface="ＭＳ Ｐゴシック" panose="020B0600070205080204" pitchFamily="34" charset="-128"/>
              </a:rPr>
              <a:t>n</a:t>
            </a:r>
            <a:r>
              <a:rPr lang="en-BE" altLang="en-US" sz="3200" dirty="0">
                <a:latin typeface="UGent Panno Text" panose="02000506040000040003" pitchFamily="50" charset="0"/>
                <a:ea typeface="ＭＳ Ｐゴシック" panose="020B0600070205080204" pitchFamily="34" charset="-128"/>
              </a:rPr>
              <a:t>t &amp; </a:t>
            </a:r>
            <a:r>
              <a:rPr lang="nl-NL" altLang="en-US" sz="3200" dirty="0">
                <a:latin typeface="UGent Panno Text" panose="02000506040000040003" pitchFamily="50" charset="0"/>
                <a:ea typeface="ＭＳ Ｐゴシック" panose="020B0600070205080204" pitchFamily="34" charset="-128"/>
              </a:rPr>
              <a:t>O</a:t>
            </a:r>
            <a:r>
              <a:rPr lang="en-BE" altLang="en-US" sz="3200" dirty="0">
                <a:latin typeface="UGent Panno Text" panose="02000506040000040003" pitchFamily="50" charset="0"/>
                <a:ea typeface="ＭＳ Ｐゴシック" panose="020B0600070205080204" pitchFamily="34" charset="-128"/>
              </a:rPr>
              <a:t>p</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r</a:t>
            </a:r>
            <a:r>
              <a:rPr lang="nl-NL" altLang="en-US" sz="3200" dirty="0">
                <a:latin typeface="UGent Panno Text" panose="02000506040000040003" pitchFamily="50" charset="0"/>
                <a:ea typeface="ＭＳ Ｐゴシック" panose="020B0600070205080204" pitchFamily="34" charset="-128"/>
              </a:rPr>
              <a:t>a</a:t>
            </a:r>
            <a:r>
              <a:rPr lang="en-BE" altLang="en-US" sz="3200" dirty="0">
                <a:latin typeface="UGent Panno Text" panose="02000506040000040003" pitchFamily="50" charset="0"/>
                <a:ea typeface="ＭＳ Ｐゴシック" panose="020B0600070205080204" pitchFamily="34" charset="-128"/>
              </a:rPr>
              <a:t>t</a:t>
            </a:r>
            <a:r>
              <a:rPr lang="nl-NL" altLang="en-US" sz="3200" dirty="0">
                <a:latin typeface="UGent Panno Text" panose="02000506040000040003" pitchFamily="50" charset="0"/>
                <a:ea typeface="ＭＳ Ｐゴシック" panose="020B0600070205080204" pitchFamily="34" charset="-128"/>
              </a:rPr>
              <a:t>i</a:t>
            </a:r>
            <a:r>
              <a:rPr lang="en-BE" altLang="en-US" sz="3200" dirty="0">
                <a:latin typeface="UGent Panno Text" panose="02000506040000040003" pitchFamily="50" charset="0"/>
                <a:ea typeface="ＭＳ Ｐゴシック" panose="020B0600070205080204" pitchFamily="34" charset="-128"/>
              </a:rPr>
              <a:t>o</a:t>
            </a:r>
            <a:r>
              <a:rPr lang="nl-NL" altLang="en-US" sz="3200" dirty="0">
                <a:latin typeface="UGent Panno Text" panose="02000506040000040003" pitchFamily="50" charset="0"/>
                <a:ea typeface="ＭＳ Ｐゴシック" panose="020B0600070205080204" pitchFamily="34" charset="-128"/>
              </a:rPr>
              <a:t>n</a:t>
            </a:r>
            <a:r>
              <a:rPr lang="en-BE" altLang="en-US" sz="3200" dirty="0">
                <a:latin typeface="UGent Panno Text" panose="02000506040000040003" pitchFamily="50" charset="0"/>
                <a:ea typeface="ＭＳ Ｐゴシック" panose="020B0600070205080204" pitchFamily="34" charset="-128"/>
              </a:rPr>
              <a:t>s</a:t>
            </a:r>
            <a:endParaRPr lang="en-US" altLang="en-US" sz="3200" i="1" dirty="0">
              <a:latin typeface="UGent Panno Text" panose="02000506040000040003" pitchFamily="50" charset="0"/>
              <a:ea typeface="ＭＳ Ｐゴシック" panose="020B0600070205080204" pitchFamily="34" charset="-128"/>
            </a:endParaRPr>
          </a:p>
        </p:txBody>
      </p:sp>
      <p:sp>
        <p:nvSpPr>
          <p:cNvPr id="21" name="Tijdelijke aanduiding voor afbeelding 20"/>
          <p:cNvSpPr>
            <a:spLocks noGrp="1"/>
          </p:cNvSpPr>
          <p:nvPr>
            <p:ph type="pic" sz="quarter" idx="11"/>
          </p:nvPr>
        </p:nvSpPr>
        <p:spPr/>
        <p:txBody>
          <a:bodyPr/>
          <a:lstStyle/>
          <a:p>
            <a:endParaRPr lang="en-BE"/>
          </a:p>
        </p:txBody>
      </p:sp>
      <p:sp>
        <p:nvSpPr>
          <p:cNvPr id="22" name="Tijdelijke aanduiding voor afbeelding 21"/>
          <p:cNvSpPr>
            <a:spLocks noGrp="1"/>
          </p:cNvSpPr>
          <p:nvPr>
            <p:ph type="pic" sz="quarter" idx="12"/>
          </p:nvPr>
        </p:nvSpPr>
        <p:spPr/>
        <p:txBody>
          <a:bodyPr/>
          <a:lstStyle/>
          <a:p>
            <a:endParaRPr lang="en-BE"/>
          </a:p>
        </p:txBody>
      </p:sp>
      <p:sp>
        <p:nvSpPr>
          <p:cNvPr id="23" name="Tijdelijke aanduiding voor afbeelding 22"/>
          <p:cNvSpPr>
            <a:spLocks noGrp="1"/>
          </p:cNvSpPr>
          <p:nvPr>
            <p:ph type="pic" sz="quarter" idx="13"/>
          </p:nvPr>
        </p:nvSpPr>
        <p:spPr/>
        <p:txBody>
          <a:bodyPr/>
          <a:lstStyle/>
          <a:p>
            <a:endParaRPr lang="en-BE"/>
          </a:p>
        </p:txBody>
      </p:sp>
      <p:sp>
        <p:nvSpPr>
          <p:cNvPr id="24" name="Tijdelijke aanduiding voor afbeelding 23"/>
          <p:cNvSpPr>
            <a:spLocks noGrp="1"/>
          </p:cNvSpPr>
          <p:nvPr>
            <p:ph type="pic" sz="quarter" idx="14"/>
          </p:nvPr>
        </p:nvSpPr>
        <p:spPr/>
        <p:txBody>
          <a:bodyPr/>
          <a:lstStyle/>
          <a:p>
            <a:endParaRPr lang="en-BE"/>
          </a:p>
        </p:txBody>
      </p:sp>
      <p:sp>
        <p:nvSpPr>
          <p:cNvPr id="6" name="Text Placeholder Organsation L1/L2"/>
          <p:cNvSpPr>
            <a:spLocks noGrp="1"/>
          </p:cNvSpPr>
          <p:nvPr>
            <p:ph type="body" sz="quarter" idx="15"/>
          </p:nvPr>
        </p:nvSpPr>
        <p:spPr/>
        <p:txBody>
          <a:bodyPr/>
          <a:lstStyle/>
          <a:p>
            <a:r>
              <a:rPr lang="en-GB" dirty="0"/>
              <a:t>department INTEC</a:t>
            </a:r>
          </a:p>
          <a:p>
            <a:pPr lvl="1"/>
            <a:r>
              <a:rPr lang="en-GB" dirty="0"/>
              <a:t>research group </a:t>
            </a:r>
            <a:r>
              <a:rPr lang="en-GB" dirty="0" err="1"/>
              <a:t>IDLab</a:t>
            </a:r>
            <a:endParaRPr lang="en-GB" dirty="0"/>
          </a:p>
        </p:txBody>
      </p:sp>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15310D-3E86-4BD7-86B4-AC626225A697}"/>
              </a:ext>
            </a:extLst>
          </p:cNvPr>
          <p:cNvSpPr>
            <a:spLocks noGrp="1"/>
          </p:cNvSpPr>
          <p:nvPr>
            <p:ph type="title"/>
          </p:nvPr>
        </p:nvSpPr>
        <p:spPr/>
        <p:txBody>
          <a:bodyPr/>
          <a:lstStyle/>
          <a:p>
            <a:r>
              <a:rPr lang="en-GB" dirty="0"/>
              <a:t>Interface definition language</a:t>
            </a:r>
          </a:p>
        </p:txBody>
      </p:sp>
      <p:sp>
        <p:nvSpPr>
          <p:cNvPr id="3" name="Tijdelijke aanduiding voor inhoud 2">
            <a:extLst>
              <a:ext uri="{FF2B5EF4-FFF2-40B4-BE49-F238E27FC236}">
                <a16:creationId xmlns:a16="http://schemas.microsoft.com/office/drawing/2014/main" id="{42DC1FF9-B1A9-4429-9310-9103A4004E07}"/>
              </a:ext>
            </a:extLst>
          </p:cNvPr>
          <p:cNvSpPr>
            <a:spLocks noGrp="1"/>
          </p:cNvSpPr>
          <p:nvPr>
            <p:ph idx="1"/>
          </p:nvPr>
        </p:nvSpPr>
        <p:spPr>
          <a:xfrm>
            <a:off x="835825" y="1194364"/>
            <a:ext cx="15699575" cy="2614807"/>
          </a:xfrm>
        </p:spPr>
        <p:txBody>
          <a:bodyPr>
            <a:normAutofit fontScale="47500" lnSpcReduction="20000"/>
          </a:bodyPr>
          <a:lstStyle/>
          <a:p>
            <a:pPr marL="772200" indent="-685800"/>
            <a:r>
              <a:rPr lang="en-BE" sz="4600" dirty="0"/>
              <a:t>I</a:t>
            </a:r>
            <a:r>
              <a:rPr lang="nl-NL" sz="4600" dirty="0"/>
              <a:t>n</a:t>
            </a:r>
            <a:r>
              <a:rPr lang="en-BE" sz="4600" dirty="0"/>
              <a:t>t</a:t>
            </a:r>
            <a:r>
              <a:rPr lang="nl-NL" sz="4600" dirty="0"/>
              <a:t>e</a:t>
            </a:r>
            <a:r>
              <a:rPr lang="en-BE" sz="4600" dirty="0"/>
              <a:t>r</a:t>
            </a:r>
            <a:r>
              <a:rPr lang="nl-NL" sz="4600" dirty="0"/>
              <a:t>f</a:t>
            </a:r>
            <a:r>
              <a:rPr lang="en-BE" sz="4600" dirty="0"/>
              <a:t>a</a:t>
            </a:r>
            <a:r>
              <a:rPr lang="nl-NL" sz="4600" dirty="0"/>
              <a:t>c</a:t>
            </a:r>
            <a:r>
              <a:rPr lang="en-BE" sz="4600" dirty="0"/>
              <a:t>e </a:t>
            </a:r>
            <a:r>
              <a:rPr lang="nl-NL" sz="4600" dirty="0"/>
              <a:t>D</a:t>
            </a:r>
            <a:r>
              <a:rPr lang="en-BE" sz="4600" dirty="0"/>
              <a:t>e</a:t>
            </a:r>
            <a:r>
              <a:rPr lang="nl-NL" sz="4600" dirty="0"/>
              <a:t>f</a:t>
            </a:r>
            <a:r>
              <a:rPr lang="en-BE" sz="4600" dirty="0" err="1"/>
              <a:t>i</a:t>
            </a:r>
            <a:r>
              <a:rPr lang="nl-NL" sz="4600" dirty="0"/>
              <a:t>n</a:t>
            </a:r>
            <a:r>
              <a:rPr lang="en-BE" sz="4600" dirty="0" err="1"/>
              <a:t>i</a:t>
            </a:r>
            <a:r>
              <a:rPr lang="nl-NL" sz="4600" dirty="0"/>
              <a:t>t</a:t>
            </a:r>
            <a:r>
              <a:rPr lang="en-BE" sz="4600" dirty="0" err="1"/>
              <a:t>i</a:t>
            </a:r>
            <a:r>
              <a:rPr lang="nl-NL" sz="4600" dirty="0"/>
              <a:t>o</a:t>
            </a:r>
            <a:r>
              <a:rPr lang="en-BE" sz="4600" dirty="0"/>
              <a:t>n </a:t>
            </a:r>
            <a:r>
              <a:rPr lang="nl-NL" sz="4600" dirty="0"/>
              <a:t>L</a:t>
            </a:r>
            <a:r>
              <a:rPr lang="en-BE" sz="4600" dirty="0"/>
              <a:t>a</a:t>
            </a:r>
            <a:r>
              <a:rPr lang="nl-NL" sz="4600" dirty="0"/>
              <a:t>n</a:t>
            </a:r>
            <a:r>
              <a:rPr lang="en-BE" sz="4600" dirty="0" err="1"/>
              <a:t>guage</a:t>
            </a:r>
            <a:r>
              <a:rPr lang="en-BE" sz="4600" dirty="0"/>
              <a:t> </a:t>
            </a:r>
            <a:r>
              <a:rPr lang="en-GB" sz="4600" dirty="0"/>
              <a:t>describe a software component’s API in a language independent way</a:t>
            </a:r>
          </a:p>
          <a:p>
            <a:pPr marL="772200" indent="-685800"/>
            <a:r>
              <a:rPr lang="en-GB" sz="4600" dirty="0"/>
              <a:t>Specification languages for REST APIs</a:t>
            </a:r>
          </a:p>
          <a:p>
            <a:pPr marL="1405613" lvl="1" indent="-685800"/>
            <a:r>
              <a:rPr lang="en-GB" sz="4000" dirty="0"/>
              <a:t>Original REST did not have an IDL</a:t>
            </a:r>
          </a:p>
          <a:p>
            <a:pPr marL="1405613" lvl="1" indent="-685800"/>
            <a:r>
              <a:rPr lang="en-GB" sz="4000" dirty="0"/>
              <a:t>Most popular: </a:t>
            </a:r>
            <a:r>
              <a:rPr lang="en-GB" sz="4000" dirty="0" err="1"/>
              <a:t>OpenAPI</a:t>
            </a:r>
            <a:endParaRPr lang="en-GB" sz="4000" dirty="0"/>
          </a:p>
          <a:p>
            <a:pPr marL="1405613" lvl="1" indent="-685800"/>
            <a:r>
              <a:rPr lang="en-GB" sz="4000" dirty="0"/>
              <a:t>Swagger </a:t>
            </a:r>
            <a:r>
              <a:rPr lang="en-GB" dirty="0"/>
              <a:t>(</a:t>
            </a:r>
            <a:r>
              <a:rPr lang="en-GB" dirty="0">
                <a:hlinkClick r:id="rId3"/>
              </a:rPr>
              <a:t>https://swagger.io/</a:t>
            </a:r>
            <a:r>
              <a:rPr lang="en-GB" dirty="0"/>
              <a:t>) is </a:t>
            </a:r>
            <a:r>
              <a:rPr lang="en-GB" sz="4000" dirty="0"/>
              <a:t>a set of tools for REST API management</a:t>
            </a:r>
            <a:endParaRPr lang="en-BE" sz="4000" dirty="0"/>
          </a:p>
          <a:p>
            <a:pPr marL="772013" indent="-685800"/>
            <a:r>
              <a:rPr lang="en-BE" sz="5300" dirty="0"/>
              <a:t>A</a:t>
            </a:r>
            <a:r>
              <a:rPr lang="nl-NL" sz="5300" dirty="0"/>
              <a:t>l</a:t>
            </a:r>
            <a:r>
              <a:rPr lang="en-BE" sz="5300" dirty="0"/>
              <a:t>l</a:t>
            </a:r>
            <a:r>
              <a:rPr lang="nl-NL" sz="5300" dirty="0"/>
              <a:t>o</a:t>
            </a:r>
            <a:r>
              <a:rPr lang="en-BE" sz="5300" dirty="0"/>
              <a:t>w</a:t>
            </a:r>
            <a:r>
              <a:rPr lang="nl-NL" sz="5300" dirty="0"/>
              <a:t>s</a:t>
            </a:r>
            <a:r>
              <a:rPr lang="en-BE" sz="5300" dirty="0"/>
              <a:t> </a:t>
            </a:r>
            <a:r>
              <a:rPr lang="nl-NL" sz="5300" dirty="0"/>
              <a:t>d</a:t>
            </a:r>
            <a:r>
              <a:rPr lang="en-BE" sz="5300" dirty="0"/>
              <a:t>e</a:t>
            </a:r>
            <a:r>
              <a:rPr lang="nl-NL" sz="5300" dirty="0"/>
              <a:t>s</a:t>
            </a:r>
            <a:r>
              <a:rPr lang="en-BE" sz="5300" dirty="0"/>
              <a:t>c</a:t>
            </a:r>
            <a:r>
              <a:rPr lang="nl-NL" sz="5300" dirty="0"/>
              <a:t>r</a:t>
            </a:r>
            <a:r>
              <a:rPr lang="en-BE" sz="5300" dirty="0" err="1"/>
              <a:t>i</a:t>
            </a:r>
            <a:r>
              <a:rPr lang="nl-NL" sz="5300" dirty="0"/>
              <a:t>b</a:t>
            </a:r>
            <a:r>
              <a:rPr lang="en-BE" sz="5300" dirty="0" err="1"/>
              <a:t>i</a:t>
            </a:r>
            <a:r>
              <a:rPr lang="nl-NL" sz="5300" dirty="0"/>
              <a:t>n</a:t>
            </a:r>
            <a:r>
              <a:rPr lang="en-BE" sz="5300" dirty="0"/>
              <a:t>g </a:t>
            </a:r>
            <a:r>
              <a:rPr lang="nl-NL" sz="5300" dirty="0"/>
              <a:t>e</a:t>
            </a:r>
            <a:r>
              <a:rPr lang="en-BE" sz="5300" dirty="0"/>
              <a:t>n</a:t>
            </a:r>
            <a:r>
              <a:rPr lang="nl-NL" sz="5300" dirty="0"/>
              <a:t>t</a:t>
            </a:r>
            <a:r>
              <a:rPr lang="en-BE" sz="5300" dirty="0" err="1"/>
              <a:t>i</a:t>
            </a:r>
            <a:r>
              <a:rPr lang="nl-NL" sz="5300" dirty="0"/>
              <a:t>r</a:t>
            </a:r>
            <a:r>
              <a:rPr lang="en-BE" sz="5300" dirty="0"/>
              <a:t>e </a:t>
            </a:r>
            <a:r>
              <a:rPr lang="nl-NL" sz="5300" dirty="0"/>
              <a:t>A</a:t>
            </a:r>
            <a:r>
              <a:rPr lang="en-BE" sz="5300" dirty="0"/>
              <a:t>P</a:t>
            </a:r>
            <a:r>
              <a:rPr lang="nl-NL" sz="5300" dirty="0"/>
              <a:t>I</a:t>
            </a:r>
            <a:endParaRPr lang="en-BE" sz="5300" dirty="0"/>
          </a:p>
          <a:p>
            <a:pPr marL="1405613" lvl="1" indent="-685800"/>
            <a:r>
              <a:rPr lang="en-BE" sz="4000" dirty="0"/>
              <a:t>E</a:t>
            </a:r>
            <a:r>
              <a:rPr lang="nl-NL" sz="4000" dirty="0"/>
              <a:t>n</a:t>
            </a:r>
            <a:r>
              <a:rPr lang="en-BE" sz="4000" dirty="0"/>
              <a:t>d</a:t>
            </a:r>
            <a:r>
              <a:rPr lang="nl-NL" sz="4000" dirty="0"/>
              <a:t>p</a:t>
            </a:r>
            <a:r>
              <a:rPr lang="en-BE" sz="4000" dirty="0"/>
              <a:t>o</a:t>
            </a:r>
            <a:r>
              <a:rPr lang="nl-NL" sz="4000" dirty="0"/>
              <a:t>i</a:t>
            </a:r>
            <a:r>
              <a:rPr lang="en-BE" sz="4000" dirty="0"/>
              <a:t>n</a:t>
            </a:r>
            <a:r>
              <a:rPr lang="nl-NL" sz="4000" dirty="0"/>
              <a:t>t</a:t>
            </a:r>
            <a:r>
              <a:rPr lang="en-BE" sz="4000" dirty="0"/>
              <a:t>s, </a:t>
            </a:r>
            <a:r>
              <a:rPr lang="nl-NL" sz="4000" dirty="0"/>
              <a:t>o</a:t>
            </a:r>
            <a:r>
              <a:rPr lang="en-BE" sz="4000" dirty="0"/>
              <a:t>p</a:t>
            </a:r>
            <a:r>
              <a:rPr lang="nl-NL" sz="4000" dirty="0"/>
              <a:t>e</a:t>
            </a:r>
            <a:r>
              <a:rPr lang="en-BE" sz="4000" dirty="0"/>
              <a:t>r</a:t>
            </a:r>
            <a:r>
              <a:rPr lang="nl-NL" sz="4000" dirty="0"/>
              <a:t>a</a:t>
            </a:r>
            <a:r>
              <a:rPr lang="en-BE" sz="4000" dirty="0"/>
              <a:t>t</a:t>
            </a:r>
            <a:r>
              <a:rPr lang="nl-NL" sz="4000" dirty="0"/>
              <a:t>i</a:t>
            </a:r>
            <a:r>
              <a:rPr lang="en-BE" sz="4000" dirty="0"/>
              <a:t>o</a:t>
            </a:r>
            <a:r>
              <a:rPr lang="nl-NL" sz="4000" dirty="0"/>
              <a:t>n</a:t>
            </a:r>
            <a:r>
              <a:rPr lang="en-BE" sz="4000" dirty="0"/>
              <a:t>s </a:t>
            </a:r>
            <a:r>
              <a:rPr lang="nl-NL" sz="4000" dirty="0"/>
              <a:t>o</a:t>
            </a:r>
            <a:r>
              <a:rPr lang="en-BE" sz="4000" dirty="0"/>
              <a:t>n </a:t>
            </a:r>
            <a:r>
              <a:rPr lang="nl-NL" sz="4000" dirty="0"/>
              <a:t>e</a:t>
            </a:r>
            <a:r>
              <a:rPr lang="en-BE" sz="4000" dirty="0"/>
              <a:t>a</a:t>
            </a:r>
            <a:r>
              <a:rPr lang="nl-NL" sz="4000" dirty="0"/>
              <a:t>c</a:t>
            </a:r>
            <a:r>
              <a:rPr lang="en-BE" sz="4000" dirty="0"/>
              <a:t>h </a:t>
            </a:r>
            <a:r>
              <a:rPr lang="nl-NL" sz="4000" dirty="0"/>
              <a:t>e</a:t>
            </a:r>
            <a:r>
              <a:rPr lang="en-BE" sz="4000" dirty="0"/>
              <a:t>n</a:t>
            </a:r>
            <a:r>
              <a:rPr lang="nl-NL" sz="4000" dirty="0"/>
              <a:t>d</a:t>
            </a:r>
            <a:r>
              <a:rPr lang="en-BE" sz="4000" dirty="0"/>
              <a:t>p</a:t>
            </a:r>
            <a:r>
              <a:rPr lang="nl-NL" sz="4000" dirty="0"/>
              <a:t>o</a:t>
            </a:r>
            <a:r>
              <a:rPr lang="en-BE" sz="4000" dirty="0" err="1"/>
              <a:t>i</a:t>
            </a:r>
            <a:r>
              <a:rPr lang="nl-NL" sz="4000" dirty="0"/>
              <a:t>n</a:t>
            </a:r>
            <a:r>
              <a:rPr lang="en-BE" sz="4000" dirty="0"/>
              <a:t>t, </a:t>
            </a:r>
            <a:r>
              <a:rPr lang="nl-NL" sz="4000" dirty="0"/>
              <a:t>o</a:t>
            </a:r>
            <a:r>
              <a:rPr lang="en-BE" sz="4000" dirty="0"/>
              <a:t>p</a:t>
            </a:r>
            <a:r>
              <a:rPr lang="nl-NL" sz="4000" dirty="0"/>
              <a:t>e</a:t>
            </a:r>
            <a:r>
              <a:rPr lang="en-BE" sz="4000" dirty="0"/>
              <a:t>r</a:t>
            </a:r>
            <a:r>
              <a:rPr lang="nl-NL" sz="4000" dirty="0"/>
              <a:t>a</a:t>
            </a:r>
            <a:r>
              <a:rPr lang="en-BE" sz="4000" dirty="0"/>
              <a:t>t</a:t>
            </a:r>
            <a:r>
              <a:rPr lang="nl-NL" sz="4000" dirty="0"/>
              <a:t>i</a:t>
            </a:r>
            <a:r>
              <a:rPr lang="en-BE" sz="4000" dirty="0"/>
              <a:t>o</a:t>
            </a:r>
            <a:r>
              <a:rPr lang="nl-NL" sz="4000" dirty="0"/>
              <a:t>n</a:t>
            </a:r>
            <a:r>
              <a:rPr lang="en-BE" sz="4000" dirty="0"/>
              <a:t> </a:t>
            </a:r>
            <a:r>
              <a:rPr lang="nl-NL" sz="4000" dirty="0"/>
              <a:t>p</a:t>
            </a:r>
            <a:r>
              <a:rPr lang="en-BE" sz="4000" dirty="0"/>
              <a:t>a</a:t>
            </a:r>
            <a:r>
              <a:rPr lang="nl-NL" sz="4000" dirty="0"/>
              <a:t>r</a:t>
            </a:r>
            <a:r>
              <a:rPr lang="en-BE" sz="4000" dirty="0" err="1"/>
              <a:t>ameters</a:t>
            </a:r>
            <a:r>
              <a:rPr lang="en-BE" sz="4000" dirty="0"/>
              <a:t>, authentication methods, contact information, license, terms of use, etc.</a:t>
            </a:r>
            <a:endParaRPr lang="en-GB" sz="4000" dirty="0"/>
          </a:p>
          <a:p>
            <a:pPr marL="772200" indent="-685800"/>
            <a:endParaRPr lang="en-GB" sz="4000" dirty="0"/>
          </a:p>
        </p:txBody>
      </p:sp>
      <p:pic>
        <p:nvPicPr>
          <p:cNvPr id="5" name="Graphic 4">
            <a:extLst>
              <a:ext uri="{FF2B5EF4-FFF2-40B4-BE49-F238E27FC236}">
                <a16:creationId xmlns:a16="http://schemas.microsoft.com/office/drawing/2014/main" id="{C5D620E5-7182-4BCE-B72B-6FFE6F36C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81050" y="1726241"/>
            <a:ext cx="3658062" cy="1025300"/>
          </a:xfrm>
          <a:prstGeom prst="rect">
            <a:avLst/>
          </a:prstGeom>
        </p:spPr>
      </p:pic>
      <p:pic>
        <p:nvPicPr>
          <p:cNvPr id="8" name="Graphic 7">
            <a:extLst>
              <a:ext uri="{FF2B5EF4-FFF2-40B4-BE49-F238E27FC236}">
                <a16:creationId xmlns:a16="http://schemas.microsoft.com/office/drawing/2014/main" id="{09F5E653-BBE4-463D-8410-DC9B32C363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13983" y="1810626"/>
            <a:ext cx="3895725" cy="112395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0A9F224-A00D-46A4-8045-2925058CFF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0455" y="3809171"/>
            <a:ext cx="11177764" cy="5944429"/>
          </a:xfrm>
          <a:prstGeom prst="rect">
            <a:avLst/>
          </a:prstGeom>
        </p:spPr>
      </p:pic>
    </p:spTree>
    <p:extLst>
      <p:ext uri="{BB962C8B-B14F-4D97-AF65-F5344CB8AC3E}">
        <p14:creationId xmlns:p14="http://schemas.microsoft.com/office/powerpoint/2010/main" val="230547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Open source development</a:t>
            </a:r>
            <a:endParaRPr lang="nl-BE" dirty="0"/>
          </a:p>
        </p:txBody>
      </p:sp>
    </p:spTree>
    <p:extLst>
      <p:ext uri="{BB962C8B-B14F-4D97-AF65-F5344CB8AC3E}">
        <p14:creationId xmlns:p14="http://schemas.microsoft.com/office/powerpoint/2010/main" val="2087046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development</a:t>
            </a:r>
            <a:endParaRPr lang="nl-BE" dirty="0"/>
          </a:p>
        </p:txBody>
      </p:sp>
      <p:sp>
        <p:nvSpPr>
          <p:cNvPr id="3" name="Content Placeholder 2"/>
          <p:cNvSpPr>
            <a:spLocks noGrp="1"/>
          </p:cNvSpPr>
          <p:nvPr>
            <p:ph idx="1"/>
          </p:nvPr>
        </p:nvSpPr>
        <p:spPr/>
        <p:txBody>
          <a:bodyPr>
            <a:normAutofit fontScale="92500" lnSpcReduction="10000"/>
          </a:bodyPr>
          <a:lstStyle/>
          <a:p>
            <a:r>
              <a:rPr lang="en-US" dirty="0"/>
              <a:t>An approach to software development in which the source code of a software system is published and volunteers are invited to participate in the development process</a:t>
            </a:r>
          </a:p>
          <a:p>
            <a:pPr lvl="1"/>
            <a:r>
              <a:rPr lang="en-US" dirty="0"/>
              <a:t>Roots are in the Free Software Foundation (</a:t>
            </a:r>
            <a:r>
              <a:rPr lang="en-US" dirty="0">
                <a:hlinkClick r:id="rId2"/>
              </a:rPr>
              <a:t>www.fsf.org</a:t>
            </a:r>
            <a:r>
              <a:rPr lang="en-US" dirty="0"/>
              <a:t>), advocating that source code should not be proprietary but rather should always be available for users to examine and modify as they wish</a:t>
            </a:r>
          </a:p>
          <a:p>
            <a:pPr lvl="1"/>
            <a:r>
              <a:rPr lang="en-US" dirty="0"/>
              <a:t>Open-source software extended this idea by using the Internet to recruit a much larger population of volunteer developers</a:t>
            </a:r>
            <a:endParaRPr lang="en-BE" dirty="0"/>
          </a:p>
          <a:p>
            <a:r>
              <a:rPr lang="en-BE" dirty="0"/>
              <a:t>Q</a:t>
            </a:r>
            <a:r>
              <a:rPr lang="nl-NL" dirty="0"/>
              <a:t>u</a:t>
            </a:r>
            <a:r>
              <a:rPr lang="en-BE" dirty="0"/>
              <a:t>e</a:t>
            </a:r>
            <a:r>
              <a:rPr lang="nl-NL" dirty="0"/>
              <a:t>s</a:t>
            </a:r>
            <a:r>
              <a:rPr lang="en-BE" dirty="0"/>
              <a:t>t</a:t>
            </a:r>
            <a:r>
              <a:rPr lang="nl-NL" dirty="0"/>
              <a:t>i</a:t>
            </a:r>
            <a:r>
              <a:rPr lang="en-BE" dirty="0"/>
              <a:t>o</a:t>
            </a:r>
            <a:r>
              <a:rPr lang="nl-NL" dirty="0"/>
              <a:t>n</a:t>
            </a:r>
            <a:r>
              <a:rPr lang="en-BE" dirty="0"/>
              <a:t>s</a:t>
            </a:r>
          </a:p>
          <a:p>
            <a:pPr lvl="1"/>
            <a:r>
              <a:rPr lang="en-US" dirty="0"/>
              <a:t>Should the product that is being developed make use of open-source components?</a:t>
            </a:r>
          </a:p>
          <a:p>
            <a:pPr lvl="1"/>
            <a:r>
              <a:rPr lang="en-US" dirty="0"/>
              <a:t>Should an open-source approach be used for the software’s development?</a:t>
            </a:r>
          </a:p>
        </p:txBody>
      </p:sp>
    </p:spTree>
    <p:extLst>
      <p:ext uri="{BB962C8B-B14F-4D97-AF65-F5344CB8AC3E}">
        <p14:creationId xmlns:p14="http://schemas.microsoft.com/office/powerpoint/2010/main" val="1176869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business</a:t>
            </a:r>
            <a:endParaRPr lang="nl-BE" dirty="0"/>
          </a:p>
        </p:txBody>
      </p:sp>
      <p:sp>
        <p:nvSpPr>
          <p:cNvPr id="3" name="Content Placeholder 2"/>
          <p:cNvSpPr>
            <a:spLocks noGrp="1"/>
          </p:cNvSpPr>
          <p:nvPr>
            <p:ph idx="1"/>
          </p:nvPr>
        </p:nvSpPr>
        <p:spPr/>
        <p:txBody>
          <a:bodyPr>
            <a:normAutofit/>
          </a:bodyPr>
          <a:lstStyle/>
          <a:p>
            <a:r>
              <a:rPr lang="en-US" dirty="0"/>
              <a:t>More and more product companies are using an open-source approach to development</a:t>
            </a:r>
          </a:p>
          <a:p>
            <a:r>
              <a:rPr lang="en-US" dirty="0"/>
              <a:t>Their business model is not reliant on selling a software product but on selling support for that product</a:t>
            </a:r>
          </a:p>
          <a:p>
            <a:r>
              <a:rPr lang="en-US" dirty="0"/>
              <a:t>They believe that involving the open-source community will allow software to be developed cheaper, more quickly and will create a community of users for the software</a:t>
            </a:r>
          </a:p>
          <a:p>
            <a:endParaRPr lang="nl-BE" dirty="0"/>
          </a:p>
        </p:txBody>
      </p:sp>
    </p:spTree>
    <p:extLst>
      <p:ext uri="{BB962C8B-B14F-4D97-AF65-F5344CB8AC3E}">
        <p14:creationId xmlns:p14="http://schemas.microsoft.com/office/powerpoint/2010/main" val="110716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licensing</a:t>
            </a:r>
            <a:endParaRPr lang="nl-BE" dirty="0"/>
          </a:p>
        </p:txBody>
      </p:sp>
      <p:sp>
        <p:nvSpPr>
          <p:cNvPr id="3" name="Content Placeholder 2"/>
          <p:cNvSpPr>
            <a:spLocks noGrp="1"/>
          </p:cNvSpPr>
          <p:nvPr>
            <p:ph idx="1"/>
          </p:nvPr>
        </p:nvSpPr>
        <p:spPr/>
        <p:txBody>
          <a:bodyPr>
            <a:normAutofit lnSpcReduction="10000"/>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open-source software license</a:t>
            </a:r>
          </a:p>
          <a:p>
            <a:pPr lvl="1"/>
            <a:r>
              <a:rPr lang="en-US" dirty="0"/>
              <a:t>Some open-source developers believe that if an open-source component is used to develop a new system, then that system should also be open-source</a:t>
            </a:r>
          </a:p>
          <a:p>
            <a:pPr lvl="1"/>
            <a:r>
              <a:rPr lang="en-US" dirty="0"/>
              <a:t>Others are willing to allow their code to be used without this restriction</a:t>
            </a:r>
          </a:p>
          <a:p>
            <a:pPr lvl="2"/>
            <a:r>
              <a:rPr lang="en-US" dirty="0"/>
              <a:t>The developed systems may be proprietary and sold as closed-source systems</a:t>
            </a:r>
          </a:p>
          <a:p>
            <a:endParaRPr lang="nl-BE" dirty="0"/>
          </a:p>
        </p:txBody>
      </p:sp>
    </p:spTree>
    <p:extLst>
      <p:ext uri="{BB962C8B-B14F-4D97-AF65-F5344CB8AC3E}">
        <p14:creationId xmlns:p14="http://schemas.microsoft.com/office/powerpoint/2010/main" val="2774368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endParaRPr lang="nl-BE" dirty="0"/>
          </a:p>
        </p:txBody>
      </p:sp>
      <p:sp>
        <p:nvSpPr>
          <p:cNvPr id="3" name="Content Placeholder 2"/>
          <p:cNvSpPr>
            <a:spLocks noGrp="1"/>
          </p:cNvSpPr>
          <p:nvPr>
            <p:ph idx="1"/>
          </p:nvPr>
        </p:nvSpPr>
        <p:spPr>
          <a:xfrm>
            <a:off x="835826" y="1194364"/>
            <a:ext cx="9065818" cy="6696000"/>
          </a:xfrm>
        </p:spPr>
        <p:txBody>
          <a:bodyPr>
            <a:normAutofit fontScale="77500" lnSpcReduction="20000"/>
          </a:bodyPr>
          <a:lstStyle/>
          <a:p>
            <a:r>
              <a:rPr lang="en-US" dirty="0"/>
              <a:t>The GNU General Public License (GPL)</a:t>
            </a:r>
          </a:p>
          <a:p>
            <a:pPr lvl="1"/>
            <a:r>
              <a:rPr lang="en-US" dirty="0"/>
              <a:t>A so-called ‘reciprocal’ license that means that if you use open- source software that is licensed under the GPL license, then you must make that software open-source</a:t>
            </a:r>
          </a:p>
          <a:p>
            <a:r>
              <a:rPr lang="en-US" dirty="0"/>
              <a:t>MIT</a:t>
            </a:r>
          </a:p>
          <a:p>
            <a:pPr lvl="1"/>
            <a:r>
              <a:rPr lang="en-US" dirty="0"/>
              <a:t>A short, permissive software license: you can do whatever you want as long as you include the original copyright and license notice in any copy of the software/source</a:t>
            </a:r>
          </a:p>
          <a:p>
            <a:pPr lvl="1"/>
            <a:r>
              <a:rPr lang="en-US" dirty="0"/>
              <a:t>Many variations of this license in use</a:t>
            </a:r>
          </a:p>
          <a:p>
            <a:r>
              <a:rPr lang="en-US" dirty="0"/>
              <a:t>Apache 2.0</a:t>
            </a:r>
          </a:p>
          <a:p>
            <a:pPr lvl="1"/>
            <a:r>
              <a:rPr lang="en-US" dirty="0"/>
              <a:t>You can do what you like with the software, as long as you include the required notices. This permissive license contains a patent license from the contributors of the code.</a:t>
            </a:r>
            <a:endParaRPr lang="nl-BE" dirty="0"/>
          </a:p>
          <a:p>
            <a:endParaRPr lang="en-US" dirty="0"/>
          </a:p>
          <a:p>
            <a:endParaRPr lang="nl-BE" dirty="0"/>
          </a:p>
        </p:txBody>
      </p:sp>
      <p:pic>
        <p:nvPicPr>
          <p:cNvPr id="5" name="Picture 4">
            <a:extLst>
              <a:ext uri="{FF2B5EF4-FFF2-40B4-BE49-F238E27FC236}">
                <a16:creationId xmlns:a16="http://schemas.microsoft.com/office/drawing/2014/main" id="{4B009F4E-3375-40B4-8881-BACDB9504F77}"/>
              </a:ext>
            </a:extLst>
          </p:cNvPr>
          <p:cNvPicPr>
            <a:picLocks noChangeAspect="1"/>
          </p:cNvPicPr>
          <p:nvPr/>
        </p:nvPicPr>
        <p:blipFill>
          <a:blip r:embed="rId2"/>
          <a:stretch>
            <a:fillRect/>
          </a:stretch>
        </p:blipFill>
        <p:spPr>
          <a:xfrm>
            <a:off x="9901646" y="1326759"/>
            <a:ext cx="7437029" cy="2086047"/>
          </a:xfrm>
          <a:prstGeom prst="rect">
            <a:avLst/>
          </a:prstGeom>
        </p:spPr>
      </p:pic>
      <p:pic>
        <p:nvPicPr>
          <p:cNvPr id="8" name="Picture 7">
            <a:extLst>
              <a:ext uri="{FF2B5EF4-FFF2-40B4-BE49-F238E27FC236}">
                <a16:creationId xmlns:a16="http://schemas.microsoft.com/office/drawing/2014/main" id="{CDA27B11-8D68-4A30-8B46-74BA8E637CB9}"/>
              </a:ext>
            </a:extLst>
          </p:cNvPr>
          <p:cNvPicPr>
            <a:picLocks noChangeAspect="1"/>
          </p:cNvPicPr>
          <p:nvPr/>
        </p:nvPicPr>
        <p:blipFill>
          <a:blip r:embed="rId3"/>
          <a:stretch>
            <a:fillRect/>
          </a:stretch>
        </p:blipFill>
        <p:spPr>
          <a:xfrm>
            <a:off x="9901644" y="5960780"/>
            <a:ext cx="7437030" cy="2374498"/>
          </a:xfrm>
          <a:prstGeom prst="rect">
            <a:avLst/>
          </a:prstGeom>
        </p:spPr>
      </p:pic>
      <p:pic>
        <p:nvPicPr>
          <p:cNvPr id="9" name="Picture 8">
            <a:extLst>
              <a:ext uri="{FF2B5EF4-FFF2-40B4-BE49-F238E27FC236}">
                <a16:creationId xmlns:a16="http://schemas.microsoft.com/office/drawing/2014/main" id="{3B74F788-98D0-4DFC-B6C6-0CC85E4F4BFE}"/>
              </a:ext>
            </a:extLst>
          </p:cNvPr>
          <p:cNvPicPr>
            <a:picLocks noChangeAspect="1"/>
          </p:cNvPicPr>
          <p:nvPr/>
        </p:nvPicPr>
        <p:blipFill>
          <a:blip r:embed="rId4"/>
          <a:stretch>
            <a:fillRect/>
          </a:stretch>
        </p:blipFill>
        <p:spPr>
          <a:xfrm>
            <a:off x="9901644" y="3679665"/>
            <a:ext cx="7437029" cy="1836201"/>
          </a:xfrm>
          <a:prstGeom prst="rect">
            <a:avLst/>
          </a:prstGeom>
        </p:spPr>
      </p:pic>
    </p:spTree>
    <p:extLst>
      <p:ext uri="{BB962C8B-B14F-4D97-AF65-F5344CB8AC3E}">
        <p14:creationId xmlns:p14="http://schemas.microsoft.com/office/powerpoint/2010/main" val="411947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https://tldrlegal.com/</a:t>
            </a:r>
            <a:endParaRPr lang="nl-BE" dirty="0"/>
          </a:p>
        </p:txBody>
      </p:sp>
      <p:pic>
        <p:nvPicPr>
          <p:cNvPr id="8" name="Picture 7">
            <a:extLst>
              <a:ext uri="{FF2B5EF4-FFF2-40B4-BE49-F238E27FC236}">
                <a16:creationId xmlns:a16="http://schemas.microsoft.com/office/drawing/2014/main" id="{FA0B002E-9D68-4EFE-A621-1930C2AAC1E9}"/>
              </a:ext>
            </a:extLst>
          </p:cNvPr>
          <p:cNvPicPr>
            <a:picLocks noChangeAspect="1"/>
          </p:cNvPicPr>
          <p:nvPr/>
        </p:nvPicPr>
        <p:blipFill>
          <a:blip r:embed="rId2"/>
          <a:stretch>
            <a:fillRect/>
          </a:stretch>
        </p:blipFill>
        <p:spPr>
          <a:xfrm>
            <a:off x="568719" y="1445342"/>
            <a:ext cx="16228079" cy="8067368"/>
          </a:xfrm>
          <a:prstGeom prst="rect">
            <a:avLst/>
          </a:prstGeom>
        </p:spPr>
      </p:pic>
    </p:spTree>
    <p:extLst>
      <p:ext uri="{BB962C8B-B14F-4D97-AF65-F5344CB8AC3E}">
        <p14:creationId xmlns:p14="http://schemas.microsoft.com/office/powerpoint/2010/main" val="15847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endParaRPr lang="nl-BE" dirty="0"/>
          </a:p>
        </p:txBody>
      </p:sp>
      <p:sp>
        <p:nvSpPr>
          <p:cNvPr id="3" name="Content Placeholder 2"/>
          <p:cNvSpPr>
            <a:spLocks noGrp="1"/>
          </p:cNvSpPr>
          <p:nvPr>
            <p:ph idx="1"/>
          </p:nvPr>
        </p:nvSpPr>
        <p:spPr/>
        <p:txBody>
          <a:bodyPr>
            <a:normAutofit fontScale="92500" lnSpcReduction="20000"/>
          </a:bodyPr>
          <a:lstStyle/>
          <a:p>
            <a:r>
              <a:rPr lang="en-US" dirty="0"/>
              <a:t>Establish a system for maintaining information about open-source components that are downloaded and used</a:t>
            </a:r>
          </a:p>
          <a:p>
            <a:r>
              <a:rPr lang="en-US" dirty="0"/>
              <a:t>Be aware of the different types of licenses and understand how a component is licensed before it is used</a:t>
            </a:r>
          </a:p>
          <a:p>
            <a:r>
              <a:rPr lang="en-US" dirty="0"/>
              <a:t>Be aware of evolution pathways for components</a:t>
            </a:r>
          </a:p>
          <a:p>
            <a:r>
              <a:rPr lang="en-US" dirty="0"/>
              <a:t>Have auditing systems in place that detect e.g. if you break the terms of a license</a:t>
            </a:r>
          </a:p>
          <a:p>
            <a:r>
              <a:rPr lang="en-US" dirty="0"/>
              <a:t>Educate people about open-source</a:t>
            </a:r>
          </a:p>
          <a:p>
            <a:r>
              <a:rPr lang="en-US" dirty="0"/>
              <a:t>(Participate in the open-source community)</a:t>
            </a:r>
          </a:p>
          <a:p>
            <a:endParaRPr lang="nl-BE" dirty="0"/>
          </a:p>
        </p:txBody>
      </p:sp>
    </p:spTree>
    <p:extLst>
      <p:ext uri="{BB962C8B-B14F-4D97-AF65-F5344CB8AC3E}">
        <p14:creationId xmlns:p14="http://schemas.microsoft.com/office/powerpoint/2010/main" val="3722800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BE" dirty="0"/>
              <a:t>Key points</a:t>
            </a:r>
            <a:endParaRPr lang="en-GB" dirty="0"/>
          </a:p>
        </p:txBody>
      </p:sp>
    </p:spTree>
    <p:extLst>
      <p:ext uri="{BB962C8B-B14F-4D97-AF65-F5344CB8AC3E}">
        <p14:creationId xmlns:p14="http://schemas.microsoft.com/office/powerpoint/2010/main" val="424193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normAutofit fontScale="77500" lnSpcReduction="20000"/>
          </a:bodyPr>
          <a:lstStyle/>
          <a:p>
            <a:r>
              <a:rPr lang="en-US" dirty="0"/>
              <a:t>When developing software, you should always consider the possibility of reusing existing software, either as components, services or complete systems</a:t>
            </a:r>
          </a:p>
          <a:p>
            <a:r>
              <a:rPr lang="en-US" dirty="0"/>
              <a:t>Configuration management is the process of managing changes to an evolving software system</a:t>
            </a:r>
          </a:p>
          <a:p>
            <a:pPr lvl="1"/>
            <a:r>
              <a:rPr lang="en-US" dirty="0"/>
              <a:t>Essential when a team of people are cooperating to develop software</a:t>
            </a:r>
          </a:p>
          <a:p>
            <a:r>
              <a:rPr lang="en-US" dirty="0"/>
              <a:t>Most software development is host-target development</a:t>
            </a:r>
          </a:p>
          <a:p>
            <a:pPr lvl="1"/>
            <a:r>
              <a:rPr lang="en-US" dirty="0"/>
              <a:t>Use an IDE on a host machine to develop the software, which is transferred to a target machine for execution</a:t>
            </a:r>
          </a:p>
          <a:p>
            <a:r>
              <a:rPr lang="nl-NL" dirty="0"/>
              <a:t>D</a:t>
            </a:r>
            <a:r>
              <a:rPr lang="en-BE" dirty="0"/>
              <a:t>o</a:t>
            </a:r>
            <a:r>
              <a:rPr lang="nl-NL" dirty="0"/>
              <a:t>c</a:t>
            </a:r>
            <a:r>
              <a:rPr lang="en-BE" dirty="0"/>
              <a:t>u</a:t>
            </a:r>
            <a:r>
              <a:rPr lang="nl-NL" dirty="0"/>
              <a:t>m</a:t>
            </a:r>
            <a:r>
              <a:rPr lang="en-BE" dirty="0"/>
              <a:t>e</a:t>
            </a:r>
            <a:r>
              <a:rPr lang="nl-NL" dirty="0"/>
              <a:t>n</a:t>
            </a:r>
            <a:r>
              <a:rPr lang="en-BE" dirty="0"/>
              <a:t>t</a:t>
            </a:r>
            <a:r>
              <a:rPr lang="nl-NL" dirty="0"/>
              <a:t>a</a:t>
            </a:r>
            <a:r>
              <a:rPr lang="en-BE" dirty="0"/>
              <a:t>t</a:t>
            </a:r>
            <a:r>
              <a:rPr lang="nl-NL" dirty="0"/>
              <a:t>i</a:t>
            </a:r>
            <a:r>
              <a:rPr lang="en-BE" dirty="0"/>
              <a:t>o</a:t>
            </a:r>
            <a:r>
              <a:rPr lang="nl-NL" dirty="0"/>
              <a:t>n</a:t>
            </a:r>
            <a:r>
              <a:rPr lang="en-BE" dirty="0"/>
              <a:t> </a:t>
            </a:r>
            <a:r>
              <a:rPr lang="nl-NL" dirty="0"/>
              <a:t>i</a:t>
            </a:r>
            <a:r>
              <a:rPr lang="en-BE" dirty="0"/>
              <a:t>s </a:t>
            </a:r>
            <a:r>
              <a:rPr lang="nl-NL" dirty="0"/>
              <a:t>i</a:t>
            </a:r>
            <a:r>
              <a:rPr lang="en-BE" dirty="0" err="1"/>
              <a:t>mportant</a:t>
            </a:r>
            <a:r>
              <a:rPr lang="en-BE" dirty="0"/>
              <a:t> when </a:t>
            </a:r>
            <a:r>
              <a:rPr lang="en-BE" dirty="0" err="1"/>
              <a:t>impleme</a:t>
            </a:r>
            <a:r>
              <a:rPr lang="nl-NL" dirty="0"/>
              <a:t>n</a:t>
            </a:r>
            <a:r>
              <a:rPr lang="en-BE" dirty="0"/>
              <a:t>t</a:t>
            </a:r>
            <a:r>
              <a:rPr lang="nl-NL" dirty="0"/>
              <a:t>i</a:t>
            </a:r>
            <a:r>
              <a:rPr lang="en-BE" dirty="0"/>
              <a:t>n</a:t>
            </a:r>
            <a:r>
              <a:rPr lang="nl-NL" dirty="0"/>
              <a:t>g</a:t>
            </a:r>
            <a:r>
              <a:rPr lang="en-BE" dirty="0"/>
              <a:t> </a:t>
            </a:r>
            <a:r>
              <a:rPr lang="nl-NL" dirty="0"/>
              <a:t>s</a:t>
            </a:r>
            <a:r>
              <a:rPr lang="en-BE" dirty="0"/>
              <a:t>o</a:t>
            </a:r>
            <a:r>
              <a:rPr lang="nl-NL" dirty="0"/>
              <a:t>f</a:t>
            </a:r>
            <a:r>
              <a:rPr lang="en-BE" dirty="0"/>
              <a:t>t</a:t>
            </a:r>
            <a:r>
              <a:rPr lang="nl-NL" dirty="0"/>
              <a:t>w</a:t>
            </a:r>
            <a:r>
              <a:rPr lang="en-BE" dirty="0"/>
              <a:t>a</a:t>
            </a:r>
            <a:r>
              <a:rPr lang="nl-NL" dirty="0"/>
              <a:t>r</a:t>
            </a:r>
            <a:r>
              <a:rPr lang="en-BE" dirty="0"/>
              <a:t>e</a:t>
            </a:r>
          </a:p>
          <a:p>
            <a:pPr lvl="1"/>
            <a:r>
              <a:rPr lang="en-BE" dirty="0"/>
              <a:t>Tools exist for both code </a:t>
            </a:r>
            <a:r>
              <a:rPr lang="nl-NL" dirty="0"/>
              <a:t>d</a:t>
            </a:r>
            <a:r>
              <a:rPr lang="en-BE" dirty="0"/>
              <a:t>o</a:t>
            </a:r>
            <a:r>
              <a:rPr lang="nl-NL" dirty="0"/>
              <a:t>c</a:t>
            </a:r>
            <a:r>
              <a:rPr lang="en-BE" dirty="0"/>
              <a:t>u</a:t>
            </a:r>
            <a:r>
              <a:rPr lang="nl-NL" dirty="0"/>
              <a:t>m</a:t>
            </a:r>
            <a:r>
              <a:rPr lang="en-BE" dirty="0"/>
              <a:t>e</a:t>
            </a:r>
            <a:r>
              <a:rPr lang="nl-NL" dirty="0"/>
              <a:t>n</a:t>
            </a:r>
            <a:r>
              <a:rPr lang="en-BE" dirty="0"/>
              <a:t>t</a:t>
            </a:r>
            <a:r>
              <a:rPr lang="nl-NL" dirty="0"/>
              <a:t>a</a:t>
            </a:r>
            <a:r>
              <a:rPr lang="en-BE" dirty="0"/>
              <a:t>t</a:t>
            </a:r>
            <a:r>
              <a:rPr lang="nl-NL" dirty="0"/>
              <a:t>i</a:t>
            </a:r>
            <a:r>
              <a:rPr lang="en-BE" dirty="0"/>
              <a:t>o</a:t>
            </a:r>
            <a:r>
              <a:rPr lang="nl-NL" dirty="0"/>
              <a:t>n</a:t>
            </a:r>
            <a:r>
              <a:rPr lang="en-BE" dirty="0"/>
              <a:t> </a:t>
            </a:r>
            <a:r>
              <a:rPr lang="nl-NL" dirty="0"/>
              <a:t>a</a:t>
            </a:r>
            <a:r>
              <a:rPr lang="en-BE" dirty="0"/>
              <a:t>n</a:t>
            </a:r>
            <a:r>
              <a:rPr lang="nl-NL" dirty="0"/>
              <a:t>d</a:t>
            </a:r>
            <a:r>
              <a:rPr lang="en-BE" dirty="0"/>
              <a:t> </a:t>
            </a:r>
            <a:r>
              <a:rPr lang="nl-NL" dirty="0"/>
              <a:t>A</a:t>
            </a:r>
            <a:r>
              <a:rPr lang="en-BE" dirty="0"/>
              <a:t>P</a:t>
            </a:r>
            <a:r>
              <a:rPr lang="nl-NL" dirty="0"/>
              <a:t>I</a:t>
            </a:r>
            <a:r>
              <a:rPr lang="en-BE" dirty="0"/>
              <a:t> </a:t>
            </a:r>
            <a:r>
              <a:rPr lang="nl-NL" dirty="0"/>
              <a:t>d</a:t>
            </a:r>
            <a:r>
              <a:rPr lang="en-BE" dirty="0"/>
              <a:t>o</a:t>
            </a:r>
            <a:r>
              <a:rPr lang="nl-NL" dirty="0"/>
              <a:t>c</a:t>
            </a:r>
            <a:r>
              <a:rPr lang="en-BE" dirty="0"/>
              <a:t>u</a:t>
            </a:r>
            <a:r>
              <a:rPr lang="nl-NL" dirty="0"/>
              <a:t>m</a:t>
            </a:r>
            <a:r>
              <a:rPr lang="en-BE" dirty="0"/>
              <a:t>e</a:t>
            </a:r>
            <a:r>
              <a:rPr lang="nl-NL" dirty="0"/>
              <a:t>n</a:t>
            </a:r>
            <a:r>
              <a:rPr lang="en-BE" dirty="0"/>
              <a:t>t</a:t>
            </a:r>
            <a:r>
              <a:rPr lang="nl-NL" dirty="0"/>
              <a:t>a</a:t>
            </a:r>
            <a:r>
              <a:rPr lang="en-BE" dirty="0"/>
              <a:t>t</a:t>
            </a:r>
            <a:r>
              <a:rPr lang="nl-NL" dirty="0"/>
              <a:t>i</a:t>
            </a:r>
            <a:r>
              <a:rPr lang="en-BE" dirty="0"/>
              <a:t>o</a:t>
            </a:r>
            <a:r>
              <a:rPr lang="nl-NL" dirty="0"/>
              <a:t>n</a:t>
            </a:r>
            <a:endParaRPr lang="en-BE" dirty="0"/>
          </a:p>
          <a:p>
            <a:r>
              <a:rPr lang="en-US"/>
              <a:t>Open-source </a:t>
            </a:r>
            <a:r>
              <a:rPr lang="en-US" dirty="0"/>
              <a:t>development involves making the source code of a system publicly available</a:t>
            </a:r>
          </a:p>
          <a:p>
            <a:pPr lvl="1"/>
            <a:r>
              <a:rPr lang="en-US" dirty="0"/>
              <a:t>Many people can propose changes and improvements to the software</a:t>
            </a:r>
            <a:endParaRPr lang="nl-BE" dirty="0"/>
          </a:p>
          <a:p>
            <a:pPr lvl="1"/>
            <a:r>
              <a:rPr lang="nl-BE" dirty="0"/>
              <a:t>Important to know licenses</a:t>
            </a:r>
            <a:endParaRPr lang="en-US" dirty="0"/>
          </a:p>
        </p:txBody>
      </p:sp>
    </p:spTree>
    <p:extLst>
      <p:ext uri="{BB962C8B-B14F-4D97-AF65-F5344CB8AC3E}">
        <p14:creationId xmlns:p14="http://schemas.microsoft.com/office/powerpoint/2010/main" val="41801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nl-BE" dirty="0"/>
          </a:p>
        </p:txBody>
      </p:sp>
      <p:sp>
        <p:nvSpPr>
          <p:cNvPr id="3" name="Content Placeholder 2"/>
          <p:cNvSpPr>
            <a:spLocks noGrp="1"/>
          </p:cNvSpPr>
          <p:nvPr>
            <p:ph idx="1"/>
          </p:nvPr>
        </p:nvSpPr>
        <p:spPr/>
        <p:txBody>
          <a:bodyPr>
            <a:normAutofit/>
          </a:bodyPr>
          <a:lstStyle/>
          <a:p>
            <a:r>
              <a:rPr lang="en-US" dirty="0"/>
              <a:t>Implementation issues</a:t>
            </a:r>
            <a:endParaRPr lang="en-BE" dirty="0"/>
          </a:p>
          <a:p>
            <a:r>
              <a:rPr lang="en-BE" dirty="0"/>
              <a:t>Documentation</a:t>
            </a:r>
            <a:endParaRPr lang="en-US" dirty="0"/>
          </a:p>
          <a:p>
            <a:r>
              <a:rPr lang="en-US" dirty="0"/>
              <a:t>Open source development </a:t>
            </a:r>
          </a:p>
        </p:txBody>
      </p:sp>
    </p:spTree>
    <p:extLst>
      <p:ext uri="{BB962C8B-B14F-4D97-AF65-F5344CB8AC3E}">
        <p14:creationId xmlns:p14="http://schemas.microsoft.com/office/powerpoint/2010/main" val="136517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endParaRPr lang="nl-BE" dirty="0"/>
          </a:p>
        </p:txBody>
      </p:sp>
      <p:sp>
        <p:nvSpPr>
          <p:cNvPr id="3" name="Content Placeholder 2"/>
          <p:cNvSpPr>
            <a:spLocks noGrp="1"/>
          </p:cNvSpPr>
          <p:nvPr>
            <p:ph idx="1"/>
          </p:nvPr>
        </p:nvSpPr>
        <p:spPr/>
        <p:txBody>
          <a:bodyPr>
            <a:normAutofit/>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a:t>
            </a:r>
          </a:p>
          <a:p>
            <a:pPr lvl="1"/>
            <a:r>
              <a:rPr lang="en-US" dirty="0"/>
              <a:t>Software design is a creative activity in which you identify software components and their relationships, based on a customer’s requirements</a:t>
            </a:r>
          </a:p>
          <a:p>
            <a:pPr lvl="1"/>
            <a:r>
              <a:rPr lang="en-US" dirty="0"/>
              <a:t>Implementation is the process of realizing the design as a program</a:t>
            </a:r>
            <a:endParaRPr lang="nl-BE" dirty="0"/>
          </a:p>
        </p:txBody>
      </p:sp>
    </p:spTree>
    <p:extLst>
      <p:ext uri="{BB962C8B-B14F-4D97-AF65-F5344CB8AC3E}">
        <p14:creationId xmlns:p14="http://schemas.microsoft.com/office/powerpoint/2010/main" val="117820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Implementation issues</a:t>
            </a:r>
            <a:endParaRPr lang="nl-BE" dirty="0"/>
          </a:p>
        </p:txBody>
      </p:sp>
    </p:spTree>
    <p:extLst>
      <p:ext uri="{BB962C8B-B14F-4D97-AF65-F5344CB8AC3E}">
        <p14:creationId xmlns:p14="http://schemas.microsoft.com/office/powerpoint/2010/main" val="2973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endParaRPr lang="nl-BE" dirty="0"/>
          </a:p>
        </p:txBody>
      </p:sp>
      <p:sp>
        <p:nvSpPr>
          <p:cNvPr id="3" name="Content Placeholder 2"/>
          <p:cNvSpPr>
            <a:spLocks noGrp="1"/>
          </p:cNvSpPr>
          <p:nvPr>
            <p:ph idx="1"/>
          </p:nvPr>
        </p:nvSpPr>
        <p:spPr/>
        <p:txBody>
          <a:bodyPr>
            <a:normAutofit lnSpcReduction="10000"/>
          </a:bodyPr>
          <a:lstStyle/>
          <a:p>
            <a:r>
              <a:rPr lang="en-US" dirty="0"/>
              <a:t>Focus here is not on programming, but on issues that are often not covered in programming texts</a:t>
            </a:r>
          </a:p>
          <a:p>
            <a:pPr lvl="1"/>
            <a:r>
              <a:rPr lang="en-US" dirty="0"/>
              <a:t>Reuse</a:t>
            </a:r>
          </a:p>
          <a:p>
            <a:pPr lvl="2"/>
            <a:r>
              <a:rPr lang="en-US" dirty="0"/>
              <a:t>Most modern software is constructed by reusing existing components or systems</a:t>
            </a:r>
          </a:p>
          <a:p>
            <a:pPr lvl="2"/>
            <a:r>
              <a:rPr lang="en-US" dirty="0"/>
              <a:t>When developing software, you should make as much (legal!) use as possible of existing code</a:t>
            </a:r>
          </a:p>
          <a:p>
            <a:pPr lvl="1"/>
            <a:r>
              <a:rPr lang="en-US" dirty="0"/>
              <a:t>Configuration management</a:t>
            </a:r>
          </a:p>
          <a:p>
            <a:pPr lvl="2"/>
            <a:r>
              <a:rPr lang="en-US" dirty="0"/>
              <a:t>During the development process, you have to keep track of the many different versions of each software component in a configuration management system</a:t>
            </a:r>
          </a:p>
          <a:p>
            <a:pPr lvl="1"/>
            <a:r>
              <a:rPr lang="en-US" dirty="0"/>
              <a:t>Host-target development</a:t>
            </a:r>
          </a:p>
          <a:p>
            <a:pPr lvl="2"/>
            <a:r>
              <a:rPr lang="en-US" dirty="0"/>
              <a:t>Production software does not usually execute on the same computer as the software development environment</a:t>
            </a:r>
          </a:p>
          <a:p>
            <a:pPr lvl="2"/>
            <a:r>
              <a:rPr lang="en-US" dirty="0"/>
              <a:t>Develop it on one computer (the host system) and execute it on a separate computer (the target system)</a:t>
            </a:r>
          </a:p>
          <a:p>
            <a:endParaRPr lang="nl-BE" dirty="0"/>
          </a:p>
        </p:txBody>
      </p:sp>
    </p:spTree>
    <p:extLst>
      <p:ext uri="{BB962C8B-B14F-4D97-AF65-F5344CB8AC3E}">
        <p14:creationId xmlns:p14="http://schemas.microsoft.com/office/powerpoint/2010/main" val="59899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endParaRPr lang="nl-BE" dirty="0"/>
          </a:p>
        </p:txBody>
      </p:sp>
      <p:sp>
        <p:nvSpPr>
          <p:cNvPr id="3" name="Content Placeholder 2"/>
          <p:cNvSpPr>
            <a:spLocks noGrp="1"/>
          </p:cNvSpPr>
          <p:nvPr>
            <p:ph idx="1"/>
          </p:nvPr>
        </p:nvSpPr>
        <p:spPr/>
        <p:txBody>
          <a:bodyPr>
            <a:normAutofit lnSpcReduction="10000"/>
          </a:bodyPr>
          <a:lstStyle/>
          <a:p>
            <a:r>
              <a:rPr lang="en-US" dirty="0"/>
              <a:t>From the 1960s to the 1990s, most new software was developed from scratch, by writing all code in a high-level programming language</a:t>
            </a:r>
          </a:p>
          <a:p>
            <a:pPr lvl="1"/>
            <a:r>
              <a:rPr lang="en-US" dirty="0"/>
              <a:t>Only significant reuse of software was the reuse of functions and objects in libraries</a:t>
            </a:r>
          </a:p>
          <a:p>
            <a:r>
              <a:rPr lang="en-US" dirty="0"/>
              <a:t>Costs and schedule pressure mean that this approach became increasingly unviable, especially for commercial and Internet-based systems</a:t>
            </a:r>
          </a:p>
          <a:p>
            <a:r>
              <a:rPr lang="en-US" dirty="0"/>
              <a:t>An approach to development based around the reuse of existing software emerged and is now generally used</a:t>
            </a:r>
            <a:endParaRPr lang="nl-BE" dirty="0"/>
          </a:p>
        </p:txBody>
      </p:sp>
    </p:spTree>
    <p:extLst>
      <p:ext uri="{BB962C8B-B14F-4D97-AF65-F5344CB8AC3E}">
        <p14:creationId xmlns:p14="http://schemas.microsoft.com/office/powerpoint/2010/main" val="242081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endParaRPr lang="nl-BE" dirty="0"/>
          </a:p>
        </p:txBody>
      </p:sp>
      <p:sp>
        <p:nvSpPr>
          <p:cNvPr id="3" name="Content Placeholder 2"/>
          <p:cNvSpPr>
            <a:spLocks noGrp="1"/>
          </p:cNvSpPr>
          <p:nvPr>
            <p:ph idx="1"/>
          </p:nvPr>
        </p:nvSpPr>
        <p:spPr>
          <a:xfrm>
            <a:off x="835826" y="1194364"/>
            <a:ext cx="8113192" cy="6696000"/>
          </a:xfrm>
        </p:spPr>
        <p:txBody>
          <a:bodyPr>
            <a:normAutofit fontScale="85000" lnSpcReduction="20000"/>
          </a:bodyPr>
          <a:lstStyle/>
          <a:p>
            <a:r>
              <a:rPr lang="en-US" dirty="0"/>
              <a:t>The abstraction level </a:t>
            </a:r>
          </a:p>
          <a:p>
            <a:pPr lvl="1"/>
            <a:r>
              <a:rPr lang="en-US" dirty="0"/>
              <a:t>At this level, you don’t reuse software directly but use knowledge of successful abstractions in the design of your software</a:t>
            </a:r>
          </a:p>
          <a:p>
            <a:r>
              <a:rPr lang="en-US" dirty="0"/>
              <a:t>The object level </a:t>
            </a:r>
          </a:p>
          <a:p>
            <a:pPr lvl="1"/>
            <a:r>
              <a:rPr lang="en-US" dirty="0"/>
              <a:t>At this level, you directly reuse objects from a library rather than writing the code yourself</a:t>
            </a:r>
          </a:p>
          <a:p>
            <a:r>
              <a:rPr lang="en-US" dirty="0"/>
              <a:t>The component level </a:t>
            </a:r>
          </a:p>
          <a:p>
            <a:pPr lvl="1"/>
            <a:r>
              <a:rPr lang="en-US" dirty="0"/>
              <a:t>Components are collections of objects and object classes that you reuse in application systems</a:t>
            </a:r>
          </a:p>
          <a:p>
            <a:r>
              <a:rPr lang="en-US" dirty="0"/>
              <a:t>The system level </a:t>
            </a:r>
          </a:p>
          <a:p>
            <a:pPr lvl="1"/>
            <a:r>
              <a:rPr lang="en-US" dirty="0"/>
              <a:t>At this level, you reuse entire application systems</a:t>
            </a:r>
            <a:endParaRPr lang="nl-BE" dirty="0"/>
          </a:p>
        </p:txBody>
      </p:sp>
      <p:pic>
        <p:nvPicPr>
          <p:cNvPr id="4" name="Picture 3" descr="7.13 Software reuse.eps">
            <a:extLst>
              <a:ext uri="{FF2B5EF4-FFF2-40B4-BE49-F238E27FC236}">
                <a16:creationId xmlns:a16="http://schemas.microsoft.com/office/drawing/2014/main" id="{6AE24B72-203C-4B2D-BADE-F8394040C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405" y="2541494"/>
            <a:ext cx="8228416" cy="4571342"/>
          </a:xfrm>
          <a:prstGeom prst="rect">
            <a:avLst/>
          </a:prstGeom>
        </p:spPr>
      </p:pic>
    </p:spTree>
    <p:extLst>
      <p:ext uri="{BB962C8B-B14F-4D97-AF65-F5344CB8AC3E}">
        <p14:creationId xmlns:p14="http://schemas.microsoft.com/office/powerpoint/2010/main" val="187443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endParaRPr lang="nl-BE" dirty="0"/>
          </a:p>
        </p:txBody>
      </p:sp>
      <p:sp>
        <p:nvSpPr>
          <p:cNvPr id="3" name="Content Placeholder 2"/>
          <p:cNvSpPr>
            <a:spLocks noGrp="1"/>
          </p:cNvSpPr>
          <p:nvPr>
            <p:ph idx="1"/>
          </p:nvPr>
        </p:nvSpPr>
        <p:spPr/>
        <p:txBody>
          <a:bodyPr>
            <a:normAutofit fontScale="92500" lnSpcReduction="20000"/>
          </a:bodyPr>
          <a:lstStyle/>
          <a:p>
            <a:r>
              <a:rPr lang="en-US" dirty="0"/>
              <a:t>The costs of the time spent in looking for software to reuse and assessing whether or not it meets your needs</a:t>
            </a:r>
          </a:p>
          <a:p>
            <a:r>
              <a:rPr lang="en-US" dirty="0"/>
              <a:t>Where applicable, the cost of buying the reusable software</a:t>
            </a:r>
          </a:p>
          <a:p>
            <a:pPr lvl="1"/>
            <a:r>
              <a:rPr lang="en-US" dirty="0"/>
              <a:t>For large off-the-shelf systems, these costs can be very high</a:t>
            </a:r>
          </a:p>
          <a:p>
            <a:r>
              <a:rPr lang="en-US" dirty="0"/>
              <a:t>The cost of adapting and configuring the reusable software components or systems </a:t>
            </a:r>
          </a:p>
          <a:p>
            <a:pPr lvl="1"/>
            <a:r>
              <a:rPr lang="en-US" dirty="0"/>
              <a:t>To reflect the requirements of the system that you are developing</a:t>
            </a:r>
          </a:p>
          <a:p>
            <a:r>
              <a:rPr lang="en-US" dirty="0"/>
              <a:t>The costs of integrating reusable software elements with each other (if you are using software from different sources) and with the new code that you have developed</a:t>
            </a:r>
            <a:endParaRPr lang="nl-BE" dirty="0"/>
          </a:p>
        </p:txBody>
      </p:sp>
    </p:spTree>
    <p:extLst>
      <p:ext uri="{BB962C8B-B14F-4D97-AF65-F5344CB8AC3E}">
        <p14:creationId xmlns:p14="http://schemas.microsoft.com/office/powerpoint/2010/main" val="2891770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EA_1_0_13.potx" id="{3422B44F-9C4A-4B5C-86EE-8C047584F1CF}" vid="{C5508D21-9C79-4514-B72F-1DB3438D5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3992</TotalTime>
  <Words>2215</Words>
  <Application>Microsoft Office PowerPoint</Application>
  <PresentationFormat>Custom</PresentationFormat>
  <Paragraphs>148</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Times New Roman</vt:lpstr>
      <vt:lpstr>UGent Panno Text</vt:lpstr>
      <vt:lpstr>Office Theme</vt:lpstr>
      <vt:lpstr>PowerPoint Presentation</vt:lpstr>
      <vt:lpstr>Design and implementation</vt:lpstr>
      <vt:lpstr>Overview</vt:lpstr>
      <vt:lpstr>Design and implementation</vt:lpstr>
      <vt:lpstr>Implementation issues</vt:lpstr>
      <vt:lpstr>Implementation issues</vt:lpstr>
      <vt:lpstr>REUSE</vt:lpstr>
      <vt:lpstr>Reuse levels</vt:lpstr>
      <vt:lpstr>Reuse costs</vt:lpstr>
      <vt:lpstr>Configuration management</vt:lpstr>
      <vt:lpstr>Configuration management activities</vt:lpstr>
      <vt:lpstr>Configuration management tool interaction</vt:lpstr>
      <vt:lpstr>Host-target development</vt:lpstr>
      <vt:lpstr>documentation</vt:lpstr>
      <vt:lpstr>The importance of Code documentation</vt:lpstr>
      <vt:lpstr>Javadoc comments</vt:lpstr>
      <vt:lpstr>Javadoc at class level</vt:lpstr>
      <vt:lpstr>Javadoc at method level</vt:lpstr>
      <vt:lpstr>Javadoc tool output</vt:lpstr>
      <vt:lpstr>Interface definition language</vt:lpstr>
      <vt:lpstr>Open source development</vt:lpstr>
      <vt:lpstr>Open-source development</vt:lpstr>
      <vt:lpstr>Open-source business</vt:lpstr>
      <vt:lpstr>Open-source licensing</vt:lpstr>
      <vt:lpstr>License models</vt:lpstr>
      <vt:lpstr>https://tldrlegal.com/</vt:lpstr>
      <vt:lpstr>License management</vt:lpstr>
      <vt:lpstr>Key points</vt:lpstr>
      <vt:lpstr>Key points</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Volckaert</dc:creator>
  <cp:lastModifiedBy>Bruno Volckaert (UGent-imec)</cp:lastModifiedBy>
  <cp:revision>157</cp:revision>
  <dcterms:created xsi:type="dcterms:W3CDTF">2016-09-27T07:14:09Z</dcterms:created>
  <dcterms:modified xsi:type="dcterms:W3CDTF">2024-11-20T09:28:33Z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i4>13</vt:i4>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mt 13">
    <vt:lpwstr>socmed pictos &gt; normal view</vt:lpwstr>
  </property>
</Properties>
</file>