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41"/>
  </p:notesMasterIdLst>
  <p:sldIdLst>
    <p:sldId id="259" r:id="rId2"/>
    <p:sldId id="256" r:id="rId3"/>
    <p:sldId id="261" r:id="rId4"/>
    <p:sldId id="262" r:id="rId5"/>
    <p:sldId id="263" r:id="rId6"/>
    <p:sldId id="266" r:id="rId7"/>
    <p:sldId id="269" r:id="rId8"/>
    <p:sldId id="271" r:id="rId9"/>
    <p:sldId id="273" r:id="rId10"/>
    <p:sldId id="318" r:id="rId11"/>
    <p:sldId id="319" r:id="rId12"/>
    <p:sldId id="320" r:id="rId13"/>
    <p:sldId id="321" r:id="rId14"/>
    <p:sldId id="276" r:id="rId15"/>
    <p:sldId id="281" r:id="rId16"/>
    <p:sldId id="283" r:id="rId17"/>
    <p:sldId id="284" r:id="rId18"/>
    <p:sldId id="286" r:id="rId19"/>
    <p:sldId id="287" r:id="rId20"/>
    <p:sldId id="288" r:id="rId21"/>
    <p:sldId id="300" r:id="rId22"/>
    <p:sldId id="323" r:id="rId23"/>
    <p:sldId id="301" r:id="rId24"/>
    <p:sldId id="303" r:id="rId25"/>
    <p:sldId id="304" r:id="rId26"/>
    <p:sldId id="305" r:id="rId27"/>
    <p:sldId id="340" r:id="rId28"/>
    <p:sldId id="341" r:id="rId29"/>
    <p:sldId id="324" r:id="rId30"/>
    <p:sldId id="306" r:id="rId31"/>
    <p:sldId id="307" r:id="rId32"/>
    <p:sldId id="308" r:id="rId33"/>
    <p:sldId id="309" r:id="rId34"/>
    <p:sldId id="312" r:id="rId35"/>
    <p:sldId id="313" r:id="rId36"/>
    <p:sldId id="314" r:id="rId37"/>
    <p:sldId id="326" r:id="rId38"/>
    <p:sldId id="290" r:id="rId39"/>
    <p:sldId id="317" r:id="rId40"/>
  </p:sldIdLst>
  <p:sldSz cx="17338675" cy="9753600"/>
  <p:notesSz cx="6858000" cy="9144000"/>
  <p:defaultText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072" userDrawn="1">
          <p15:clr>
            <a:srgbClr val="A4A3A4"/>
          </p15:clr>
        </p15:guide>
        <p15:guide id="2" pos="5461"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64C8"/>
    <a:srgbClr val="FFD2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1663" autoAdjust="0"/>
    <p:restoredTop sz="84102" autoAdjust="0"/>
  </p:normalViewPr>
  <p:slideViewPr>
    <p:cSldViewPr snapToGrid="0" showGuides="1">
      <p:cViewPr varScale="1">
        <p:scale>
          <a:sx n="110" d="100"/>
          <a:sy n="110" d="100"/>
        </p:scale>
        <p:origin x="4140" y="120"/>
      </p:cViewPr>
      <p:guideLst>
        <p:guide orient="horz" pos="3072"/>
        <p:guide pos="5461"/>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124" d="100"/>
          <a:sy n="124" d="100"/>
        </p:scale>
        <p:origin x="4950" y="9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680C0C-85DF-417F-8238-DB0D15743621}" type="datetimeFigureOut">
              <a:rPr lang="en-GB" smtClean="0"/>
              <a:t>30/07/2021</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39A0A48-EDB1-4AFE-B1B7-10CE2A416496}" type="slidenum">
              <a:rPr lang="en-GB" smtClean="0"/>
              <a:t>‹#›</a:t>
            </a:fld>
            <a:endParaRPr lang="en-GB"/>
          </a:p>
        </p:txBody>
      </p:sp>
    </p:spTree>
    <p:extLst>
      <p:ext uri="{BB962C8B-B14F-4D97-AF65-F5344CB8AC3E}">
        <p14:creationId xmlns:p14="http://schemas.microsoft.com/office/powerpoint/2010/main" val="3262018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nl-NL"/>
          </a:p>
        </p:txBody>
      </p:sp>
      <p:sp>
        <p:nvSpPr>
          <p:cNvPr id="4" name="Tijdelijke aanduiding voor dianummer 3"/>
          <p:cNvSpPr>
            <a:spLocks noGrp="1"/>
          </p:cNvSpPr>
          <p:nvPr>
            <p:ph type="sldNum" sz="quarter" idx="10"/>
          </p:nvPr>
        </p:nvSpPr>
        <p:spPr/>
        <p:txBody>
          <a:bodyPr/>
          <a:lstStyle/>
          <a:p>
            <a:fld id="{539A0A48-EDB1-4AFE-B1B7-10CE2A416496}" type="slidenum">
              <a:rPr lang="en-GB" smtClean="0"/>
              <a:t>1</a:t>
            </a:fld>
            <a:endParaRPr lang="en-GB"/>
          </a:p>
        </p:txBody>
      </p:sp>
    </p:spTree>
    <p:extLst>
      <p:ext uri="{BB962C8B-B14F-4D97-AF65-F5344CB8AC3E}">
        <p14:creationId xmlns:p14="http://schemas.microsoft.com/office/powerpoint/2010/main" val="55688764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Corporate Log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0464F84-246C-4657-8172-1E2969D0F603}" type="datetime1">
              <a:rPr lang="en-GB" smtClean="0"/>
              <a:t>30/07/2021</a:t>
            </a:fld>
            <a:endParaRPr lang="en-GB"/>
          </a:p>
        </p:txBody>
      </p:sp>
      <p:sp>
        <p:nvSpPr>
          <p:cNvPr id="3" name="Footer Placeholder 2"/>
          <p:cNvSpPr>
            <a:spLocks noGrp="1"/>
          </p:cNvSpPr>
          <p:nvPr>
            <p:ph type="ftr" sz="quarter" idx="11"/>
          </p:nvPr>
        </p:nvSpPr>
        <p:spPr/>
        <p:txBody>
          <a:bodyPr/>
          <a:lstStyle/>
          <a:p>
            <a:endParaRPr lang="en-GB"/>
          </a:p>
        </p:txBody>
      </p:sp>
      <p:pic>
        <p:nvPicPr>
          <p:cNvPr id="6" name="Logo Large EN"/>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077747" y="2283675"/>
            <a:ext cx="4800610" cy="4172720"/>
          </a:xfrm>
          <a:prstGeom prst="rect">
            <a:avLst/>
          </a:prstGeom>
        </p:spPr>
      </p:pic>
    </p:spTree>
    <p:extLst>
      <p:ext uri="{BB962C8B-B14F-4D97-AF65-F5344CB8AC3E}">
        <p14:creationId xmlns:p14="http://schemas.microsoft.com/office/powerpoint/2010/main" val="1091436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p:nvPr>
        </p:nvSpPr>
        <p:spPr bwMode="white">
          <a:xfrm>
            <a:off x="1291074" y="228600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US" noProof="0" dirty="0"/>
              <a:t>Click to edit Master title style</a:t>
            </a:r>
            <a:endParaRPr lang="en-GB" noProof="0" dirty="0"/>
          </a:p>
        </p:txBody>
      </p:sp>
      <p:sp>
        <p:nvSpPr>
          <p:cNvPr id="3" name="Subtitle 2"/>
          <p:cNvSpPr>
            <a:spLocks noGrp="1"/>
          </p:cNvSpPr>
          <p:nvPr>
            <p:ph type="subTitle" idx="1" hasCustomPrompt="1"/>
          </p:nvPr>
        </p:nvSpPr>
        <p:spPr bwMode="white">
          <a:xfrm>
            <a:off x="1283414" y="6874716"/>
            <a:ext cx="15191026" cy="583200"/>
          </a:xfrm>
        </p:spPr>
        <p:txBody>
          <a:bodyPr>
            <a:normAutofit/>
          </a:bodyPr>
          <a:lstStyle>
            <a:lvl1pPr marL="0" indent="0" algn="l">
              <a:lnSpc>
                <a:spcPts val="3600"/>
              </a:lnSpc>
              <a:buNone/>
              <a:defRPr sz="3000">
                <a:solidFill>
                  <a:srgbClr val="FFD200"/>
                </a:solidFill>
              </a:defRPr>
            </a:lvl1pPr>
            <a:lvl2pPr marL="650184" indent="0" algn="ctr">
              <a:buNone/>
              <a:defRPr sz="2844"/>
            </a:lvl2pPr>
            <a:lvl3pPr marL="1300368" indent="0" algn="ctr">
              <a:buNone/>
              <a:defRPr sz="2560"/>
            </a:lvl3pPr>
            <a:lvl4pPr marL="1950552" indent="0" algn="ctr">
              <a:buNone/>
              <a:defRPr sz="2275"/>
            </a:lvl4pPr>
            <a:lvl5pPr marL="2600736" indent="0" algn="ctr">
              <a:buNone/>
              <a:defRPr sz="2275"/>
            </a:lvl5pPr>
            <a:lvl6pPr marL="3250921" indent="0" algn="ctr">
              <a:buNone/>
              <a:defRPr sz="2275"/>
            </a:lvl6pPr>
            <a:lvl7pPr marL="3901105" indent="0" algn="ctr">
              <a:buNone/>
              <a:defRPr sz="2275"/>
            </a:lvl7pPr>
            <a:lvl8pPr marL="4551289" indent="0" algn="ctr">
              <a:buNone/>
              <a:defRPr sz="2275"/>
            </a:lvl8pPr>
            <a:lvl9pPr marL="5201473" indent="0" algn="ctr">
              <a:buNone/>
              <a:defRPr sz="2275"/>
            </a:lvl9pPr>
          </a:lstStyle>
          <a:p>
            <a:r>
              <a:rPr lang="en-GB" noProof="0" dirty="0"/>
              <a:t>Click to add subtitle / presenter / date [</a:t>
            </a:r>
            <a:r>
              <a:rPr lang="en-GB" noProof="0" dirty="0" err="1"/>
              <a:t>dd</a:t>
            </a:r>
            <a:r>
              <a:rPr lang="en-GB" noProof="0" dirty="0"/>
              <a:t>-mm-</a:t>
            </a:r>
            <a:r>
              <a:rPr lang="en-GB" noProof="0" dirty="0" err="1"/>
              <a:t>yyyy</a:t>
            </a:r>
            <a:r>
              <a:rPr lang="en-GB" noProof="0" dirty="0"/>
              <a:t>]</a:t>
            </a:r>
          </a:p>
        </p:txBody>
      </p:sp>
      <p:sp>
        <p:nvSpPr>
          <p:cNvPr id="8" name="Titles positoning box" hidden="1"/>
          <p:cNvSpPr/>
          <p:nvPr userDrawn="1"/>
        </p:nvSpPr>
        <p:spPr>
          <a:xfrm>
            <a:off x="1371600" y="6408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Picture Placeholder 11"/>
          <p:cNvSpPr>
            <a:spLocks noGrp="1"/>
          </p:cNvSpPr>
          <p:nvPr>
            <p:ph type="pic" sz="quarter" idx="11" hasCustomPrompt="1"/>
          </p:nvPr>
        </p:nvSpPr>
        <p:spPr>
          <a:xfrm>
            <a:off x="3200400" y="8366400"/>
            <a:ext cx="2286000" cy="928800"/>
          </a:xfrm>
        </p:spPr>
        <p:txBody>
          <a:bodyPr/>
          <a:lstStyle>
            <a:lvl1pPr>
              <a:defRPr sz="1600">
                <a:solidFill>
                  <a:schemeClr val="bg1">
                    <a:lumMod val="50000"/>
                  </a:schemeClr>
                </a:solidFill>
              </a:defRPr>
            </a:lvl1pPr>
          </a:lstStyle>
          <a:p>
            <a:r>
              <a:rPr lang="en-GB" noProof="0" dirty="0"/>
              <a:t>Partner Logo 1</a:t>
            </a:r>
          </a:p>
        </p:txBody>
      </p:sp>
      <p:sp>
        <p:nvSpPr>
          <p:cNvPr id="13" name="Picture Placeholder 11"/>
          <p:cNvSpPr>
            <a:spLocks noGrp="1"/>
          </p:cNvSpPr>
          <p:nvPr>
            <p:ph type="pic" sz="quarter" idx="12" hasCustomPrompt="1"/>
          </p:nvPr>
        </p:nvSpPr>
        <p:spPr>
          <a:xfrm>
            <a:off x="5713200" y="8366400"/>
            <a:ext cx="2286000" cy="928800"/>
          </a:xfrm>
        </p:spPr>
        <p:txBody>
          <a:bodyPr/>
          <a:lstStyle>
            <a:lvl1pPr>
              <a:defRPr sz="1600">
                <a:solidFill>
                  <a:schemeClr val="bg1">
                    <a:lumMod val="50000"/>
                  </a:schemeClr>
                </a:solidFill>
              </a:defRPr>
            </a:lvl1pPr>
          </a:lstStyle>
          <a:p>
            <a:r>
              <a:rPr lang="en-GB" noProof="0" dirty="0"/>
              <a:t>Partner Logo 2</a:t>
            </a:r>
          </a:p>
        </p:txBody>
      </p:sp>
      <p:sp>
        <p:nvSpPr>
          <p:cNvPr id="14" name="Picture Placeholder 11"/>
          <p:cNvSpPr>
            <a:spLocks noGrp="1"/>
          </p:cNvSpPr>
          <p:nvPr>
            <p:ph type="pic" sz="quarter" idx="13" hasCustomPrompt="1"/>
          </p:nvPr>
        </p:nvSpPr>
        <p:spPr>
          <a:xfrm>
            <a:off x="8229600" y="8366400"/>
            <a:ext cx="2322000" cy="928800"/>
          </a:xfrm>
        </p:spPr>
        <p:txBody>
          <a:bodyPr/>
          <a:lstStyle>
            <a:lvl1pPr>
              <a:defRPr sz="1600">
                <a:solidFill>
                  <a:schemeClr val="bg1">
                    <a:lumMod val="50000"/>
                  </a:schemeClr>
                </a:solidFill>
              </a:defRPr>
            </a:lvl1pPr>
          </a:lstStyle>
          <a:p>
            <a:r>
              <a:rPr lang="en-GB" noProof="0" dirty="0"/>
              <a:t>Partner Logo 3</a:t>
            </a:r>
          </a:p>
        </p:txBody>
      </p:sp>
      <p:sp>
        <p:nvSpPr>
          <p:cNvPr id="15" name="Picture Placeholder 11"/>
          <p:cNvSpPr>
            <a:spLocks noGrp="1"/>
          </p:cNvSpPr>
          <p:nvPr>
            <p:ph type="pic" sz="quarter" idx="14" hasCustomPrompt="1"/>
          </p:nvPr>
        </p:nvSpPr>
        <p:spPr>
          <a:xfrm>
            <a:off x="10746000" y="8366400"/>
            <a:ext cx="2322000" cy="928800"/>
          </a:xfrm>
        </p:spPr>
        <p:txBody>
          <a:bodyPr/>
          <a:lstStyle>
            <a:lvl1pPr>
              <a:defRPr sz="1600">
                <a:solidFill>
                  <a:schemeClr val="bg1">
                    <a:lumMod val="50000"/>
                  </a:schemeClr>
                </a:solidFill>
              </a:defRPr>
            </a:lvl1pPr>
          </a:lstStyle>
          <a:p>
            <a:r>
              <a:rPr lang="en-GB" noProof="0" dirty="0"/>
              <a:t>Partner Logo 4</a:t>
            </a:r>
          </a:p>
        </p:txBody>
      </p:sp>
      <p:sp>
        <p:nvSpPr>
          <p:cNvPr id="16" name="Oranisation Placeholder"/>
          <p:cNvSpPr>
            <a:spLocks noGrp="1"/>
          </p:cNvSpPr>
          <p:nvPr>
            <p:ph type="body" sz="quarter" idx="15" hasCustomPrompt="1"/>
          </p:nvPr>
        </p:nvSpPr>
        <p:spPr bwMode="white">
          <a:xfrm>
            <a:off x="8580530" y="395008"/>
            <a:ext cx="8294400" cy="540000"/>
          </a:xfrm>
        </p:spPr>
        <p:txBody>
          <a:bodyPr anchor="b" anchorCtr="0">
            <a:normAutofit/>
          </a:bodyPr>
          <a:lstStyle>
            <a:lvl1pPr>
              <a:lnSpc>
                <a:spcPts val="1700"/>
              </a:lnSpc>
              <a:defRPr sz="1400" b="1" i="0" u="sng" cap="all" baseline="0">
                <a:solidFill>
                  <a:srgbClr val="1E64C8"/>
                </a:solidFill>
                <a:uFill>
                  <a:solidFill>
                    <a:schemeClr val="bg1"/>
                  </a:solidFill>
                </a:uFill>
              </a:defRPr>
            </a:lvl1pPr>
            <a:lvl2pPr marL="0" indent="0">
              <a:lnSpc>
                <a:spcPts val="1700"/>
              </a:lnSpc>
              <a:buNone/>
              <a:defRPr sz="1400" cap="all" baseline="0">
                <a:solidFill>
                  <a:srgbClr val="1E64C8"/>
                </a:solidFill>
              </a:defRPr>
            </a:lvl2pPr>
          </a:lstStyle>
          <a:p>
            <a:pPr lvl="0"/>
            <a:r>
              <a:rPr lang="en-GB" noProof="0" dirty="0"/>
              <a:t>Click to edit organisation styles</a:t>
            </a:r>
          </a:p>
          <a:p>
            <a:pPr lvl="1"/>
            <a:r>
              <a:rPr lang="en-GB" noProof="0" dirty="0"/>
              <a:t>Second level</a:t>
            </a:r>
          </a:p>
        </p:txBody>
      </p:sp>
      <p:pic>
        <p:nvPicPr>
          <p:cNvPr id="9" name="Afbeelding 8"/>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200"/>
          </a:xfrm>
          <a:prstGeom prst="rect">
            <a:avLst/>
          </a:prstGeom>
        </p:spPr>
      </p:pic>
      <p:sp>
        <p:nvSpPr>
          <p:cNvPr id="18"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endParaRPr lang="en-GB" altLang="en-US" sz="1564" i="0" dirty="0">
              <a:solidFill>
                <a:schemeClr val="tx1"/>
              </a:solidFill>
              <a:latin typeface="UGent Panno Text" panose="02000506040000040003" pitchFamily="50" charset="0"/>
            </a:endParaRPr>
          </a:p>
        </p:txBody>
      </p:sp>
    </p:spTree>
    <p:extLst>
      <p:ext uri="{BB962C8B-B14F-4D97-AF65-F5344CB8AC3E}">
        <p14:creationId xmlns:p14="http://schemas.microsoft.com/office/powerpoint/2010/main" val="9418146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hapter Slide">
    <p:spTree>
      <p:nvGrpSpPr>
        <p:cNvPr id="1" name=""/>
        <p:cNvGrpSpPr/>
        <p:nvPr/>
      </p:nvGrpSpPr>
      <p:grpSpPr>
        <a:xfrm>
          <a:off x="0" y="0"/>
          <a:ext cx="0" cy="0"/>
          <a:chOff x="0" y="0"/>
          <a:chExt cx="0" cy="0"/>
        </a:xfrm>
      </p:grpSpPr>
      <p:sp>
        <p:nvSpPr>
          <p:cNvPr id="7" name="Rectangle 6"/>
          <p:cNvSpPr/>
          <p:nvPr userDrawn="1"/>
        </p:nvSpPr>
        <p:spPr>
          <a:xfrm>
            <a:off x="914400" y="0"/>
            <a:ext cx="16424275" cy="78984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p:cNvSpPr>
            <a:spLocks noGrp="1"/>
          </p:cNvSpPr>
          <p:nvPr>
            <p:ph type="ctrTitle" hasCustomPrompt="1"/>
          </p:nvPr>
        </p:nvSpPr>
        <p:spPr bwMode="white">
          <a:xfrm>
            <a:off x="1291074" y="3246120"/>
            <a:ext cx="15183366" cy="4436316"/>
          </a:xfrm>
        </p:spPr>
        <p:txBody>
          <a:bodyPr anchor="b">
            <a:noAutofit/>
          </a:bodyPr>
          <a:lstStyle>
            <a:lvl1pPr algn="l">
              <a:lnSpc>
                <a:spcPts val="11000"/>
              </a:lnSpc>
              <a:defRPr sz="10000" u="sng" baseline="0">
                <a:solidFill>
                  <a:schemeClr val="bg1"/>
                </a:solidFill>
                <a:uFill>
                  <a:solidFill>
                    <a:schemeClr val="bg1"/>
                  </a:solidFill>
                </a:uFill>
              </a:defRPr>
            </a:lvl1pPr>
          </a:lstStyle>
          <a:p>
            <a:r>
              <a:rPr lang="en-GB" noProof="0" dirty="0"/>
              <a:t>Click to add chapter title</a:t>
            </a:r>
          </a:p>
        </p:txBody>
      </p:sp>
      <p:sp>
        <p:nvSpPr>
          <p:cNvPr id="8" name="Titles positoning box" hidden="1"/>
          <p:cNvSpPr/>
          <p:nvPr userDrawn="1"/>
        </p:nvSpPr>
        <p:spPr>
          <a:xfrm>
            <a:off x="1371600" y="7344000"/>
            <a:ext cx="15012000" cy="576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294732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1">
                <a:latin typeface="UGent Panno Text" panose="02000506040000040003" pitchFamily="50" charset="0"/>
              </a:defRPr>
            </a:lvl1pPr>
          </a:lstStyle>
          <a:p>
            <a:r>
              <a:rPr lang="en-US" noProof="0" dirty="0"/>
              <a:t>Click to edit Master title style</a:t>
            </a:r>
            <a:endParaRPr lang="en-GB" noProof="0" dirty="0"/>
          </a:p>
        </p:txBody>
      </p:sp>
      <p:sp>
        <p:nvSpPr>
          <p:cNvPr id="3" name="Content Placeholder 2"/>
          <p:cNvSpPr>
            <a:spLocks noGrp="1"/>
          </p:cNvSpPr>
          <p:nvPr>
            <p:ph idx="1"/>
          </p:nvPr>
        </p:nvSpPr>
        <p:spPr>
          <a:xfrm>
            <a:off x="835825" y="1194364"/>
            <a:ext cx="15699575" cy="6696000"/>
          </a:xfrm>
        </p:spPr>
        <p:txBody>
          <a:bodyPr/>
          <a:lstStyle>
            <a:lvl1pPr marL="536400" indent="-450000" defTabSz="457200">
              <a:lnSpc>
                <a:spcPct val="120000"/>
              </a:lnSpc>
              <a:buFont typeface="Arial" panose="020B0604020202020204" pitchFamily="34" charset="0"/>
              <a:buChar char="̶"/>
              <a:defRPr>
                <a:latin typeface="UGent Panno Text" panose="02000506040000040003" pitchFamily="50" charset="0"/>
              </a:defRPr>
            </a:lvl1pPr>
            <a:lvl2pPr marL="1170000" indent="-450000">
              <a:lnSpc>
                <a:spcPct val="120000"/>
              </a:lnSpc>
              <a:defRPr sz="3600">
                <a:latin typeface="UGent Panno Text" panose="02000506040000040003" pitchFamily="50" charset="0"/>
              </a:defRPr>
            </a:lvl2pPr>
            <a:lvl3pPr marL="1756800" indent="-450000" defTabSz="457200">
              <a:lnSpc>
                <a:spcPct val="120000"/>
              </a:lnSpc>
              <a:defRPr sz="2800">
                <a:latin typeface="UGent Panno Text" panose="02000506040000040003" pitchFamily="50" charset="0"/>
              </a:defRPr>
            </a:lvl3pPr>
            <a:lvl4pPr marL="2329200" indent="-550800" defTabSz="457200">
              <a:lnSpc>
                <a:spcPct val="120000"/>
              </a:lnSpc>
              <a:defRPr sz="2400">
                <a:latin typeface="UGent Panno Text" panose="02000506040000040003" pitchFamily="50" charset="0"/>
              </a:defRPr>
            </a:lvl4pPr>
            <a:lvl5pPr marL="2962800" indent="-442800" defTabSz="457200">
              <a:lnSpc>
                <a:spcPct val="120000"/>
              </a:lnSpc>
              <a:buFont typeface="Arial" panose="020B0604020202020204" pitchFamily="34" charset="0"/>
              <a:buChar char="̶"/>
              <a:defRPr sz="2000">
                <a:latin typeface="UGent Panno Text" panose="02000506040000040003" pitchFamily="50" charset="0"/>
              </a:defRPr>
            </a:lvl5pPr>
          </a:lstStyle>
          <a:p>
            <a:pPr lvl="0"/>
            <a:r>
              <a:rPr lang="en-US" noProof="0" dirty="0"/>
              <a:t>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endParaRPr lang="en-GB" noProof="0" dirty="0"/>
          </a:p>
        </p:txBody>
      </p:sp>
      <p:sp>
        <p:nvSpPr>
          <p:cNvPr id="4" name="Date Placeholder 3"/>
          <p:cNvSpPr>
            <a:spLocks noGrp="1"/>
          </p:cNvSpPr>
          <p:nvPr>
            <p:ph type="dt" sz="half" idx="10"/>
          </p:nvPr>
        </p:nvSpPr>
        <p:spPr/>
        <p:txBody>
          <a:bodyPr/>
          <a:lstStyle/>
          <a:p>
            <a:fld id="{4FCCCAF6-1686-4743-9124-83F33F1A0EA9}" type="datetime1">
              <a:rPr lang="en-GB" noProof="0" smtClean="0"/>
              <a:t>30/07/2021</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7"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dirty="0">
                <a:solidFill>
                  <a:schemeClr val="tx1"/>
                </a:solidFill>
                <a:latin typeface="Times New Roman" panose="02020603050405020304" pitchFamily="18" charset="0"/>
              </a:rPr>
              <a:t> </a:t>
            </a:r>
          </a:p>
        </p:txBody>
      </p:sp>
      <p:sp>
        <p:nvSpPr>
          <p:cNvPr id="8"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BE" altLang="en-US" sz="1564" i="0" dirty="0">
                <a:solidFill>
                  <a:schemeClr val="tx1"/>
                </a:solidFill>
                <a:latin typeface="UGent Panno Text" panose="02000506040000040003" pitchFamily="50" charset="0"/>
              </a:rPr>
              <a:t>D</a:t>
            </a:r>
            <a:r>
              <a:rPr lang="nl-NL" altLang="en-US" sz="1564" i="0" dirty="0">
                <a:solidFill>
                  <a:schemeClr val="tx1"/>
                </a:solidFill>
                <a:latin typeface="UGent Panno Text" panose="02000506040000040003" pitchFamily="50" charset="0"/>
              </a:rPr>
              <a:t>e</a:t>
            </a:r>
            <a:r>
              <a:rPr lang="en-BE" altLang="en-US" sz="1564" i="0" dirty="0">
                <a:solidFill>
                  <a:schemeClr val="tx1"/>
                </a:solidFill>
                <a:latin typeface="UGent Panno Text" panose="02000506040000040003" pitchFamily="50" charset="0"/>
              </a:rPr>
              <a:t>v</a:t>
            </a:r>
            <a:r>
              <a:rPr lang="nl-NL" altLang="en-US" sz="1564" i="0" dirty="0">
                <a:solidFill>
                  <a:schemeClr val="tx1"/>
                </a:solidFill>
                <a:latin typeface="UGent Panno Text" panose="02000506040000040003" pitchFamily="50" charset="0"/>
              </a:rPr>
              <a:t>O</a:t>
            </a:r>
            <a:r>
              <a:rPr lang="en-BE" altLang="en-US" sz="1564" i="0" dirty="0">
                <a:solidFill>
                  <a:schemeClr val="tx1"/>
                </a:solidFill>
                <a:latin typeface="UGent Panno Text" panose="02000506040000040003" pitchFamily="50" charset="0"/>
              </a:rPr>
              <a:t>p</a:t>
            </a:r>
            <a:r>
              <a:rPr lang="nl-NL" altLang="en-US" sz="1564" i="0" dirty="0">
                <a:solidFill>
                  <a:schemeClr val="tx1"/>
                </a:solidFill>
                <a:latin typeface="UGent Panno Text" panose="02000506040000040003" pitchFamily="50" charset="0"/>
              </a:rPr>
              <a:t>s</a:t>
            </a:r>
            <a:r>
              <a:rPr lang="en-BE" altLang="en-US" sz="1564" i="0" dirty="0">
                <a:solidFill>
                  <a:schemeClr val="tx1"/>
                </a:solidFill>
                <a:latin typeface="UGent Panno Text" panose="02000506040000040003" pitchFamily="50" charset="0"/>
              </a:rPr>
              <a:t> </a:t>
            </a:r>
            <a:r>
              <a:rPr lang="en-GB" altLang="en-US" sz="1564" i="0" baseline="0" dirty="0">
                <a:solidFill>
                  <a:schemeClr val="tx1"/>
                </a:solidFill>
                <a:latin typeface="UGent Panno Text" panose="02000506040000040003" pitchFamily="50" charset="0"/>
              </a:rPr>
              <a:t>– Software </a:t>
            </a:r>
            <a:r>
              <a:rPr lang="en-BE" altLang="en-US" sz="1564" i="0" baseline="0" dirty="0">
                <a:solidFill>
                  <a:schemeClr val="tx1"/>
                </a:solidFill>
                <a:latin typeface="UGent Panno Text" panose="02000506040000040003" pitchFamily="50" charset="0"/>
              </a:rPr>
              <a:t>T</a:t>
            </a:r>
            <a:r>
              <a:rPr lang="en-GB" altLang="en-US" sz="1564" i="0" baseline="0" dirty="0" err="1">
                <a:solidFill>
                  <a:schemeClr val="tx1"/>
                </a:solidFill>
                <a:latin typeface="UGent Panno Text" panose="02000506040000040003" pitchFamily="50" charset="0"/>
              </a:rPr>
              <a:t>esting</a:t>
            </a:r>
            <a:endParaRPr lang="en-GB" altLang="en-US" sz="1564" i="0" dirty="0">
              <a:solidFill>
                <a:schemeClr val="tx1"/>
              </a:solidFill>
              <a:latin typeface="UGent Panno Text" panose="02000506040000040003" pitchFamily="50" charset="0"/>
            </a:endParaRPr>
          </a:p>
        </p:txBody>
      </p:sp>
    </p:spTree>
    <p:extLst>
      <p:ext uri="{BB962C8B-B14F-4D97-AF65-F5344CB8AC3E}">
        <p14:creationId xmlns:p14="http://schemas.microsoft.com/office/powerpoint/2010/main" val="30815775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Text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4" name="Date Placeholder 3"/>
          <p:cNvSpPr>
            <a:spLocks noGrp="1"/>
          </p:cNvSpPr>
          <p:nvPr>
            <p:ph type="dt" sz="half" idx="10"/>
          </p:nvPr>
        </p:nvSpPr>
        <p:spPr/>
        <p:txBody>
          <a:bodyPr/>
          <a:lstStyle/>
          <a:p>
            <a:fld id="{B86ADBF0-A618-4E69-83BB-0C41E08702AA}" type="datetime1">
              <a:rPr lang="en-GB" noProof="0" smtClean="0"/>
              <a:t>30/07/2021</a:t>
            </a:fld>
            <a:endParaRPr lang="en-GB" noProof="0" dirty="0"/>
          </a:p>
        </p:txBody>
      </p:sp>
      <p:sp>
        <p:nvSpPr>
          <p:cNvPr id="5" name="Footer Placeholder 4"/>
          <p:cNvSpPr>
            <a:spLocks noGrp="1"/>
          </p:cNvSpPr>
          <p:nvPr>
            <p:ph type="ftr" sz="quarter" idx="11"/>
          </p:nvPr>
        </p:nvSpPr>
        <p:spPr/>
        <p:txBody>
          <a:bodyPr/>
          <a:lstStyle/>
          <a:p>
            <a:endParaRPr lang="en-GB" noProof="0" dirty="0"/>
          </a:p>
        </p:txBody>
      </p:sp>
      <p:sp>
        <p:nvSpPr>
          <p:cNvPr id="8" name="Picture Placeholder 7"/>
          <p:cNvSpPr>
            <a:spLocks noGrp="1"/>
          </p:cNvSpPr>
          <p:nvPr>
            <p:ph type="pic" sz="quarter" idx="13" hasCustomPrompt="1"/>
          </p:nvPr>
        </p:nvSpPr>
        <p:spPr>
          <a:xfrm>
            <a:off x="10104438" y="1371918"/>
            <a:ext cx="6300000" cy="6498000"/>
          </a:xfrm>
        </p:spPr>
        <p:txBody>
          <a:bodyPr/>
          <a:lstStyle>
            <a:lvl1pPr>
              <a:defRPr>
                <a:solidFill>
                  <a:schemeClr val="bg1">
                    <a:lumMod val="50000"/>
                  </a:schemeClr>
                </a:solidFill>
              </a:defRPr>
            </a:lvl1pPr>
          </a:lstStyle>
          <a:p>
            <a:r>
              <a:rPr lang="en-GB" noProof="0" dirty="0"/>
              <a:t>Photo</a:t>
            </a:r>
          </a:p>
        </p:txBody>
      </p:sp>
      <p:sp>
        <p:nvSpPr>
          <p:cNvPr id="9"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12" name="Content Placeholder 2"/>
          <p:cNvSpPr>
            <a:spLocks noGrp="1"/>
          </p:cNvSpPr>
          <p:nvPr>
            <p:ph idx="1"/>
          </p:nvPr>
        </p:nvSpPr>
        <p:spPr>
          <a:xfrm>
            <a:off x="835825" y="1194364"/>
            <a:ext cx="8442000" cy="6696000"/>
          </a:xfrm>
        </p:spPr>
        <p:txBody>
          <a:bodyPr/>
          <a:lstStyle>
            <a:lvl1pPr defTabSz="457200">
              <a:lnSpc>
                <a:spcPct val="120000"/>
              </a:lnSpc>
              <a:defRPr/>
            </a:lvl1pPr>
            <a:lvl2pPr>
              <a:lnSpc>
                <a:spcPct val="120000"/>
              </a:lnSpc>
              <a:defRPr/>
            </a:lvl2pPr>
            <a:lvl3pPr defTabSz="457200">
              <a:lnSpc>
                <a:spcPct val="120000"/>
              </a:lnSpc>
              <a:defRPr/>
            </a:lvl3pPr>
            <a:lvl4pPr defTabSz="457200">
              <a:lnSpc>
                <a:spcPct val="120000"/>
              </a:lnSpc>
              <a:defRPr/>
            </a:lvl4pPr>
            <a:lvl5pPr defTabSz="457200">
              <a:lnSpc>
                <a:spcPct val="120000"/>
              </a:lnSpc>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10"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a:solidFill>
                  <a:schemeClr val="tx1"/>
                </a:solidFill>
                <a:latin typeface="Times New Roman" panose="02020603050405020304" pitchFamily="18" charset="0"/>
              </a:rPr>
              <a:t> </a:t>
            </a:r>
            <a:endParaRPr lang="nl-NL" altLang="en-US" sz="1564" b="0" dirty="0">
              <a:solidFill>
                <a:schemeClr val="tx1"/>
              </a:solidFill>
              <a:latin typeface="Times New Roman" panose="02020603050405020304" pitchFamily="18" charset="0"/>
            </a:endParaRPr>
          </a:p>
        </p:txBody>
      </p:sp>
      <p:sp>
        <p:nvSpPr>
          <p:cNvPr id="11"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GB" altLang="en-US" sz="1564" i="0" dirty="0">
                <a:solidFill>
                  <a:schemeClr val="tx1"/>
                </a:solidFill>
                <a:latin typeface="UGent Panno Text" panose="02000506040000040003" pitchFamily="50" charset="0"/>
              </a:rPr>
              <a:t>Software Engineering</a:t>
            </a:r>
          </a:p>
        </p:txBody>
      </p:sp>
    </p:spTree>
    <p:extLst>
      <p:ext uri="{BB962C8B-B14F-4D97-AF65-F5344CB8AC3E}">
        <p14:creationId xmlns:p14="http://schemas.microsoft.com/office/powerpoint/2010/main" val="13148871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ho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0"/>
              <a:t>Click to edit Master title style</a:t>
            </a:r>
            <a:endParaRPr lang="en-GB" noProof="0" dirty="0"/>
          </a:p>
        </p:txBody>
      </p:sp>
      <p:sp>
        <p:nvSpPr>
          <p:cNvPr id="3" name="Date Placeholder 2"/>
          <p:cNvSpPr>
            <a:spLocks noGrp="1"/>
          </p:cNvSpPr>
          <p:nvPr>
            <p:ph type="dt" sz="half" idx="10"/>
          </p:nvPr>
        </p:nvSpPr>
        <p:spPr/>
        <p:txBody>
          <a:bodyPr/>
          <a:lstStyle/>
          <a:p>
            <a:fld id="{F2443E58-CDC3-4782-B82C-4D381C795B98}" type="datetime1">
              <a:rPr lang="en-GB" noProof="0" smtClean="0"/>
              <a:t>30/07/2021</a:t>
            </a:fld>
            <a:endParaRPr lang="en-GB" noProof="0" dirty="0"/>
          </a:p>
        </p:txBody>
      </p:sp>
      <p:sp>
        <p:nvSpPr>
          <p:cNvPr id="4" name="Footer Placeholder 3"/>
          <p:cNvSpPr>
            <a:spLocks noGrp="1"/>
          </p:cNvSpPr>
          <p:nvPr>
            <p:ph type="ftr" sz="quarter" idx="11"/>
          </p:nvPr>
        </p:nvSpPr>
        <p:spPr/>
        <p:txBody>
          <a:bodyPr/>
          <a:lstStyle/>
          <a:p>
            <a:endParaRPr lang="en-GB" noProof="0" dirty="0"/>
          </a:p>
        </p:txBody>
      </p:sp>
      <p:sp>
        <p:nvSpPr>
          <p:cNvPr id="5" name="Slide Number Placeholder 4"/>
          <p:cNvSpPr>
            <a:spLocks noGrp="1"/>
          </p:cNvSpPr>
          <p:nvPr>
            <p:ph type="sldNum" sz="quarter" idx="12"/>
          </p:nvPr>
        </p:nvSpPr>
        <p:spPr/>
        <p:txBody>
          <a:bodyPr/>
          <a:lstStyle/>
          <a:p>
            <a:fld id="{7AE184E0-0BD4-4705-A12B-9B71DDE63301}" type="slidenum">
              <a:rPr lang="en-GB" noProof="0" smtClean="0"/>
              <a:t>‹#›</a:t>
            </a:fld>
            <a:endParaRPr lang="en-GB" noProof="0" dirty="0"/>
          </a:p>
        </p:txBody>
      </p:sp>
      <p:sp>
        <p:nvSpPr>
          <p:cNvPr id="7" name="Picture Placeholder 6"/>
          <p:cNvSpPr>
            <a:spLocks noGrp="1"/>
          </p:cNvSpPr>
          <p:nvPr>
            <p:ph type="pic" sz="quarter" idx="13" hasCustomPrompt="1"/>
          </p:nvPr>
        </p:nvSpPr>
        <p:spPr>
          <a:xfrm>
            <a:off x="952038" y="1371600"/>
            <a:ext cx="15480000" cy="6501600"/>
          </a:xfrm>
        </p:spPr>
        <p:txBody>
          <a:bodyPr/>
          <a:lstStyle>
            <a:lvl1pPr>
              <a:defRPr>
                <a:solidFill>
                  <a:schemeClr val="bg1">
                    <a:lumMod val="50000"/>
                  </a:schemeClr>
                </a:solidFill>
              </a:defRPr>
            </a:lvl1pPr>
          </a:lstStyle>
          <a:p>
            <a:r>
              <a:rPr lang="en-GB" noProof="0" dirty="0"/>
              <a:t>Photo</a:t>
            </a:r>
          </a:p>
        </p:txBody>
      </p:sp>
      <p:sp>
        <p:nvSpPr>
          <p:cNvPr id="8" name="Slide Number Placeholder 4"/>
          <p:cNvSpPr txBox="1">
            <a:spLocks/>
          </p:cNvSpPr>
          <p:nvPr userDrawn="1"/>
        </p:nvSpPr>
        <p:spPr>
          <a:xfrm>
            <a:off x="15938010" y="8989381"/>
            <a:ext cx="1400665" cy="437932"/>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spcBef>
                <a:spcPct val="20000"/>
              </a:spcBef>
              <a:buClr>
                <a:srgbClr val="0A1E60"/>
              </a:buClr>
              <a:buSzPct val="75000"/>
              <a:buFont typeface="Wingdings" panose="05000000000000000000" pitchFamily="2" charset="2"/>
              <a:buChar char="n"/>
              <a:defRPr sz="3413" b="1" kern="1200">
                <a:solidFill>
                  <a:srgbClr val="5F5F5F"/>
                </a:solidFill>
                <a:latin typeface="Calibri" panose="020F0502020204030204" pitchFamily="34" charset="0"/>
                <a:ea typeface="ＭＳ Ｐゴシック" panose="020B0600070205080204" pitchFamily="34" charset="-128"/>
                <a:cs typeface="Calibri" panose="020F0502020204030204" pitchFamily="34" charset="0"/>
              </a:defRPr>
            </a:lvl1pPr>
            <a:lvl2pPr marL="1056623" indent="-406394" algn="l" defTabSz="1300368" rtl="0" eaLnBrk="1" latinLnBrk="0" hangingPunct="1">
              <a:spcBef>
                <a:spcPct val="20000"/>
              </a:spcBef>
              <a:buClr>
                <a:srgbClr val="8977BA"/>
              </a:buClr>
              <a:buSzPct val="70000"/>
              <a:buFont typeface="Wingdings" panose="05000000000000000000" pitchFamily="2" charset="2"/>
              <a:buChar char="l"/>
              <a:defRPr sz="2844" kern="1200">
                <a:solidFill>
                  <a:srgbClr val="5F5F5F"/>
                </a:solidFill>
                <a:latin typeface="Calibri" panose="020F0502020204030204" pitchFamily="34" charset="0"/>
                <a:ea typeface="ＭＳ Ｐゴシック" panose="020B0600070205080204" pitchFamily="34" charset="-128"/>
                <a:cs typeface="+mn-cs"/>
              </a:defRPr>
            </a:lvl2pPr>
            <a:lvl3pPr marL="1625575" indent="-325115" algn="l" defTabSz="1300368" rtl="0" eaLnBrk="1" latinLnBrk="0" hangingPunct="1">
              <a:spcBef>
                <a:spcPct val="20000"/>
              </a:spcBef>
              <a:buSzPct val="75000"/>
              <a:buFont typeface="Wingdings" panose="05000000000000000000" pitchFamily="2" charset="2"/>
              <a:buChar char="w"/>
              <a:defRPr sz="2560" b="1" kern="1200">
                <a:solidFill>
                  <a:srgbClr val="5F5F5F"/>
                </a:solidFill>
                <a:latin typeface="Calibri" panose="020F0502020204030204" pitchFamily="34" charset="0"/>
                <a:ea typeface="ＭＳ Ｐゴシック" panose="020B0600070205080204" pitchFamily="34" charset="-128"/>
                <a:cs typeface="+mn-cs"/>
              </a:defRPr>
            </a:lvl3pPr>
            <a:lvl4pPr marL="227580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spcBef>
                <a:spcPct val="20000"/>
              </a:spcBef>
              <a:buChar char="»"/>
              <a:defRPr sz="2844"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20000"/>
              </a:spcBef>
              <a:spcAft>
                <a:spcPct val="0"/>
              </a:spcAft>
              <a:buChar char="»"/>
              <a:defRPr sz="2844" kern="1200">
                <a:solidFill>
                  <a:srgbClr val="5F5F5F"/>
                </a:solidFill>
                <a:latin typeface="Arial" panose="020B0604020202020204" pitchFamily="34" charset="0"/>
                <a:ea typeface="ＭＳ Ｐゴシック" panose="020B0600070205080204" pitchFamily="34" charset="-128"/>
                <a:cs typeface="+mn-cs"/>
              </a:defRPr>
            </a:lvl9pPr>
          </a:lstStyle>
          <a:p>
            <a:pPr>
              <a:spcBef>
                <a:spcPct val="0"/>
              </a:spcBef>
              <a:buClrTx/>
              <a:buSzTx/>
              <a:buFontTx/>
              <a:buNone/>
            </a:pPr>
            <a:fld id="{B9C818B8-C78D-45A6-BA19-F2D7C164184D}" type="slidenum">
              <a:rPr lang="nl-NL" altLang="en-US" sz="1564" b="0" smtClean="0">
                <a:solidFill>
                  <a:schemeClr val="tx1"/>
                </a:solidFill>
                <a:latin typeface="Arial" panose="020B0604020202020204" pitchFamily="34" charset="0"/>
              </a:rPr>
              <a:pPr>
                <a:spcBef>
                  <a:spcPct val="0"/>
                </a:spcBef>
                <a:buClrTx/>
                <a:buSzTx/>
                <a:buFontTx/>
                <a:buNone/>
              </a:pPr>
              <a:t>‹#›</a:t>
            </a:fld>
            <a:r>
              <a:rPr lang="nl-NL" altLang="en-US" sz="1564" b="0">
                <a:solidFill>
                  <a:schemeClr val="tx1"/>
                </a:solidFill>
                <a:latin typeface="Times New Roman" panose="02020603050405020304" pitchFamily="18" charset="0"/>
              </a:rPr>
              <a:t> </a:t>
            </a:r>
            <a:endParaRPr lang="nl-NL" altLang="en-US" sz="1564" b="0" dirty="0">
              <a:solidFill>
                <a:schemeClr val="tx1"/>
              </a:solidFill>
              <a:latin typeface="Times New Roman" panose="02020603050405020304" pitchFamily="18" charset="0"/>
            </a:endParaRPr>
          </a:p>
        </p:txBody>
      </p:sp>
      <p:sp>
        <p:nvSpPr>
          <p:cNvPr id="9" name="Footer Placeholder 3"/>
          <p:cNvSpPr txBox="1">
            <a:spLocks/>
          </p:cNvSpPr>
          <p:nvPr userDrawn="1"/>
        </p:nvSpPr>
        <p:spPr>
          <a:xfrm>
            <a:off x="4072393" y="8948703"/>
            <a:ext cx="5081033" cy="519289"/>
          </a:xfrm>
          <a:prstGeom prst="rect">
            <a:avLst/>
          </a:prstGeo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defPPr>
              <a:defRPr lang="en-US"/>
            </a:defPPr>
            <a:lvl1pPr marL="0"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1pPr>
            <a:lvl2pPr marL="1056623" indent="-406394"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2pPr>
            <a:lvl3pPr marL="1625575"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3pPr>
            <a:lvl4pPr marL="227580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4pPr>
            <a:lvl5pPr marL="2926034" indent="-325115" algn="l" defTabSz="1300368" rtl="0" eaLnBrk="1" latinLnBrk="0" hangingPunct="1">
              <a:defRPr sz="3413" i="1" kern="1200">
                <a:solidFill>
                  <a:srgbClr val="5F5F5F"/>
                </a:solidFill>
                <a:latin typeface="Arial" panose="020B0604020202020204" pitchFamily="34" charset="0"/>
                <a:ea typeface="ＭＳ Ｐゴシック" panose="020B0600070205080204" pitchFamily="34" charset="-128"/>
                <a:cs typeface="+mn-cs"/>
              </a:defRPr>
            </a:lvl5pPr>
            <a:lvl6pPr marL="357626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6pPr>
            <a:lvl7pPr marL="422649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7pPr>
            <a:lvl8pPr marL="487672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8pPr>
            <a:lvl9pPr marL="5526954" indent="-325115" algn="l" defTabSz="1300368" rtl="0" eaLnBrk="0" fontAlgn="base" latinLnBrk="0" hangingPunct="0">
              <a:spcBef>
                <a:spcPct val="0"/>
              </a:spcBef>
              <a:spcAft>
                <a:spcPct val="0"/>
              </a:spcAft>
              <a:defRPr sz="3413" i="1" kern="1200">
                <a:solidFill>
                  <a:srgbClr val="5F5F5F"/>
                </a:solidFill>
                <a:latin typeface="Arial" panose="020B0604020202020204" pitchFamily="34" charset="0"/>
                <a:ea typeface="ＭＳ Ｐゴシック" panose="020B0600070205080204" pitchFamily="34" charset="-128"/>
                <a:cs typeface="+mn-cs"/>
              </a:defRPr>
            </a:lvl9pPr>
          </a:lstStyle>
          <a:p>
            <a:r>
              <a:rPr lang="en-GB" altLang="en-US" sz="1564" i="0" dirty="0">
                <a:solidFill>
                  <a:schemeClr val="tx1"/>
                </a:solidFill>
                <a:latin typeface="UGent Panno Text" panose="02000506040000040003" pitchFamily="50" charset="0"/>
              </a:rPr>
              <a:t>Software Engineering</a:t>
            </a:r>
          </a:p>
        </p:txBody>
      </p:sp>
    </p:spTree>
    <p:extLst>
      <p:ext uri="{BB962C8B-B14F-4D97-AF65-F5344CB8AC3E}">
        <p14:creationId xmlns:p14="http://schemas.microsoft.com/office/powerpoint/2010/main" val="3745163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hoto Only">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D3465D1-804F-429B-83CD-3EFA8410E123}" type="datetime1">
              <a:rPr lang="en-GB" smtClean="0"/>
              <a:t>30/07/2021</a:t>
            </a:fld>
            <a:endParaRPr lang="en-GB"/>
          </a:p>
        </p:txBody>
      </p:sp>
      <p:sp>
        <p:nvSpPr>
          <p:cNvPr id="3" name="Footer Placeholder 2"/>
          <p:cNvSpPr>
            <a:spLocks noGrp="1"/>
          </p:cNvSpPr>
          <p:nvPr>
            <p:ph type="ftr" sz="quarter" idx="11"/>
          </p:nvPr>
        </p:nvSpPr>
        <p:spPr/>
        <p:txBody>
          <a:bodyPr/>
          <a:lstStyle/>
          <a:p>
            <a:endParaRPr lang="en-GB"/>
          </a:p>
        </p:txBody>
      </p:sp>
      <p:sp>
        <p:nvSpPr>
          <p:cNvPr id="7" name="Covering Background"/>
          <p:cNvSpPr/>
          <p:nvPr userDrawn="1"/>
        </p:nvSpPr>
        <p:spPr>
          <a:xfrm>
            <a:off x="-1" y="0"/>
            <a:ext cx="17337600" cy="9753600"/>
          </a:xfrm>
          <a:prstGeom prst="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Picture Placeholder 5"/>
          <p:cNvSpPr>
            <a:spLocks noGrp="1"/>
          </p:cNvSpPr>
          <p:nvPr>
            <p:ph type="pic" sz="quarter" idx="12" hasCustomPrompt="1"/>
          </p:nvPr>
        </p:nvSpPr>
        <p:spPr>
          <a:xfrm>
            <a:off x="-1" y="0"/>
            <a:ext cx="17337600" cy="9753600"/>
          </a:xfrm>
        </p:spPr>
        <p:txBody>
          <a:bodyPr/>
          <a:lstStyle>
            <a:lvl1pPr>
              <a:defRPr>
                <a:solidFill>
                  <a:schemeClr val="bg1">
                    <a:lumMod val="50000"/>
                  </a:schemeClr>
                </a:solidFill>
              </a:defRPr>
            </a:lvl1pPr>
          </a:lstStyle>
          <a:p>
            <a:r>
              <a:rPr lang="en-GB" noProof="0" dirty="0"/>
              <a:t>Photo</a:t>
            </a:r>
          </a:p>
        </p:txBody>
      </p:sp>
    </p:spTree>
    <p:extLst>
      <p:ext uri="{BB962C8B-B14F-4D97-AF65-F5344CB8AC3E}">
        <p14:creationId xmlns:p14="http://schemas.microsoft.com/office/powerpoint/2010/main" val="29494181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sp>
        <p:nvSpPr>
          <p:cNvPr id="7" name="Rectangle 6"/>
          <p:cNvSpPr/>
          <p:nvPr userDrawn="1"/>
        </p:nvSpPr>
        <p:spPr>
          <a:xfrm>
            <a:off x="914400" y="1393200"/>
            <a:ext cx="16424275" cy="6505200"/>
          </a:xfrm>
          <a:prstGeom prst="rect">
            <a:avLst/>
          </a:prstGeom>
          <a:solidFill>
            <a:srgbClr val="1E64C8"/>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noProof="0" dirty="0"/>
          </a:p>
        </p:txBody>
      </p:sp>
      <p:sp>
        <p:nvSpPr>
          <p:cNvPr id="2" name="Title 1"/>
          <p:cNvSpPr>
            <a:spLocks noGrp="1"/>
          </p:cNvSpPr>
          <p:nvPr>
            <p:ph type="ctrTitle" hasCustomPrompt="1"/>
          </p:nvPr>
        </p:nvSpPr>
        <p:spPr bwMode="white">
          <a:xfrm>
            <a:off x="1291074" y="1743240"/>
            <a:ext cx="15183366" cy="5769600"/>
          </a:xfrm>
        </p:spPr>
        <p:txBody>
          <a:bodyPr anchor="t" anchorCtr="0">
            <a:noAutofit/>
          </a:bodyPr>
          <a:lstStyle>
            <a:lvl1pPr algn="l">
              <a:lnSpc>
                <a:spcPts val="3500"/>
              </a:lnSpc>
              <a:defRPr sz="2500" u="none" cap="none" baseline="0">
                <a:solidFill>
                  <a:schemeClr val="bg1"/>
                </a:solidFill>
                <a:uFill>
                  <a:solidFill>
                    <a:schemeClr val="bg1"/>
                  </a:solidFill>
                </a:uFill>
                <a:latin typeface="+mn-lt"/>
              </a:defRPr>
            </a:lvl1pPr>
          </a:lstStyle>
          <a:p>
            <a:r>
              <a:rPr lang="en-GB" noProof="0" dirty="0"/>
              <a:t>Click to add presenters </a:t>
            </a:r>
            <a:r>
              <a:rPr lang="en-GB" noProof="0"/>
              <a:t>contact data</a:t>
            </a:r>
            <a:endParaRPr lang="en-GB" noProof="0" dirty="0"/>
          </a:p>
        </p:txBody>
      </p:sp>
      <p:sp>
        <p:nvSpPr>
          <p:cNvPr id="8" name="Titles positoning box" hidden="1"/>
          <p:cNvSpPr/>
          <p:nvPr userDrawn="1"/>
        </p:nvSpPr>
        <p:spPr>
          <a:xfrm>
            <a:off x="1371600" y="1828800"/>
            <a:ext cx="15012000" cy="599976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1" name="Tijdelijke aanduiding voor tekst 4"/>
          <p:cNvSpPr>
            <a:spLocks noGrp="1"/>
          </p:cNvSpPr>
          <p:nvPr>
            <p:ph type="body" sz="quarter" idx="10" hasCustomPrompt="1"/>
          </p:nvPr>
        </p:nvSpPr>
        <p:spPr bwMode="white">
          <a:xfrm>
            <a:off x="9215999" y="3095999"/>
            <a:ext cx="7257600" cy="1717969"/>
          </a:xfrm>
        </p:spPr>
        <p:txBody>
          <a:bodyPr>
            <a:normAutofit/>
          </a:bodyPr>
          <a:lstStyle>
            <a:lvl1pPr>
              <a:lnSpc>
                <a:spcPts val="3500"/>
              </a:lnSpc>
              <a:defRPr sz="2400">
                <a:solidFill>
                  <a:schemeClr val="bg1"/>
                </a:solidFill>
              </a:defRPr>
            </a:lvl1pPr>
          </a:lstStyle>
          <a:p>
            <a:pPr lvl="0"/>
            <a:r>
              <a:rPr lang="en-GB" noProof="0" dirty="0"/>
              <a:t>Click to add social media names</a:t>
            </a:r>
            <a:endParaRPr lang="nl-NL" dirty="0"/>
          </a:p>
        </p:txBody>
      </p:sp>
      <p:pic>
        <p:nvPicPr>
          <p:cNvPr id="14" name="Afbeelding 13"/>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464400" y="0"/>
            <a:ext cx="4179598" cy="1393200"/>
          </a:xfrm>
          <a:prstGeom prst="rect">
            <a:avLst/>
          </a:prstGeom>
        </p:spPr>
      </p:pic>
    </p:spTree>
    <p:extLst>
      <p:ext uri="{BB962C8B-B14F-4D97-AF65-F5344CB8AC3E}">
        <p14:creationId xmlns:p14="http://schemas.microsoft.com/office/powerpoint/2010/main" val="310378572"/>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0118" y="136025"/>
            <a:ext cx="15705282" cy="863693"/>
          </a:xfrm>
          <a:prstGeom prst="rect">
            <a:avLst/>
          </a:prstGeom>
        </p:spPr>
        <p:txBody>
          <a:bodyPr vert="horz" lIns="91440" tIns="45720" rIns="91440" bIns="45720" rtlCol="0" anchor="b" anchorCtr="0">
            <a:noAutofit/>
          </a:bodyPr>
          <a:lstStyle/>
          <a:p>
            <a:r>
              <a:rPr lang="en-US" noProof="0"/>
              <a:t>Click to edit Master title style</a:t>
            </a:r>
            <a:endParaRPr lang="en-GB" noProof="0" dirty="0"/>
          </a:p>
        </p:txBody>
      </p:sp>
      <p:sp>
        <p:nvSpPr>
          <p:cNvPr id="3" name="Text Placeholder 2"/>
          <p:cNvSpPr>
            <a:spLocks noGrp="1"/>
          </p:cNvSpPr>
          <p:nvPr>
            <p:ph type="body" idx="1"/>
          </p:nvPr>
        </p:nvSpPr>
        <p:spPr>
          <a:xfrm>
            <a:off x="835825" y="1194364"/>
            <a:ext cx="15699575" cy="6696000"/>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endParaRPr lang="en-GB" noProof="0" dirty="0"/>
          </a:p>
        </p:txBody>
      </p:sp>
      <p:sp>
        <p:nvSpPr>
          <p:cNvPr id="4" name="Date Placeholder 3"/>
          <p:cNvSpPr>
            <a:spLocks noGrp="1"/>
          </p:cNvSpPr>
          <p:nvPr>
            <p:ph type="dt" sz="half" idx="2"/>
          </p:nvPr>
        </p:nvSpPr>
        <p:spPr>
          <a:xfrm>
            <a:off x="4072394" y="8948703"/>
            <a:ext cx="2297926" cy="519289"/>
          </a:xfrm>
          <a:prstGeom prst="rect">
            <a:avLst/>
          </a:prstGeom>
        </p:spPr>
        <p:txBody>
          <a:bodyPr vert="horz" lIns="91440" tIns="45720" rIns="91440" bIns="45720" rtlCol="0" anchor="ctr"/>
          <a:lstStyle>
            <a:lvl1pPr algn="l">
              <a:defRPr sz="1707">
                <a:solidFill>
                  <a:schemeClr val="tx1">
                    <a:tint val="75000"/>
                  </a:schemeClr>
                </a:solidFill>
                <a:latin typeface="UGent Panno Text" panose="02000506040000040003" pitchFamily="50" charset="0"/>
              </a:defRPr>
            </a:lvl1pPr>
          </a:lstStyle>
          <a:p>
            <a:fld id="{434BA3CA-1064-434F-B179-AB3B0298C0D6}" type="datetime1">
              <a:rPr lang="en-GB" smtClean="0"/>
              <a:pPr/>
              <a:t>30/07/2021</a:t>
            </a:fld>
            <a:endParaRPr lang="en-GB" dirty="0"/>
          </a:p>
        </p:txBody>
      </p:sp>
      <p:sp>
        <p:nvSpPr>
          <p:cNvPr id="5" name="Footer Placeholder 4"/>
          <p:cNvSpPr>
            <a:spLocks noGrp="1"/>
          </p:cNvSpPr>
          <p:nvPr>
            <p:ph type="ftr" sz="quarter" idx="3"/>
          </p:nvPr>
        </p:nvSpPr>
        <p:spPr>
          <a:xfrm>
            <a:off x="6810236" y="8994423"/>
            <a:ext cx="8353564" cy="437932"/>
          </a:xfrm>
          <a:prstGeom prst="rect">
            <a:avLst/>
          </a:prstGeom>
        </p:spPr>
        <p:txBody>
          <a:bodyPr vert="horz" lIns="91440" tIns="45720" rIns="91440" bIns="45720" rtlCol="0" anchor="ctr"/>
          <a:lstStyle>
            <a:lvl1pPr algn="ctr">
              <a:defRPr sz="1707">
                <a:solidFill>
                  <a:schemeClr val="tx1">
                    <a:tint val="75000"/>
                  </a:schemeClr>
                </a:solidFill>
                <a:latin typeface="UGent Panno Text" panose="02000506040000040003" pitchFamily="50" charset="0"/>
              </a:defRPr>
            </a:lvl1pPr>
          </a:lstStyle>
          <a:p>
            <a:endParaRPr lang="en-GB" dirty="0"/>
          </a:p>
        </p:txBody>
      </p:sp>
      <p:sp>
        <p:nvSpPr>
          <p:cNvPr id="6" name="Slide Number Placeholder 5"/>
          <p:cNvSpPr>
            <a:spLocks noGrp="1"/>
          </p:cNvSpPr>
          <p:nvPr>
            <p:ph type="sldNum" sz="quarter" idx="4"/>
          </p:nvPr>
        </p:nvSpPr>
        <p:spPr>
          <a:xfrm>
            <a:off x="15590520" y="8948703"/>
            <a:ext cx="921880" cy="519289"/>
          </a:xfrm>
          <a:prstGeom prst="rect">
            <a:avLst/>
          </a:prstGeom>
        </p:spPr>
        <p:txBody>
          <a:bodyPr vert="horz" lIns="91440" tIns="45720" rIns="91440" bIns="45720" rtlCol="0" anchor="ctr"/>
          <a:lstStyle>
            <a:lvl1pPr algn="r">
              <a:defRPr sz="1707">
                <a:solidFill>
                  <a:srgbClr val="1E64C8"/>
                </a:solidFill>
              </a:defRPr>
            </a:lvl1pPr>
          </a:lstStyle>
          <a:p>
            <a:fld id="{7AE184E0-0BD4-4705-A12B-9B71DDE63301}" type="slidenum">
              <a:rPr lang="en-GB" noProof="0" smtClean="0"/>
              <a:pPr/>
              <a:t>‹#›</a:t>
            </a:fld>
            <a:endParaRPr lang="en-GB" noProof="0" dirty="0"/>
          </a:p>
        </p:txBody>
      </p:sp>
      <p:sp>
        <p:nvSpPr>
          <p:cNvPr id="7" name="Title positioning box" hidden="1"/>
          <p:cNvSpPr/>
          <p:nvPr userDrawn="1"/>
        </p:nvSpPr>
        <p:spPr>
          <a:xfrm>
            <a:off x="927265" y="367200"/>
            <a:ext cx="15480000" cy="463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8" name="Text positoning box" hidden="1"/>
          <p:cNvSpPr/>
          <p:nvPr userDrawn="1"/>
        </p:nvSpPr>
        <p:spPr>
          <a:xfrm>
            <a:off x="927265" y="1584000"/>
            <a:ext cx="82296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Logo positioning box" hidden="1"/>
          <p:cNvSpPr/>
          <p:nvPr userDrawn="1"/>
        </p:nvSpPr>
        <p:spPr>
          <a:xfrm flipV="1">
            <a:off x="928800" y="7878842"/>
            <a:ext cx="15478465" cy="1416353"/>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2" name="Text positoning box" hidden="1"/>
          <p:cNvSpPr/>
          <p:nvPr userDrawn="1"/>
        </p:nvSpPr>
        <p:spPr>
          <a:xfrm>
            <a:off x="9172105" y="1584000"/>
            <a:ext cx="914400" cy="630000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13" name="Text positoning box" hidden="1"/>
          <p:cNvSpPr/>
          <p:nvPr userDrawn="1"/>
        </p:nvSpPr>
        <p:spPr>
          <a:xfrm>
            <a:off x="10099369" y="1356360"/>
            <a:ext cx="6307895" cy="6527640"/>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 name="Logo EN"/>
          <p:cNvPicPr>
            <a:picLocks noChangeAspect="1"/>
          </p:cNvPicPr>
          <p:nvPr userDrawn="1"/>
        </p:nvPicPr>
        <p:blipFill>
          <a:blip r:embed="rId10" cstate="print">
            <a:extLst>
              <a:ext uri="{28A0092B-C50C-407E-A947-70E740481C1C}">
                <a14:useLocalDpi xmlns:a14="http://schemas.microsoft.com/office/drawing/2010/main" val="0"/>
              </a:ext>
            </a:extLst>
          </a:blip>
          <a:stretch>
            <a:fillRect/>
          </a:stretch>
        </p:blipFill>
        <p:spPr>
          <a:xfrm>
            <a:off x="457200" y="7909180"/>
            <a:ext cx="2307600" cy="1846822"/>
          </a:xfrm>
          <a:prstGeom prst="rect">
            <a:avLst/>
          </a:prstGeom>
        </p:spPr>
      </p:pic>
    </p:spTree>
    <p:extLst>
      <p:ext uri="{BB962C8B-B14F-4D97-AF65-F5344CB8AC3E}">
        <p14:creationId xmlns:p14="http://schemas.microsoft.com/office/powerpoint/2010/main" val="3770589907"/>
      </p:ext>
    </p:extLst>
  </p:cSld>
  <p:clrMap bg1="lt1" tx1="dk1" bg2="lt2" tx2="dk2" accent1="accent1" accent2="accent2" accent3="accent3" accent4="accent4" accent5="accent5" accent6="accent6" hlink="hlink" folHlink="folHlink"/>
  <p:sldLayoutIdLst>
    <p:sldLayoutId id="2147483672" r:id="rId1"/>
    <p:sldLayoutId id="2147483661" r:id="rId2"/>
    <p:sldLayoutId id="2147483673" r:id="rId3"/>
    <p:sldLayoutId id="2147483662" r:id="rId4"/>
    <p:sldLayoutId id="2147483674" r:id="rId5"/>
    <p:sldLayoutId id="2147483666" r:id="rId6"/>
    <p:sldLayoutId id="2147483675" r:id="rId7"/>
    <p:sldLayoutId id="2147483676" r:id="rId8"/>
  </p:sldLayoutIdLst>
  <p:hf hdr="0" ftr="0" dt="0"/>
  <p:txStyles>
    <p:titleStyle>
      <a:lvl1pPr algn="l" defTabSz="1300368" rtl="0" eaLnBrk="1" latinLnBrk="0" hangingPunct="1">
        <a:lnSpc>
          <a:spcPct val="90000"/>
        </a:lnSpc>
        <a:spcBef>
          <a:spcPct val="0"/>
        </a:spcBef>
        <a:buNone/>
        <a:defRPr sz="5400" u="sng" kern="1200" cap="all" baseline="0">
          <a:solidFill>
            <a:srgbClr val="1E64C8"/>
          </a:solidFill>
          <a:uFill>
            <a:solidFill>
              <a:srgbClr val="1E64C8"/>
            </a:solidFill>
          </a:uFill>
          <a:latin typeface="UGent Panno Text" panose="02000506040000040003" pitchFamily="50" charset="0"/>
          <a:ea typeface="+mj-ea"/>
          <a:cs typeface="+mj-cs"/>
        </a:defRPr>
      </a:lvl1pPr>
    </p:titleStyle>
    <p:bodyStyle>
      <a:lvl1pPr marL="0" indent="0"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UGent Panno Text" panose="02000506040000040003" pitchFamily="50" charset="0"/>
          <a:ea typeface="+mn-ea"/>
          <a:cs typeface="+mn-cs"/>
        </a:defRPr>
      </a:lvl1pPr>
      <a:lvl2pPr marL="457200" indent="-360000" algn="l" defTabSz="457200" rtl="0" eaLnBrk="1" latinLnBrk="0" hangingPunct="1">
        <a:lnSpc>
          <a:spcPct val="120000"/>
        </a:lnSpc>
        <a:spcBef>
          <a:spcPts val="0"/>
        </a:spcBef>
        <a:buFont typeface="Arial" panose="020B0604020202020204" pitchFamily="34" charset="0"/>
        <a:buChar char="̶"/>
        <a:tabLst/>
        <a:defRPr sz="4800" kern="1200">
          <a:solidFill>
            <a:schemeClr val="tx1"/>
          </a:solidFill>
          <a:latin typeface="UGent Panno Text" panose="02000506040000040003" pitchFamily="50" charset="0"/>
          <a:ea typeface="+mn-ea"/>
          <a:cs typeface="+mn-cs"/>
        </a:defRPr>
      </a:lvl2pPr>
      <a:lvl3pPr marL="900113" indent="-45878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UGent Panno Text" panose="02000506040000040003" pitchFamily="50" charset="0"/>
          <a:ea typeface="+mn-ea"/>
          <a:cs typeface="+mn-cs"/>
        </a:defRPr>
      </a:lvl3pPr>
      <a:lvl4pPr marL="1441450" indent="-541338" algn="l" defTabSz="1300368" rtl="0" eaLnBrk="1" latinLnBrk="0" hangingPunct="1">
        <a:lnSpc>
          <a:spcPct val="120000"/>
        </a:lnSpc>
        <a:spcBef>
          <a:spcPts val="0"/>
        </a:spcBef>
        <a:buFont typeface="Arial" panose="020B0604020202020204" pitchFamily="34" charset="0"/>
        <a:buChar char="‒"/>
        <a:defRPr sz="4800" kern="1200">
          <a:solidFill>
            <a:schemeClr val="tx1"/>
          </a:solidFill>
          <a:latin typeface="UGent Panno Text" panose="02000506040000040003" pitchFamily="50" charset="0"/>
          <a:ea typeface="+mn-ea"/>
          <a:cs typeface="+mn-cs"/>
        </a:defRPr>
      </a:lvl4pPr>
      <a:lvl5pPr marL="2600325" indent="-1158875" algn="l" defTabSz="1300368" rtl="0" eaLnBrk="1" latinLnBrk="0" hangingPunct="1">
        <a:lnSpc>
          <a:spcPct val="120000"/>
        </a:lnSpc>
        <a:spcBef>
          <a:spcPts val="0"/>
        </a:spcBef>
        <a:buFont typeface="Arial" panose="020B0604020202020204" pitchFamily="34" charset="0"/>
        <a:buNone/>
        <a:defRPr sz="4800" kern="1200">
          <a:solidFill>
            <a:schemeClr val="tx1"/>
          </a:solidFill>
          <a:latin typeface="UGent Panno Text" panose="02000506040000040003" pitchFamily="50" charset="0"/>
          <a:ea typeface="+mn-ea"/>
          <a:cs typeface="+mn-cs"/>
        </a:defRPr>
      </a:lvl5pPr>
      <a:lvl6pPr marL="3576013"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6pPr>
      <a:lvl7pPr marL="4226197"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7pPr>
      <a:lvl8pPr marL="4876381"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8pPr>
      <a:lvl9pPr marL="5526565" indent="-325092" algn="l" defTabSz="1300368" rtl="0" eaLnBrk="1" latinLnBrk="0" hangingPunct="1">
        <a:lnSpc>
          <a:spcPct val="90000"/>
        </a:lnSpc>
        <a:spcBef>
          <a:spcPts val="711"/>
        </a:spcBef>
        <a:buFont typeface="Arial" panose="020B0604020202020204" pitchFamily="34" charset="0"/>
        <a:buChar char="•"/>
        <a:defRPr sz="2560" kern="1200">
          <a:solidFill>
            <a:schemeClr val="tx1"/>
          </a:solidFill>
          <a:latin typeface="+mn-lt"/>
          <a:ea typeface="+mn-ea"/>
          <a:cs typeface="+mn-cs"/>
        </a:defRPr>
      </a:lvl9pPr>
    </p:bodyStyle>
    <p:otherStyle>
      <a:defPPr>
        <a:defRPr lang="en-US"/>
      </a:defPPr>
      <a:lvl1pPr marL="0" algn="l" defTabSz="1300368" rtl="0" eaLnBrk="1" latinLnBrk="0" hangingPunct="1">
        <a:defRPr sz="2560" kern="1200">
          <a:solidFill>
            <a:schemeClr val="tx1"/>
          </a:solidFill>
          <a:latin typeface="+mn-lt"/>
          <a:ea typeface="+mn-ea"/>
          <a:cs typeface="+mn-cs"/>
        </a:defRPr>
      </a:lvl1pPr>
      <a:lvl2pPr marL="650184" algn="l" defTabSz="1300368" rtl="0" eaLnBrk="1" latinLnBrk="0" hangingPunct="1">
        <a:defRPr sz="2560" kern="1200">
          <a:solidFill>
            <a:schemeClr val="tx1"/>
          </a:solidFill>
          <a:latin typeface="+mn-lt"/>
          <a:ea typeface="+mn-ea"/>
          <a:cs typeface="+mn-cs"/>
        </a:defRPr>
      </a:lvl2pPr>
      <a:lvl3pPr marL="1300368" algn="l" defTabSz="1300368" rtl="0" eaLnBrk="1" latinLnBrk="0" hangingPunct="1">
        <a:defRPr sz="2560" kern="1200">
          <a:solidFill>
            <a:schemeClr val="tx1"/>
          </a:solidFill>
          <a:latin typeface="+mn-lt"/>
          <a:ea typeface="+mn-ea"/>
          <a:cs typeface="+mn-cs"/>
        </a:defRPr>
      </a:lvl3pPr>
      <a:lvl4pPr marL="1950552" algn="l" defTabSz="1300368" rtl="0" eaLnBrk="1" latinLnBrk="0" hangingPunct="1">
        <a:defRPr sz="2560" kern="1200">
          <a:solidFill>
            <a:schemeClr val="tx1"/>
          </a:solidFill>
          <a:latin typeface="+mn-lt"/>
          <a:ea typeface="+mn-ea"/>
          <a:cs typeface="+mn-cs"/>
        </a:defRPr>
      </a:lvl4pPr>
      <a:lvl5pPr marL="2600736" algn="l" defTabSz="1300368" rtl="0" eaLnBrk="1" latinLnBrk="0" hangingPunct="1">
        <a:defRPr sz="2560" kern="1200">
          <a:solidFill>
            <a:schemeClr val="tx1"/>
          </a:solidFill>
          <a:latin typeface="+mn-lt"/>
          <a:ea typeface="+mn-ea"/>
          <a:cs typeface="+mn-cs"/>
        </a:defRPr>
      </a:lvl5pPr>
      <a:lvl6pPr marL="3250921" algn="l" defTabSz="1300368" rtl="0" eaLnBrk="1" latinLnBrk="0" hangingPunct="1">
        <a:defRPr sz="2560" kern="1200">
          <a:solidFill>
            <a:schemeClr val="tx1"/>
          </a:solidFill>
          <a:latin typeface="+mn-lt"/>
          <a:ea typeface="+mn-ea"/>
          <a:cs typeface="+mn-cs"/>
        </a:defRPr>
      </a:lvl6pPr>
      <a:lvl7pPr marL="3901105" algn="l" defTabSz="1300368" rtl="0" eaLnBrk="1" latinLnBrk="0" hangingPunct="1">
        <a:defRPr sz="2560" kern="1200">
          <a:solidFill>
            <a:schemeClr val="tx1"/>
          </a:solidFill>
          <a:latin typeface="+mn-lt"/>
          <a:ea typeface="+mn-ea"/>
          <a:cs typeface="+mn-cs"/>
        </a:defRPr>
      </a:lvl7pPr>
      <a:lvl8pPr marL="4551289" algn="l" defTabSz="1300368" rtl="0" eaLnBrk="1" latinLnBrk="0" hangingPunct="1">
        <a:defRPr sz="2560" kern="1200">
          <a:solidFill>
            <a:schemeClr val="tx1"/>
          </a:solidFill>
          <a:latin typeface="+mn-lt"/>
          <a:ea typeface="+mn-ea"/>
          <a:cs typeface="+mn-cs"/>
        </a:defRPr>
      </a:lvl8pPr>
      <a:lvl9pPr marL="5201473" algn="l" defTabSz="1300368" rtl="0" eaLnBrk="1" latinLnBrk="0" hangingPunct="1">
        <a:defRPr sz="25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41625078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White box vs black box testing</a:t>
            </a:r>
            <a:endParaRPr lang="nl-BE" dirty="0"/>
          </a:p>
        </p:txBody>
      </p:sp>
      <p:sp>
        <p:nvSpPr>
          <p:cNvPr id="3" name="Content Placeholder 2"/>
          <p:cNvSpPr>
            <a:spLocks noGrp="1"/>
          </p:cNvSpPr>
          <p:nvPr>
            <p:ph idx="1"/>
          </p:nvPr>
        </p:nvSpPr>
        <p:spPr/>
        <p:txBody>
          <a:bodyPr/>
          <a:lstStyle/>
          <a:p>
            <a:r>
              <a:rPr lang="en-US" dirty="0"/>
              <a:t>When designing tests you can use knowledge about the internals of the tested system, or you can choose to not do so</a:t>
            </a:r>
          </a:p>
          <a:p>
            <a:pPr lvl="1"/>
            <a:r>
              <a:rPr lang="en-US" dirty="0"/>
              <a:t>White box/clear box/open box/glass box testing sees the tester using knowledge about system internals e.g. by looking at code</a:t>
            </a:r>
          </a:p>
          <a:p>
            <a:pPr lvl="1"/>
            <a:r>
              <a:rPr lang="en-US" dirty="0"/>
              <a:t>Black box testing sees the tester look if the software functionally does what is expected, without any knowledge about the internals</a:t>
            </a:r>
            <a:endParaRPr lang="nl-BE" dirty="0"/>
          </a:p>
        </p:txBody>
      </p:sp>
    </p:spTree>
    <p:extLst>
      <p:ext uri="{BB962C8B-B14F-4D97-AF65-F5344CB8AC3E}">
        <p14:creationId xmlns:p14="http://schemas.microsoft.com/office/powerpoint/2010/main" val="220255870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Code coverage</a:t>
            </a:r>
            <a:endParaRPr lang="nl-BE" dirty="0"/>
          </a:p>
        </p:txBody>
      </p:sp>
      <p:sp>
        <p:nvSpPr>
          <p:cNvPr id="3" name="Content Placeholder 2"/>
          <p:cNvSpPr>
            <a:spLocks noGrp="1"/>
          </p:cNvSpPr>
          <p:nvPr>
            <p:ph idx="1"/>
          </p:nvPr>
        </p:nvSpPr>
        <p:spPr/>
        <p:txBody>
          <a:bodyPr>
            <a:normAutofit fontScale="92500" lnSpcReduction="10000"/>
          </a:bodyPr>
          <a:lstStyle/>
          <a:p>
            <a:r>
              <a:rPr lang="en-US" dirty="0"/>
              <a:t>Code coverage is a name for different measurements dealing with percentage of code that is tested</a:t>
            </a:r>
          </a:p>
          <a:p>
            <a:pPr lvl="1"/>
            <a:r>
              <a:rPr lang="en-US" dirty="0"/>
              <a:t>Statement coverage: percentage of statements in source code that is executed during testing</a:t>
            </a:r>
          </a:p>
          <a:p>
            <a:pPr lvl="1"/>
            <a:r>
              <a:rPr lang="en-US" dirty="0"/>
              <a:t>Select tools can calculate this percentage, and visualize which statements are not executed yet</a:t>
            </a:r>
          </a:p>
          <a:p>
            <a:pPr lvl="1"/>
            <a:r>
              <a:rPr lang="en-US" dirty="0"/>
              <a:t>Statement coverage of 100% means every statement in the source code has been tested at least once</a:t>
            </a:r>
          </a:p>
          <a:p>
            <a:r>
              <a:rPr lang="en-US" dirty="0"/>
              <a:t>Note: 100% statement coverage does not mean everything is tested</a:t>
            </a:r>
          </a:p>
          <a:p>
            <a:pPr lvl="1"/>
            <a:r>
              <a:rPr lang="en-US" dirty="0"/>
              <a:t>If(a&gt;18) </a:t>
            </a:r>
            <a:r>
              <a:rPr lang="en-US" dirty="0" err="1"/>
              <a:t>System.out.println</a:t>
            </a:r>
            <a:r>
              <a:rPr lang="en-US" dirty="0"/>
              <a:t>(“adult”);</a:t>
            </a:r>
          </a:p>
          <a:p>
            <a:pPr lvl="2"/>
            <a:r>
              <a:rPr lang="en-US" dirty="0"/>
              <a:t>If a == 20 all statements in this fragment are executed</a:t>
            </a:r>
          </a:p>
          <a:p>
            <a:pPr lvl="2"/>
            <a:r>
              <a:rPr lang="en-US" dirty="0"/>
              <a:t>But condition can also be false, this also requires testing</a:t>
            </a:r>
          </a:p>
          <a:p>
            <a:pPr lvl="2"/>
            <a:r>
              <a:rPr lang="en-US" dirty="0"/>
              <a:t>Use multiple tests (which hopefully test a==18 which the system falsely does not label as adult)</a:t>
            </a:r>
            <a:endParaRPr lang="nl-BE" dirty="0"/>
          </a:p>
        </p:txBody>
      </p:sp>
    </p:spTree>
    <p:extLst>
      <p:ext uri="{BB962C8B-B14F-4D97-AF65-F5344CB8AC3E}">
        <p14:creationId xmlns:p14="http://schemas.microsoft.com/office/powerpoint/2010/main" val="34899236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Decision and loop coverage</a:t>
            </a:r>
            <a:endParaRPr lang="nl-BE" dirty="0"/>
          </a:p>
        </p:txBody>
      </p:sp>
      <p:sp>
        <p:nvSpPr>
          <p:cNvPr id="3" name="Content Placeholder 2"/>
          <p:cNvSpPr>
            <a:spLocks noGrp="1"/>
          </p:cNvSpPr>
          <p:nvPr>
            <p:ph idx="1"/>
          </p:nvPr>
        </p:nvSpPr>
        <p:spPr/>
        <p:txBody>
          <a:bodyPr/>
          <a:lstStyle/>
          <a:p>
            <a:r>
              <a:rPr lang="en-US" dirty="0"/>
              <a:t>To test an if-statement you write at least 2 tests</a:t>
            </a:r>
          </a:p>
          <a:p>
            <a:pPr lvl="1"/>
            <a:r>
              <a:rPr lang="en-US" dirty="0"/>
              <a:t>One where the decision evaluates to true</a:t>
            </a:r>
          </a:p>
          <a:p>
            <a:pPr lvl="1"/>
            <a:r>
              <a:rPr lang="en-US" dirty="0"/>
              <a:t>One where it evaluates to false</a:t>
            </a:r>
          </a:p>
          <a:p>
            <a:r>
              <a:rPr lang="en-US" dirty="0"/>
              <a:t>Same for if-else statements and for loops: while, for, do-while</a:t>
            </a:r>
          </a:p>
          <a:p>
            <a:r>
              <a:rPr lang="en-US" dirty="0"/>
              <a:t>Important to test border values</a:t>
            </a:r>
          </a:p>
          <a:p>
            <a:pPr lvl="1"/>
            <a:r>
              <a:rPr lang="en-US" dirty="0"/>
              <a:t>E.g. (if a &gt; 18) </a:t>
            </a:r>
            <a:r>
              <a:rPr lang="en-US" dirty="0" err="1"/>
              <a:t>System.out.println</a:t>
            </a:r>
            <a:r>
              <a:rPr lang="en-US" dirty="0"/>
              <a:t>(“adult”)</a:t>
            </a:r>
          </a:p>
          <a:p>
            <a:pPr lvl="1"/>
            <a:r>
              <a:rPr lang="en-US" dirty="0"/>
              <a:t>Should be tested for values a = 17, 18, 19</a:t>
            </a:r>
            <a:endParaRPr lang="nl-BE" dirty="0"/>
          </a:p>
        </p:txBody>
      </p:sp>
    </p:spTree>
    <p:extLst>
      <p:ext uri="{BB962C8B-B14F-4D97-AF65-F5344CB8AC3E}">
        <p14:creationId xmlns:p14="http://schemas.microsoft.com/office/powerpoint/2010/main" val="221720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Development testing</a:t>
            </a:r>
            <a:endParaRPr lang="nl-BE" dirty="0"/>
          </a:p>
        </p:txBody>
      </p:sp>
    </p:spTree>
    <p:extLst>
      <p:ext uri="{BB962C8B-B14F-4D97-AF65-F5344CB8AC3E}">
        <p14:creationId xmlns:p14="http://schemas.microsoft.com/office/powerpoint/2010/main" val="33403996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Development testing</a:t>
            </a:r>
            <a:endParaRPr lang="nl-BE" dirty="0"/>
          </a:p>
        </p:txBody>
      </p:sp>
      <p:sp>
        <p:nvSpPr>
          <p:cNvPr id="3" name="Content Placeholder 2"/>
          <p:cNvSpPr>
            <a:spLocks noGrp="1"/>
          </p:cNvSpPr>
          <p:nvPr>
            <p:ph idx="1"/>
          </p:nvPr>
        </p:nvSpPr>
        <p:spPr/>
        <p:txBody>
          <a:bodyPr>
            <a:normAutofit/>
          </a:bodyPr>
          <a:lstStyle/>
          <a:p>
            <a:r>
              <a:rPr lang="en-US" dirty="0"/>
              <a:t>Development testing includes all testing activities that are carried out by the team developing the system</a:t>
            </a:r>
          </a:p>
          <a:p>
            <a:pPr lvl="1"/>
            <a:r>
              <a:rPr lang="en-US" dirty="0"/>
              <a:t>Unit testing, where individual program units / object classes are tested</a:t>
            </a:r>
          </a:p>
          <a:p>
            <a:pPr lvl="2"/>
            <a:r>
              <a:rPr lang="en-US" dirty="0"/>
              <a:t>Focus on testing the functionality of objects or methods</a:t>
            </a:r>
          </a:p>
          <a:p>
            <a:pPr lvl="1"/>
            <a:r>
              <a:rPr lang="en-US" dirty="0"/>
              <a:t>Component testing, where several individual units are integrated to create composite components</a:t>
            </a:r>
          </a:p>
          <a:p>
            <a:pPr lvl="2"/>
            <a:r>
              <a:rPr lang="en-US" dirty="0"/>
              <a:t>Focus on testing component interfaces</a:t>
            </a:r>
          </a:p>
          <a:p>
            <a:pPr lvl="1"/>
            <a:r>
              <a:rPr lang="en-US" dirty="0"/>
              <a:t>System testing, where some or all of the components in a system are integrated and the system is tested as a whole</a:t>
            </a:r>
          </a:p>
          <a:p>
            <a:pPr lvl="2"/>
            <a:r>
              <a:rPr lang="en-US" dirty="0"/>
              <a:t>Focus on testing component interactions</a:t>
            </a:r>
            <a:endParaRPr lang="nl-BE" dirty="0"/>
          </a:p>
        </p:txBody>
      </p:sp>
    </p:spTree>
    <p:extLst>
      <p:ext uri="{BB962C8B-B14F-4D97-AF65-F5344CB8AC3E}">
        <p14:creationId xmlns:p14="http://schemas.microsoft.com/office/powerpoint/2010/main" val="24381449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Automated testing</a:t>
            </a:r>
            <a:endParaRPr lang="nl-BE" dirty="0"/>
          </a:p>
        </p:txBody>
      </p:sp>
      <p:sp>
        <p:nvSpPr>
          <p:cNvPr id="3" name="Content Placeholder 2"/>
          <p:cNvSpPr>
            <a:spLocks noGrp="1"/>
          </p:cNvSpPr>
          <p:nvPr>
            <p:ph idx="1"/>
          </p:nvPr>
        </p:nvSpPr>
        <p:spPr/>
        <p:txBody>
          <a:bodyPr>
            <a:normAutofit fontScale="77500" lnSpcReduction="20000"/>
          </a:bodyPr>
          <a:lstStyle/>
          <a:p>
            <a:r>
              <a:rPr lang="en-US" dirty="0"/>
              <a:t>Whenever possible, unit testing should be automated so that tests are run and checked without manual intervention</a:t>
            </a:r>
          </a:p>
          <a:p>
            <a:r>
              <a:rPr lang="en-US" dirty="0"/>
              <a:t>In automated unit testing, you make use of a test automation framework (such as JUnit) to write and run your program tests</a:t>
            </a:r>
          </a:p>
          <a:p>
            <a:r>
              <a:rPr lang="en-US" dirty="0"/>
              <a:t>Unit testing frameworks provide generic test classes that you extend to create specific test cases </a:t>
            </a:r>
          </a:p>
          <a:p>
            <a:pPr lvl="1"/>
            <a:r>
              <a:rPr lang="en-US" dirty="0"/>
              <a:t>Can run all of the tests that you have implemented and report, often through some GUI, on the success or failure of the tests</a:t>
            </a:r>
          </a:p>
          <a:p>
            <a:r>
              <a:rPr lang="en-US" dirty="0"/>
              <a:t>Tests consist of</a:t>
            </a:r>
          </a:p>
          <a:p>
            <a:pPr lvl="1"/>
            <a:r>
              <a:rPr lang="en-US" dirty="0"/>
              <a:t>A setup part, where you initialize the system with the test case, namely the inputs and expected outputs</a:t>
            </a:r>
          </a:p>
          <a:p>
            <a:pPr lvl="1"/>
            <a:r>
              <a:rPr lang="en-US" dirty="0"/>
              <a:t>A call part, where you call the object or method to be tested</a:t>
            </a:r>
          </a:p>
          <a:p>
            <a:pPr lvl="1"/>
            <a:r>
              <a:rPr lang="en-US" dirty="0"/>
              <a:t>An assertion part where the result of the call is compared to the expected result</a:t>
            </a:r>
          </a:p>
        </p:txBody>
      </p:sp>
    </p:spTree>
    <p:extLst>
      <p:ext uri="{BB962C8B-B14F-4D97-AF65-F5344CB8AC3E}">
        <p14:creationId xmlns:p14="http://schemas.microsoft.com/office/powerpoint/2010/main" val="20560395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Choosing Unit test cases</a:t>
            </a:r>
            <a:endParaRPr lang="nl-BE" dirty="0"/>
          </a:p>
        </p:txBody>
      </p:sp>
      <p:sp>
        <p:nvSpPr>
          <p:cNvPr id="3" name="Content Placeholder 2"/>
          <p:cNvSpPr>
            <a:spLocks noGrp="1"/>
          </p:cNvSpPr>
          <p:nvPr>
            <p:ph idx="1"/>
          </p:nvPr>
        </p:nvSpPr>
        <p:spPr/>
        <p:txBody>
          <a:bodyPr>
            <a:normAutofit fontScale="92500"/>
          </a:bodyPr>
          <a:lstStyle/>
          <a:p>
            <a:r>
              <a:rPr lang="en-US" dirty="0"/>
              <a:t>The test cases should show that, when used as expected, the component that you are testing does what it is supposed to do</a:t>
            </a:r>
          </a:p>
          <a:p>
            <a:r>
              <a:rPr lang="en-US" dirty="0"/>
              <a:t>If there are defects in the component, these should be revealed by test cases</a:t>
            </a:r>
          </a:p>
          <a:p>
            <a:r>
              <a:rPr lang="en-US" dirty="0"/>
              <a:t>This leads to 2 types of unit test case</a:t>
            </a:r>
          </a:p>
          <a:p>
            <a:pPr lvl="1"/>
            <a:r>
              <a:rPr lang="en-US" dirty="0"/>
              <a:t>The first should reflect normal operation of a program and should show that the component works as expected</a:t>
            </a:r>
          </a:p>
          <a:p>
            <a:pPr lvl="1"/>
            <a:r>
              <a:rPr lang="en-US" dirty="0"/>
              <a:t>The other kind of test case should be based on testing experience of where common problems arise. It should use abnormal inputs to check that these are properly processed and do not crash the component.</a:t>
            </a:r>
          </a:p>
          <a:p>
            <a:endParaRPr lang="nl-BE" dirty="0"/>
          </a:p>
        </p:txBody>
      </p:sp>
    </p:spTree>
    <p:extLst>
      <p:ext uri="{BB962C8B-B14F-4D97-AF65-F5344CB8AC3E}">
        <p14:creationId xmlns:p14="http://schemas.microsoft.com/office/powerpoint/2010/main" val="426311167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strategies</a:t>
            </a:r>
            <a:endParaRPr lang="nl-BE" dirty="0"/>
          </a:p>
        </p:txBody>
      </p:sp>
      <p:sp>
        <p:nvSpPr>
          <p:cNvPr id="3" name="Content Placeholder 2"/>
          <p:cNvSpPr>
            <a:spLocks noGrp="1"/>
          </p:cNvSpPr>
          <p:nvPr>
            <p:ph idx="1"/>
          </p:nvPr>
        </p:nvSpPr>
        <p:spPr/>
        <p:txBody>
          <a:bodyPr>
            <a:normAutofit fontScale="92500" lnSpcReduction="10000"/>
          </a:bodyPr>
          <a:lstStyle/>
          <a:p>
            <a:r>
              <a:rPr lang="en-US" dirty="0"/>
              <a:t>Partition testing, where you identify groups of inputs that have common characteristics and should be processed in the same way </a:t>
            </a:r>
          </a:p>
          <a:p>
            <a:pPr lvl="1"/>
            <a:r>
              <a:rPr lang="en-US" dirty="0"/>
              <a:t>Input data and output results often fall into different classes where all members of a class are related</a:t>
            </a:r>
          </a:p>
          <a:p>
            <a:pPr lvl="1"/>
            <a:r>
              <a:rPr lang="en-US" dirty="0"/>
              <a:t>Each of these classes is an equivalence partition where the program behaves in an equivalent way for each class member</a:t>
            </a:r>
          </a:p>
          <a:p>
            <a:pPr lvl="1"/>
            <a:r>
              <a:rPr lang="en-US" dirty="0"/>
              <a:t>Test cases should be chosen from each partition</a:t>
            </a:r>
          </a:p>
          <a:p>
            <a:r>
              <a:rPr lang="en-US" dirty="0"/>
              <a:t>Guideline-based testing, where you use testing guidelines to choose test cases</a:t>
            </a:r>
          </a:p>
          <a:p>
            <a:pPr lvl="1"/>
            <a:r>
              <a:rPr lang="en-US" dirty="0"/>
              <a:t>These guidelines reflect previous experience of the kinds of errors that programmers often make when developing components</a:t>
            </a:r>
          </a:p>
          <a:p>
            <a:endParaRPr lang="nl-BE" dirty="0"/>
          </a:p>
        </p:txBody>
      </p:sp>
    </p:spTree>
    <p:extLst>
      <p:ext uri="{BB962C8B-B14F-4D97-AF65-F5344CB8AC3E}">
        <p14:creationId xmlns:p14="http://schemas.microsoft.com/office/powerpoint/2010/main" val="55638834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partitioning</a:t>
            </a:r>
            <a:endParaRPr lang="nl-BE" dirty="0"/>
          </a:p>
        </p:txBody>
      </p:sp>
      <p:pic>
        <p:nvPicPr>
          <p:cNvPr id="5" name="Content Placeholder 3" descr="8.5 EquivPartitioning.eps"/>
          <p:cNvPicPr>
            <a:picLocks noGrp="1" noChangeAspect="1"/>
          </p:cNvPicPr>
          <p:nvPr>
            <p:ph idx="1"/>
          </p:nvPr>
        </p:nvPicPr>
        <p:blipFill>
          <a:blip r:embed="rId2"/>
          <a:srcRect l="-13531" r="-13531"/>
          <a:stretch>
            <a:fillRect/>
          </a:stretch>
        </p:blipFill>
        <p:spPr>
          <a:xfrm>
            <a:off x="3425660" y="1775048"/>
            <a:ext cx="10514198" cy="5782405"/>
          </a:xfrm>
        </p:spPr>
      </p:pic>
    </p:spTree>
    <p:extLst>
      <p:ext uri="{BB962C8B-B14F-4D97-AF65-F5344CB8AC3E}">
        <p14:creationId xmlns:p14="http://schemas.microsoft.com/office/powerpoint/2010/main" val="8564809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Equivalence partitions</a:t>
            </a:r>
            <a:endParaRPr lang="nl-BE" dirty="0"/>
          </a:p>
        </p:txBody>
      </p:sp>
      <p:pic>
        <p:nvPicPr>
          <p:cNvPr id="5" name="Content Placeholder 3" descr="8.6 Partitions.eps"/>
          <p:cNvPicPr>
            <a:picLocks noGrp="1" noChangeAspect="1"/>
          </p:cNvPicPr>
          <p:nvPr>
            <p:ph idx="1"/>
          </p:nvPr>
        </p:nvPicPr>
        <p:blipFill>
          <a:blip r:embed="rId2"/>
          <a:srcRect l="-9407" r="-9407"/>
          <a:stretch>
            <a:fillRect/>
          </a:stretch>
        </p:blipFill>
        <p:spPr>
          <a:xfrm>
            <a:off x="3407320" y="1728932"/>
            <a:ext cx="10550878" cy="5802577"/>
          </a:xfrm>
        </p:spPr>
      </p:pic>
    </p:spTree>
    <p:extLst>
      <p:ext uri="{BB962C8B-B14F-4D97-AF65-F5344CB8AC3E}">
        <p14:creationId xmlns:p14="http://schemas.microsoft.com/office/powerpoint/2010/main" val="328654153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el 18"/>
          <p:cNvSpPr>
            <a:spLocks noGrp="1"/>
          </p:cNvSpPr>
          <p:nvPr>
            <p:ph type="ctrTitle"/>
          </p:nvPr>
        </p:nvSpPr>
        <p:spPr/>
        <p:txBody>
          <a:bodyPr/>
          <a:lstStyle/>
          <a:p>
            <a:pPr>
              <a:lnSpc>
                <a:spcPct val="80000"/>
              </a:lnSpc>
            </a:pPr>
            <a:r>
              <a:rPr lang="en-US" altLang="en-US" sz="9600" dirty="0">
                <a:ea typeface="ＭＳ Ｐゴシック" panose="020B0600070205080204" pitchFamily="34" charset="-128"/>
              </a:rPr>
              <a:t>Software testing</a:t>
            </a:r>
            <a:endParaRPr lang="en-US" altLang="en-US" sz="9600" i="1" dirty="0">
              <a:ea typeface="ＭＳ Ｐゴシック" panose="020B0600070205080204" pitchFamily="34" charset="-128"/>
            </a:endParaRPr>
          </a:p>
        </p:txBody>
      </p:sp>
      <p:sp>
        <p:nvSpPr>
          <p:cNvPr id="20" name="Ondertitel 19"/>
          <p:cNvSpPr>
            <a:spLocks noGrp="1"/>
          </p:cNvSpPr>
          <p:nvPr>
            <p:ph type="subTitle" idx="1"/>
          </p:nvPr>
        </p:nvSpPr>
        <p:spPr/>
        <p:txBody>
          <a:bodyPr>
            <a:noAutofit/>
          </a:bodyPr>
          <a:lstStyle/>
          <a:p>
            <a:pPr>
              <a:lnSpc>
                <a:spcPct val="80000"/>
              </a:lnSpc>
            </a:pPr>
            <a:r>
              <a:rPr lang="en-US" altLang="en-US" sz="3200" dirty="0">
                <a:latin typeface="UGent Panno Text" panose="02000506040000040003" pitchFamily="50" charset="0"/>
                <a:ea typeface="ＭＳ Ｐゴシック" panose="020B0600070205080204" pitchFamily="34" charset="-128"/>
              </a:rPr>
              <a:t>Software </a:t>
            </a:r>
            <a:r>
              <a:rPr lang="en-BE" altLang="en-US" sz="3200" dirty="0">
                <a:latin typeface="UGent Panno Text" panose="02000506040000040003" pitchFamily="50" charset="0"/>
                <a:ea typeface="ＭＳ Ｐゴシック" panose="020B0600070205080204" pitchFamily="34" charset="-128"/>
              </a:rPr>
              <a:t>D</a:t>
            </a:r>
            <a:r>
              <a:rPr lang="nl-NL" altLang="en-US" sz="3200" dirty="0">
                <a:latin typeface="UGent Panno Text" panose="02000506040000040003" pitchFamily="50" charset="0"/>
                <a:ea typeface="ＭＳ Ｐゴシック" panose="020B0600070205080204" pitchFamily="34" charset="-128"/>
              </a:rPr>
              <a:t>e</a:t>
            </a:r>
            <a:r>
              <a:rPr lang="en-BE" altLang="en-US" sz="3200" dirty="0" err="1">
                <a:latin typeface="UGent Panno Text" panose="02000506040000040003" pitchFamily="50" charset="0"/>
                <a:ea typeface="ＭＳ Ｐゴシック" panose="020B0600070205080204" pitchFamily="34" charset="-128"/>
              </a:rPr>
              <a:t>v</a:t>
            </a:r>
            <a:r>
              <a:rPr lang="en-BE" altLang="en-US" sz="3200" dirty="0" err="1">
                <a:ea typeface="ＭＳ Ｐゴシック" panose="020B0600070205080204" pitchFamily="34" charset="-128"/>
              </a:rPr>
              <a:t>elopment</a:t>
            </a:r>
            <a:r>
              <a:rPr lang="en-BE" altLang="en-US" sz="3200" dirty="0">
                <a:ea typeface="ＭＳ Ｐゴシック" panose="020B0600070205080204" pitchFamily="34" charset="-128"/>
              </a:rPr>
              <a:t> &amp; Operations</a:t>
            </a:r>
            <a:endParaRPr lang="en-US" altLang="en-US" sz="3200" i="1" dirty="0">
              <a:latin typeface="UGent Panno Text" panose="02000506040000040003" pitchFamily="50" charset="0"/>
              <a:ea typeface="ＭＳ Ｐゴシック" panose="020B0600070205080204" pitchFamily="34" charset="-128"/>
            </a:endParaRPr>
          </a:p>
        </p:txBody>
      </p:sp>
      <p:sp>
        <p:nvSpPr>
          <p:cNvPr id="21" name="Tijdelijke aanduiding voor afbeelding 20"/>
          <p:cNvSpPr>
            <a:spLocks noGrp="1"/>
          </p:cNvSpPr>
          <p:nvPr>
            <p:ph type="pic" sz="quarter" idx="11"/>
          </p:nvPr>
        </p:nvSpPr>
        <p:spPr/>
      </p:sp>
      <p:sp>
        <p:nvSpPr>
          <p:cNvPr id="22" name="Tijdelijke aanduiding voor afbeelding 21"/>
          <p:cNvSpPr>
            <a:spLocks noGrp="1"/>
          </p:cNvSpPr>
          <p:nvPr>
            <p:ph type="pic" sz="quarter" idx="12"/>
          </p:nvPr>
        </p:nvSpPr>
        <p:spPr/>
      </p:sp>
      <p:sp>
        <p:nvSpPr>
          <p:cNvPr id="23" name="Tijdelijke aanduiding voor afbeelding 22"/>
          <p:cNvSpPr>
            <a:spLocks noGrp="1"/>
          </p:cNvSpPr>
          <p:nvPr>
            <p:ph type="pic" sz="quarter" idx="13"/>
          </p:nvPr>
        </p:nvSpPr>
        <p:spPr/>
      </p:sp>
      <p:sp>
        <p:nvSpPr>
          <p:cNvPr id="24" name="Tijdelijke aanduiding voor afbeelding 23"/>
          <p:cNvSpPr>
            <a:spLocks noGrp="1"/>
          </p:cNvSpPr>
          <p:nvPr>
            <p:ph type="pic" sz="quarter" idx="14"/>
          </p:nvPr>
        </p:nvSpPr>
        <p:spPr/>
      </p:sp>
      <p:sp>
        <p:nvSpPr>
          <p:cNvPr id="6" name="Text Placeholder Organsation L1/L2"/>
          <p:cNvSpPr>
            <a:spLocks noGrp="1"/>
          </p:cNvSpPr>
          <p:nvPr>
            <p:ph type="body" sz="quarter" idx="15"/>
          </p:nvPr>
        </p:nvSpPr>
        <p:spPr/>
        <p:txBody>
          <a:bodyPr/>
          <a:lstStyle/>
          <a:p>
            <a:r>
              <a:rPr lang="en-GB" dirty="0"/>
              <a:t>department INTEC</a:t>
            </a:r>
          </a:p>
          <a:p>
            <a:pPr lvl="1"/>
            <a:r>
              <a:rPr lang="en-GB" dirty="0"/>
              <a:t>research group IBCN</a:t>
            </a:r>
          </a:p>
        </p:txBody>
      </p:sp>
    </p:spTree>
    <p:extLst>
      <p:ext uri="{BB962C8B-B14F-4D97-AF65-F5344CB8AC3E}">
        <p14:creationId xmlns:p14="http://schemas.microsoft.com/office/powerpoint/2010/main" val="33556180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guidelines</a:t>
            </a:r>
            <a:endParaRPr lang="nl-BE" dirty="0"/>
          </a:p>
        </p:txBody>
      </p:sp>
      <p:sp>
        <p:nvSpPr>
          <p:cNvPr id="3" name="Content Placeholder 2"/>
          <p:cNvSpPr>
            <a:spLocks noGrp="1"/>
          </p:cNvSpPr>
          <p:nvPr>
            <p:ph idx="1"/>
          </p:nvPr>
        </p:nvSpPr>
        <p:spPr/>
        <p:txBody>
          <a:bodyPr>
            <a:normAutofit/>
          </a:bodyPr>
          <a:lstStyle/>
          <a:p>
            <a:r>
              <a:rPr lang="en-US" dirty="0"/>
              <a:t>Sequences</a:t>
            </a:r>
          </a:p>
          <a:p>
            <a:pPr lvl="1"/>
            <a:r>
              <a:rPr lang="en-US" dirty="0"/>
              <a:t>Test software with sequences which have only a single value</a:t>
            </a:r>
          </a:p>
          <a:p>
            <a:pPr lvl="1"/>
            <a:r>
              <a:rPr lang="en-US" dirty="0"/>
              <a:t>Use sequences of different sizes in different tests</a:t>
            </a:r>
          </a:p>
          <a:p>
            <a:pPr lvl="1"/>
            <a:r>
              <a:rPr lang="en-US" dirty="0"/>
              <a:t>Derive tests so that the first, middle and last elements of the sequence are accessed</a:t>
            </a:r>
          </a:p>
          <a:p>
            <a:pPr lvl="1"/>
            <a:r>
              <a:rPr lang="en-US" dirty="0"/>
              <a:t>Test with sequences of zero length</a:t>
            </a:r>
          </a:p>
          <a:p>
            <a:r>
              <a:rPr lang="en-US" dirty="0"/>
              <a:t>General</a:t>
            </a:r>
          </a:p>
          <a:p>
            <a:pPr lvl="1"/>
            <a:r>
              <a:rPr lang="en-US" dirty="0"/>
              <a:t>Choose inputs that force the system to generate all error messages </a:t>
            </a:r>
          </a:p>
          <a:p>
            <a:pPr lvl="1"/>
            <a:r>
              <a:rPr lang="en-US" dirty="0"/>
              <a:t>Design inputs that cause input buffers to overflow </a:t>
            </a:r>
          </a:p>
          <a:p>
            <a:pPr lvl="1"/>
            <a:r>
              <a:rPr lang="en-US" dirty="0"/>
              <a:t>Repeat the same input or series of inputs numerous times</a:t>
            </a:r>
            <a:endParaRPr lang="nl-BE" dirty="0"/>
          </a:p>
        </p:txBody>
      </p:sp>
    </p:spTree>
    <p:extLst>
      <p:ext uri="{BB962C8B-B14F-4D97-AF65-F5344CB8AC3E}">
        <p14:creationId xmlns:p14="http://schemas.microsoft.com/office/powerpoint/2010/main" val="31194797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Testing policies</a:t>
            </a:r>
            <a:endParaRPr lang="nl-BE" dirty="0"/>
          </a:p>
        </p:txBody>
      </p:sp>
      <p:sp>
        <p:nvSpPr>
          <p:cNvPr id="3" name="Content Placeholder 2"/>
          <p:cNvSpPr>
            <a:spLocks noGrp="1"/>
          </p:cNvSpPr>
          <p:nvPr>
            <p:ph idx="1"/>
          </p:nvPr>
        </p:nvSpPr>
        <p:spPr/>
        <p:txBody>
          <a:bodyPr>
            <a:normAutofit/>
          </a:bodyPr>
          <a:lstStyle/>
          <a:p>
            <a:r>
              <a:rPr lang="en-US" dirty="0"/>
              <a:t>Exhaustive system testing is impossible so testing policies which define the required system test coverage may be developed</a:t>
            </a:r>
          </a:p>
          <a:p>
            <a:r>
              <a:rPr lang="en-US" dirty="0"/>
              <a:t>Examples of testing policies</a:t>
            </a:r>
          </a:p>
          <a:p>
            <a:pPr lvl="1"/>
            <a:r>
              <a:rPr lang="en-US" dirty="0"/>
              <a:t>All system functions that are accessed through menus should be tested</a:t>
            </a:r>
          </a:p>
          <a:p>
            <a:pPr lvl="1"/>
            <a:r>
              <a:rPr lang="en-US" dirty="0"/>
              <a:t>Combinations of functions (e.g. text formatting) that are accessed through the same menu must be tested</a:t>
            </a:r>
          </a:p>
          <a:p>
            <a:pPr lvl="1"/>
            <a:r>
              <a:rPr lang="en-US" dirty="0"/>
              <a:t>Where user input is provided, all functions must be tested with both correct and incorrect input</a:t>
            </a:r>
          </a:p>
          <a:p>
            <a:endParaRPr lang="nl-BE" dirty="0"/>
          </a:p>
        </p:txBody>
      </p:sp>
    </p:spTree>
    <p:extLst>
      <p:ext uri="{BB962C8B-B14F-4D97-AF65-F5344CB8AC3E}">
        <p14:creationId xmlns:p14="http://schemas.microsoft.com/office/powerpoint/2010/main" val="24997194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Test-driven development</a:t>
            </a:r>
            <a:endParaRPr lang="nl-BE" dirty="0"/>
          </a:p>
        </p:txBody>
      </p:sp>
    </p:spTree>
    <p:extLst>
      <p:ext uri="{BB962C8B-B14F-4D97-AF65-F5344CB8AC3E}">
        <p14:creationId xmlns:p14="http://schemas.microsoft.com/office/powerpoint/2010/main" val="208975455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Test-driven development</a:t>
            </a:r>
            <a:endParaRPr lang="nl-BE" dirty="0"/>
          </a:p>
        </p:txBody>
      </p:sp>
      <p:sp>
        <p:nvSpPr>
          <p:cNvPr id="3" name="Content Placeholder 2"/>
          <p:cNvSpPr>
            <a:spLocks noGrp="1"/>
          </p:cNvSpPr>
          <p:nvPr>
            <p:ph idx="1"/>
          </p:nvPr>
        </p:nvSpPr>
        <p:spPr>
          <a:xfrm>
            <a:off x="835825" y="1194364"/>
            <a:ext cx="15699575" cy="4980525"/>
          </a:xfrm>
        </p:spPr>
        <p:txBody>
          <a:bodyPr>
            <a:normAutofit fontScale="85000" lnSpcReduction="20000"/>
          </a:bodyPr>
          <a:lstStyle/>
          <a:p>
            <a:r>
              <a:rPr lang="en-US" dirty="0"/>
              <a:t>Test-driven development (TDD) is an approach to program development in which you inter-leave testing and code development</a:t>
            </a:r>
          </a:p>
          <a:p>
            <a:r>
              <a:rPr lang="en-US" dirty="0"/>
              <a:t>Tests are written before code and ‘passing’ the tests is the critical driver of development</a:t>
            </a:r>
          </a:p>
          <a:p>
            <a:r>
              <a:rPr lang="en-US" dirty="0"/>
              <a:t>You develop code incrementally, along with a test for that increment</a:t>
            </a:r>
          </a:p>
          <a:p>
            <a:pPr lvl="1"/>
            <a:r>
              <a:rPr lang="en-US" dirty="0"/>
              <a:t>You don’t move on to the next increment until the code that you have developed passes its test</a:t>
            </a:r>
          </a:p>
          <a:p>
            <a:r>
              <a:rPr lang="en-US" dirty="0"/>
              <a:t>TDD was introduced as part of agile methods such as Extreme Programming</a:t>
            </a:r>
          </a:p>
          <a:p>
            <a:pPr lvl="1"/>
            <a:r>
              <a:rPr lang="en-US" dirty="0"/>
              <a:t>Can also be used in plan-driven development processes</a:t>
            </a:r>
          </a:p>
          <a:p>
            <a:endParaRPr lang="nl-BE" dirty="0"/>
          </a:p>
        </p:txBody>
      </p:sp>
      <p:pic>
        <p:nvPicPr>
          <p:cNvPr id="4" name="Picture 3" descr="8.9 Test Driven Dev.eps">
            <a:extLst>
              <a:ext uri="{FF2B5EF4-FFF2-40B4-BE49-F238E27FC236}">
                <a16:creationId xmlns:a16="http://schemas.microsoft.com/office/drawing/2014/main" id="{5DA0F7BC-489F-4570-A824-72673702BD6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27874" y="6174889"/>
            <a:ext cx="11682926" cy="3429850"/>
          </a:xfrm>
          <a:prstGeom prst="rect">
            <a:avLst/>
          </a:prstGeom>
          <a:solidFill>
            <a:schemeClr val="bg1"/>
          </a:solidFill>
        </p:spPr>
      </p:pic>
    </p:spTree>
    <p:extLst>
      <p:ext uri="{BB962C8B-B14F-4D97-AF65-F5344CB8AC3E}">
        <p14:creationId xmlns:p14="http://schemas.microsoft.com/office/powerpoint/2010/main" val="276408456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TDD process activities</a:t>
            </a:r>
            <a:endParaRPr lang="nl-BE" dirty="0"/>
          </a:p>
        </p:txBody>
      </p:sp>
      <p:sp>
        <p:nvSpPr>
          <p:cNvPr id="3" name="Content Placeholder 2"/>
          <p:cNvSpPr>
            <a:spLocks noGrp="1"/>
          </p:cNvSpPr>
          <p:nvPr>
            <p:ph idx="1"/>
          </p:nvPr>
        </p:nvSpPr>
        <p:spPr/>
        <p:txBody>
          <a:bodyPr>
            <a:normAutofit fontScale="92500"/>
          </a:bodyPr>
          <a:lstStyle/>
          <a:p>
            <a:r>
              <a:rPr lang="en-US" dirty="0"/>
              <a:t>Start by identifying the increment of functionality that is required</a:t>
            </a:r>
          </a:p>
          <a:p>
            <a:pPr lvl="1"/>
            <a:r>
              <a:rPr lang="en-US" dirty="0"/>
              <a:t>Should normally be small and implementable in a few lines of code</a:t>
            </a:r>
          </a:p>
          <a:p>
            <a:r>
              <a:rPr lang="en-US" dirty="0"/>
              <a:t>Write a test for this functionality and implement this as an automated test</a:t>
            </a:r>
          </a:p>
          <a:p>
            <a:r>
              <a:rPr lang="en-US" dirty="0"/>
              <a:t>Run the test, along with all other tests that have been implemented</a:t>
            </a:r>
          </a:p>
          <a:p>
            <a:pPr lvl="1"/>
            <a:r>
              <a:rPr lang="en-US" dirty="0"/>
              <a:t>Initially, you have not implemented the functionality so the new test will fail</a:t>
            </a:r>
          </a:p>
          <a:p>
            <a:r>
              <a:rPr lang="en-US" dirty="0"/>
              <a:t>Implement the functionality and re-run the test</a:t>
            </a:r>
          </a:p>
          <a:p>
            <a:r>
              <a:rPr lang="en-US" dirty="0"/>
              <a:t>Once all tests run successfully, you move on to implementing the next chunk of functionality</a:t>
            </a:r>
          </a:p>
          <a:p>
            <a:endParaRPr lang="nl-BE" dirty="0"/>
          </a:p>
        </p:txBody>
      </p:sp>
    </p:spTree>
    <p:extLst>
      <p:ext uri="{BB962C8B-B14F-4D97-AF65-F5344CB8AC3E}">
        <p14:creationId xmlns:p14="http://schemas.microsoft.com/office/powerpoint/2010/main" val="40321401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Benefits of test-driven development</a:t>
            </a:r>
            <a:endParaRPr lang="nl-BE" dirty="0"/>
          </a:p>
        </p:txBody>
      </p:sp>
      <p:sp>
        <p:nvSpPr>
          <p:cNvPr id="3" name="Content Placeholder 2"/>
          <p:cNvSpPr>
            <a:spLocks noGrp="1"/>
          </p:cNvSpPr>
          <p:nvPr>
            <p:ph idx="1"/>
          </p:nvPr>
        </p:nvSpPr>
        <p:spPr/>
        <p:txBody>
          <a:bodyPr>
            <a:normAutofit fontScale="92500" lnSpcReduction="10000"/>
          </a:bodyPr>
          <a:lstStyle/>
          <a:p>
            <a:r>
              <a:rPr lang="en-US" dirty="0"/>
              <a:t>Code coverage </a:t>
            </a:r>
          </a:p>
          <a:p>
            <a:pPr lvl="1"/>
            <a:r>
              <a:rPr lang="en-US" dirty="0"/>
              <a:t>Every code segment that you write has at least one associated test so all code written has at least one test</a:t>
            </a:r>
          </a:p>
          <a:p>
            <a:r>
              <a:rPr lang="en-US" dirty="0"/>
              <a:t>Regression testing </a:t>
            </a:r>
          </a:p>
          <a:p>
            <a:pPr lvl="1"/>
            <a:r>
              <a:rPr lang="en-US" dirty="0"/>
              <a:t>A regression test suite is developed incrementally as a program is developed</a:t>
            </a:r>
          </a:p>
          <a:p>
            <a:r>
              <a:rPr lang="en-US" dirty="0"/>
              <a:t>Simplified debugging </a:t>
            </a:r>
          </a:p>
          <a:p>
            <a:pPr lvl="1"/>
            <a:r>
              <a:rPr lang="en-US" dirty="0"/>
              <a:t>When a test fails, it should be obvious where the problem lies - newly written code needs to be checked and modified</a:t>
            </a:r>
          </a:p>
          <a:p>
            <a:r>
              <a:rPr lang="en-US" dirty="0"/>
              <a:t>System documentation </a:t>
            </a:r>
          </a:p>
          <a:p>
            <a:pPr lvl="1"/>
            <a:r>
              <a:rPr lang="en-US" dirty="0"/>
              <a:t>The tests themselves are a form of documentation that describe what the code should be doing</a:t>
            </a:r>
          </a:p>
        </p:txBody>
      </p:sp>
    </p:spTree>
    <p:extLst>
      <p:ext uri="{BB962C8B-B14F-4D97-AF65-F5344CB8AC3E}">
        <p14:creationId xmlns:p14="http://schemas.microsoft.com/office/powerpoint/2010/main" val="29954420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Regression testing</a:t>
            </a:r>
            <a:endParaRPr lang="nl-BE" dirty="0"/>
          </a:p>
        </p:txBody>
      </p:sp>
      <p:sp>
        <p:nvSpPr>
          <p:cNvPr id="3" name="Content Placeholder 2"/>
          <p:cNvSpPr>
            <a:spLocks noGrp="1"/>
          </p:cNvSpPr>
          <p:nvPr>
            <p:ph idx="1"/>
          </p:nvPr>
        </p:nvSpPr>
        <p:spPr/>
        <p:txBody>
          <a:bodyPr>
            <a:normAutofit/>
          </a:bodyPr>
          <a:lstStyle/>
          <a:p>
            <a:r>
              <a:rPr lang="en-US" dirty="0"/>
              <a:t>Regression testing is testing the system to check that changes have not ‘broken’ previously working code</a:t>
            </a:r>
          </a:p>
          <a:p>
            <a:r>
              <a:rPr lang="en-US" dirty="0"/>
              <a:t>In a manual testing process, regression testing is expensive but, with automated testing, it is simple and straightforward</a:t>
            </a:r>
          </a:p>
          <a:p>
            <a:pPr lvl="1"/>
            <a:r>
              <a:rPr lang="en-US" dirty="0"/>
              <a:t>All tests are rerun every time a change is made to the program</a:t>
            </a:r>
          </a:p>
          <a:p>
            <a:r>
              <a:rPr lang="en-US" dirty="0"/>
              <a:t>Tests must run ‘successfully’ before the change is committed</a:t>
            </a:r>
            <a:endParaRPr lang="nl-BE" dirty="0"/>
          </a:p>
        </p:txBody>
      </p:sp>
    </p:spTree>
    <p:extLst>
      <p:ext uri="{BB962C8B-B14F-4D97-AF65-F5344CB8AC3E}">
        <p14:creationId xmlns:p14="http://schemas.microsoft.com/office/powerpoint/2010/main" val="99829286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6F4C9A-9931-4E87-84EB-049F13C19B29}"/>
              </a:ext>
            </a:extLst>
          </p:cNvPr>
          <p:cNvSpPr>
            <a:spLocks noGrp="1"/>
          </p:cNvSpPr>
          <p:nvPr>
            <p:ph type="title"/>
          </p:nvPr>
        </p:nvSpPr>
        <p:spPr/>
        <p:txBody>
          <a:bodyPr/>
          <a:lstStyle/>
          <a:p>
            <a:r>
              <a:rPr lang="nl-NL" dirty="0"/>
              <a:t>Be</a:t>
            </a:r>
            <a:r>
              <a:rPr lang="en-BE" dirty="0"/>
              <a:t>h</a:t>
            </a:r>
            <a:r>
              <a:rPr lang="nl-NL" dirty="0"/>
              <a:t>a</a:t>
            </a:r>
            <a:r>
              <a:rPr lang="en-BE" dirty="0"/>
              <a:t>v</a:t>
            </a:r>
            <a:r>
              <a:rPr lang="nl-NL" dirty="0"/>
              <a:t>i</a:t>
            </a:r>
            <a:r>
              <a:rPr lang="en-BE" dirty="0"/>
              <a:t>o</a:t>
            </a:r>
            <a:r>
              <a:rPr lang="nl-NL" dirty="0"/>
              <a:t>r</a:t>
            </a:r>
            <a:r>
              <a:rPr lang="en-BE" dirty="0"/>
              <a:t> </a:t>
            </a:r>
            <a:r>
              <a:rPr lang="nl-NL" dirty="0"/>
              <a:t>d</a:t>
            </a:r>
            <a:r>
              <a:rPr lang="en-BE" dirty="0"/>
              <a:t>r</a:t>
            </a:r>
            <a:r>
              <a:rPr lang="nl-NL" dirty="0"/>
              <a:t>i</a:t>
            </a:r>
            <a:r>
              <a:rPr lang="en-BE" dirty="0"/>
              <a:t>v</a:t>
            </a:r>
            <a:r>
              <a:rPr lang="nl-NL" dirty="0"/>
              <a:t>e</a:t>
            </a:r>
            <a:r>
              <a:rPr lang="en-BE" dirty="0"/>
              <a:t>n </a:t>
            </a:r>
            <a:r>
              <a:rPr lang="nl-NL" dirty="0"/>
              <a:t>d</a:t>
            </a:r>
            <a:r>
              <a:rPr lang="en-BE" dirty="0"/>
              <a:t>e</a:t>
            </a:r>
            <a:r>
              <a:rPr lang="nl-NL" dirty="0"/>
              <a:t>v</a:t>
            </a:r>
            <a:r>
              <a:rPr lang="en-BE" dirty="0"/>
              <a:t>e</a:t>
            </a:r>
            <a:r>
              <a:rPr lang="nl-NL" dirty="0"/>
              <a:t>l</a:t>
            </a:r>
            <a:r>
              <a:rPr lang="en-BE" dirty="0"/>
              <a:t>o</a:t>
            </a:r>
            <a:r>
              <a:rPr lang="nl-NL" dirty="0"/>
              <a:t>p</a:t>
            </a:r>
            <a:r>
              <a:rPr lang="en-BE" dirty="0"/>
              <a:t>m</a:t>
            </a:r>
            <a:r>
              <a:rPr lang="nl-NL" dirty="0"/>
              <a:t>e</a:t>
            </a:r>
            <a:r>
              <a:rPr lang="en-BE" dirty="0"/>
              <a:t>n</a:t>
            </a:r>
            <a:r>
              <a:rPr lang="nl-NL" dirty="0"/>
              <a:t>t</a:t>
            </a:r>
            <a:endParaRPr lang="en-GB" dirty="0"/>
          </a:p>
        </p:txBody>
      </p:sp>
      <p:sp>
        <p:nvSpPr>
          <p:cNvPr id="3" name="Content Placeholder 2">
            <a:extLst>
              <a:ext uri="{FF2B5EF4-FFF2-40B4-BE49-F238E27FC236}">
                <a16:creationId xmlns:a16="http://schemas.microsoft.com/office/drawing/2014/main" id="{29D923B9-62DC-4018-89BE-19F85F014195}"/>
              </a:ext>
            </a:extLst>
          </p:cNvPr>
          <p:cNvSpPr>
            <a:spLocks noGrp="1"/>
          </p:cNvSpPr>
          <p:nvPr>
            <p:ph idx="1"/>
          </p:nvPr>
        </p:nvSpPr>
        <p:spPr>
          <a:xfrm>
            <a:off x="835825" y="1194364"/>
            <a:ext cx="9390663" cy="6696000"/>
          </a:xfrm>
        </p:spPr>
        <p:txBody>
          <a:bodyPr>
            <a:normAutofit fontScale="92500" lnSpcReduction="10000"/>
          </a:bodyPr>
          <a:lstStyle/>
          <a:p>
            <a:r>
              <a:rPr lang="nl-NL" dirty="0"/>
              <a:t>Em</a:t>
            </a:r>
            <a:r>
              <a:rPr lang="en-BE" dirty="0"/>
              <a:t>e</a:t>
            </a:r>
            <a:r>
              <a:rPr lang="nl-NL" dirty="0"/>
              <a:t>r</a:t>
            </a:r>
            <a:r>
              <a:rPr lang="en-BE" dirty="0"/>
              <a:t>g</a:t>
            </a:r>
            <a:r>
              <a:rPr lang="nl-NL" dirty="0"/>
              <a:t>e</a:t>
            </a:r>
            <a:r>
              <a:rPr lang="en-BE" dirty="0"/>
              <a:t>d </a:t>
            </a:r>
            <a:r>
              <a:rPr lang="nl-NL" dirty="0"/>
              <a:t>f</a:t>
            </a:r>
            <a:r>
              <a:rPr lang="en-BE" dirty="0"/>
              <a:t>r</a:t>
            </a:r>
            <a:r>
              <a:rPr lang="nl-NL" dirty="0"/>
              <a:t>o</a:t>
            </a:r>
            <a:r>
              <a:rPr lang="en-BE" dirty="0"/>
              <a:t>m </a:t>
            </a:r>
            <a:r>
              <a:rPr lang="nl-NL" dirty="0"/>
              <a:t>T</a:t>
            </a:r>
            <a:r>
              <a:rPr lang="en-BE" dirty="0"/>
              <a:t>e</a:t>
            </a:r>
            <a:r>
              <a:rPr lang="nl-NL" dirty="0"/>
              <a:t>s</a:t>
            </a:r>
            <a:r>
              <a:rPr lang="en-BE" dirty="0"/>
              <a:t>t-</a:t>
            </a:r>
            <a:r>
              <a:rPr lang="nl-NL" dirty="0"/>
              <a:t>D</a:t>
            </a:r>
            <a:r>
              <a:rPr lang="en-BE" dirty="0"/>
              <a:t>r</a:t>
            </a:r>
            <a:r>
              <a:rPr lang="nl-NL" dirty="0"/>
              <a:t>i</a:t>
            </a:r>
            <a:r>
              <a:rPr lang="en-BE" dirty="0"/>
              <a:t>v</a:t>
            </a:r>
            <a:r>
              <a:rPr lang="nl-NL" dirty="0"/>
              <a:t>e</a:t>
            </a:r>
            <a:r>
              <a:rPr lang="en-BE" dirty="0"/>
              <a:t>n </a:t>
            </a:r>
            <a:r>
              <a:rPr lang="nl-NL" dirty="0"/>
              <a:t>D</a:t>
            </a:r>
            <a:r>
              <a:rPr lang="en-BE" dirty="0"/>
              <a:t>e</a:t>
            </a:r>
            <a:r>
              <a:rPr lang="nl-NL" dirty="0"/>
              <a:t>v</a:t>
            </a:r>
            <a:r>
              <a:rPr lang="en-BE" dirty="0"/>
              <a:t>e</a:t>
            </a:r>
            <a:r>
              <a:rPr lang="nl-NL" dirty="0"/>
              <a:t>l</a:t>
            </a:r>
            <a:r>
              <a:rPr lang="en-BE" dirty="0"/>
              <a:t>o</a:t>
            </a:r>
            <a:r>
              <a:rPr lang="nl-NL" dirty="0"/>
              <a:t>p</a:t>
            </a:r>
            <a:r>
              <a:rPr lang="en-BE" dirty="0"/>
              <a:t>m</a:t>
            </a:r>
            <a:r>
              <a:rPr lang="nl-NL" dirty="0"/>
              <a:t>e</a:t>
            </a:r>
            <a:r>
              <a:rPr lang="en-BE" dirty="0"/>
              <a:t>n</a:t>
            </a:r>
            <a:r>
              <a:rPr lang="nl-NL" dirty="0"/>
              <a:t>t</a:t>
            </a:r>
            <a:endParaRPr lang="en-BE" dirty="0"/>
          </a:p>
          <a:p>
            <a:r>
              <a:rPr lang="nl-NL" dirty="0"/>
              <a:t>B</a:t>
            </a:r>
            <a:r>
              <a:rPr lang="en-BE" dirty="0"/>
              <a:t>D</a:t>
            </a:r>
            <a:r>
              <a:rPr lang="nl-NL" dirty="0"/>
              <a:t>D</a:t>
            </a:r>
            <a:r>
              <a:rPr lang="en-BE" dirty="0"/>
              <a:t> </a:t>
            </a:r>
            <a:r>
              <a:rPr lang="nl-NL" dirty="0"/>
              <a:t>p</a:t>
            </a:r>
            <a:r>
              <a:rPr lang="en-BE" dirty="0"/>
              <a:t>r</a:t>
            </a:r>
            <a:r>
              <a:rPr lang="nl-NL" dirty="0"/>
              <a:t>a</a:t>
            </a:r>
            <a:r>
              <a:rPr lang="en-BE" dirty="0"/>
              <a:t>c</a:t>
            </a:r>
            <a:r>
              <a:rPr lang="nl-NL" dirty="0"/>
              <a:t>t</a:t>
            </a:r>
            <a:r>
              <a:rPr lang="en-BE" dirty="0" err="1"/>
              <a:t>i</a:t>
            </a:r>
            <a:r>
              <a:rPr lang="nl-NL" dirty="0"/>
              <a:t>t</a:t>
            </a:r>
            <a:r>
              <a:rPr lang="en-BE" dirty="0" err="1"/>
              <a:t>i</a:t>
            </a:r>
            <a:r>
              <a:rPr lang="nl-NL" dirty="0"/>
              <a:t>o</a:t>
            </a:r>
            <a:r>
              <a:rPr lang="en-BE" dirty="0"/>
              <a:t>n</a:t>
            </a:r>
            <a:r>
              <a:rPr lang="nl-NL" dirty="0"/>
              <a:t>e</a:t>
            </a:r>
            <a:r>
              <a:rPr lang="en-BE" dirty="0"/>
              <a:t>r</a:t>
            </a:r>
            <a:r>
              <a:rPr lang="nl-NL" dirty="0"/>
              <a:t>s</a:t>
            </a:r>
            <a:r>
              <a:rPr lang="en-BE" dirty="0"/>
              <a:t> </a:t>
            </a:r>
            <a:r>
              <a:rPr lang="nl-NL" dirty="0"/>
              <a:t>c</a:t>
            </a:r>
            <a:r>
              <a:rPr lang="en-BE" dirty="0"/>
              <a:t>o</a:t>
            </a:r>
            <a:r>
              <a:rPr lang="nl-NL" dirty="0"/>
              <a:t>l</a:t>
            </a:r>
            <a:r>
              <a:rPr lang="en-BE" dirty="0"/>
              <a:t>l</a:t>
            </a:r>
            <a:r>
              <a:rPr lang="nl-NL" dirty="0"/>
              <a:t>a</a:t>
            </a:r>
            <a:r>
              <a:rPr lang="en-BE" dirty="0"/>
              <a:t>b</a:t>
            </a:r>
            <a:r>
              <a:rPr lang="nl-NL" dirty="0"/>
              <a:t>o</a:t>
            </a:r>
            <a:r>
              <a:rPr lang="en-BE" dirty="0"/>
              <a:t>r</a:t>
            </a:r>
            <a:r>
              <a:rPr lang="nl-NL" dirty="0"/>
              <a:t>a</a:t>
            </a:r>
            <a:r>
              <a:rPr lang="en-BE" dirty="0"/>
              <a:t>t</a:t>
            </a:r>
            <a:r>
              <a:rPr lang="nl-NL" dirty="0"/>
              <a:t>e</a:t>
            </a:r>
            <a:r>
              <a:rPr lang="en-BE" dirty="0"/>
              <a:t> </a:t>
            </a:r>
            <a:r>
              <a:rPr lang="nl-NL" dirty="0"/>
              <a:t>t</a:t>
            </a:r>
            <a:r>
              <a:rPr lang="en-BE" dirty="0"/>
              <a:t>o </a:t>
            </a:r>
            <a:r>
              <a:rPr lang="nl-NL" dirty="0"/>
              <a:t>d</a:t>
            </a:r>
            <a:r>
              <a:rPr lang="en-BE" dirty="0"/>
              <a:t>e</a:t>
            </a:r>
            <a:r>
              <a:rPr lang="nl-NL" dirty="0"/>
              <a:t>f</a:t>
            </a:r>
            <a:r>
              <a:rPr lang="en-BE" dirty="0" err="1"/>
              <a:t>i</a:t>
            </a:r>
            <a:r>
              <a:rPr lang="nl-NL" dirty="0"/>
              <a:t>n</a:t>
            </a:r>
            <a:r>
              <a:rPr lang="en-BE" dirty="0"/>
              <a:t>e </a:t>
            </a:r>
            <a:r>
              <a:rPr lang="nl-NL" dirty="0"/>
              <a:t>d</a:t>
            </a:r>
            <a:r>
              <a:rPr lang="en-BE" dirty="0"/>
              <a:t>e</a:t>
            </a:r>
            <a:r>
              <a:rPr lang="nl-NL" dirty="0"/>
              <a:t>t</a:t>
            </a:r>
            <a:r>
              <a:rPr lang="en-BE" dirty="0"/>
              <a:t>a</a:t>
            </a:r>
            <a:r>
              <a:rPr lang="nl-NL" dirty="0"/>
              <a:t>i</a:t>
            </a:r>
            <a:r>
              <a:rPr lang="en-BE" dirty="0"/>
              <a:t>l</a:t>
            </a:r>
            <a:r>
              <a:rPr lang="nl-NL" dirty="0"/>
              <a:t>e</a:t>
            </a:r>
            <a:r>
              <a:rPr lang="en-BE" dirty="0"/>
              <a:t>d </a:t>
            </a:r>
            <a:r>
              <a:rPr lang="nl-NL" dirty="0"/>
              <a:t>a</a:t>
            </a:r>
            <a:r>
              <a:rPr lang="en-BE" dirty="0"/>
              <a:t>c</a:t>
            </a:r>
            <a:r>
              <a:rPr lang="nl-NL" dirty="0"/>
              <a:t>c</a:t>
            </a:r>
            <a:r>
              <a:rPr lang="en-BE" dirty="0"/>
              <a:t>e</a:t>
            </a:r>
            <a:r>
              <a:rPr lang="nl-NL" dirty="0"/>
              <a:t>p</a:t>
            </a:r>
            <a:r>
              <a:rPr lang="en-BE" dirty="0"/>
              <a:t>t</a:t>
            </a:r>
            <a:r>
              <a:rPr lang="nl-NL" dirty="0"/>
              <a:t>a</a:t>
            </a:r>
            <a:r>
              <a:rPr lang="en-BE" dirty="0"/>
              <a:t>n</a:t>
            </a:r>
            <a:r>
              <a:rPr lang="nl-NL" dirty="0"/>
              <a:t>c</a:t>
            </a:r>
            <a:r>
              <a:rPr lang="en-BE" dirty="0"/>
              <a:t>e </a:t>
            </a:r>
            <a:r>
              <a:rPr lang="nl-NL" dirty="0"/>
              <a:t>c</a:t>
            </a:r>
            <a:r>
              <a:rPr lang="en-BE" dirty="0" err="1"/>
              <a:t>riteria</a:t>
            </a:r>
            <a:r>
              <a:rPr lang="en-BE" dirty="0"/>
              <a:t> before developing application code</a:t>
            </a:r>
          </a:p>
          <a:p>
            <a:r>
              <a:rPr lang="nl-NL" dirty="0"/>
              <a:t>T</a:t>
            </a:r>
            <a:r>
              <a:rPr lang="en-BE" dirty="0"/>
              <a:t>u</a:t>
            </a:r>
            <a:r>
              <a:rPr lang="nl-NL" dirty="0"/>
              <a:t>r</a:t>
            </a:r>
            <a:r>
              <a:rPr lang="en-BE" dirty="0"/>
              <a:t>n </a:t>
            </a:r>
            <a:r>
              <a:rPr lang="nl-NL" dirty="0"/>
              <a:t>t</a:t>
            </a:r>
            <a:r>
              <a:rPr lang="en-BE" dirty="0"/>
              <a:t>h</a:t>
            </a:r>
            <a:r>
              <a:rPr lang="nl-NL" dirty="0"/>
              <a:t>e</a:t>
            </a:r>
            <a:r>
              <a:rPr lang="en-BE" dirty="0"/>
              <a:t> </a:t>
            </a:r>
            <a:r>
              <a:rPr lang="nl-NL" dirty="0"/>
              <a:t>c</a:t>
            </a:r>
            <a:r>
              <a:rPr lang="en-BE" dirty="0"/>
              <a:t>r</a:t>
            </a:r>
            <a:r>
              <a:rPr lang="nl-NL" dirty="0"/>
              <a:t>i</a:t>
            </a:r>
            <a:r>
              <a:rPr lang="en-BE" dirty="0"/>
              <a:t>t</a:t>
            </a:r>
            <a:r>
              <a:rPr lang="nl-NL" dirty="0"/>
              <a:t>e</a:t>
            </a:r>
            <a:r>
              <a:rPr lang="en-BE" dirty="0"/>
              <a:t>r</a:t>
            </a:r>
            <a:r>
              <a:rPr lang="nl-NL" dirty="0"/>
              <a:t>i</a:t>
            </a:r>
            <a:r>
              <a:rPr lang="en-BE" dirty="0"/>
              <a:t>a </a:t>
            </a:r>
            <a:r>
              <a:rPr lang="nl-NL" dirty="0"/>
              <a:t>i</a:t>
            </a:r>
            <a:r>
              <a:rPr lang="en-BE" dirty="0"/>
              <a:t>n</a:t>
            </a:r>
            <a:r>
              <a:rPr lang="nl-NL" dirty="0"/>
              <a:t>t</a:t>
            </a:r>
            <a:r>
              <a:rPr lang="en-BE" dirty="0"/>
              <a:t>o </a:t>
            </a:r>
            <a:r>
              <a:rPr lang="nl-NL" dirty="0"/>
              <a:t>e</a:t>
            </a:r>
            <a:r>
              <a:rPr lang="en-BE" dirty="0"/>
              <a:t>x</a:t>
            </a:r>
            <a:r>
              <a:rPr lang="nl-NL" dirty="0"/>
              <a:t>e</a:t>
            </a:r>
            <a:r>
              <a:rPr lang="en-BE" dirty="0"/>
              <a:t>c</a:t>
            </a:r>
            <a:r>
              <a:rPr lang="nl-NL" dirty="0"/>
              <a:t>u</a:t>
            </a:r>
            <a:r>
              <a:rPr lang="en-BE" dirty="0"/>
              <a:t>t</a:t>
            </a:r>
            <a:r>
              <a:rPr lang="nl-NL" dirty="0"/>
              <a:t>a</a:t>
            </a:r>
            <a:r>
              <a:rPr lang="en-BE" dirty="0"/>
              <a:t>b</a:t>
            </a:r>
            <a:r>
              <a:rPr lang="nl-NL" dirty="0"/>
              <a:t>l</a:t>
            </a:r>
            <a:r>
              <a:rPr lang="en-BE" dirty="0"/>
              <a:t>e </a:t>
            </a:r>
            <a:r>
              <a:rPr lang="nl-NL" dirty="0"/>
              <a:t>a</a:t>
            </a:r>
            <a:r>
              <a:rPr lang="en-BE" dirty="0"/>
              <a:t>c</a:t>
            </a:r>
            <a:r>
              <a:rPr lang="nl-NL" dirty="0"/>
              <a:t>c</a:t>
            </a:r>
            <a:r>
              <a:rPr lang="en-BE" dirty="0"/>
              <a:t>e</a:t>
            </a:r>
            <a:r>
              <a:rPr lang="nl-NL" dirty="0"/>
              <a:t>p</a:t>
            </a:r>
            <a:r>
              <a:rPr lang="en-BE" dirty="0"/>
              <a:t>t</a:t>
            </a:r>
            <a:r>
              <a:rPr lang="nl-NL" dirty="0"/>
              <a:t>a</a:t>
            </a:r>
            <a:r>
              <a:rPr lang="en-BE" dirty="0"/>
              <a:t>n</a:t>
            </a:r>
            <a:r>
              <a:rPr lang="nl-NL" dirty="0"/>
              <a:t>c</a:t>
            </a:r>
            <a:r>
              <a:rPr lang="en-BE" dirty="0"/>
              <a:t>e </a:t>
            </a:r>
            <a:r>
              <a:rPr lang="nl-NL" dirty="0"/>
              <a:t>t</a:t>
            </a:r>
            <a:r>
              <a:rPr lang="en-BE" dirty="0"/>
              <a:t>e</a:t>
            </a:r>
            <a:r>
              <a:rPr lang="nl-NL" dirty="0"/>
              <a:t>s</a:t>
            </a:r>
            <a:r>
              <a:rPr lang="en-BE" dirty="0"/>
              <a:t>t</a:t>
            </a:r>
            <a:r>
              <a:rPr lang="nl-NL" dirty="0"/>
              <a:t>s</a:t>
            </a:r>
            <a:r>
              <a:rPr lang="en-BE" dirty="0"/>
              <a:t> (again before developing app code)</a:t>
            </a:r>
          </a:p>
          <a:p>
            <a:r>
              <a:rPr lang="en-BE" dirty="0"/>
              <a:t>Watch tests fail</a:t>
            </a:r>
          </a:p>
          <a:p>
            <a:r>
              <a:rPr lang="nl-NL" dirty="0"/>
              <a:t>P</a:t>
            </a:r>
            <a:r>
              <a:rPr lang="en-BE" dirty="0"/>
              <a:t>a</a:t>
            </a:r>
            <a:r>
              <a:rPr lang="nl-NL" dirty="0"/>
              <a:t>s</a:t>
            </a:r>
            <a:r>
              <a:rPr lang="en-BE" dirty="0"/>
              <a:t>s </a:t>
            </a:r>
            <a:r>
              <a:rPr lang="nl-NL" dirty="0"/>
              <a:t>t</a:t>
            </a:r>
            <a:r>
              <a:rPr lang="en-BE" dirty="0"/>
              <a:t>e</a:t>
            </a:r>
            <a:r>
              <a:rPr lang="nl-NL" dirty="0"/>
              <a:t>s</a:t>
            </a:r>
            <a:r>
              <a:rPr lang="en-BE" dirty="0"/>
              <a:t>t</a:t>
            </a:r>
            <a:r>
              <a:rPr lang="nl-NL" dirty="0"/>
              <a:t>s</a:t>
            </a:r>
            <a:r>
              <a:rPr lang="en-BE" dirty="0"/>
              <a:t> </a:t>
            </a:r>
            <a:r>
              <a:rPr lang="nl-NL" dirty="0"/>
              <a:t>w</a:t>
            </a:r>
            <a:r>
              <a:rPr lang="en-BE" dirty="0"/>
              <a:t>h</a:t>
            </a:r>
            <a:r>
              <a:rPr lang="nl-NL" dirty="0"/>
              <a:t>e</a:t>
            </a:r>
            <a:r>
              <a:rPr lang="en-BE" dirty="0"/>
              <a:t>n </a:t>
            </a:r>
            <a:r>
              <a:rPr lang="nl-NL" dirty="0"/>
              <a:t>a</a:t>
            </a:r>
            <a:r>
              <a:rPr lang="en-BE" dirty="0"/>
              <a:t>p</a:t>
            </a:r>
            <a:r>
              <a:rPr lang="nl-NL" dirty="0"/>
              <a:t>p</a:t>
            </a:r>
            <a:r>
              <a:rPr lang="en-BE" dirty="0"/>
              <a:t>l</a:t>
            </a:r>
            <a:r>
              <a:rPr lang="nl-NL" dirty="0"/>
              <a:t>i</a:t>
            </a:r>
            <a:r>
              <a:rPr lang="en-BE" dirty="0"/>
              <a:t>c</a:t>
            </a:r>
            <a:r>
              <a:rPr lang="nl-NL" dirty="0"/>
              <a:t>a</a:t>
            </a:r>
            <a:r>
              <a:rPr lang="en-BE" dirty="0" err="1"/>
              <a:t>tion</a:t>
            </a:r>
            <a:r>
              <a:rPr lang="en-BE" dirty="0"/>
              <a:t> functionality is implemented</a:t>
            </a:r>
          </a:p>
        </p:txBody>
      </p:sp>
      <p:pic>
        <p:nvPicPr>
          <p:cNvPr id="4" name="Picture 3">
            <a:extLst>
              <a:ext uri="{FF2B5EF4-FFF2-40B4-BE49-F238E27FC236}">
                <a16:creationId xmlns:a16="http://schemas.microsoft.com/office/drawing/2014/main" id="{2A813EAD-A38C-4605-8771-2DE0E955AA58}"/>
              </a:ext>
            </a:extLst>
          </p:cNvPr>
          <p:cNvPicPr>
            <a:picLocks noChangeAspect="1"/>
          </p:cNvPicPr>
          <p:nvPr/>
        </p:nvPicPr>
        <p:blipFill>
          <a:blip r:embed="rId2"/>
          <a:stretch>
            <a:fillRect/>
          </a:stretch>
        </p:blipFill>
        <p:spPr>
          <a:xfrm>
            <a:off x="10226488" y="1337981"/>
            <a:ext cx="6729082" cy="6145489"/>
          </a:xfrm>
          <a:prstGeom prst="rect">
            <a:avLst/>
          </a:prstGeom>
        </p:spPr>
      </p:pic>
    </p:spTree>
    <p:extLst>
      <p:ext uri="{BB962C8B-B14F-4D97-AF65-F5344CB8AC3E}">
        <p14:creationId xmlns:p14="http://schemas.microsoft.com/office/powerpoint/2010/main" val="325739147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2783BF-A409-48A6-A760-71181DBBF376}"/>
              </a:ext>
            </a:extLst>
          </p:cNvPr>
          <p:cNvSpPr>
            <a:spLocks noGrp="1"/>
          </p:cNvSpPr>
          <p:nvPr>
            <p:ph type="title"/>
          </p:nvPr>
        </p:nvSpPr>
        <p:spPr/>
        <p:txBody>
          <a:bodyPr/>
          <a:lstStyle/>
          <a:p>
            <a:r>
              <a:rPr lang="en-BE" dirty="0"/>
              <a:t>B</a:t>
            </a:r>
            <a:r>
              <a:rPr lang="nl-NL" dirty="0"/>
              <a:t>e</a:t>
            </a:r>
            <a:r>
              <a:rPr lang="en-BE" dirty="0"/>
              <a:t>h</a:t>
            </a:r>
            <a:r>
              <a:rPr lang="nl-NL" dirty="0"/>
              <a:t>a</a:t>
            </a:r>
            <a:r>
              <a:rPr lang="en-BE" dirty="0"/>
              <a:t>v</a:t>
            </a:r>
            <a:r>
              <a:rPr lang="nl-NL" dirty="0"/>
              <a:t>i</a:t>
            </a:r>
            <a:r>
              <a:rPr lang="en-BE" dirty="0"/>
              <a:t>o</a:t>
            </a:r>
            <a:r>
              <a:rPr lang="nl-NL" dirty="0"/>
              <a:t>r</a:t>
            </a:r>
            <a:r>
              <a:rPr lang="en-BE" dirty="0"/>
              <a:t> </a:t>
            </a:r>
            <a:r>
              <a:rPr lang="nl-NL" dirty="0"/>
              <a:t>v</a:t>
            </a:r>
            <a:r>
              <a:rPr lang="en-BE" dirty="0"/>
              <a:t>e</a:t>
            </a:r>
            <a:r>
              <a:rPr lang="nl-NL" dirty="0"/>
              <a:t>r</a:t>
            </a:r>
            <a:r>
              <a:rPr lang="en-BE" dirty="0"/>
              <a:t>s</a:t>
            </a:r>
            <a:r>
              <a:rPr lang="nl-NL" dirty="0"/>
              <a:t>u</a:t>
            </a:r>
            <a:r>
              <a:rPr lang="en-BE" dirty="0"/>
              <a:t>s </a:t>
            </a:r>
            <a:r>
              <a:rPr lang="nl-NL" dirty="0"/>
              <a:t>T</a:t>
            </a:r>
            <a:r>
              <a:rPr lang="en-BE" dirty="0"/>
              <a:t>e</a:t>
            </a:r>
            <a:r>
              <a:rPr lang="nl-NL" dirty="0"/>
              <a:t>s</a:t>
            </a:r>
            <a:r>
              <a:rPr lang="en-BE" dirty="0"/>
              <a:t>t </a:t>
            </a:r>
            <a:r>
              <a:rPr lang="nl-NL" dirty="0"/>
              <a:t>d</a:t>
            </a:r>
            <a:r>
              <a:rPr lang="en-BE" dirty="0"/>
              <a:t>r</a:t>
            </a:r>
            <a:r>
              <a:rPr lang="nl-NL" dirty="0"/>
              <a:t>i</a:t>
            </a:r>
            <a:r>
              <a:rPr lang="en-BE" dirty="0"/>
              <a:t>v</a:t>
            </a:r>
            <a:r>
              <a:rPr lang="nl-NL" dirty="0"/>
              <a:t>e</a:t>
            </a:r>
            <a:r>
              <a:rPr lang="en-BE" dirty="0"/>
              <a:t>n </a:t>
            </a:r>
            <a:r>
              <a:rPr lang="nl-NL" dirty="0"/>
              <a:t>d</a:t>
            </a:r>
            <a:r>
              <a:rPr lang="en-BE" dirty="0"/>
              <a:t>e</a:t>
            </a:r>
            <a:r>
              <a:rPr lang="nl-NL" dirty="0"/>
              <a:t>v</a:t>
            </a:r>
            <a:r>
              <a:rPr lang="en-BE" dirty="0"/>
              <a:t>e</a:t>
            </a:r>
            <a:r>
              <a:rPr lang="nl-NL" dirty="0"/>
              <a:t>l</a:t>
            </a:r>
            <a:r>
              <a:rPr lang="en-BE" dirty="0"/>
              <a:t>o</a:t>
            </a:r>
            <a:r>
              <a:rPr lang="nl-NL" dirty="0"/>
              <a:t>p</a:t>
            </a:r>
            <a:r>
              <a:rPr lang="en-BE" dirty="0"/>
              <a:t>m</a:t>
            </a:r>
            <a:r>
              <a:rPr lang="nl-NL" dirty="0"/>
              <a:t>e</a:t>
            </a:r>
            <a:r>
              <a:rPr lang="en-BE" dirty="0"/>
              <a:t>n</a:t>
            </a:r>
            <a:r>
              <a:rPr lang="nl-NL" dirty="0"/>
              <a:t>t</a:t>
            </a:r>
            <a:endParaRPr lang="en-GB" dirty="0"/>
          </a:p>
        </p:txBody>
      </p:sp>
      <p:sp>
        <p:nvSpPr>
          <p:cNvPr id="3" name="Content Placeholder 2">
            <a:extLst>
              <a:ext uri="{FF2B5EF4-FFF2-40B4-BE49-F238E27FC236}">
                <a16:creationId xmlns:a16="http://schemas.microsoft.com/office/drawing/2014/main" id="{E8DA5D54-BCAF-4C8A-89F6-55A84D328E23}"/>
              </a:ext>
            </a:extLst>
          </p:cNvPr>
          <p:cNvSpPr>
            <a:spLocks noGrp="1"/>
          </p:cNvSpPr>
          <p:nvPr>
            <p:ph idx="1"/>
          </p:nvPr>
        </p:nvSpPr>
        <p:spPr/>
        <p:txBody>
          <a:bodyPr>
            <a:normAutofit fontScale="85000" lnSpcReduction="20000"/>
          </a:bodyPr>
          <a:lstStyle/>
          <a:p>
            <a:r>
              <a:rPr lang="en-BE" dirty="0"/>
              <a:t>F</a:t>
            </a:r>
            <a:r>
              <a:rPr lang="nl-NL" dirty="0"/>
              <a:t>o</a:t>
            </a:r>
            <a:r>
              <a:rPr lang="en-BE" dirty="0"/>
              <a:t>c</a:t>
            </a:r>
            <a:r>
              <a:rPr lang="nl-NL" dirty="0"/>
              <a:t>u</a:t>
            </a:r>
            <a:r>
              <a:rPr lang="en-BE" dirty="0"/>
              <a:t>s </a:t>
            </a:r>
            <a:r>
              <a:rPr lang="nl-NL" dirty="0"/>
              <a:t>i</a:t>
            </a:r>
            <a:r>
              <a:rPr lang="en-BE" dirty="0"/>
              <a:t>s </a:t>
            </a:r>
            <a:r>
              <a:rPr lang="nl-NL" dirty="0"/>
              <a:t>d</a:t>
            </a:r>
            <a:r>
              <a:rPr lang="en-BE" dirty="0" err="1"/>
              <a:t>i</a:t>
            </a:r>
            <a:r>
              <a:rPr lang="nl-NL" dirty="0"/>
              <a:t>f</a:t>
            </a:r>
            <a:r>
              <a:rPr lang="en-BE" dirty="0"/>
              <a:t>f</a:t>
            </a:r>
            <a:r>
              <a:rPr lang="nl-NL" dirty="0"/>
              <a:t>e</a:t>
            </a:r>
            <a:r>
              <a:rPr lang="en-BE" dirty="0"/>
              <a:t>r</a:t>
            </a:r>
            <a:r>
              <a:rPr lang="nl-NL" dirty="0"/>
              <a:t>e</a:t>
            </a:r>
            <a:r>
              <a:rPr lang="en-BE" dirty="0"/>
              <a:t>n</a:t>
            </a:r>
            <a:r>
              <a:rPr lang="nl-NL" dirty="0"/>
              <a:t>t</a:t>
            </a:r>
            <a:endParaRPr lang="en-BE" dirty="0"/>
          </a:p>
          <a:p>
            <a:pPr lvl="1"/>
            <a:r>
              <a:rPr lang="en-BE" dirty="0"/>
              <a:t>BDD focusses on the building the right thing (</a:t>
            </a:r>
            <a:r>
              <a:rPr lang="en-GB" dirty="0"/>
              <a:t>b</a:t>
            </a:r>
            <a:r>
              <a:rPr lang="en-BE" dirty="0"/>
              <a:t>usiness value)</a:t>
            </a:r>
          </a:p>
          <a:p>
            <a:pPr lvl="1"/>
            <a:r>
              <a:rPr lang="en-BE" dirty="0"/>
              <a:t>TDD focusses on building the thing right (</a:t>
            </a:r>
            <a:r>
              <a:rPr lang="nl-NL" dirty="0"/>
              <a:t>t</a:t>
            </a:r>
            <a:r>
              <a:rPr lang="en-BE" dirty="0"/>
              <a:t>e</a:t>
            </a:r>
            <a:r>
              <a:rPr lang="nl-NL" dirty="0"/>
              <a:t>c</a:t>
            </a:r>
            <a:r>
              <a:rPr lang="en-BE" dirty="0"/>
              <a:t>h</a:t>
            </a:r>
            <a:r>
              <a:rPr lang="nl-NL" dirty="0"/>
              <a:t>n</a:t>
            </a:r>
            <a:r>
              <a:rPr lang="en-BE" dirty="0" err="1"/>
              <a:t>i</a:t>
            </a:r>
            <a:r>
              <a:rPr lang="nl-NL" dirty="0"/>
              <a:t>c</a:t>
            </a:r>
            <a:r>
              <a:rPr lang="en-BE" dirty="0"/>
              <a:t>a</a:t>
            </a:r>
            <a:r>
              <a:rPr lang="nl-NL" dirty="0"/>
              <a:t>l</a:t>
            </a:r>
            <a:r>
              <a:rPr lang="en-BE" dirty="0"/>
              <a:t> </a:t>
            </a:r>
            <a:r>
              <a:rPr lang="nl-NL" dirty="0"/>
              <a:t>q</a:t>
            </a:r>
            <a:r>
              <a:rPr lang="en-BE" dirty="0" err="1"/>
              <a:t>uality</a:t>
            </a:r>
            <a:r>
              <a:rPr lang="en-BE" dirty="0"/>
              <a:t>)</a:t>
            </a:r>
          </a:p>
          <a:p>
            <a:r>
              <a:rPr lang="en-BE" dirty="0"/>
              <a:t>Gr</a:t>
            </a:r>
            <a:r>
              <a:rPr lang="nl-NL" dirty="0"/>
              <a:t>a</a:t>
            </a:r>
            <a:r>
              <a:rPr lang="en-BE" dirty="0"/>
              <a:t>n</a:t>
            </a:r>
            <a:r>
              <a:rPr lang="nl-NL" dirty="0"/>
              <a:t>u</a:t>
            </a:r>
            <a:r>
              <a:rPr lang="en-BE" dirty="0" err="1"/>
              <a:t>larity</a:t>
            </a:r>
            <a:r>
              <a:rPr lang="en-BE" dirty="0"/>
              <a:t> is different</a:t>
            </a:r>
          </a:p>
          <a:p>
            <a:pPr lvl="1"/>
            <a:r>
              <a:rPr lang="en-BE" dirty="0"/>
              <a:t>BDD scope is </a:t>
            </a:r>
            <a:r>
              <a:rPr lang="en-BE" dirty="0" err="1"/>
              <a:t>busines</a:t>
            </a:r>
            <a:r>
              <a:rPr lang="nl-NL" dirty="0"/>
              <a:t>s</a:t>
            </a:r>
            <a:r>
              <a:rPr lang="en-BE" dirty="0"/>
              <a:t> functionality</a:t>
            </a:r>
          </a:p>
          <a:p>
            <a:pPr lvl="1"/>
            <a:r>
              <a:rPr lang="en-BE" dirty="0"/>
              <a:t>TDD scope is software class a</a:t>
            </a:r>
            <a:r>
              <a:rPr lang="nl-NL" dirty="0"/>
              <a:t>n</a:t>
            </a:r>
            <a:r>
              <a:rPr lang="en-BE" dirty="0"/>
              <a:t>d </a:t>
            </a:r>
            <a:r>
              <a:rPr lang="nl-NL" dirty="0"/>
              <a:t>u</a:t>
            </a:r>
            <a:r>
              <a:rPr lang="en-BE" dirty="0"/>
              <a:t>nit level</a:t>
            </a:r>
          </a:p>
          <a:p>
            <a:r>
              <a:rPr lang="en-BE" dirty="0"/>
              <a:t>Participants differ</a:t>
            </a:r>
          </a:p>
          <a:p>
            <a:pPr lvl="1"/>
            <a:r>
              <a:rPr lang="en-BE" dirty="0"/>
              <a:t>BDD: greater variety of participants</a:t>
            </a:r>
          </a:p>
          <a:p>
            <a:pPr lvl="1"/>
            <a:r>
              <a:rPr lang="en-BE" dirty="0"/>
              <a:t>TDD is </a:t>
            </a:r>
            <a:r>
              <a:rPr lang="nl-NL" dirty="0"/>
              <a:t>d</a:t>
            </a:r>
            <a:r>
              <a:rPr lang="en-BE" dirty="0"/>
              <a:t>e</a:t>
            </a:r>
            <a:r>
              <a:rPr lang="nl-NL" dirty="0"/>
              <a:t>v</a:t>
            </a:r>
            <a:r>
              <a:rPr lang="en-BE" dirty="0"/>
              <a:t>e</a:t>
            </a:r>
            <a:r>
              <a:rPr lang="nl-NL" dirty="0"/>
              <a:t>l</a:t>
            </a:r>
            <a:r>
              <a:rPr lang="en-BE" dirty="0"/>
              <a:t>o</a:t>
            </a:r>
            <a:r>
              <a:rPr lang="nl-NL" dirty="0"/>
              <a:t>p</a:t>
            </a:r>
            <a:r>
              <a:rPr lang="en-BE" dirty="0"/>
              <a:t>e</a:t>
            </a:r>
            <a:r>
              <a:rPr lang="nl-NL" dirty="0"/>
              <a:t>r</a:t>
            </a:r>
            <a:r>
              <a:rPr lang="en-BE" dirty="0"/>
              <a:t> </a:t>
            </a:r>
            <a:r>
              <a:rPr lang="nl-NL" dirty="0"/>
              <a:t>c</a:t>
            </a:r>
            <a:r>
              <a:rPr lang="en-BE" dirty="0"/>
              <a:t>e</a:t>
            </a:r>
            <a:r>
              <a:rPr lang="nl-NL" dirty="0"/>
              <a:t>n</a:t>
            </a:r>
            <a:r>
              <a:rPr lang="en-BE" dirty="0"/>
              <a:t>t</a:t>
            </a:r>
            <a:r>
              <a:rPr lang="nl-NL" dirty="0"/>
              <a:t>r</a:t>
            </a:r>
            <a:r>
              <a:rPr lang="en-BE" dirty="0" err="1"/>
              <a:t>i</a:t>
            </a:r>
            <a:r>
              <a:rPr lang="nl-NL" dirty="0"/>
              <a:t>c</a:t>
            </a:r>
            <a:endParaRPr lang="en-BE" dirty="0"/>
          </a:p>
          <a:p>
            <a:r>
              <a:rPr lang="en-BE" dirty="0"/>
              <a:t>S</a:t>
            </a:r>
            <a:r>
              <a:rPr lang="nl-NL" dirty="0"/>
              <a:t>p</a:t>
            </a:r>
            <a:r>
              <a:rPr lang="en-BE" dirty="0"/>
              <a:t>e</a:t>
            </a:r>
            <a:r>
              <a:rPr lang="nl-NL" dirty="0"/>
              <a:t>c</a:t>
            </a:r>
            <a:r>
              <a:rPr lang="en-BE" dirty="0" err="1"/>
              <a:t>i</a:t>
            </a:r>
            <a:r>
              <a:rPr lang="nl-NL" dirty="0"/>
              <a:t>f</a:t>
            </a:r>
            <a:r>
              <a:rPr lang="en-BE" dirty="0" err="1"/>
              <a:t>i</a:t>
            </a:r>
            <a:r>
              <a:rPr lang="nl-NL" dirty="0"/>
              <a:t>c</a:t>
            </a:r>
            <a:r>
              <a:rPr lang="en-BE" dirty="0" err="1"/>
              <a:t>ation</a:t>
            </a:r>
            <a:r>
              <a:rPr lang="en-BE" dirty="0"/>
              <a:t> </a:t>
            </a:r>
            <a:r>
              <a:rPr lang="en-BE" dirty="0" err="1"/>
              <a:t>lan</a:t>
            </a:r>
            <a:r>
              <a:rPr lang="nl-NL" dirty="0"/>
              <a:t>g</a:t>
            </a:r>
            <a:r>
              <a:rPr lang="en-BE" dirty="0"/>
              <a:t>u</a:t>
            </a:r>
            <a:r>
              <a:rPr lang="nl-NL" dirty="0"/>
              <a:t>a</a:t>
            </a:r>
            <a:r>
              <a:rPr lang="en-BE" dirty="0"/>
              <a:t>g</a:t>
            </a:r>
            <a:r>
              <a:rPr lang="nl-NL" dirty="0"/>
              <a:t>e</a:t>
            </a:r>
            <a:r>
              <a:rPr lang="en-BE" dirty="0"/>
              <a:t>s </a:t>
            </a:r>
            <a:r>
              <a:rPr lang="nl-NL" dirty="0"/>
              <a:t>d</a:t>
            </a:r>
            <a:r>
              <a:rPr lang="en-BE" dirty="0" err="1"/>
              <a:t>i</a:t>
            </a:r>
            <a:r>
              <a:rPr lang="nl-NL" dirty="0"/>
              <a:t>f</a:t>
            </a:r>
            <a:r>
              <a:rPr lang="en-BE" dirty="0"/>
              <a:t>f</a:t>
            </a:r>
            <a:r>
              <a:rPr lang="nl-NL" dirty="0"/>
              <a:t>e</a:t>
            </a:r>
            <a:r>
              <a:rPr lang="en-BE" dirty="0"/>
              <a:t>r</a:t>
            </a:r>
          </a:p>
          <a:p>
            <a:pPr lvl="1"/>
            <a:r>
              <a:rPr lang="en-BE" dirty="0"/>
              <a:t>B</a:t>
            </a:r>
            <a:r>
              <a:rPr lang="nl-NL" dirty="0"/>
              <a:t>D</a:t>
            </a:r>
            <a:r>
              <a:rPr lang="en-BE" dirty="0"/>
              <a:t>D </a:t>
            </a:r>
            <a:r>
              <a:rPr lang="nl-NL" dirty="0"/>
              <a:t>t</a:t>
            </a:r>
            <a:r>
              <a:rPr lang="en-BE" dirty="0"/>
              <a:t>e</a:t>
            </a:r>
            <a:r>
              <a:rPr lang="nl-NL" dirty="0"/>
              <a:t>s</a:t>
            </a:r>
            <a:r>
              <a:rPr lang="en-BE" dirty="0"/>
              <a:t>t </a:t>
            </a:r>
            <a:r>
              <a:rPr lang="nl-NL" dirty="0"/>
              <a:t>s</a:t>
            </a:r>
            <a:r>
              <a:rPr lang="en-BE" dirty="0"/>
              <a:t>p</a:t>
            </a:r>
            <a:r>
              <a:rPr lang="nl-NL" dirty="0"/>
              <a:t>e</a:t>
            </a:r>
            <a:r>
              <a:rPr lang="en-BE" dirty="0"/>
              <a:t>c</a:t>
            </a:r>
            <a:r>
              <a:rPr lang="nl-NL" dirty="0"/>
              <a:t>i</a:t>
            </a:r>
            <a:r>
              <a:rPr lang="en-BE" dirty="0"/>
              <a:t>f</a:t>
            </a:r>
            <a:r>
              <a:rPr lang="nl-NL" dirty="0"/>
              <a:t>i</a:t>
            </a:r>
            <a:r>
              <a:rPr lang="en-BE" dirty="0"/>
              <a:t>c</a:t>
            </a:r>
            <a:r>
              <a:rPr lang="nl-NL" dirty="0"/>
              <a:t>a</a:t>
            </a:r>
            <a:r>
              <a:rPr lang="en-BE" dirty="0"/>
              <a:t>t</a:t>
            </a:r>
            <a:r>
              <a:rPr lang="nl-NL" dirty="0"/>
              <a:t>i</a:t>
            </a:r>
            <a:r>
              <a:rPr lang="en-BE" dirty="0"/>
              <a:t>o</a:t>
            </a:r>
            <a:r>
              <a:rPr lang="nl-NL" dirty="0"/>
              <a:t>n</a:t>
            </a:r>
            <a:r>
              <a:rPr lang="en-BE" dirty="0"/>
              <a:t>s </a:t>
            </a:r>
            <a:r>
              <a:rPr lang="nl-NL" dirty="0"/>
              <a:t>a</a:t>
            </a:r>
            <a:r>
              <a:rPr lang="en-BE" dirty="0"/>
              <a:t>r</a:t>
            </a:r>
            <a:r>
              <a:rPr lang="nl-NL" dirty="0"/>
              <a:t>e</a:t>
            </a:r>
            <a:r>
              <a:rPr lang="en-BE" dirty="0"/>
              <a:t> </a:t>
            </a:r>
            <a:r>
              <a:rPr lang="nl-NL" dirty="0"/>
              <a:t>i</a:t>
            </a:r>
            <a:r>
              <a:rPr lang="en-BE" dirty="0"/>
              <a:t>n </a:t>
            </a:r>
            <a:r>
              <a:rPr lang="nl-NL" dirty="0"/>
              <a:t>b</a:t>
            </a:r>
            <a:r>
              <a:rPr lang="en-BE" dirty="0"/>
              <a:t>u</a:t>
            </a:r>
            <a:r>
              <a:rPr lang="nl-NL" dirty="0"/>
              <a:t>s</a:t>
            </a:r>
            <a:r>
              <a:rPr lang="en-BE" dirty="0" err="1"/>
              <a:t>i</a:t>
            </a:r>
            <a:r>
              <a:rPr lang="nl-NL" dirty="0"/>
              <a:t>n</a:t>
            </a:r>
            <a:r>
              <a:rPr lang="en-BE" dirty="0"/>
              <a:t>e</a:t>
            </a:r>
            <a:r>
              <a:rPr lang="nl-NL" dirty="0"/>
              <a:t>s</a:t>
            </a:r>
            <a:r>
              <a:rPr lang="en-BE" dirty="0"/>
              <a:t>s </a:t>
            </a:r>
            <a:r>
              <a:rPr lang="nl-NL" dirty="0"/>
              <a:t>l</a:t>
            </a:r>
            <a:r>
              <a:rPr lang="en-BE" dirty="0"/>
              <a:t>a</a:t>
            </a:r>
            <a:r>
              <a:rPr lang="nl-NL" dirty="0"/>
              <a:t>n</a:t>
            </a:r>
            <a:r>
              <a:rPr lang="en-BE" dirty="0"/>
              <a:t>g</a:t>
            </a:r>
            <a:r>
              <a:rPr lang="nl-NL" dirty="0"/>
              <a:t>u</a:t>
            </a:r>
            <a:r>
              <a:rPr lang="en-BE" dirty="0"/>
              <a:t>a</a:t>
            </a:r>
            <a:r>
              <a:rPr lang="nl-NL" dirty="0"/>
              <a:t>g</a:t>
            </a:r>
            <a:r>
              <a:rPr lang="en-BE" dirty="0"/>
              <a:t>e (</a:t>
            </a:r>
            <a:r>
              <a:rPr lang="nl-NL" dirty="0"/>
              <a:t>e</a:t>
            </a:r>
            <a:r>
              <a:rPr lang="en-BE" dirty="0"/>
              <a:t>.</a:t>
            </a:r>
            <a:r>
              <a:rPr lang="nl-NL" dirty="0"/>
              <a:t>g</a:t>
            </a:r>
            <a:r>
              <a:rPr lang="en-BE" dirty="0"/>
              <a:t>. </a:t>
            </a:r>
            <a:r>
              <a:rPr lang="nl-NL" dirty="0"/>
              <a:t>C</a:t>
            </a:r>
            <a:r>
              <a:rPr lang="en-BE" dirty="0"/>
              <a:t>u</a:t>
            </a:r>
            <a:r>
              <a:rPr lang="nl-NL" dirty="0"/>
              <a:t>c</a:t>
            </a:r>
            <a:r>
              <a:rPr lang="en-BE" dirty="0"/>
              <a:t>u</a:t>
            </a:r>
            <a:r>
              <a:rPr lang="nl-NL" dirty="0"/>
              <a:t>m</a:t>
            </a:r>
            <a:r>
              <a:rPr lang="en-BE" dirty="0"/>
              <a:t>b</a:t>
            </a:r>
            <a:r>
              <a:rPr lang="nl-NL" dirty="0"/>
              <a:t>e</a:t>
            </a:r>
            <a:r>
              <a:rPr lang="en-BE" dirty="0"/>
              <a:t>r’</a:t>
            </a:r>
            <a:r>
              <a:rPr lang="nl-NL" dirty="0"/>
              <a:t>s</a:t>
            </a:r>
            <a:r>
              <a:rPr lang="en-BE" dirty="0"/>
              <a:t> </a:t>
            </a:r>
            <a:r>
              <a:rPr lang="nl-NL" dirty="0"/>
              <a:t>G</a:t>
            </a:r>
            <a:r>
              <a:rPr lang="en-BE" dirty="0"/>
              <a:t>h</a:t>
            </a:r>
            <a:r>
              <a:rPr lang="nl-NL" dirty="0"/>
              <a:t>e</a:t>
            </a:r>
            <a:r>
              <a:rPr lang="en-BE" dirty="0"/>
              <a:t>r</a:t>
            </a:r>
            <a:r>
              <a:rPr lang="nl-NL" dirty="0"/>
              <a:t>k</a:t>
            </a:r>
            <a:r>
              <a:rPr lang="en-BE" dirty="0" err="1"/>
              <a:t>i</a:t>
            </a:r>
            <a:r>
              <a:rPr lang="nl-NL" dirty="0"/>
              <a:t>n</a:t>
            </a:r>
            <a:r>
              <a:rPr lang="en-BE" dirty="0"/>
              <a:t>)</a:t>
            </a:r>
          </a:p>
          <a:p>
            <a:pPr lvl="1"/>
            <a:r>
              <a:rPr lang="en-BE" dirty="0"/>
              <a:t>T</a:t>
            </a:r>
            <a:r>
              <a:rPr lang="nl-NL" dirty="0"/>
              <a:t>D</a:t>
            </a:r>
            <a:r>
              <a:rPr lang="en-BE" dirty="0"/>
              <a:t>D </a:t>
            </a:r>
            <a:r>
              <a:rPr lang="nl-NL" dirty="0"/>
              <a:t>t</a:t>
            </a:r>
            <a:r>
              <a:rPr lang="en-BE" dirty="0"/>
              <a:t>e</a:t>
            </a:r>
            <a:r>
              <a:rPr lang="nl-NL" dirty="0"/>
              <a:t>s</a:t>
            </a:r>
            <a:r>
              <a:rPr lang="en-BE" dirty="0"/>
              <a:t>t </a:t>
            </a:r>
            <a:r>
              <a:rPr lang="nl-NL" dirty="0"/>
              <a:t>s</a:t>
            </a:r>
            <a:r>
              <a:rPr lang="en-BE" dirty="0"/>
              <a:t>p</a:t>
            </a:r>
            <a:r>
              <a:rPr lang="nl-NL" dirty="0"/>
              <a:t>e</a:t>
            </a:r>
            <a:r>
              <a:rPr lang="en-BE" dirty="0"/>
              <a:t>c</a:t>
            </a:r>
            <a:r>
              <a:rPr lang="nl-NL" dirty="0"/>
              <a:t>i</a:t>
            </a:r>
            <a:r>
              <a:rPr lang="en-BE" dirty="0"/>
              <a:t>f</a:t>
            </a:r>
            <a:r>
              <a:rPr lang="nl-NL" dirty="0"/>
              <a:t>i</a:t>
            </a:r>
            <a:r>
              <a:rPr lang="en-BE" dirty="0"/>
              <a:t>c</a:t>
            </a:r>
            <a:r>
              <a:rPr lang="nl-NL" dirty="0"/>
              <a:t>a</a:t>
            </a:r>
            <a:r>
              <a:rPr lang="en-BE" dirty="0"/>
              <a:t>t</a:t>
            </a:r>
            <a:r>
              <a:rPr lang="nl-NL" dirty="0"/>
              <a:t>i</a:t>
            </a:r>
            <a:r>
              <a:rPr lang="en-BE" dirty="0"/>
              <a:t>o</a:t>
            </a:r>
            <a:r>
              <a:rPr lang="nl-NL" dirty="0"/>
              <a:t>n</a:t>
            </a:r>
            <a:r>
              <a:rPr lang="en-BE" dirty="0"/>
              <a:t>s are in programmer focused unit testing language (e.g. JUnit)</a:t>
            </a:r>
            <a:endParaRPr lang="en-GB" dirty="0"/>
          </a:p>
        </p:txBody>
      </p:sp>
    </p:spTree>
    <p:extLst>
      <p:ext uri="{BB962C8B-B14F-4D97-AF65-F5344CB8AC3E}">
        <p14:creationId xmlns:p14="http://schemas.microsoft.com/office/powerpoint/2010/main" val="56123622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en-US" dirty="0"/>
              <a:t>Release and user testing</a:t>
            </a:r>
            <a:endParaRPr lang="nl-BE" dirty="0"/>
          </a:p>
        </p:txBody>
      </p:sp>
    </p:spTree>
    <p:extLst>
      <p:ext uri="{BB962C8B-B14F-4D97-AF65-F5344CB8AC3E}">
        <p14:creationId xmlns:p14="http://schemas.microsoft.com/office/powerpoint/2010/main" val="2042514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Overview</a:t>
            </a:r>
            <a:endParaRPr lang="nl-BE" dirty="0"/>
          </a:p>
        </p:txBody>
      </p:sp>
      <p:sp>
        <p:nvSpPr>
          <p:cNvPr id="3" name="Content Placeholder 2"/>
          <p:cNvSpPr>
            <a:spLocks noGrp="1"/>
          </p:cNvSpPr>
          <p:nvPr>
            <p:ph idx="1"/>
          </p:nvPr>
        </p:nvSpPr>
        <p:spPr/>
        <p:txBody>
          <a:bodyPr>
            <a:normAutofit/>
          </a:bodyPr>
          <a:lstStyle/>
          <a:p>
            <a:r>
              <a:rPr lang="en-US" dirty="0"/>
              <a:t>Development testing</a:t>
            </a:r>
          </a:p>
          <a:p>
            <a:r>
              <a:rPr lang="en-US" dirty="0"/>
              <a:t>Test-driven development</a:t>
            </a:r>
            <a:endParaRPr lang="en-BE" dirty="0"/>
          </a:p>
          <a:p>
            <a:r>
              <a:rPr lang="en-BE" dirty="0" err="1"/>
              <a:t>Behavior</a:t>
            </a:r>
            <a:r>
              <a:rPr lang="en-BE" dirty="0"/>
              <a:t>-</a:t>
            </a:r>
            <a:r>
              <a:rPr lang="nl-NL" dirty="0"/>
              <a:t>d</a:t>
            </a:r>
            <a:r>
              <a:rPr lang="en-BE" dirty="0"/>
              <a:t>r</a:t>
            </a:r>
            <a:r>
              <a:rPr lang="nl-NL" dirty="0"/>
              <a:t>i</a:t>
            </a:r>
            <a:r>
              <a:rPr lang="en-BE" dirty="0"/>
              <a:t>v</a:t>
            </a:r>
            <a:r>
              <a:rPr lang="nl-NL" dirty="0"/>
              <a:t>e</a:t>
            </a:r>
            <a:r>
              <a:rPr lang="en-BE" dirty="0"/>
              <a:t>n </a:t>
            </a:r>
            <a:r>
              <a:rPr lang="nl-NL" dirty="0"/>
              <a:t>d</a:t>
            </a:r>
            <a:r>
              <a:rPr lang="en-BE" dirty="0"/>
              <a:t>e</a:t>
            </a:r>
            <a:r>
              <a:rPr lang="nl-NL" dirty="0"/>
              <a:t>v</a:t>
            </a:r>
            <a:r>
              <a:rPr lang="en-BE" dirty="0"/>
              <a:t>e</a:t>
            </a:r>
            <a:r>
              <a:rPr lang="nl-NL" dirty="0"/>
              <a:t>l</a:t>
            </a:r>
            <a:r>
              <a:rPr lang="en-BE" dirty="0"/>
              <a:t>o</a:t>
            </a:r>
            <a:r>
              <a:rPr lang="nl-NL" dirty="0"/>
              <a:t>p</a:t>
            </a:r>
            <a:r>
              <a:rPr lang="en-BE" dirty="0"/>
              <a:t>m</a:t>
            </a:r>
            <a:r>
              <a:rPr lang="nl-NL" dirty="0"/>
              <a:t>e</a:t>
            </a:r>
            <a:r>
              <a:rPr lang="en-BE" dirty="0"/>
              <a:t>n</a:t>
            </a:r>
            <a:r>
              <a:rPr lang="nl-NL" dirty="0"/>
              <a:t>t</a:t>
            </a:r>
            <a:endParaRPr lang="en-US" dirty="0"/>
          </a:p>
          <a:p>
            <a:r>
              <a:rPr lang="en-US" dirty="0"/>
              <a:t>Release testing</a:t>
            </a:r>
          </a:p>
          <a:p>
            <a:r>
              <a:rPr lang="en-US" dirty="0"/>
              <a:t>User testing </a:t>
            </a:r>
          </a:p>
        </p:txBody>
      </p:sp>
    </p:spTree>
    <p:extLst>
      <p:ext uri="{BB962C8B-B14F-4D97-AF65-F5344CB8AC3E}">
        <p14:creationId xmlns:p14="http://schemas.microsoft.com/office/powerpoint/2010/main" val="13651738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a:t>
            </a:r>
            <a:endParaRPr lang="nl-BE" dirty="0"/>
          </a:p>
        </p:txBody>
      </p:sp>
      <p:sp>
        <p:nvSpPr>
          <p:cNvPr id="3" name="Content Placeholder 2"/>
          <p:cNvSpPr>
            <a:spLocks noGrp="1"/>
          </p:cNvSpPr>
          <p:nvPr>
            <p:ph idx="1"/>
          </p:nvPr>
        </p:nvSpPr>
        <p:spPr/>
        <p:txBody>
          <a:bodyPr>
            <a:normAutofit fontScale="92500"/>
          </a:bodyPr>
          <a:lstStyle/>
          <a:p>
            <a:r>
              <a:rPr lang="en-US" dirty="0"/>
              <a:t>Release testing is the process of testing a particular release of a system that is intended for use outside of the development team</a:t>
            </a:r>
          </a:p>
          <a:p>
            <a:r>
              <a:rPr lang="en-US" dirty="0"/>
              <a:t>Primary goal: to convince the supplier of the system that it is good enough for use</a:t>
            </a:r>
          </a:p>
          <a:p>
            <a:r>
              <a:rPr lang="en-US" dirty="0"/>
              <a:t>Has to show that the system delivers its specified functionality, performance and dependability, and that it does not fail during normal use</a:t>
            </a:r>
          </a:p>
          <a:p>
            <a:r>
              <a:rPr lang="en-US" dirty="0"/>
              <a:t>Release testing is usually a black-box testing process where tests are derived from the system specification</a:t>
            </a:r>
            <a:endParaRPr lang="nl-BE" dirty="0"/>
          </a:p>
        </p:txBody>
      </p:sp>
    </p:spTree>
    <p:extLst>
      <p:ext uri="{BB962C8B-B14F-4D97-AF65-F5344CB8AC3E}">
        <p14:creationId xmlns:p14="http://schemas.microsoft.com/office/powerpoint/2010/main" val="135699585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Release testing and system testing</a:t>
            </a:r>
            <a:endParaRPr lang="nl-BE" dirty="0"/>
          </a:p>
        </p:txBody>
      </p:sp>
      <p:sp>
        <p:nvSpPr>
          <p:cNvPr id="3" name="Content Placeholder 2"/>
          <p:cNvSpPr>
            <a:spLocks noGrp="1"/>
          </p:cNvSpPr>
          <p:nvPr>
            <p:ph idx="1"/>
          </p:nvPr>
        </p:nvSpPr>
        <p:spPr/>
        <p:txBody>
          <a:bodyPr>
            <a:normAutofit/>
          </a:bodyPr>
          <a:lstStyle/>
          <a:p>
            <a:r>
              <a:rPr lang="en-US" dirty="0"/>
              <a:t>Release testing is a form of system testing</a:t>
            </a:r>
          </a:p>
          <a:p>
            <a:r>
              <a:rPr lang="en-US" dirty="0"/>
              <a:t>Important differences</a:t>
            </a:r>
          </a:p>
          <a:p>
            <a:pPr lvl="1"/>
            <a:r>
              <a:rPr lang="en-US" dirty="0"/>
              <a:t>A separate team that has not been involved in the system development, should be responsible for release testing</a:t>
            </a:r>
          </a:p>
          <a:p>
            <a:pPr lvl="1"/>
            <a:r>
              <a:rPr lang="en-US" dirty="0"/>
              <a:t>System testing by the development team should focus on discovering bugs in the system (defect testing)</a:t>
            </a:r>
          </a:p>
          <a:p>
            <a:pPr lvl="1"/>
            <a:r>
              <a:rPr lang="en-US" dirty="0"/>
              <a:t>The objective of release testing is to check that the system meets its requirements and is good enough for external use (validation testing)</a:t>
            </a:r>
          </a:p>
          <a:p>
            <a:endParaRPr lang="nl-BE" dirty="0"/>
          </a:p>
        </p:txBody>
      </p:sp>
    </p:spTree>
    <p:extLst>
      <p:ext uri="{BB962C8B-B14F-4D97-AF65-F5344CB8AC3E}">
        <p14:creationId xmlns:p14="http://schemas.microsoft.com/office/powerpoint/2010/main" val="346077756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Requirements-based testing</a:t>
            </a:r>
            <a:endParaRPr lang="nl-BE" dirty="0"/>
          </a:p>
        </p:txBody>
      </p:sp>
      <p:sp>
        <p:nvSpPr>
          <p:cNvPr id="3" name="Content Placeholder 2"/>
          <p:cNvSpPr>
            <a:spLocks noGrp="1"/>
          </p:cNvSpPr>
          <p:nvPr>
            <p:ph idx="1"/>
          </p:nvPr>
        </p:nvSpPr>
        <p:spPr/>
        <p:txBody>
          <a:bodyPr>
            <a:normAutofit/>
          </a:bodyPr>
          <a:lstStyle/>
          <a:p>
            <a:r>
              <a:rPr lang="en-US" dirty="0"/>
              <a:t>Requirements-based testing involves examining each requirement and developing a test or tests for it</a:t>
            </a:r>
          </a:p>
          <a:p>
            <a:r>
              <a:rPr lang="en-US" dirty="0"/>
              <a:t>MHC-PMS requirements</a:t>
            </a:r>
          </a:p>
          <a:p>
            <a:pPr lvl="1"/>
            <a:r>
              <a:rPr lang="en-US" dirty="0"/>
              <a:t>If a patient is known to be allergic to any particular medication, then prescription of that medication shall result in a warning message being issued to the system user</a:t>
            </a:r>
          </a:p>
          <a:p>
            <a:pPr lvl="1"/>
            <a:r>
              <a:rPr lang="en-US" dirty="0"/>
              <a:t>If a prescriber chooses to ignore an allergy warning, they shall provide a reason why this has been ignored</a:t>
            </a:r>
            <a:endParaRPr lang="nl-BE" dirty="0"/>
          </a:p>
        </p:txBody>
      </p:sp>
    </p:spTree>
    <p:extLst>
      <p:ext uri="{BB962C8B-B14F-4D97-AF65-F5344CB8AC3E}">
        <p14:creationId xmlns:p14="http://schemas.microsoft.com/office/powerpoint/2010/main" val="15533798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MHC-PMS Requirements tests</a:t>
            </a:r>
            <a:endParaRPr lang="nl-BE" dirty="0"/>
          </a:p>
        </p:txBody>
      </p:sp>
      <p:sp>
        <p:nvSpPr>
          <p:cNvPr id="3" name="Content Placeholder 2"/>
          <p:cNvSpPr>
            <a:spLocks noGrp="1"/>
          </p:cNvSpPr>
          <p:nvPr>
            <p:ph idx="1"/>
          </p:nvPr>
        </p:nvSpPr>
        <p:spPr/>
        <p:txBody>
          <a:bodyPr>
            <a:normAutofit fontScale="77500" lnSpcReduction="20000"/>
          </a:bodyPr>
          <a:lstStyle/>
          <a:p>
            <a:r>
              <a:rPr lang="en-US" dirty="0"/>
              <a:t>Set up a patient record with no known allergies. Prescribe medication for allergies that are known to exist. Check that a warning message is not issued by the system.</a:t>
            </a:r>
          </a:p>
          <a:p>
            <a:r>
              <a:rPr lang="en-US" dirty="0"/>
              <a:t>Set up a patient record with a known allergy. Prescribe the medication to that the patient is allergic to, and check that the warning is issued by the system.</a:t>
            </a:r>
          </a:p>
          <a:p>
            <a:r>
              <a:rPr lang="en-US" dirty="0"/>
              <a:t>Set up a patient record in which allergies to two or more drugs are recorded. Prescribe both of these drugs separately and check that the correct warning for each drug is issued.</a:t>
            </a:r>
          </a:p>
          <a:p>
            <a:r>
              <a:rPr lang="en-US" dirty="0"/>
              <a:t>Prescribe two drugs that the patient is allergic to. Check that two warnings are correctly issued.</a:t>
            </a:r>
          </a:p>
          <a:p>
            <a:r>
              <a:rPr lang="en-US" dirty="0"/>
              <a:t>Prescribe a drug that issues a warning and overrule that warning. Check that the system requires the user to provide information explaining why the warning was overruled. </a:t>
            </a:r>
          </a:p>
          <a:p>
            <a:endParaRPr lang="nl-BE" dirty="0"/>
          </a:p>
        </p:txBody>
      </p:sp>
      <p:sp>
        <p:nvSpPr>
          <p:cNvPr id="4" name="Rectangle 3"/>
          <p:cNvSpPr/>
          <p:nvPr/>
        </p:nvSpPr>
        <p:spPr>
          <a:xfrm>
            <a:off x="15788517" y="0"/>
            <a:ext cx="1127232" cy="486287"/>
          </a:xfrm>
          <a:prstGeom prst="rect">
            <a:avLst/>
          </a:prstGeom>
        </p:spPr>
        <p:txBody>
          <a:bodyPr wrap="none">
            <a:spAutoFit/>
          </a:bodyPr>
          <a:lstStyle/>
          <a:p>
            <a:r>
              <a:rPr lang="en-US" dirty="0">
                <a:solidFill>
                  <a:srgbClr val="FF0000"/>
                </a:solidFill>
                <a:latin typeface="UGent Panno Text" panose="02000506040000040003"/>
              </a:rPr>
              <a:t>EXAMPLE</a:t>
            </a:r>
            <a:endParaRPr lang="nl-BE" dirty="0">
              <a:solidFill>
                <a:srgbClr val="FF0000"/>
              </a:solidFill>
              <a:latin typeface="UGent Panno Text" panose="02000506040000040003"/>
            </a:endParaRPr>
          </a:p>
        </p:txBody>
      </p:sp>
    </p:spTree>
    <p:extLst>
      <p:ext uri="{BB962C8B-B14F-4D97-AF65-F5344CB8AC3E}">
        <p14:creationId xmlns:p14="http://schemas.microsoft.com/office/powerpoint/2010/main" val="223489613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Performance testing</a:t>
            </a:r>
            <a:endParaRPr lang="nl-BE" dirty="0"/>
          </a:p>
        </p:txBody>
      </p:sp>
      <p:sp>
        <p:nvSpPr>
          <p:cNvPr id="3" name="Content Placeholder 2"/>
          <p:cNvSpPr>
            <a:spLocks noGrp="1"/>
          </p:cNvSpPr>
          <p:nvPr>
            <p:ph idx="1"/>
          </p:nvPr>
        </p:nvSpPr>
        <p:spPr/>
        <p:txBody>
          <a:bodyPr>
            <a:normAutofit lnSpcReduction="10000"/>
          </a:bodyPr>
          <a:lstStyle/>
          <a:p>
            <a:r>
              <a:rPr lang="en-US" dirty="0"/>
              <a:t>Part of release testing may involve testing the emergent properties of a system, such as performance and reliability</a:t>
            </a:r>
          </a:p>
          <a:p>
            <a:r>
              <a:rPr lang="en-US" dirty="0"/>
              <a:t>Tests should reflect the profile of use of the system</a:t>
            </a:r>
          </a:p>
          <a:p>
            <a:r>
              <a:rPr lang="en-US" dirty="0"/>
              <a:t>Performance tests usually involve planning a series of tests where the load is steadily increased until the system performance becomes unacceptable</a:t>
            </a:r>
          </a:p>
          <a:p>
            <a:r>
              <a:rPr lang="en-US" dirty="0"/>
              <a:t>Stress testing is a form of performance testing where the system is deliberately overloaded to test its failure behavior</a:t>
            </a:r>
            <a:endParaRPr lang="nl-BE" dirty="0"/>
          </a:p>
        </p:txBody>
      </p:sp>
    </p:spTree>
    <p:extLst>
      <p:ext uri="{BB962C8B-B14F-4D97-AF65-F5344CB8AC3E}">
        <p14:creationId xmlns:p14="http://schemas.microsoft.com/office/powerpoint/2010/main" val="193157623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User testing</a:t>
            </a:r>
            <a:endParaRPr lang="nl-BE" dirty="0"/>
          </a:p>
        </p:txBody>
      </p:sp>
      <p:sp>
        <p:nvSpPr>
          <p:cNvPr id="3" name="Content Placeholder 2"/>
          <p:cNvSpPr>
            <a:spLocks noGrp="1"/>
          </p:cNvSpPr>
          <p:nvPr>
            <p:ph idx="1"/>
          </p:nvPr>
        </p:nvSpPr>
        <p:spPr/>
        <p:txBody>
          <a:bodyPr>
            <a:normAutofit/>
          </a:bodyPr>
          <a:lstStyle/>
          <a:p>
            <a:r>
              <a:rPr lang="en-US" dirty="0"/>
              <a:t>User or customer testing is a stage in the testing process in which users or customers provide input and advice on system testing</a:t>
            </a:r>
          </a:p>
          <a:p>
            <a:r>
              <a:rPr lang="en-US" dirty="0"/>
              <a:t>User testing is essential, even when comprehensive system and release testing have been carried out</a:t>
            </a:r>
          </a:p>
          <a:p>
            <a:pPr lvl="1"/>
            <a:r>
              <a:rPr lang="en-US" dirty="0"/>
              <a:t>Influences from the user’s working environment have a major effect on the reliability, performance, usability and robustness of a system</a:t>
            </a:r>
          </a:p>
          <a:p>
            <a:pPr lvl="1"/>
            <a:r>
              <a:rPr lang="en-US" dirty="0"/>
              <a:t>These cannot be replicated in a testing environment</a:t>
            </a:r>
            <a:endParaRPr lang="nl-BE" dirty="0"/>
          </a:p>
        </p:txBody>
      </p:sp>
    </p:spTree>
    <p:extLst>
      <p:ext uri="{BB962C8B-B14F-4D97-AF65-F5344CB8AC3E}">
        <p14:creationId xmlns:p14="http://schemas.microsoft.com/office/powerpoint/2010/main" val="204057010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Types of user testing</a:t>
            </a:r>
            <a:endParaRPr lang="nl-BE" dirty="0"/>
          </a:p>
        </p:txBody>
      </p:sp>
      <p:sp>
        <p:nvSpPr>
          <p:cNvPr id="3" name="Content Placeholder 2"/>
          <p:cNvSpPr>
            <a:spLocks noGrp="1"/>
          </p:cNvSpPr>
          <p:nvPr>
            <p:ph idx="1"/>
          </p:nvPr>
        </p:nvSpPr>
        <p:spPr/>
        <p:txBody>
          <a:bodyPr>
            <a:normAutofit lnSpcReduction="10000"/>
          </a:bodyPr>
          <a:lstStyle/>
          <a:p>
            <a:r>
              <a:rPr lang="en-US" dirty="0"/>
              <a:t>Alpha testing</a:t>
            </a:r>
          </a:p>
          <a:p>
            <a:pPr lvl="1"/>
            <a:r>
              <a:rPr lang="en-US" dirty="0"/>
              <a:t>Users of the software work with the development team to test the software at the developer’s site</a:t>
            </a:r>
          </a:p>
          <a:p>
            <a:r>
              <a:rPr lang="en-US" dirty="0"/>
              <a:t>Beta testing</a:t>
            </a:r>
          </a:p>
          <a:p>
            <a:pPr lvl="1"/>
            <a:r>
              <a:rPr lang="en-US" dirty="0"/>
              <a:t>A release of the software is made available to users to allow them to experiment and to raise problems that they discover with the system developers</a:t>
            </a:r>
          </a:p>
          <a:p>
            <a:r>
              <a:rPr lang="en-US" dirty="0"/>
              <a:t>Acceptance testing</a:t>
            </a:r>
          </a:p>
          <a:p>
            <a:pPr lvl="1"/>
            <a:r>
              <a:rPr lang="en-US" dirty="0"/>
              <a:t>Customers test a system to decide whether or not it is ready to be accepted from the system developers and deployed in the customer environment</a:t>
            </a:r>
          </a:p>
          <a:p>
            <a:pPr lvl="1"/>
            <a:r>
              <a:rPr lang="en-US" dirty="0"/>
              <a:t>Primarily for custom systems</a:t>
            </a:r>
          </a:p>
        </p:txBody>
      </p:sp>
    </p:spTree>
    <p:extLst>
      <p:ext uri="{BB962C8B-B14F-4D97-AF65-F5344CB8AC3E}">
        <p14:creationId xmlns:p14="http://schemas.microsoft.com/office/powerpoint/2010/main" val="26252906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lstStyle/>
          <a:p>
            <a:r>
              <a:rPr lang="nl-BE" dirty="0"/>
              <a:t>Key points</a:t>
            </a:r>
            <a:endParaRPr lang="en-GB" dirty="0"/>
          </a:p>
        </p:txBody>
      </p:sp>
    </p:spTree>
    <p:extLst>
      <p:ext uri="{BB962C8B-B14F-4D97-AF65-F5344CB8AC3E}">
        <p14:creationId xmlns:p14="http://schemas.microsoft.com/office/powerpoint/2010/main" val="39492133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nl-BE" dirty="0"/>
          </a:p>
        </p:txBody>
      </p:sp>
      <p:sp>
        <p:nvSpPr>
          <p:cNvPr id="3" name="Content Placeholder 2"/>
          <p:cNvSpPr>
            <a:spLocks noGrp="1"/>
          </p:cNvSpPr>
          <p:nvPr>
            <p:ph idx="1"/>
          </p:nvPr>
        </p:nvSpPr>
        <p:spPr/>
        <p:txBody>
          <a:bodyPr>
            <a:normAutofit lnSpcReduction="10000"/>
          </a:bodyPr>
          <a:lstStyle/>
          <a:p>
            <a:r>
              <a:rPr lang="en-US" dirty="0"/>
              <a:t>Testing can only show the presence of errors in a program</a:t>
            </a:r>
          </a:p>
          <a:p>
            <a:pPr lvl="1"/>
            <a:r>
              <a:rPr lang="en-US" dirty="0"/>
              <a:t>Cannot demonstrate that there are no remaining faults</a:t>
            </a:r>
          </a:p>
          <a:p>
            <a:r>
              <a:rPr lang="en-US" dirty="0"/>
              <a:t>Development testing is the responsibility of the software development team. A separate team should be responsible for testing a system before it is released to customers. </a:t>
            </a:r>
          </a:p>
          <a:p>
            <a:r>
              <a:rPr lang="en-US" dirty="0"/>
              <a:t>Development testing includes </a:t>
            </a:r>
          </a:p>
          <a:p>
            <a:pPr lvl="1"/>
            <a:r>
              <a:rPr lang="en-US" dirty="0"/>
              <a:t>Unit testing: test individual objects and methods </a:t>
            </a:r>
          </a:p>
          <a:p>
            <a:pPr lvl="1"/>
            <a:r>
              <a:rPr lang="en-US" dirty="0"/>
              <a:t>Component testing: test related groups of objects</a:t>
            </a:r>
          </a:p>
          <a:p>
            <a:pPr lvl="1"/>
            <a:r>
              <a:rPr lang="en-US" dirty="0"/>
              <a:t>System testing: test partial or complete systems</a:t>
            </a:r>
          </a:p>
          <a:p>
            <a:endParaRPr lang="nl-BE" dirty="0"/>
          </a:p>
        </p:txBody>
      </p:sp>
    </p:spTree>
    <p:extLst>
      <p:ext uri="{BB962C8B-B14F-4D97-AF65-F5344CB8AC3E}">
        <p14:creationId xmlns:p14="http://schemas.microsoft.com/office/powerpoint/2010/main" val="3100418144"/>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endParaRPr lang="nl-BE" dirty="0"/>
          </a:p>
        </p:txBody>
      </p:sp>
      <p:sp>
        <p:nvSpPr>
          <p:cNvPr id="3" name="Content Placeholder 2"/>
          <p:cNvSpPr>
            <a:spLocks noGrp="1"/>
          </p:cNvSpPr>
          <p:nvPr>
            <p:ph idx="1"/>
          </p:nvPr>
        </p:nvSpPr>
        <p:spPr/>
        <p:txBody>
          <a:bodyPr>
            <a:normAutofit fontScale="92500"/>
          </a:bodyPr>
          <a:lstStyle/>
          <a:p>
            <a:r>
              <a:rPr lang="en-US" dirty="0"/>
              <a:t>When testing software, you should try to ‘break’ the software by using experience and guidelines to choose types of test case that have been effective in discovering defects in other systems</a:t>
            </a:r>
          </a:p>
          <a:p>
            <a:r>
              <a:rPr lang="en-US" dirty="0"/>
              <a:t>Wherever possible, you should write automated tests. The tests are embedded in a program that can be run every time a change is made to a system.</a:t>
            </a:r>
          </a:p>
          <a:p>
            <a:r>
              <a:rPr lang="en-US" dirty="0"/>
              <a:t>Test-first development is an approach to development where tests are written before the code to be tested</a:t>
            </a:r>
            <a:endParaRPr lang="en-BE" dirty="0"/>
          </a:p>
          <a:p>
            <a:r>
              <a:rPr lang="en-BE" dirty="0"/>
              <a:t>B</a:t>
            </a:r>
            <a:r>
              <a:rPr lang="nl-NL" dirty="0"/>
              <a:t>e</a:t>
            </a:r>
            <a:r>
              <a:rPr lang="en-BE" dirty="0"/>
              <a:t>h</a:t>
            </a:r>
            <a:r>
              <a:rPr lang="nl-NL" dirty="0"/>
              <a:t>a</a:t>
            </a:r>
            <a:r>
              <a:rPr lang="en-BE" dirty="0" err="1"/>
              <a:t>vior</a:t>
            </a:r>
            <a:r>
              <a:rPr lang="en-BE" dirty="0"/>
              <a:t>-driven development </a:t>
            </a:r>
            <a:r>
              <a:rPr lang="nl-NL" dirty="0"/>
              <a:t>f</a:t>
            </a:r>
            <a:r>
              <a:rPr lang="en-BE" dirty="0"/>
              <a:t>o</a:t>
            </a:r>
            <a:r>
              <a:rPr lang="nl-NL" dirty="0"/>
              <a:t>c</a:t>
            </a:r>
            <a:r>
              <a:rPr lang="en-BE" dirty="0"/>
              <a:t>u</a:t>
            </a:r>
            <a:r>
              <a:rPr lang="nl-NL" dirty="0"/>
              <a:t>s</a:t>
            </a:r>
            <a:r>
              <a:rPr lang="en-BE" dirty="0"/>
              <a:t>s</a:t>
            </a:r>
            <a:r>
              <a:rPr lang="nl-NL" dirty="0"/>
              <a:t>e</a:t>
            </a:r>
            <a:r>
              <a:rPr lang="en-BE" dirty="0"/>
              <a:t>s </a:t>
            </a:r>
            <a:r>
              <a:rPr lang="nl-NL" dirty="0"/>
              <a:t>o</a:t>
            </a:r>
            <a:r>
              <a:rPr lang="en-BE" dirty="0"/>
              <a:t>n testing business functionalit</a:t>
            </a:r>
            <a:r>
              <a:rPr lang="en-GB" dirty="0"/>
              <a:t>y</a:t>
            </a:r>
          </a:p>
        </p:txBody>
      </p:sp>
    </p:spTree>
    <p:extLst>
      <p:ext uri="{BB962C8B-B14F-4D97-AF65-F5344CB8AC3E}">
        <p14:creationId xmlns:p14="http://schemas.microsoft.com/office/powerpoint/2010/main" val="24737930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a:t>
            </a:r>
            <a:endParaRPr lang="nl-BE" dirty="0"/>
          </a:p>
        </p:txBody>
      </p:sp>
      <p:sp>
        <p:nvSpPr>
          <p:cNvPr id="3" name="Content Placeholder 2"/>
          <p:cNvSpPr>
            <a:spLocks noGrp="1"/>
          </p:cNvSpPr>
          <p:nvPr>
            <p:ph idx="1"/>
          </p:nvPr>
        </p:nvSpPr>
        <p:spPr/>
        <p:txBody>
          <a:bodyPr>
            <a:normAutofit/>
          </a:bodyPr>
          <a:lstStyle/>
          <a:p>
            <a:r>
              <a:rPr lang="en-US" dirty="0"/>
              <a:t>Intended to show that a program does what it is intended to do and to discover program defects before it is put into use</a:t>
            </a:r>
          </a:p>
          <a:p>
            <a:pPr lvl="1"/>
            <a:r>
              <a:rPr lang="en-US" dirty="0"/>
              <a:t>When you test software, you execute a program using artificial data</a:t>
            </a:r>
          </a:p>
          <a:p>
            <a:pPr lvl="1"/>
            <a:r>
              <a:rPr lang="en-US" dirty="0"/>
              <a:t>You check the results of the test run for errors, anomalies or information about the program’s non-functional attributes</a:t>
            </a:r>
          </a:p>
          <a:p>
            <a:r>
              <a:rPr lang="en-US" dirty="0"/>
              <a:t>Can reveal the presence of errors NOT their absence</a:t>
            </a:r>
          </a:p>
        </p:txBody>
      </p:sp>
    </p:spTree>
    <p:extLst>
      <p:ext uri="{BB962C8B-B14F-4D97-AF65-F5344CB8AC3E}">
        <p14:creationId xmlns:p14="http://schemas.microsoft.com/office/powerpoint/2010/main" val="316159493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Program testing goals</a:t>
            </a:r>
            <a:endParaRPr lang="nl-BE" dirty="0"/>
          </a:p>
        </p:txBody>
      </p:sp>
      <p:sp>
        <p:nvSpPr>
          <p:cNvPr id="3" name="Content Placeholder 2"/>
          <p:cNvSpPr>
            <a:spLocks noGrp="1"/>
          </p:cNvSpPr>
          <p:nvPr>
            <p:ph idx="1"/>
          </p:nvPr>
        </p:nvSpPr>
        <p:spPr/>
        <p:txBody>
          <a:bodyPr>
            <a:normAutofit fontScale="92500" lnSpcReduction="20000"/>
          </a:bodyPr>
          <a:lstStyle/>
          <a:p>
            <a:r>
              <a:rPr lang="en-US" dirty="0"/>
              <a:t>Validation testing: to demonstrate to the developer and the customer that the software meets its requirements</a:t>
            </a:r>
          </a:p>
          <a:p>
            <a:pPr lvl="1"/>
            <a:r>
              <a:rPr lang="en-US" dirty="0"/>
              <a:t>For custom software: at least one test for every requirement in the requirements document</a:t>
            </a:r>
          </a:p>
          <a:p>
            <a:pPr lvl="1"/>
            <a:r>
              <a:rPr lang="en-US" dirty="0"/>
              <a:t>For generic software: tests for all of the system features, plus combinations of these features, that will be incorporated in the product release  </a:t>
            </a:r>
          </a:p>
          <a:p>
            <a:r>
              <a:rPr lang="en-US" dirty="0"/>
              <a:t>Defect testing: to discover situations in which the behavior of the software is incorrect, undesirable or does not conform to its specification</a:t>
            </a:r>
          </a:p>
          <a:p>
            <a:pPr lvl="1"/>
            <a:r>
              <a:rPr lang="en-US" dirty="0"/>
              <a:t>Concerned with rooting out undesirable system behavior such as system crashes, unwanted interactions with other systems, incorrect computations and data corruption</a:t>
            </a:r>
          </a:p>
          <a:p>
            <a:pPr lvl="1"/>
            <a:r>
              <a:rPr lang="en-US" dirty="0"/>
              <a:t>The test cases in defect testing can be deliberately obscure and need not reflect how the system is normally used</a:t>
            </a:r>
            <a:endParaRPr lang="nl-BE" dirty="0"/>
          </a:p>
        </p:txBody>
      </p:sp>
    </p:spTree>
    <p:extLst>
      <p:ext uri="{BB962C8B-B14F-4D97-AF65-F5344CB8AC3E}">
        <p14:creationId xmlns:p14="http://schemas.microsoft.com/office/powerpoint/2010/main" val="12318262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Input-output model of program testing</a:t>
            </a:r>
            <a:endParaRPr lang="nl-BE" dirty="0"/>
          </a:p>
        </p:txBody>
      </p:sp>
      <p:pic>
        <p:nvPicPr>
          <p:cNvPr id="5" name="Content Placeholder 3" descr="8.1 IOModelofTesting.eps"/>
          <p:cNvPicPr>
            <a:picLocks noGrp="1" noChangeAspect="1"/>
          </p:cNvPicPr>
          <p:nvPr>
            <p:ph idx="1"/>
          </p:nvPr>
        </p:nvPicPr>
        <p:blipFill>
          <a:blip r:embed="rId2"/>
          <a:srcRect l="-14077" r="-14077"/>
          <a:stretch>
            <a:fillRect/>
          </a:stretch>
        </p:blipFill>
        <p:spPr>
          <a:xfrm>
            <a:off x="2660908" y="1768260"/>
            <a:ext cx="12043701" cy="6623571"/>
          </a:xfrm>
        </p:spPr>
      </p:pic>
    </p:spTree>
    <p:extLst>
      <p:ext uri="{BB962C8B-B14F-4D97-AF65-F5344CB8AC3E}">
        <p14:creationId xmlns:p14="http://schemas.microsoft.com/office/powerpoint/2010/main" val="18296750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endParaRPr lang="nl-BE" dirty="0"/>
          </a:p>
        </p:txBody>
      </p:sp>
      <p:sp>
        <p:nvSpPr>
          <p:cNvPr id="3" name="Content Placeholder 2"/>
          <p:cNvSpPr>
            <a:spLocks noGrp="1"/>
          </p:cNvSpPr>
          <p:nvPr>
            <p:ph idx="1"/>
          </p:nvPr>
        </p:nvSpPr>
        <p:spPr>
          <a:xfrm>
            <a:off x="835825" y="1194364"/>
            <a:ext cx="15699575" cy="4492002"/>
          </a:xfrm>
        </p:spPr>
        <p:txBody>
          <a:bodyPr>
            <a:normAutofit lnSpcReduction="10000"/>
          </a:bodyPr>
          <a:lstStyle/>
          <a:p>
            <a:r>
              <a:rPr lang="en-US" dirty="0"/>
              <a:t>Software inspections </a:t>
            </a:r>
          </a:p>
          <a:p>
            <a:pPr lvl="1"/>
            <a:r>
              <a:rPr lang="en-US" dirty="0"/>
              <a:t>Concerned with analysis of the static system representation to discover problems (static verification)</a:t>
            </a:r>
          </a:p>
          <a:p>
            <a:pPr lvl="2"/>
            <a:r>
              <a:rPr lang="en-US" dirty="0"/>
              <a:t>May be supplemented by tool-based document and code analysis</a:t>
            </a:r>
          </a:p>
          <a:p>
            <a:r>
              <a:rPr lang="en-US" dirty="0"/>
              <a:t>Software testing </a:t>
            </a:r>
          </a:p>
          <a:p>
            <a:pPr lvl="1"/>
            <a:r>
              <a:rPr lang="en-US" dirty="0"/>
              <a:t>Concerned with exercising and observing product behavior (dynamic verification)</a:t>
            </a:r>
          </a:p>
          <a:p>
            <a:pPr lvl="2"/>
            <a:r>
              <a:rPr lang="en-US" dirty="0"/>
              <a:t>The system is executed with test data and its operational behavior is observed.</a:t>
            </a:r>
          </a:p>
          <a:p>
            <a:endParaRPr lang="nl-BE" dirty="0"/>
          </a:p>
        </p:txBody>
      </p:sp>
      <p:pic>
        <p:nvPicPr>
          <p:cNvPr id="4" name="Picture 3" descr="8.2 Inspections Testing.eps">
            <a:extLst>
              <a:ext uri="{FF2B5EF4-FFF2-40B4-BE49-F238E27FC236}">
                <a16:creationId xmlns:a16="http://schemas.microsoft.com/office/drawing/2014/main" id="{86E3E9C7-B659-489A-A7FF-9D601BC7A5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817707" y="5686366"/>
            <a:ext cx="9703259" cy="4067234"/>
          </a:xfrm>
          <a:prstGeom prst="rect">
            <a:avLst/>
          </a:prstGeom>
          <a:solidFill>
            <a:schemeClr val="bg1"/>
          </a:solidFill>
        </p:spPr>
      </p:pic>
    </p:spTree>
    <p:extLst>
      <p:ext uri="{BB962C8B-B14F-4D97-AF65-F5344CB8AC3E}">
        <p14:creationId xmlns:p14="http://schemas.microsoft.com/office/powerpoint/2010/main" val="23572924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Software inspections</a:t>
            </a:r>
            <a:endParaRPr lang="nl-BE" dirty="0"/>
          </a:p>
        </p:txBody>
      </p:sp>
      <p:sp>
        <p:nvSpPr>
          <p:cNvPr id="3" name="Content Placeholder 2"/>
          <p:cNvSpPr>
            <a:spLocks noGrp="1"/>
          </p:cNvSpPr>
          <p:nvPr>
            <p:ph idx="1"/>
          </p:nvPr>
        </p:nvSpPr>
        <p:spPr/>
        <p:txBody>
          <a:bodyPr>
            <a:normAutofit fontScale="77500" lnSpcReduction="20000"/>
          </a:bodyPr>
          <a:lstStyle/>
          <a:p>
            <a:r>
              <a:rPr lang="en-US" dirty="0"/>
              <a:t>These involve people examining the source representation with the aim of discovering anomalies and defects</a:t>
            </a:r>
          </a:p>
          <a:p>
            <a:r>
              <a:rPr lang="en-US" dirty="0"/>
              <a:t>Inspections do not require execution of a system so may be used before implementation</a:t>
            </a:r>
          </a:p>
          <a:p>
            <a:r>
              <a:rPr lang="en-US" dirty="0"/>
              <a:t>May be applied to any representation of the system (requirements, design, configuration data, test data, etc.)</a:t>
            </a:r>
          </a:p>
          <a:p>
            <a:r>
              <a:rPr lang="en-US" dirty="0"/>
              <a:t>Have been shown to be an effective technique for discovering program errors</a:t>
            </a:r>
          </a:p>
          <a:p>
            <a:r>
              <a:rPr lang="en-US" dirty="0"/>
              <a:t>Benefits</a:t>
            </a:r>
          </a:p>
          <a:p>
            <a:pPr lvl="1"/>
            <a:r>
              <a:rPr lang="en-US" dirty="0"/>
              <a:t>During testing, errors can mask (hide) other errors</a:t>
            </a:r>
          </a:p>
          <a:p>
            <a:pPr lvl="2"/>
            <a:r>
              <a:rPr lang="en-US" dirty="0"/>
              <a:t>Because inspection is a static process, you don’t have to be concerned with interactions between errors</a:t>
            </a:r>
          </a:p>
          <a:p>
            <a:pPr lvl="1"/>
            <a:r>
              <a:rPr lang="en-US" dirty="0"/>
              <a:t>Incomplete versions of a system can be inspected without additional costs</a:t>
            </a:r>
          </a:p>
          <a:p>
            <a:pPr lvl="2"/>
            <a:r>
              <a:rPr lang="en-US" dirty="0"/>
              <a:t>If a program is incomplete, then you need to develop specialized test harnesses to test the parts that are available</a:t>
            </a:r>
          </a:p>
          <a:p>
            <a:pPr lvl="1"/>
            <a:r>
              <a:rPr lang="en-US" dirty="0"/>
              <a:t>As well as searching for program defects, an inspection can also consider broader quality attributes of a program, such as compliance with standards, portability and maintainability</a:t>
            </a:r>
            <a:endParaRPr lang="nl-BE" dirty="0"/>
          </a:p>
          <a:p>
            <a:pPr lvl="1"/>
            <a:endParaRPr lang="nl-BE" dirty="0"/>
          </a:p>
        </p:txBody>
      </p:sp>
    </p:spTree>
    <p:extLst>
      <p:ext uri="{BB962C8B-B14F-4D97-AF65-F5344CB8AC3E}">
        <p14:creationId xmlns:p14="http://schemas.microsoft.com/office/powerpoint/2010/main" val="322644413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Inspections and testing</a:t>
            </a:r>
            <a:endParaRPr lang="nl-BE" dirty="0"/>
          </a:p>
        </p:txBody>
      </p:sp>
      <p:sp>
        <p:nvSpPr>
          <p:cNvPr id="3" name="Content Placeholder 2"/>
          <p:cNvSpPr>
            <a:spLocks noGrp="1"/>
          </p:cNvSpPr>
          <p:nvPr>
            <p:ph idx="1"/>
          </p:nvPr>
        </p:nvSpPr>
        <p:spPr/>
        <p:txBody>
          <a:bodyPr>
            <a:normAutofit/>
          </a:bodyPr>
          <a:lstStyle/>
          <a:p>
            <a:r>
              <a:rPr lang="en-US" dirty="0"/>
              <a:t>Inspections and testing are complementary and not opposing verification techniques</a:t>
            </a:r>
          </a:p>
          <a:p>
            <a:r>
              <a:rPr lang="en-US" dirty="0"/>
              <a:t>Both should be used</a:t>
            </a:r>
          </a:p>
          <a:p>
            <a:r>
              <a:rPr lang="en-US" dirty="0"/>
              <a:t>Inspections can check conformance with a specification but not conformance with the customer’s real requirements</a:t>
            </a:r>
          </a:p>
          <a:p>
            <a:r>
              <a:rPr lang="en-US" dirty="0"/>
              <a:t>Inspections cannot check non-functional characteristics such as performance, usability, etc.</a:t>
            </a:r>
          </a:p>
          <a:p>
            <a:endParaRPr lang="nl-BE" dirty="0"/>
          </a:p>
        </p:txBody>
      </p:sp>
    </p:spTree>
    <p:extLst>
      <p:ext uri="{BB962C8B-B14F-4D97-AF65-F5344CB8AC3E}">
        <p14:creationId xmlns:p14="http://schemas.microsoft.com/office/powerpoint/2010/main" val="3243148347"/>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Universiteit Gent">
      <a:majorFont>
        <a:latin typeface="Arial"/>
        <a:ea typeface=""/>
        <a:cs typeface=""/>
      </a:majorFont>
      <a:minorFont>
        <a:latin typeface="Arial"/>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w="31750">
          <a:solidFill>
            <a:srgbClr val="1E64C8"/>
          </a:solid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lnDef>
      <a:spPr>
        <a:ln w="31750">
          <a:solidFill>
            <a:srgbClr val="1E64C8"/>
          </a:solidFill>
          <a:headEnd type="triangle" w="lg" len="lg"/>
          <a:tailEnd type="triangle" w="lg" len="lg"/>
        </a:ln>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lnSpc>
            <a:spcPct val="120000"/>
          </a:lnSpc>
          <a:defRPr sz="2500" smtClean="0"/>
        </a:defPPr>
      </a:lstStyle>
    </a:txDef>
  </a:objectDefaults>
  <a:extraClrSchemeLst/>
  <a:extLst>
    <a:ext uri="{05A4C25C-085E-4340-85A3-A5531E510DB2}">
      <thm15:themeFamily xmlns:thm15="http://schemas.microsoft.com/office/thememl/2012/main" name="Presentation-UK-EA_1_0_13.potx" id="{3422B44F-9C4A-4B5C-86EE-8C047584F1CF}" vid="{C5508D21-9C79-4514-B72F-1DB3438D53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3835</TotalTime>
  <Words>2923</Words>
  <Application>Microsoft Office PowerPoint</Application>
  <PresentationFormat>Custom</PresentationFormat>
  <Paragraphs>223</Paragraphs>
  <Slides>39</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39</vt:i4>
      </vt:variant>
    </vt:vector>
  </HeadingPairs>
  <TitlesOfParts>
    <vt:vector size="44" baseType="lpstr">
      <vt:lpstr>Arial</vt:lpstr>
      <vt:lpstr>Calibri</vt:lpstr>
      <vt:lpstr>Times New Roman</vt:lpstr>
      <vt:lpstr>UGent Panno Text</vt:lpstr>
      <vt:lpstr>Office Theme</vt:lpstr>
      <vt:lpstr>PowerPoint Presentation</vt:lpstr>
      <vt:lpstr>Software testing</vt:lpstr>
      <vt:lpstr>Overview</vt:lpstr>
      <vt:lpstr>Program testing</vt:lpstr>
      <vt:lpstr>Program testing goals</vt:lpstr>
      <vt:lpstr>Input-output model of program testing</vt:lpstr>
      <vt:lpstr>Inspections and testing</vt:lpstr>
      <vt:lpstr>Software inspections</vt:lpstr>
      <vt:lpstr>Inspections and testing</vt:lpstr>
      <vt:lpstr>White box vs black box testing</vt:lpstr>
      <vt:lpstr>Code coverage</vt:lpstr>
      <vt:lpstr>Decision and loop coverage</vt:lpstr>
      <vt:lpstr>Development testing</vt:lpstr>
      <vt:lpstr>Development testing</vt:lpstr>
      <vt:lpstr>Automated testing</vt:lpstr>
      <vt:lpstr>Choosing Unit test cases</vt:lpstr>
      <vt:lpstr>Testing strategies</vt:lpstr>
      <vt:lpstr>Equivalence partitioning</vt:lpstr>
      <vt:lpstr>Equivalence partitions</vt:lpstr>
      <vt:lpstr>Testing guidelines</vt:lpstr>
      <vt:lpstr>Testing policies</vt:lpstr>
      <vt:lpstr>Test-driven development</vt:lpstr>
      <vt:lpstr>Test-driven development</vt:lpstr>
      <vt:lpstr>TDD process activities</vt:lpstr>
      <vt:lpstr>Benefits of test-driven development</vt:lpstr>
      <vt:lpstr>Regression testing</vt:lpstr>
      <vt:lpstr>Behavior driven development</vt:lpstr>
      <vt:lpstr>Behavior versus Test driven development</vt:lpstr>
      <vt:lpstr>Release and user testing</vt:lpstr>
      <vt:lpstr>Release testing</vt:lpstr>
      <vt:lpstr>Release testing and system testing</vt:lpstr>
      <vt:lpstr>Requirements-based testing</vt:lpstr>
      <vt:lpstr>MHC-PMS Requirements tests</vt:lpstr>
      <vt:lpstr>Performance testing</vt:lpstr>
      <vt:lpstr>User testing</vt:lpstr>
      <vt:lpstr>Types of user testing</vt:lpstr>
      <vt:lpstr>Key points</vt:lpstr>
      <vt:lpstr>Key points</vt:lpstr>
      <vt:lpstr>Key points</vt:lpstr>
    </vt:vector>
  </TitlesOfParts>
  <Company>UGent</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Bruno Volckaert</dc:creator>
  <cp:lastModifiedBy>Bruno Volckaert (UGent-imec)</cp:lastModifiedBy>
  <cp:revision>164</cp:revision>
  <dcterms:created xsi:type="dcterms:W3CDTF">2016-09-27T07:14:09Z</dcterms:created>
  <dcterms:modified xsi:type="dcterms:W3CDTF">2021-07-30T07:27:48Z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Licensed to">
    <vt:lpwstr>Ghent University</vt:lpwstr>
  </property>
  <property fmtid="{D5CDD505-2E9C-101B-9397-08002B2CF9AE}" pid="3" name="Version">
    <vt:lpwstr>1.0</vt:lpwstr>
  </property>
  <property fmtid="{D5CDD505-2E9C-101B-9397-08002B2CF9AE}" pid="4" name="Date">
    <vt:filetime>2016-09-20T22:00:00Z</vt:filetime>
  </property>
  <property fmtid="{D5CDD505-2E9C-101B-9397-08002B2CF9AE}" pid="5" name="Build">
    <vt:i4>13</vt:i4>
  </property>
  <property fmtid="{D5CDD505-2E9C-101B-9397-08002B2CF9AE}" pid="6" name="Cmt 1">
    <vt:lpwstr>create</vt:lpwstr>
  </property>
  <property fmtid="{D5CDD505-2E9C-101B-9397-08002B2CF9AE}" pid="7" name="Cmt 2">
    <vt:lpwstr>1st draft</vt:lpwstr>
  </property>
  <property fmtid="{D5CDD505-2E9C-101B-9397-08002B2CF9AE}" pid="8" name="Cmt 3">
    <vt:lpwstr>Corporate splitt off</vt:lpwstr>
  </property>
  <property fmtid="{D5CDD505-2E9C-101B-9397-08002B2CF9AE}" pid="9" name="Cmt 4">
    <vt:lpwstr>2nd draft</vt:lpwstr>
  </property>
  <property fmtid="{D5CDD505-2E9C-101B-9397-08002B2CF9AE}" pid="10" name="Cmt 5">
    <vt:lpwstr>set text box and shape defaults</vt:lpwstr>
  </property>
  <property fmtid="{D5CDD505-2E9C-101B-9397-08002B2CF9AE}" pid="11" name="Cmt 6">
    <vt:lpwstr>end slide text acc. to letter</vt:lpwstr>
  </property>
  <property fmtid="{D5CDD505-2E9C-101B-9397-08002B2CF9AE}" pid="12" name="Cmt 7">
    <vt:lpwstr>logo opening slide sharpened</vt:lpwstr>
  </property>
  <property fmtid="{D5CDD505-2E9C-101B-9397-08002B2CF9AE}" pid="13" name="Cmt 8-9">
    <vt:lpwstr>comments 19-9-2016</vt:lpwstr>
  </property>
  <property fmtid="{D5CDD505-2E9C-101B-9397-08002B2CF9AE}" pid="14" name="Cmt 10">
    <vt:lpwstr>social media data redesigned</vt:lpwstr>
  </property>
  <property fmtid="{D5CDD505-2E9C-101B-9397-08002B2CF9AE}" pid="15" name="Cmt 11">
    <vt:lpwstr>Title Slide renamed to TitleSlide</vt:lpwstr>
  </property>
  <property fmtid="{D5CDD505-2E9C-101B-9397-08002B2CF9AE}" pid="16" name="Cmt 12">
    <vt:lpwstr>Title and text size</vt:lpwstr>
  </property>
  <property fmtid="{D5CDD505-2E9C-101B-9397-08002B2CF9AE}" pid="17" name="Cmt 13">
    <vt:lpwstr>socmed pictos &gt; normal view</vt:lpwstr>
  </property>
</Properties>
</file>