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9" r:id="rId2"/>
    <p:sldId id="256" r:id="rId3"/>
    <p:sldId id="261" r:id="rId4"/>
    <p:sldId id="268" r:id="rId5"/>
    <p:sldId id="269" r:id="rId6"/>
    <p:sldId id="266" r:id="rId7"/>
    <p:sldId id="270" r:id="rId8"/>
    <p:sldId id="271" r:id="rId9"/>
    <p:sldId id="272" r:id="rId10"/>
    <p:sldId id="273" r:id="rId11"/>
    <p:sldId id="275" r:id="rId12"/>
    <p:sldId id="277" r:id="rId13"/>
    <p:sldId id="278" r:id="rId14"/>
    <p:sldId id="280" r:id="rId15"/>
    <p:sldId id="283" r:id="rId16"/>
    <p:sldId id="285" r:id="rId17"/>
    <p:sldId id="290" r:id="rId18"/>
    <p:sldId id="291" r:id="rId19"/>
    <p:sldId id="292" r:id="rId20"/>
    <p:sldId id="293" r:id="rId21"/>
    <p:sldId id="294" r:id="rId22"/>
    <p:sldId id="297" r:id="rId23"/>
    <p:sldId id="298" r:id="rId24"/>
    <p:sldId id="299" r:id="rId25"/>
    <p:sldId id="300" r:id="rId26"/>
    <p:sldId id="317" r:id="rId27"/>
    <p:sldId id="310" r:id="rId28"/>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84102" autoAdjust="0"/>
  </p:normalViewPr>
  <p:slideViewPr>
    <p:cSldViewPr snapToGrid="0" showGuides="1">
      <p:cViewPr varScale="1">
        <p:scale>
          <a:sx n="110" d="100"/>
          <a:sy n="110" d="100"/>
        </p:scale>
        <p:origin x="3750" y="126"/>
      </p:cViewPr>
      <p:guideLst>
        <p:guide orient="horz" pos="3072"/>
        <p:guide pos="54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30/07/2021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55688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30/07/2021</a:t>
            </a:fld>
            <a:endParaRPr lang="en-GB"/>
          </a:p>
        </p:txBody>
      </p:sp>
      <p:sp>
        <p:nvSpPr>
          <p:cNvPr id="3" name="Footer Placeholder 2"/>
          <p:cNvSpPr>
            <a:spLocks noGrp="1"/>
          </p:cNvSpPr>
          <p:nvPr>
            <p:ph type="ftr" sz="quarter" idx="11"/>
          </p:nvPr>
        </p:nvSpPr>
        <p:spPr/>
        <p:txBody>
          <a:bodyPr/>
          <a:lstStyle/>
          <a:p>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dirty="0"/>
              <a:t>Click to edit Master title style</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
        <p:nvSpPr>
          <p:cNvPr id="1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UGent Panno Text" panose="02000506040000040003" pitchFamily="50" charset="0"/>
              </a:defRPr>
            </a:lvl1pPr>
          </a:lstStyle>
          <a:p>
            <a:r>
              <a:rPr lang="en-US" noProof="0" dirty="0"/>
              <a:t>Click to edit Master title style</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atin typeface="UGent Panno Text" panose="02000506040000040003" pitchFamily="50" charset="0"/>
              </a:defRPr>
            </a:lvl1pPr>
            <a:lvl2pPr marL="1170000" indent="-450000">
              <a:lnSpc>
                <a:spcPct val="120000"/>
              </a:lnSpc>
              <a:defRPr sz="3600">
                <a:latin typeface="UGent Panno Text" panose="02000506040000040003" pitchFamily="50" charset="0"/>
              </a:defRPr>
            </a:lvl2pPr>
            <a:lvl3pPr marL="1756800" indent="-450000" defTabSz="457200">
              <a:lnSpc>
                <a:spcPct val="120000"/>
              </a:lnSpc>
              <a:defRPr sz="2800">
                <a:latin typeface="UGent Panno Text" panose="02000506040000040003" pitchFamily="50" charset="0"/>
              </a:defRPr>
            </a:lvl3pPr>
            <a:lvl4pPr marL="2329200" indent="-550800" defTabSz="457200">
              <a:lnSpc>
                <a:spcPct val="120000"/>
              </a:lnSpc>
              <a:defRPr sz="2400">
                <a:latin typeface="UGent Panno Text" panose="02000506040000040003" pitchFamily="50" charset="0"/>
              </a:defRPr>
            </a:lvl4pPr>
            <a:lvl5pPr marL="2962800" indent="-442800" defTabSz="457200">
              <a:lnSpc>
                <a:spcPct val="120000"/>
              </a:lnSpc>
              <a:buFont typeface="Arial" panose="020B0604020202020204" pitchFamily="34" charset="0"/>
              <a:buChar char="̶"/>
              <a:defRPr sz="2000">
                <a:latin typeface="UGent Panno Text" panose="02000506040000040003" pitchFamily="50"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30/07/2021</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7"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dirty="0">
                <a:solidFill>
                  <a:schemeClr val="tx1"/>
                </a:solidFill>
                <a:latin typeface="Times New Roman" panose="02020603050405020304" pitchFamily="18" charset="0"/>
              </a:rPr>
              <a:t> </a:t>
            </a:r>
          </a:p>
        </p:txBody>
      </p:sp>
      <p:sp>
        <p:nvSpPr>
          <p:cNvPr id="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BE" altLang="en-US" sz="1564" i="0" dirty="0">
                <a:solidFill>
                  <a:schemeClr val="tx1"/>
                </a:solidFill>
                <a:latin typeface="UGent Panno Text" panose="02000506040000040003" pitchFamily="50" charset="0"/>
              </a:rPr>
              <a:t>D</a:t>
            </a:r>
            <a:r>
              <a:rPr lang="nl-NL" altLang="en-US" sz="1564" i="0" dirty="0">
                <a:solidFill>
                  <a:schemeClr val="tx1"/>
                </a:solidFill>
                <a:latin typeface="UGent Panno Text" panose="02000506040000040003" pitchFamily="50" charset="0"/>
              </a:rPr>
              <a:t>e</a:t>
            </a:r>
            <a:r>
              <a:rPr lang="en-BE" altLang="en-US" sz="1564" i="0" dirty="0">
                <a:solidFill>
                  <a:schemeClr val="tx1"/>
                </a:solidFill>
                <a:latin typeface="UGent Panno Text" panose="02000506040000040003" pitchFamily="50" charset="0"/>
              </a:rPr>
              <a:t>v</a:t>
            </a:r>
            <a:r>
              <a:rPr lang="nl-NL" altLang="en-US" sz="1564" i="0" dirty="0">
                <a:solidFill>
                  <a:schemeClr val="tx1"/>
                </a:solidFill>
                <a:latin typeface="UGent Panno Text" panose="02000506040000040003" pitchFamily="50" charset="0"/>
              </a:rPr>
              <a:t>O</a:t>
            </a:r>
            <a:r>
              <a:rPr lang="en-BE" altLang="en-US" sz="1564" i="0" dirty="0">
                <a:solidFill>
                  <a:schemeClr val="tx1"/>
                </a:solidFill>
                <a:latin typeface="UGent Panno Text" panose="02000506040000040003" pitchFamily="50" charset="0"/>
              </a:rPr>
              <a:t>p</a:t>
            </a:r>
            <a:r>
              <a:rPr lang="nl-NL" altLang="en-US" sz="1564" i="0" dirty="0">
                <a:solidFill>
                  <a:schemeClr val="tx1"/>
                </a:solidFill>
                <a:latin typeface="UGent Panno Text" panose="02000506040000040003" pitchFamily="50" charset="0"/>
              </a:rPr>
              <a:t>s</a:t>
            </a:r>
            <a:r>
              <a:rPr lang="en-BE" altLang="en-US" sz="1564" i="0" dirty="0">
                <a:solidFill>
                  <a:schemeClr val="tx1"/>
                </a:solidFill>
                <a:latin typeface="UGent Panno Text" panose="02000506040000040003" pitchFamily="50" charset="0"/>
              </a:rPr>
              <a:t> </a:t>
            </a:r>
            <a:r>
              <a:rPr lang="en-GB" altLang="en-US" sz="1564" i="0" baseline="0" dirty="0">
                <a:solidFill>
                  <a:schemeClr val="tx1"/>
                </a:solidFill>
                <a:latin typeface="UGent Panno Text" panose="02000506040000040003" pitchFamily="50" charset="0"/>
              </a:rPr>
              <a:t>– Configuration </a:t>
            </a:r>
            <a:r>
              <a:rPr lang="en-BE" altLang="en-US" sz="1564" i="0" baseline="0" dirty="0">
                <a:solidFill>
                  <a:schemeClr val="tx1"/>
                </a:solidFill>
                <a:latin typeface="UGent Panno Text" panose="02000506040000040003" pitchFamily="50" charset="0"/>
              </a:rPr>
              <a:t>M</a:t>
            </a:r>
            <a:r>
              <a:rPr lang="en-GB" altLang="en-US" sz="1564" i="0" baseline="0" dirty="0" err="1">
                <a:solidFill>
                  <a:schemeClr val="tx1"/>
                </a:solidFill>
                <a:latin typeface="UGent Panno Text" panose="02000506040000040003" pitchFamily="50" charset="0"/>
              </a:rPr>
              <a:t>anagement</a:t>
            </a:r>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noProof="0"/>
              <a:t>Click to edit Master title style</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30/07/2021</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11"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30/07/2021</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a:xfrm>
            <a:off x="15590520" y="8948703"/>
            <a:ext cx="921880" cy="519289"/>
          </a:xfrm>
          <a:prstGeom prst="rect">
            <a:avLst/>
          </a:prstGeom>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
        <p:nvSpPr>
          <p:cNvPr id="8"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9"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30/07/2021</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latin typeface="UGent Panno Text" panose="02000506040000040003" pitchFamily="50" charset="0"/>
              </a:defRPr>
            </a:lvl1pPr>
          </a:lstStyle>
          <a:p>
            <a:fld id="{434BA3CA-1064-434F-B179-AB3B0298C0D6}" type="datetime1">
              <a:rPr lang="en-GB" smtClean="0"/>
              <a:pPr/>
              <a:t>30/07/2021</a:t>
            </a:fld>
            <a:endParaRPr lang="en-GB"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latin typeface="UGent Panno Text" panose="02000506040000040003" pitchFamily="50" charset="0"/>
              </a:defRPr>
            </a:lvl1pPr>
          </a:lstStyle>
          <a:p>
            <a:endParaRPr lang="en-GB"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UGent Panno Text" panose="02000506040000040003" pitchFamily="50" charset="0"/>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UGent Panno Text" panose="02000506040000040003" pitchFamily="50" charset="0"/>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endParaRPr lang="nl-BE" dirty="0"/>
          </a:p>
        </p:txBody>
      </p:sp>
      <p:sp>
        <p:nvSpPr>
          <p:cNvPr id="3" name="Content Placeholder 2"/>
          <p:cNvSpPr>
            <a:spLocks noGrp="1"/>
          </p:cNvSpPr>
          <p:nvPr>
            <p:ph idx="1"/>
          </p:nvPr>
        </p:nvSpPr>
        <p:spPr/>
        <p:txBody>
          <a:bodyPr>
            <a:normAutofit/>
          </a:bodyPr>
          <a:lstStyle/>
          <a:p>
            <a:r>
              <a:rPr lang="en-US" dirty="0"/>
              <a:t>Baselines allow you to define what components are included in a version of a particular system</a:t>
            </a:r>
          </a:p>
          <a:p>
            <a:r>
              <a:rPr lang="en-US" dirty="0"/>
              <a:t>Baselines are important because you often have to recreate a specific version of a complete system</a:t>
            </a:r>
          </a:p>
          <a:p>
            <a:pPr lvl="1"/>
            <a:r>
              <a:rPr lang="en-US" dirty="0"/>
              <a:t>For example, a product line may be instantiated so that there are individual system versions for different customers. You may have to recreate the version delivered to a specific customer if, for example, that customer reports bugs in their system that have to be repaired</a:t>
            </a:r>
          </a:p>
          <a:p>
            <a:endParaRPr lang="nl-BE" dirty="0"/>
          </a:p>
        </p:txBody>
      </p:sp>
    </p:spTree>
    <p:extLst>
      <p:ext uri="{BB962C8B-B14F-4D97-AF65-F5344CB8AC3E}">
        <p14:creationId xmlns:p14="http://schemas.microsoft.com/office/powerpoint/2010/main" val="299945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systems</a:t>
            </a:r>
            <a:endParaRPr lang="nl-BE" dirty="0"/>
          </a:p>
        </p:txBody>
      </p:sp>
      <p:sp>
        <p:nvSpPr>
          <p:cNvPr id="3" name="Content Placeholder 2"/>
          <p:cNvSpPr>
            <a:spLocks noGrp="1"/>
          </p:cNvSpPr>
          <p:nvPr>
            <p:ph idx="1"/>
          </p:nvPr>
        </p:nvSpPr>
        <p:spPr/>
        <p:txBody>
          <a:bodyPr>
            <a:normAutofit fontScale="77500" lnSpcReduction="20000"/>
          </a:bodyPr>
          <a:lstStyle/>
          <a:p>
            <a:r>
              <a:rPr lang="en-US" dirty="0"/>
              <a:t>Version control (VC) systems identify, store and control access to the different versions of components</a:t>
            </a:r>
          </a:p>
          <a:p>
            <a:r>
              <a:rPr lang="en-US" dirty="0"/>
              <a:t>There are two types of modern version control system </a:t>
            </a:r>
          </a:p>
          <a:p>
            <a:pPr lvl="1"/>
            <a:r>
              <a:rPr lang="en-US" dirty="0"/>
              <a:t>Centralized systems</a:t>
            </a:r>
          </a:p>
          <a:p>
            <a:pPr lvl="2"/>
            <a:r>
              <a:rPr lang="en-US" dirty="0"/>
              <a:t>Single master repository that maintains all versions of the software components that are being developed</a:t>
            </a:r>
          </a:p>
          <a:p>
            <a:pPr lvl="2"/>
            <a:r>
              <a:rPr lang="en-US" dirty="0"/>
              <a:t>Subversion is a widely used example of a centralized VC system</a:t>
            </a:r>
          </a:p>
          <a:p>
            <a:pPr lvl="1"/>
            <a:r>
              <a:rPr lang="en-US" dirty="0"/>
              <a:t>Distributed systems</a:t>
            </a:r>
          </a:p>
          <a:p>
            <a:pPr lvl="2"/>
            <a:r>
              <a:rPr lang="en-US" dirty="0"/>
              <a:t>Multiple versions of the component repository exist at the same time</a:t>
            </a:r>
          </a:p>
          <a:p>
            <a:pPr lvl="2"/>
            <a:r>
              <a:rPr lang="en-US" dirty="0"/>
              <a:t>Git is a widely-used example of a distributed VC system</a:t>
            </a:r>
          </a:p>
          <a:p>
            <a:r>
              <a:rPr lang="en-US" dirty="0"/>
              <a:t>Key features</a:t>
            </a:r>
          </a:p>
          <a:p>
            <a:pPr lvl="1"/>
            <a:r>
              <a:rPr lang="en-US" dirty="0"/>
              <a:t>Version and release identification </a:t>
            </a:r>
          </a:p>
          <a:p>
            <a:pPr lvl="1"/>
            <a:r>
              <a:rPr lang="en-US" dirty="0"/>
              <a:t>Change history recording </a:t>
            </a:r>
          </a:p>
          <a:p>
            <a:pPr lvl="1"/>
            <a:r>
              <a:rPr lang="en-US" dirty="0"/>
              <a:t>Support for independent development </a:t>
            </a:r>
          </a:p>
          <a:p>
            <a:pPr lvl="1"/>
            <a:r>
              <a:rPr lang="en-US" dirty="0"/>
              <a:t>Project support</a:t>
            </a:r>
          </a:p>
          <a:p>
            <a:pPr lvl="1"/>
            <a:r>
              <a:rPr lang="en-US" dirty="0"/>
              <a:t>Storage management</a:t>
            </a:r>
          </a:p>
          <a:p>
            <a:endParaRPr lang="en-US" dirty="0"/>
          </a:p>
          <a:p>
            <a:pPr lvl="1"/>
            <a:endParaRPr lang="en-US" dirty="0"/>
          </a:p>
          <a:p>
            <a:endParaRPr lang="nl-BE" dirty="0"/>
          </a:p>
        </p:txBody>
      </p:sp>
    </p:spTree>
    <p:extLst>
      <p:ext uri="{BB962C8B-B14F-4D97-AF65-F5344CB8AC3E}">
        <p14:creationId xmlns:p14="http://schemas.microsoft.com/office/powerpoint/2010/main" val="393067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repository and private workspaces</a:t>
            </a:r>
            <a:endParaRPr lang="nl-BE" dirty="0"/>
          </a:p>
        </p:txBody>
      </p:sp>
      <p:sp>
        <p:nvSpPr>
          <p:cNvPr id="3" name="Content Placeholder 2"/>
          <p:cNvSpPr>
            <a:spLocks noGrp="1"/>
          </p:cNvSpPr>
          <p:nvPr>
            <p:ph idx="1"/>
          </p:nvPr>
        </p:nvSpPr>
        <p:spPr/>
        <p:txBody>
          <a:bodyPr>
            <a:normAutofit/>
          </a:bodyPr>
          <a:lstStyle/>
          <a:p>
            <a:r>
              <a:rPr lang="en-US" dirty="0"/>
              <a:t>To support independent development without interference, version control systems use the concept of a project repository and a private workspace</a:t>
            </a:r>
          </a:p>
          <a:p>
            <a:pPr lvl="1"/>
            <a:r>
              <a:rPr lang="en-US" dirty="0"/>
              <a:t>The project repository maintains the ‘master’ version of all components</a:t>
            </a:r>
          </a:p>
          <a:p>
            <a:pPr lvl="1"/>
            <a:r>
              <a:rPr lang="en-US" dirty="0"/>
              <a:t>When modifying components, developers copy (check-out) these from the repository into their workspace and work on these copies</a:t>
            </a:r>
          </a:p>
          <a:p>
            <a:pPr lvl="1"/>
            <a:r>
              <a:rPr lang="en-US" dirty="0"/>
              <a:t>When they have finished their changes, the changed components are returned (checked-in) to the repository</a:t>
            </a:r>
            <a:endParaRPr lang="nl-BE" dirty="0"/>
          </a:p>
        </p:txBody>
      </p:sp>
    </p:spTree>
    <p:extLst>
      <p:ext uri="{BB962C8B-B14F-4D97-AF65-F5344CB8AC3E}">
        <p14:creationId xmlns:p14="http://schemas.microsoft.com/office/powerpoint/2010/main" val="26515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version control</a:t>
            </a:r>
            <a:endParaRPr lang="nl-BE" dirty="0"/>
          </a:p>
        </p:txBody>
      </p:sp>
      <p:sp>
        <p:nvSpPr>
          <p:cNvPr id="3" name="Content Placeholder 2"/>
          <p:cNvSpPr>
            <a:spLocks noGrp="1"/>
          </p:cNvSpPr>
          <p:nvPr>
            <p:ph idx="1"/>
          </p:nvPr>
        </p:nvSpPr>
        <p:spPr>
          <a:xfrm>
            <a:off x="835825" y="1194364"/>
            <a:ext cx="8612975" cy="7215858"/>
          </a:xfrm>
        </p:spPr>
        <p:txBody>
          <a:bodyPr>
            <a:normAutofit fontScale="77500" lnSpcReduction="20000"/>
          </a:bodyPr>
          <a:lstStyle/>
          <a:p>
            <a:r>
              <a:rPr lang="en-US" dirty="0"/>
              <a:t>Developers check out components or directories of components from the project repository into their private workspace and work on these copies in their private workspace</a:t>
            </a:r>
          </a:p>
          <a:p>
            <a:r>
              <a:rPr lang="en-US" dirty="0"/>
              <a:t>When their changes are complete, they check-in the components back to the repository </a:t>
            </a:r>
          </a:p>
          <a:p>
            <a:r>
              <a:rPr lang="en-US" dirty="0"/>
              <a:t>If several people are working on a component at the same time, each check it out from the repository</a:t>
            </a:r>
          </a:p>
          <a:p>
            <a:pPr lvl="1"/>
            <a:r>
              <a:rPr lang="en-US" dirty="0"/>
              <a:t>If a component has been checked out, the VC system warns other users wanting to check out that component that it has been checked out by someone else</a:t>
            </a:r>
            <a:endParaRPr lang="nl-BE" dirty="0"/>
          </a:p>
        </p:txBody>
      </p:sp>
      <p:pic>
        <p:nvPicPr>
          <p:cNvPr id="4" name="Picture 3" descr="25.5 Check InOut.eps">
            <a:extLst>
              <a:ext uri="{FF2B5EF4-FFF2-40B4-BE49-F238E27FC236}">
                <a16:creationId xmlns:a16="http://schemas.microsoft.com/office/drawing/2014/main" id="{F60BFFFC-AE29-4CF7-97F4-F00F27D51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259965"/>
            <a:ext cx="7739633" cy="5463271"/>
          </a:xfrm>
          <a:prstGeom prst="rect">
            <a:avLst/>
          </a:prstGeom>
        </p:spPr>
      </p:pic>
    </p:spTree>
    <p:extLst>
      <p:ext uri="{BB962C8B-B14F-4D97-AF65-F5344CB8AC3E}">
        <p14:creationId xmlns:p14="http://schemas.microsoft.com/office/powerpoint/2010/main" val="212403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version control</a:t>
            </a:r>
            <a:endParaRPr lang="nl-BE" dirty="0"/>
          </a:p>
        </p:txBody>
      </p:sp>
      <p:sp>
        <p:nvSpPr>
          <p:cNvPr id="3" name="Content Placeholder 2"/>
          <p:cNvSpPr>
            <a:spLocks noGrp="1"/>
          </p:cNvSpPr>
          <p:nvPr>
            <p:ph idx="1"/>
          </p:nvPr>
        </p:nvSpPr>
        <p:spPr>
          <a:xfrm>
            <a:off x="835826" y="1194364"/>
            <a:ext cx="10498218" cy="6696000"/>
          </a:xfrm>
        </p:spPr>
        <p:txBody>
          <a:bodyPr>
            <a:normAutofit fontScale="62500" lnSpcReduction="20000"/>
          </a:bodyPr>
          <a:lstStyle/>
          <a:p>
            <a:r>
              <a:rPr lang="en-US" dirty="0"/>
              <a:t>A ‘master’ repository is created on a server that maintains the code produced by the development team</a:t>
            </a:r>
          </a:p>
          <a:p>
            <a:r>
              <a:rPr lang="en-US" dirty="0"/>
              <a:t>Instead of checking out the files that they need, a developer creates a clone of the project repository that is downloaded and installed on their computer</a:t>
            </a:r>
          </a:p>
          <a:p>
            <a:r>
              <a:rPr lang="en-US" dirty="0"/>
              <a:t>Developers work on the files required and maintain the new versions on their private repository on their own computer</a:t>
            </a:r>
          </a:p>
          <a:p>
            <a:r>
              <a:rPr lang="en-US" dirty="0"/>
              <a:t>When changes are done, they ‘commit’ these changes and update their private server repository</a:t>
            </a:r>
          </a:p>
          <a:p>
            <a:pPr lvl="1"/>
            <a:r>
              <a:rPr lang="en-US" dirty="0"/>
              <a:t>They may then ‘push’ these changes to the project repository</a:t>
            </a:r>
          </a:p>
          <a:p>
            <a:r>
              <a:rPr lang="en-US" dirty="0"/>
              <a:t>Benefits</a:t>
            </a:r>
          </a:p>
          <a:p>
            <a:pPr lvl="1"/>
            <a:r>
              <a:rPr lang="en-US" dirty="0"/>
              <a:t>Provides a backup mechanism for the repository</a:t>
            </a:r>
          </a:p>
          <a:p>
            <a:pPr lvl="2"/>
            <a:r>
              <a:rPr lang="en-US" dirty="0"/>
              <a:t>If the repository is corrupted, work can continue and the project repository can be restored from local copies</a:t>
            </a:r>
          </a:p>
          <a:p>
            <a:pPr lvl="1"/>
            <a:r>
              <a:rPr lang="en-US" dirty="0"/>
              <a:t>Allows for off-line working so that developers can commit changes if they do not have a network connection</a:t>
            </a:r>
          </a:p>
          <a:p>
            <a:pPr lvl="1"/>
            <a:endParaRPr lang="nl-BE" dirty="0"/>
          </a:p>
        </p:txBody>
      </p:sp>
      <p:pic>
        <p:nvPicPr>
          <p:cNvPr id="4" name="Picture 3" descr="25.6 Repository Clone.eps">
            <a:extLst>
              <a:ext uri="{FF2B5EF4-FFF2-40B4-BE49-F238E27FC236}">
                <a16:creationId xmlns:a16="http://schemas.microsoft.com/office/drawing/2014/main" id="{22730222-2FF0-4FAC-9290-D3BC8391E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8968" y="973092"/>
            <a:ext cx="5664204" cy="7807416"/>
          </a:xfrm>
          <a:prstGeom prst="rect">
            <a:avLst/>
          </a:prstGeom>
        </p:spPr>
      </p:pic>
    </p:spTree>
    <p:extLst>
      <p:ext uri="{BB962C8B-B14F-4D97-AF65-F5344CB8AC3E}">
        <p14:creationId xmlns:p14="http://schemas.microsoft.com/office/powerpoint/2010/main" val="287327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endParaRPr lang="nl-BE" dirty="0"/>
          </a:p>
        </p:txBody>
      </p:sp>
      <p:sp>
        <p:nvSpPr>
          <p:cNvPr id="3" name="Content Placeholder 2"/>
          <p:cNvSpPr>
            <a:spLocks noGrp="1"/>
          </p:cNvSpPr>
          <p:nvPr>
            <p:ph idx="1"/>
          </p:nvPr>
        </p:nvSpPr>
        <p:spPr/>
        <p:txBody>
          <a:bodyPr>
            <a:normAutofit/>
          </a:bodyPr>
          <a:lstStyle/>
          <a:p>
            <a:r>
              <a:rPr lang="en-US" dirty="0"/>
              <a:t>Distributed version control is essential for open source development</a:t>
            </a:r>
          </a:p>
          <a:p>
            <a:pPr lvl="1"/>
            <a:r>
              <a:rPr lang="en-US" dirty="0"/>
              <a:t>Several people may be working simultaneously on the same system without any central coordination</a:t>
            </a:r>
          </a:p>
          <a:p>
            <a:r>
              <a:rPr lang="en-US" dirty="0"/>
              <a:t>As well as a private repository on their own computer, developers also maintain a public server repository to which they push new versions of components that they have changed</a:t>
            </a:r>
          </a:p>
          <a:p>
            <a:pPr lvl="1"/>
            <a:r>
              <a:rPr lang="en-US" dirty="0"/>
              <a:t>It is then up to the open-source system ‘manager’ to decide when to pull these changes into the definitive system</a:t>
            </a:r>
            <a:endParaRPr lang="nl-BE" dirty="0"/>
          </a:p>
        </p:txBody>
      </p:sp>
    </p:spTree>
    <p:extLst>
      <p:ext uri="{BB962C8B-B14F-4D97-AF65-F5344CB8AC3E}">
        <p14:creationId xmlns:p14="http://schemas.microsoft.com/office/powerpoint/2010/main" val="125889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endParaRPr lang="nl-BE" dirty="0"/>
          </a:p>
        </p:txBody>
      </p:sp>
      <p:sp>
        <p:nvSpPr>
          <p:cNvPr id="3" name="Content Placeholder 2"/>
          <p:cNvSpPr>
            <a:spLocks noGrp="1"/>
          </p:cNvSpPr>
          <p:nvPr>
            <p:ph idx="1"/>
          </p:nvPr>
        </p:nvSpPr>
        <p:spPr>
          <a:xfrm>
            <a:off x="835825" y="1194364"/>
            <a:ext cx="15699575" cy="3603414"/>
          </a:xfrm>
        </p:spPr>
        <p:txBody>
          <a:bodyPr>
            <a:normAutofit fontScale="85000" lnSpcReduction="20000"/>
          </a:bodyPr>
          <a:lstStyle/>
          <a:p>
            <a:r>
              <a:rPr lang="en-US" dirty="0"/>
              <a:t>Rather than a linear sequence of versions that reflect changes to the component over time, there may be several independent sequences</a:t>
            </a:r>
          </a:p>
          <a:p>
            <a:pPr lvl="1"/>
            <a:r>
              <a:rPr lang="en-US" dirty="0"/>
              <a:t>This is normal in system development, where different developers work independently on different versions of the source code and so change it in different ways</a:t>
            </a:r>
          </a:p>
          <a:p>
            <a:r>
              <a:rPr lang="en-US" dirty="0"/>
              <a:t>At some stage, it may be necessary to merge </a:t>
            </a:r>
            <a:r>
              <a:rPr lang="en-US" dirty="0" err="1"/>
              <a:t>codeline</a:t>
            </a:r>
            <a:r>
              <a:rPr lang="en-US" dirty="0"/>
              <a:t> branches to create a new version of a component that includes all changes that have been made</a:t>
            </a:r>
          </a:p>
        </p:txBody>
      </p:sp>
      <p:pic>
        <p:nvPicPr>
          <p:cNvPr id="4" name="Picture 3" descr="25.8 Branching Merging (25.9).eps">
            <a:extLst>
              <a:ext uri="{FF2B5EF4-FFF2-40B4-BE49-F238E27FC236}">
                <a16:creationId xmlns:a16="http://schemas.microsoft.com/office/drawing/2014/main" id="{1F4E4CA9-8302-417E-8DCF-66CD83794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543" y="4686055"/>
            <a:ext cx="10985588" cy="5067545"/>
          </a:xfrm>
          <a:prstGeom prst="rect">
            <a:avLst/>
          </a:prstGeom>
          <a:solidFill>
            <a:schemeClr val="bg1"/>
          </a:solidFill>
        </p:spPr>
      </p:pic>
    </p:spTree>
    <p:extLst>
      <p:ext uri="{BB962C8B-B14F-4D97-AF65-F5344CB8AC3E}">
        <p14:creationId xmlns:p14="http://schemas.microsoft.com/office/powerpoint/2010/main" val="133439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System building</a:t>
            </a:r>
            <a:endParaRPr lang="nl-BE" dirty="0"/>
          </a:p>
        </p:txBody>
      </p:sp>
    </p:spTree>
    <p:extLst>
      <p:ext uri="{BB962C8B-B14F-4D97-AF65-F5344CB8AC3E}">
        <p14:creationId xmlns:p14="http://schemas.microsoft.com/office/powerpoint/2010/main" val="3074550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endParaRPr lang="nl-BE" dirty="0"/>
          </a:p>
        </p:txBody>
      </p:sp>
      <p:sp>
        <p:nvSpPr>
          <p:cNvPr id="3" name="Content Placeholder 2"/>
          <p:cNvSpPr>
            <a:spLocks noGrp="1"/>
          </p:cNvSpPr>
          <p:nvPr>
            <p:ph idx="1"/>
          </p:nvPr>
        </p:nvSpPr>
        <p:spPr/>
        <p:txBody>
          <a:bodyPr>
            <a:normAutofit fontScale="92500"/>
          </a:bodyPr>
          <a:lstStyle/>
          <a:p>
            <a:r>
              <a:rPr lang="en-US" dirty="0"/>
              <a:t>System building is the process of creating a complete, executable system by compiling and linking the system components, external libraries, configuration files, etc.</a:t>
            </a:r>
          </a:p>
          <a:p>
            <a:r>
              <a:rPr lang="en-US" dirty="0"/>
              <a:t>System building tools and version management tools must communicate as the build process involves checking out component versions from the repository managed by the version management system</a:t>
            </a:r>
          </a:p>
          <a:p>
            <a:r>
              <a:rPr lang="en-US" dirty="0"/>
              <a:t>The configuration description used to identify a baseline is used by the system building tool</a:t>
            </a:r>
            <a:endParaRPr lang="nl-BE" dirty="0"/>
          </a:p>
        </p:txBody>
      </p:sp>
    </p:spTree>
    <p:extLst>
      <p:ext uri="{BB962C8B-B14F-4D97-AF65-F5344CB8AC3E}">
        <p14:creationId xmlns:p14="http://schemas.microsoft.com/office/powerpoint/2010/main" val="412629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platforms</a:t>
            </a:r>
            <a:endParaRPr lang="nl-BE" dirty="0"/>
          </a:p>
        </p:txBody>
      </p:sp>
      <p:sp>
        <p:nvSpPr>
          <p:cNvPr id="3" name="Content Placeholder 2"/>
          <p:cNvSpPr>
            <a:spLocks noGrp="1"/>
          </p:cNvSpPr>
          <p:nvPr>
            <p:ph idx="1"/>
          </p:nvPr>
        </p:nvSpPr>
        <p:spPr>
          <a:xfrm>
            <a:off x="835825" y="1194364"/>
            <a:ext cx="15699575" cy="4463183"/>
          </a:xfrm>
        </p:spPr>
        <p:txBody>
          <a:bodyPr>
            <a:normAutofit fontScale="85000" lnSpcReduction="10000"/>
          </a:bodyPr>
          <a:lstStyle/>
          <a:p>
            <a:r>
              <a:rPr lang="en-US" dirty="0"/>
              <a:t>The development system, which includes development tools such as compilers, source code editors, etc.</a:t>
            </a:r>
          </a:p>
          <a:p>
            <a:r>
              <a:rPr lang="en-US" dirty="0"/>
              <a:t>The build server, which is used to build definitive, executable versions of the system </a:t>
            </a:r>
          </a:p>
          <a:p>
            <a:pPr lvl="1"/>
            <a:r>
              <a:rPr lang="en-US" dirty="0"/>
              <a:t>Developers check-in code to the version management system before it is built</a:t>
            </a:r>
          </a:p>
          <a:p>
            <a:pPr lvl="1"/>
            <a:r>
              <a:rPr lang="en-US" dirty="0"/>
              <a:t>The system build may rely on external libraries that are not included in the version management system</a:t>
            </a:r>
          </a:p>
          <a:p>
            <a:r>
              <a:rPr lang="en-US" dirty="0"/>
              <a:t>The target environment, which is the platform on which the system executes</a:t>
            </a:r>
            <a:endParaRPr lang="nl-BE" dirty="0"/>
          </a:p>
        </p:txBody>
      </p:sp>
      <p:pic>
        <p:nvPicPr>
          <p:cNvPr id="4" name="Content Placeholder 3" descr="25.10 Build Environment.eps">
            <a:extLst>
              <a:ext uri="{FF2B5EF4-FFF2-40B4-BE49-F238E27FC236}">
                <a16:creationId xmlns:a16="http://schemas.microsoft.com/office/drawing/2014/main" id="{D94FB1B1-475C-42D9-9897-EF1250A1778C}"/>
              </a:ext>
            </a:extLst>
          </p:cNvPr>
          <p:cNvPicPr>
            <a:picLocks noChangeAspect="1"/>
          </p:cNvPicPr>
          <p:nvPr/>
        </p:nvPicPr>
        <p:blipFill>
          <a:blip r:embed="rId2"/>
          <a:srcRect t="-5771" b="-5771"/>
          <a:stretch>
            <a:fillRect/>
          </a:stretch>
        </p:blipFill>
        <p:spPr>
          <a:xfrm>
            <a:off x="4420166" y="5079840"/>
            <a:ext cx="8498341" cy="4673760"/>
          </a:xfrm>
          <a:prstGeom prst="rect">
            <a:avLst/>
          </a:prstGeom>
          <a:solidFill>
            <a:schemeClr val="bg1"/>
          </a:solidFill>
        </p:spPr>
      </p:pic>
    </p:spTree>
    <p:extLst>
      <p:ext uri="{BB962C8B-B14F-4D97-AF65-F5344CB8AC3E}">
        <p14:creationId xmlns:p14="http://schemas.microsoft.com/office/powerpoint/2010/main" val="354260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p:cNvSpPr>
            <a:spLocks noGrp="1"/>
          </p:cNvSpPr>
          <p:nvPr>
            <p:ph type="ctrTitle"/>
          </p:nvPr>
        </p:nvSpPr>
        <p:spPr/>
        <p:txBody>
          <a:bodyPr/>
          <a:lstStyle/>
          <a:p>
            <a:pPr>
              <a:lnSpc>
                <a:spcPct val="80000"/>
              </a:lnSpc>
            </a:pPr>
            <a:r>
              <a:rPr lang="en-US" altLang="en-US" sz="9600">
                <a:ea typeface="ＭＳ Ｐゴシック" panose="020B0600070205080204" pitchFamily="34" charset="-128"/>
              </a:rPr>
              <a:t>Configuration management</a:t>
            </a:r>
            <a:endParaRPr lang="en-US" altLang="en-US" sz="9600" i="1" dirty="0">
              <a:ea typeface="ＭＳ Ｐゴシック" panose="020B0600070205080204" pitchFamily="34" charset="-128"/>
            </a:endParaRPr>
          </a:p>
        </p:txBody>
      </p:sp>
      <p:sp>
        <p:nvSpPr>
          <p:cNvPr id="20" name="Ondertitel 19"/>
          <p:cNvSpPr>
            <a:spLocks noGrp="1"/>
          </p:cNvSpPr>
          <p:nvPr>
            <p:ph type="subTitle" idx="1"/>
          </p:nvPr>
        </p:nvSpPr>
        <p:spPr/>
        <p:txBody>
          <a:bodyPr>
            <a:noAutofit/>
          </a:bodyPr>
          <a:lstStyle/>
          <a:p>
            <a:pPr>
              <a:lnSpc>
                <a:spcPct val="80000"/>
              </a:lnSpc>
            </a:pPr>
            <a:r>
              <a:rPr lang="en-US" altLang="en-US" sz="3200" dirty="0">
                <a:latin typeface="UGent Panno Text" panose="02000506040000040003" pitchFamily="50" charset="0"/>
                <a:ea typeface="ＭＳ Ｐゴシック" panose="020B0600070205080204" pitchFamily="34" charset="-128"/>
              </a:rPr>
              <a:t>Software </a:t>
            </a:r>
            <a:r>
              <a:rPr lang="en-BE" altLang="en-US" sz="3200" dirty="0">
                <a:latin typeface="UGent Panno Text" panose="02000506040000040003" pitchFamily="50" charset="0"/>
                <a:ea typeface="ＭＳ Ｐゴシック" panose="020B0600070205080204" pitchFamily="34" charset="-128"/>
              </a:rPr>
              <a:t>D</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v</a:t>
            </a:r>
            <a:r>
              <a:rPr lang="nl-NL" altLang="en-US" sz="3200" dirty="0">
                <a:latin typeface="UGent Panno Text" panose="02000506040000040003" pitchFamily="50" charset="0"/>
                <a:ea typeface="ＭＳ Ｐゴシック" panose="020B0600070205080204" pitchFamily="34" charset="-128"/>
              </a:rPr>
              <a:t>e</a:t>
            </a:r>
            <a:r>
              <a:rPr lang="en-BE" altLang="en-US" sz="3200" dirty="0" err="1">
                <a:ea typeface="ＭＳ Ｐゴシック" panose="020B0600070205080204" pitchFamily="34" charset="-128"/>
              </a:rPr>
              <a:t>lopment</a:t>
            </a:r>
            <a:r>
              <a:rPr lang="en-BE" altLang="en-US" sz="3200" dirty="0">
                <a:ea typeface="ＭＳ Ｐゴシック" panose="020B0600070205080204" pitchFamily="34" charset="-128"/>
              </a:rPr>
              <a:t> &amp; Operations</a:t>
            </a:r>
            <a:endParaRPr lang="en-US" altLang="en-US" sz="3200" i="1" dirty="0">
              <a:latin typeface="UGent Panno Text" panose="02000506040000040003" pitchFamily="50" charset="0"/>
              <a:ea typeface="ＭＳ Ｐゴシック" panose="020B0600070205080204" pitchFamily="34" charset="-128"/>
            </a:endParaRPr>
          </a:p>
        </p:txBody>
      </p:sp>
      <p:sp>
        <p:nvSpPr>
          <p:cNvPr id="21" name="Tijdelijke aanduiding voor afbeelding 20"/>
          <p:cNvSpPr>
            <a:spLocks noGrp="1"/>
          </p:cNvSpPr>
          <p:nvPr>
            <p:ph type="pic" sz="quarter" idx="11"/>
          </p:nvPr>
        </p:nvSpPr>
        <p:spPr/>
      </p:sp>
      <p:sp>
        <p:nvSpPr>
          <p:cNvPr id="22" name="Tijdelijke aanduiding voor afbeelding 21"/>
          <p:cNvSpPr>
            <a:spLocks noGrp="1"/>
          </p:cNvSpPr>
          <p:nvPr>
            <p:ph type="pic" sz="quarter" idx="12"/>
          </p:nvPr>
        </p:nvSpPr>
        <p:spPr/>
      </p:sp>
      <p:sp>
        <p:nvSpPr>
          <p:cNvPr id="23" name="Tijdelijke aanduiding voor afbeelding 22"/>
          <p:cNvSpPr>
            <a:spLocks noGrp="1"/>
          </p:cNvSpPr>
          <p:nvPr>
            <p:ph type="pic" sz="quarter" idx="13"/>
          </p:nvPr>
        </p:nvSpPr>
        <p:spPr/>
      </p:sp>
      <p:sp>
        <p:nvSpPr>
          <p:cNvPr id="24" name="Tijdelijke aanduiding voor afbeelding 23"/>
          <p:cNvSpPr>
            <a:spLocks noGrp="1"/>
          </p:cNvSpPr>
          <p:nvPr>
            <p:ph type="pic" sz="quarter" idx="14"/>
          </p:nvPr>
        </p:nvSpPr>
        <p:spPr/>
      </p:sp>
      <p:sp>
        <p:nvSpPr>
          <p:cNvPr id="6" name="Text Placeholder Organsation L1/L2"/>
          <p:cNvSpPr>
            <a:spLocks noGrp="1"/>
          </p:cNvSpPr>
          <p:nvPr>
            <p:ph type="body" sz="quarter" idx="15"/>
          </p:nvPr>
        </p:nvSpPr>
        <p:spPr/>
        <p:txBody>
          <a:bodyPr/>
          <a:lstStyle/>
          <a:p>
            <a:r>
              <a:rPr lang="en-GB" dirty="0"/>
              <a:t>department INTEC</a:t>
            </a:r>
          </a:p>
          <a:p>
            <a:pPr lvl="1"/>
            <a:r>
              <a:rPr lang="en-GB" dirty="0"/>
              <a:t>research group </a:t>
            </a:r>
            <a:r>
              <a:rPr lang="en-GB" dirty="0" err="1"/>
              <a:t>IDLab</a:t>
            </a:r>
            <a:endParaRPr lang="en-GB" dirty="0"/>
          </a:p>
        </p:txBody>
      </p:sp>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endParaRPr lang="nl-BE" dirty="0"/>
          </a:p>
        </p:txBody>
      </p:sp>
      <p:pic>
        <p:nvPicPr>
          <p:cNvPr id="4" name="Content Placeholder 3" descr="25.11 SystemBuilding.eps"/>
          <p:cNvPicPr>
            <a:picLocks noGrp="1" noChangeAspect="1"/>
          </p:cNvPicPr>
          <p:nvPr>
            <p:ph idx="1"/>
          </p:nvPr>
        </p:nvPicPr>
        <p:blipFill>
          <a:blip r:embed="rId2"/>
          <a:srcRect t="-7679" b="-7679"/>
          <a:stretch>
            <a:fillRect/>
          </a:stretch>
        </p:blipFill>
        <p:spPr>
          <a:xfrm>
            <a:off x="3227709" y="1580536"/>
            <a:ext cx="10910100" cy="6000135"/>
          </a:xfrm>
        </p:spPr>
      </p:pic>
    </p:spTree>
    <p:extLst>
      <p:ext uri="{BB962C8B-B14F-4D97-AF65-F5344CB8AC3E}">
        <p14:creationId xmlns:p14="http://schemas.microsoft.com/office/powerpoint/2010/main" val="149011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system functionality</a:t>
            </a:r>
            <a:endParaRPr lang="nl-BE" dirty="0"/>
          </a:p>
        </p:txBody>
      </p:sp>
      <p:sp>
        <p:nvSpPr>
          <p:cNvPr id="3" name="Content Placeholder 2"/>
          <p:cNvSpPr>
            <a:spLocks noGrp="1"/>
          </p:cNvSpPr>
          <p:nvPr>
            <p:ph idx="1"/>
          </p:nvPr>
        </p:nvSpPr>
        <p:spPr/>
        <p:txBody>
          <a:bodyPr/>
          <a:lstStyle/>
          <a:p>
            <a:r>
              <a:rPr lang="nl-BE" dirty="0"/>
              <a:t>Build script generation</a:t>
            </a:r>
          </a:p>
          <a:p>
            <a:r>
              <a:rPr lang="nl-BE" dirty="0"/>
              <a:t>Version management system integration</a:t>
            </a:r>
          </a:p>
          <a:p>
            <a:r>
              <a:rPr lang="nl-BE" dirty="0"/>
              <a:t>Minimal re-compilation</a:t>
            </a:r>
          </a:p>
          <a:p>
            <a:r>
              <a:rPr lang="nl-BE" dirty="0"/>
              <a:t>Executable system creation</a:t>
            </a:r>
          </a:p>
          <a:p>
            <a:r>
              <a:rPr lang="nl-BE" dirty="0"/>
              <a:t>Test automation</a:t>
            </a:r>
          </a:p>
          <a:p>
            <a:r>
              <a:rPr lang="nl-BE" dirty="0"/>
              <a:t>Reporting</a:t>
            </a:r>
          </a:p>
          <a:p>
            <a:r>
              <a:rPr lang="nl-BE" dirty="0"/>
              <a:t>Documentation generation</a:t>
            </a:r>
          </a:p>
          <a:p>
            <a:endParaRPr lang="nl-BE" dirty="0"/>
          </a:p>
        </p:txBody>
      </p:sp>
    </p:spTree>
    <p:extLst>
      <p:ext uri="{BB962C8B-B14F-4D97-AF65-F5344CB8AC3E}">
        <p14:creationId xmlns:p14="http://schemas.microsoft.com/office/powerpoint/2010/main" val="320279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endParaRPr lang="nl-BE" dirty="0"/>
          </a:p>
        </p:txBody>
      </p:sp>
      <p:sp>
        <p:nvSpPr>
          <p:cNvPr id="3" name="Content Placeholder 2"/>
          <p:cNvSpPr>
            <a:spLocks noGrp="1"/>
          </p:cNvSpPr>
          <p:nvPr>
            <p:ph idx="1"/>
          </p:nvPr>
        </p:nvSpPr>
        <p:spPr/>
        <p:txBody>
          <a:bodyPr>
            <a:normAutofit lnSpcReduction="10000"/>
          </a:bodyPr>
          <a:lstStyle/>
          <a:p>
            <a:r>
              <a:rPr lang="en-US" dirty="0"/>
              <a:t>Check out the mainline system from the version management system into the developer’s private workspace</a:t>
            </a:r>
          </a:p>
          <a:p>
            <a:r>
              <a:rPr lang="en-US" dirty="0"/>
              <a:t>Build the system and run automated tests to ensure that the built system passes all tests</a:t>
            </a:r>
          </a:p>
          <a:p>
            <a:pPr lvl="1"/>
            <a:r>
              <a:rPr lang="en-US" dirty="0"/>
              <a:t>If not, the build is broken and you should inform whoever checked in the last baseline system. They are responsible for repairing the problem.</a:t>
            </a:r>
          </a:p>
          <a:p>
            <a:r>
              <a:rPr lang="en-US" dirty="0"/>
              <a:t>Make the changes to the system components</a:t>
            </a:r>
          </a:p>
          <a:p>
            <a:r>
              <a:rPr lang="en-US" dirty="0"/>
              <a:t>Build the system in the private workspace and rerun system tests</a:t>
            </a:r>
          </a:p>
          <a:p>
            <a:pPr lvl="1"/>
            <a:r>
              <a:rPr lang="en-US" dirty="0"/>
              <a:t>If the tests fail, continue editing</a:t>
            </a:r>
            <a:endParaRPr lang="nl-BE" dirty="0"/>
          </a:p>
        </p:txBody>
      </p:sp>
    </p:spTree>
    <p:extLst>
      <p:ext uri="{BB962C8B-B14F-4D97-AF65-F5344CB8AC3E}">
        <p14:creationId xmlns:p14="http://schemas.microsoft.com/office/powerpoint/2010/main" val="139007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endParaRPr lang="nl-BE" dirty="0"/>
          </a:p>
        </p:txBody>
      </p:sp>
      <p:sp>
        <p:nvSpPr>
          <p:cNvPr id="3" name="Content Placeholder 2"/>
          <p:cNvSpPr>
            <a:spLocks noGrp="1"/>
          </p:cNvSpPr>
          <p:nvPr>
            <p:ph idx="1"/>
          </p:nvPr>
        </p:nvSpPr>
        <p:spPr/>
        <p:txBody>
          <a:bodyPr>
            <a:normAutofit/>
          </a:bodyPr>
          <a:lstStyle/>
          <a:p>
            <a:r>
              <a:rPr lang="en-US" dirty="0"/>
              <a:t>Once the system has passed its tests, check it into the build system but do not commit it as a new system baseline</a:t>
            </a:r>
          </a:p>
          <a:p>
            <a:r>
              <a:rPr lang="en-US" dirty="0"/>
              <a:t>Build the system on the build server and run the tests</a:t>
            </a:r>
          </a:p>
          <a:p>
            <a:pPr lvl="1"/>
            <a:r>
              <a:rPr lang="en-US" dirty="0"/>
              <a:t>You need to do this in case others have modified components since you checked out the system. If this is the case, check out the components that have failed and edit these so that tests pass on your private workspace.</a:t>
            </a:r>
          </a:p>
          <a:p>
            <a:r>
              <a:rPr lang="en-US" dirty="0"/>
              <a:t>If the system passes its tests on the build system, then commit the changes you have made as a new baseline in the system mainline</a:t>
            </a:r>
            <a:endParaRPr lang="nl-BE" dirty="0"/>
          </a:p>
        </p:txBody>
      </p:sp>
    </p:spTree>
    <p:extLst>
      <p:ext uri="{BB962C8B-B14F-4D97-AF65-F5344CB8AC3E}">
        <p14:creationId xmlns:p14="http://schemas.microsoft.com/office/powerpoint/2010/main" val="177970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endParaRPr lang="nl-BE" dirty="0"/>
          </a:p>
        </p:txBody>
      </p:sp>
      <p:pic>
        <p:nvPicPr>
          <p:cNvPr id="4" name="Content Placeholder 3" descr="25.12 ContinIntegration.eps"/>
          <p:cNvPicPr>
            <a:picLocks noGrp="1" noChangeAspect="1"/>
          </p:cNvPicPr>
          <p:nvPr>
            <p:ph idx="1"/>
          </p:nvPr>
        </p:nvPicPr>
        <p:blipFill>
          <a:blip r:embed="rId2"/>
          <a:srcRect t="-3630" b="-3630"/>
          <a:stretch>
            <a:fillRect/>
          </a:stretch>
        </p:blipFill>
        <p:spPr>
          <a:xfrm>
            <a:off x="2485768" y="1501878"/>
            <a:ext cx="12393982" cy="6816212"/>
          </a:xfrm>
        </p:spPr>
      </p:pic>
    </p:spTree>
    <p:extLst>
      <p:ext uri="{BB962C8B-B14F-4D97-AF65-F5344CB8AC3E}">
        <p14:creationId xmlns:p14="http://schemas.microsoft.com/office/powerpoint/2010/main" val="224329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continuous integration</a:t>
            </a:r>
            <a:endParaRPr lang="nl-BE" dirty="0"/>
          </a:p>
        </p:txBody>
      </p:sp>
      <p:sp>
        <p:nvSpPr>
          <p:cNvPr id="3" name="Content Placeholder 2"/>
          <p:cNvSpPr>
            <a:spLocks noGrp="1"/>
          </p:cNvSpPr>
          <p:nvPr>
            <p:ph idx="1"/>
          </p:nvPr>
        </p:nvSpPr>
        <p:spPr/>
        <p:txBody>
          <a:bodyPr>
            <a:normAutofit/>
          </a:bodyPr>
          <a:lstStyle/>
          <a:p>
            <a:r>
              <a:rPr lang="en-US" dirty="0"/>
              <a:t>Pros</a:t>
            </a:r>
          </a:p>
          <a:p>
            <a:pPr lvl="1"/>
            <a:r>
              <a:rPr lang="en-US" dirty="0"/>
              <a:t>It allows problems caused by the interactions between different developers to be discovered and repaired as soon as possible</a:t>
            </a:r>
          </a:p>
          <a:p>
            <a:pPr lvl="1"/>
            <a:r>
              <a:rPr lang="en-US" dirty="0"/>
              <a:t>The most recent system in the mainline is the definitive working system</a:t>
            </a:r>
          </a:p>
          <a:p>
            <a:r>
              <a:rPr lang="en-US" dirty="0"/>
              <a:t>Cons</a:t>
            </a:r>
          </a:p>
          <a:p>
            <a:pPr lvl="1"/>
            <a:r>
              <a:rPr lang="en-US" dirty="0"/>
              <a:t>If the system is very large, it may take a long time to build and test, especially if integration with other application systems is involved</a:t>
            </a:r>
          </a:p>
          <a:p>
            <a:pPr lvl="1"/>
            <a:r>
              <a:rPr lang="en-US" dirty="0"/>
              <a:t>If the development platform is different from the target platform, it may not be possible to run system tests in the developer’s private workspace</a:t>
            </a:r>
          </a:p>
          <a:p>
            <a:endParaRPr lang="nl-BE" dirty="0"/>
          </a:p>
        </p:txBody>
      </p:sp>
    </p:spTree>
    <p:extLst>
      <p:ext uri="{BB962C8B-B14F-4D97-AF65-F5344CB8AC3E}">
        <p14:creationId xmlns:p14="http://schemas.microsoft.com/office/powerpoint/2010/main" val="1536661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BE" dirty="0"/>
              <a:t>Key points</a:t>
            </a:r>
            <a:endParaRPr lang="en-GB" dirty="0"/>
          </a:p>
        </p:txBody>
      </p:sp>
    </p:spTree>
    <p:extLst>
      <p:ext uri="{BB962C8B-B14F-4D97-AF65-F5344CB8AC3E}">
        <p14:creationId xmlns:p14="http://schemas.microsoft.com/office/powerpoint/2010/main" val="264781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normAutofit fontScale="92500" lnSpcReduction="10000"/>
          </a:bodyPr>
          <a:lstStyle/>
          <a:p>
            <a:r>
              <a:rPr lang="en-US" dirty="0"/>
              <a:t>Configuration management is the management of an evolving software system</a:t>
            </a:r>
          </a:p>
          <a:p>
            <a:r>
              <a:rPr lang="en-US" dirty="0"/>
              <a:t>Version management involves keeping track of the different versions of software components as changes are made to them</a:t>
            </a:r>
          </a:p>
          <a:p>
            <a:r>
              <a:rPr lang="en-US" dirty="0"/>
              <a:t>System building is the process of assembling system components into an executable program to run on a target computer system</a:t>
            </a:r>
          </a:p>
          <a:p>
            <a:r>
              <a:rPr lang="en-US" dirty="0"/>
              <a:t>Software should be frequently rebuilt and tested immediately after a new version has been built </a:t>
            </a:r>
          </a:p>
          <a:p>
            <a:pPr lvl="1"/>
            <a:r>
              <a:rPr lang="en-US" dirty="0"/>
              <a:t>Makes it easier to detect bugs and problems that have been introduced since the last build</a:t>
            </a:r>
          </a:p>
          <a:p>
            <a:endParaRPr lang="en-US" dirty="0"/>
          </a:p>
          <a:p>
            <a:endParaRPr lang="nl-BE" dirty="0"/>
          </a:p>
        </p:txBody>
      </p:sp>
    </p:spTree>
    <p:extLst>
      <p:ext uri="{BB962C8B-B14F-4D97-AF65-F5344CB8AC3E}">
        <p14:creationId xmlns:p14="http://schemas.microsoft.com/office/powerpoint/2010/main" val="411973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endParaRPr lang="nl-BE" dirty="0"/>
          </a:p>
        </p:txBody>
      </p:sp>
      <p:sp>
        <p:nvSpPr>
          <p:cNvPr id="3" name="Content Placeholder 2"/>
          <p:cNvSpPr>
            <a:spLocks noGrp="1"/>
          </p:cNvSpPr>
          <p:nvPr>
            <p:ph idx="1"/>
          </p:nvPr>
        </p:nvSpPr>
        <p:spPr/>
        <p:txBody>
          <a:bodyPr>
            <a:normAutofit/>
          </a:bodyPr>
          <a:lstStyle/>
          <a:p>
            <a:r>
              <a:rPr lang="en-US" dirty="0"/>
              <a:t>Software systems are constantly changing during development and use</a:t>
            </a:r>
          </a:p>
          <a:p>
            <a:r>
              <a:rPr lang="en-US" dirty="0"/>
              <a:t>Configuration management (CM) is concerned with the policies, processes and tools for managing changing software systems </a:t>
            </a:r>
          </a:p>
          <a:p>
            <a:r>
              <a:rPr lang="en-US" dirty="0"/>
              <a:t>You need CM because it is easy to lose track of what changes and component versions have been incorporated into each system version</a:t>
            </a:r>
          </a:p>
          <a:p>
            <a:r>
              <a:rPr lang="en-US" dirty="0"/>
              <a:t>CM is essential for team projects to control changes made by different developers</a:t>
            </a:r>
          </a:p>
          <a:p>
            <a:endParaRPr lang="nl-BE" dirty="0"/>
          </a:p>
        </p:txBody>
      </p:sp>
    </p:spTree>
    <p:extLst>
      <p:ext uri="{BB962C8B-B14F-4D97-AF65-F5344CB8AC3E}">
        <p14:creationId xmlns:p14="http://schemas.microsoft.com/office/powerpoint/2010/main" val="310439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9803691"/>
              </p:ext>
            </p:extLst>
          </p:nvPr>
        </p:nvGraphicFramePr>
        <p:xfrm>
          <a:off x="1272705" y="1244272"/>
          <a:ext cx="14820107" cy="6827520"/>
        </p:xfrm>
        <a:graphic>
          <a:graphicData uri="http://schemas.openxmlformats.org/drawingml/2006/table">
            <a:tbl>
              <a:tblPr firstRow="1" bandRow="1">
                <a:tableStyleId>{5C22544A-7EE6-4342-B048-85BDC9FD1C3A}</a:tableStyleId>
              </a:tblPr>
              <a:tblGrid>
                <a:gridCol w="3639585">
                  <a:extLst>
                    <a:ext uri="{9D8B030D-6E8A-4147-A177-3AD203B41FA5}">
                      <a16:colId xmlns:a16="http://schemas.microsoft.com/office/drawing/2014/main" val="20000"/>
                    </a:ext>
                  </a:extLst>
                </a:gridCol>
                <a:gridCol w="11180522">
                  <a:extLst>
                    <a:ext uri="{9D8B030D-6E8A-4147-A177-3AD203B41FA5}">
                      <a16:colId xmlns:a16="http://schemas.microsoft.com/office/drawing/2014/main" val="20001"/>
                    </a:ext>
                  </a:extLst>
                </a:gridCol>
              </a:tblGrid>
              <a:tr h="370840">
                <a:tc>
                  <a:txBody>
                    <a:bodyPr/>
                    <a:lstStyle/>
                    <a:p>
                      <a:pPr algn="just">
                        <a:spcAft>
                          <a:spcPts val="200"/>
                        </a:spcAft>
                      </a:pPr>
                      <a:r>
                        <a:rPr lang="en-GB" sz="2800" b="1" dirty="0">
                          <a:solidFill>
                            <a:srgbClr val="000000"/>
                          </a:solidFill>
                          <a:latin typeface="UGent Panno Text" panose="02000506040000040003"/>
                          <a:ea typeface="Times New Roman"/>
                          <a:cs typeface="Arial"/>
                        </a:rPr>
                        <a:t>Term</a:t>
                      </a:r>
                    </a:p>
                  </a:txBody>
                  <a:tcPr marL="68580" marR="68580" marT="0" marB="0"/>
                </a:tc>
                <a:tc>
                  <a:txBody>
                    <a:bodyPr/>
                    <a:lstStyle/>
                    <a:p>
                      <a:pPr algn="just">
                        <a:spcAft>
                          <a:spcPts val="200"/>
                        </a:spcAft>
                      </a:pPr>
                      <a:r>
                        <a:rPr lang="en-GB" sz="2800" b="1">
                          <a:solidFill>
                            <a:srgbClr val="000000"/>
                          </a:solidFill>
                          <a:latin typeface="UGent Panno Text" panose="02000506040000040003"/>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Baseline</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 baseline is a collection of component versions that make up a system. Baselines are controlled, which means that the versions of the components making up the system cannot be changed. This means that it is always possible to recreate a baseline from its constituent components. </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Branching</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The creation of a new </a:t>
                      </a:r>
                      <a:r>
                        <a:rPr lang="en-GB" sz="2800" dirty="0" err="1">
                          <a:solidFill>
                            <a:srgbClr val="000000"/>
                          </a:solidFill>
                          <a:latin typeface="UGent Panno Text" panose="02000506040000040003"/>
                          <a:ea typeface="Times New Roman"/>
                          <a:cs typeface="Arial"/>
                        </a:rPr>
                        <a:t>codeline</a:t>
                      </a:r>
                      <a:r>
                        <a:rPr lang="en-GB" sz="2800" dirty="0">
                          <a:solidFill>
                            <a:srgbClr val="000000"/>
                          </a:solidFill>
                          <a:latin typeface="UGent Panno Text" panose="02000506040000040003"/>
                          <a:ea typeface="Times New Roman"/>
                          <a:cs typeface="Arial"/>
                        </a:rPr>
                        <a:t> from a version in an existing </a:t>
                      </a:r>
                      <a:r>
                        <a:rPr lang="en-GB" sz="2800" dirty="0" err="1">
                          <a:solidFill>
                            <a:srgbClr val="000000"/>
                          </a:solidFill>
                          <a:latin typeface="UGent Panno Text" panose="02000506040000040003"/>
                          <a:ea typeface="Times New Roman"/>
                          <a:cs typeface="Arial"/>
                        </a:rPr>
                        <a:t>codeline</a:t>
                      </a:r>
                      <a:r>
                        <a:rPr lang="en-GB" sz="2800" dirty="0">
                          <a:solidFill>
                            <a:srgbClr val="000000"/>
                          </a:solidFill>
                          <a:latin typeface="UGent Panno Text" panose="02000506040000040003"/>
                          <a:ea typeface="Times New Roman"/>
                          <a:cs typeface="Arial"/>
                        </a:rPr>
                        <a:t>. The new </a:t>
                      </a:r>
                      <a:r>
                        <a:rPr lang="en-GB" sz="2800" dirty="0" err="1">
                          <a:solidFill>
                            <a:srgbClr val="000000"/>
                          </a:solidFill>
                          <a:latin typeface="UGent Panno Text" panose="02000506040000040003"/>
                          <a:ea typeface="Times New Roman"/>
                          <a:cs typeface="Arial"/>
                        </a:rPr>
                        <a:t>codeline</a:t>
                      </a:r>
                      <a:r>
                        <a:rPr lang="en-GB" sz="2800" dirty="0">
                          <a:solidFill>
                            <a:srgbClr val="000000"/>
                          </a:solidFill>
                          <a:latin typeface="UGent Panno Text" panose="02000506040000040003"/>
                          <a:ea typeface="Times New Roman"/>
                          <a:cs typeface="Arial"/>
                        </a:rPr>
                        <a:t> and the existing </a:t>
                      </a:r>
                      <a:r>
                        <a:rPr lang="en-GB" sz="2800" dirty="0" err="1">
                          <a:solidFill>
                            <a:srgbClr val="000000"/>
                          </a:solidFill>
                          <a:latin typeface="UGent Panno Text" panose="02000506040000040003"/>
                          <a:ea typeface="Times New Roman"/>
                          <a:cs typeface="Arial"/>
                        </a:rPr>
                        <a:t>codeline</a:t>
                      </a:r>
                      <a:r>
                        <a:rPr lang="en-GB" sz="2800" dirty="0">
                          <a:solidFill>
                            <a:srgbClr val="000000"/>
                          </a:solidFill>
                          <a:latin typeface="UGent Panno Text" panose="02000506040000040003"/>
                          <a:ea typeface="Times New Roman"/>
                          <a:cs typeface="Arial"/>
                        </a:rPr>
                        <a:t> may then develop independently. </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Codeline </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 </a:t>
                      </a:r>
                      <a:r>
                        <a:rPr lang="en-GB" sz="2800" dirty="0" err="1">
                          <a:solidFill>
                            <a:srgbClr val="000000"/>
                          </a:solidFill>
                          <a:latin typeface="UGent Panno Text" panose="02000506040000040003"/>
                          <a:ea typeface="Times New Roman"/>
                          <a:cs typeface="Arial"/>
                        </a:rPr>
                        <a:t>codeline</a:t>
                      </a:r>
                      <a:r>
                        <a:rPr lang="en-GB" sz="2800" dirty="0">
                          <a:solidFill>
                            <a:srgbClr val="000000"/>
                          </a:solidFill>
                          <a:latin typeface="UGent Panno Text" panose="02000506040000040003"/>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Configuration (version) control</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Configuration item or software configuration item (SCI)</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2800" dirty="0">
                          <a:solidFill>
                            <a:srgbClr val="000000"/>
                          </a:solidFill>
                          <a:latin typeface="UGent Panno Text" panose="02000506040000040003"/>
                          <a:ea typeface="Times New Roman"/>
                          <a:cs typeface="Arial"/>
                        </a:rPr>
                        <a:t>Mainline</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1723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endParaRPr lang="nl-B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3762197"/>
              </p:ext>
            </p:extLst>
          </p:nvPr>
        </p:nvGraphicFramePr>
        <p:xfrm>
          <a:off x="2077939" y="1490485"/>
          <a:ext cx="13209640" cy="5974080"/>
        </p:xfrm>
        <a:graphic>
          <a:graphicData uri="http://schemas.openxmlformats.org/drawingml/2006/table">
            <a:tbl>
              <a:tblPr firstRow="1" bandRow="1">
                <a:tableStyleId>{5C22544A-7EE6-4342-B048-85BDC9FD1C3A}</a:tableStyleId>
              </a:tblPr>
              <a:tblGrid>
                <a:gridCol w="2996472">
                  <a:extLst>
                    <a:ext uri="{9D8B030D-6E8A-4147-A177-3AD203B41FA5}">
                      <a16:colId xmlns:a16="http://schemas.microsoft.com/office/drawing/2014/main" val="20000"/>
                    </a:ext>
                  </a:extLst>
                </a:gridCol>
                <a:gridCol w="10213168">
                  <a:extLst>
                    <a:ext uri="{9D8B030D-6E8A-4147-A177-3AD203B41FA5}">
                      <a16:colId xmlns:a16="http://schemas.microsoft.com/office/drawing/2014/main" val="20001"/>
                    </a:ext>
                  </a:extLst>
                </a:gridCol>
              </a:tblGrid>
              <a:tr h="370840">
                <a:tc>
                  <a:txBody>
                    <a:bodyPr/>
                    <a:lstStyle/>
                    <a:p>
                      <a:pPr algn="just">
                        <a:spcAft>
                          <a:spcPts val="200"/>
                        </a:spcAft>
                      </a:pPr>
                      <a:r>
                        <a:rPr lang="en-GB" sz="2800" b="1" dirty="0">
                          <a:solidFill>
                            <a:srgbClr val="000000"/>
                          </a:solidFill>
                          <a:latin typeface="UGent Panno Text" panose="02000506040000040003"/>
                          <a:ea typeface="Times New Roman"/>
                          <a:cs typeface="Arial"/>
                        </a:rPr>
                        <a:t>Term</a:t>
                      </a:r>
                    </a:p>
                  </a:txBody>
                  <a:tcPr marL="68580" marR="68580" marT="0" marB="0"/>
                </a:tc>
                <a:tc>
                  <a:txBody>
                    <a:bodyPr/>
                    <a:lstStyle/>
                    <a:p>
                      <a:pPr algn="just">
                        <a:spcAft>
                          <a:spcPts val="200"/>
                        </a:spcAft>
                      </a:pPr>
                      <a:r>
                        <a:rPr lang="en-GB" sz="2800" b="1" dirty="0">
                          <a:solidFill>
                            <a:srgbClr val="000000"/>
                          </a:solidFill>
                          <a:latin typeface="UGent Panno Text" panose="02000506040000040003"/>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Merging</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The creation of a new version of a software component by merging separate versions in different </a:t>
                      </a:r>
                      <a:r>
                        <a:rPr lang="en-GB" sz="2800" dirty="0" err="1">
                          <a:solidFill>
                            <a:srgbClr val="000000"/>
                          </a:solidFill>
                          <a:latin typeface="UGent Panno Text" panose="02000506040000040003"/>
                          <a:ea typeface="Times New Roman"/>
                          <a:cs typeface="Arial"/>
                        </a:rPr>
                        <a:t>codelines</a:t>
                      </a:r>
                      <a:r>
                        <a:rPr lang="en-GB" sz="2800" dirty="0">
                          <a:solidFill>
                            <a:srgbClr val="000000"/>
                          </a:solidFill>
                          <a:latin typeface="UGent Panno Text" panose="02000506040000040003"/>
                          <a:ea typeface="Times New Roman"/>
                          <a:cs typeface="Arial"/>
                        </a:rPr>
                        <a:t>. These </a:t>
                      </a:r>
                      <a:r>
                        <a:rPr lang="en-GB" sz="2800" dirty="0" err="1">
                          <a:solidFill>
                            <a:srgbClr val="000000"/>
                          </a:solidFill>
                          <a:latin typeface="UGent Panno Text" panose="02000506040000040003"/>
                          <a:ea typeface="Times New Roman"/>
                          <a:cs typeface="Arial"/>
                        </a:rPr>
                        <a:t>codelines</a:t>
                      </a:r>
                      <a:r>
                        <a:rPr lang="en-GB" sz="2800" dirty="0">
                          <a:solidFill>
                            <a:srgbClr val="000000"/>
                          </a:solidFill>
                          <a:latin typeface="UGent Panno Text" panose="02000506040000040003"/>
                          <a:ea typeface="Times New Roman"/>
                          <a:cs typeface="Arial"/>
                        </a:rPr>
                        <a:t> may have been created by a previous branch of one of the </a:t>
                      </a:r>
                      <a:r>
                        <a:rPr lang="en-GB" sz="2800" dirty="0" err="1">
                          <a:solidFill>
                            <a:srgbClr val="000000"/>
                          </a:solidFill>
                          <a:latin typeface="UGent Panno Text" panose="02000506040000040003"/>
                          <a:ea typeface="Times New Roman"/>
                          <a:cs typeface="Arial"/>
                        </a:rPr>
                        <a:t>codelines</a:t>
                      </a:r>
                      <a:r>
                        <a:rPr lang="en-GB" sz="2800" dirty="0">
                          <a:solidFill>
                            <a:srgbClr val="000000"/>
                          </a:solidFill>
                          <a:latin typeface="UGent Panno Text" panose="02000506040000040003"/>
                          <a:ea typeface="Times New Roman"/>
                          <a:cs typeface="Arial"/>
                        </a:rPr>
                        <a:t> involved.</a:t>
                      </a:r>
                    </a:p>
                  </a:txBody>
                  <a:tcPr marL="68580" marR="68580" marT="0" marB="0"/>
                </a:tc>
                <a:extLst>
                  <a:ext uri="{0D108BD9-81ED-4DB2-BD59-A6C34878D82A}">
                    <a16:rowId xmlns:a16="http://schemas.microsoft.com/office/drawing/2014/main" val="10001"/>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Release</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Repository</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 shared database of versions of software components and meta-information about changes to these components.</a:t>
                      </a:r>
                    </a:p>
                  </a:txBody>
                  <a:tcPr marL="68580" marR="68580" marT="0" marB="0"/>
                </a:tc>
                <a:extLst>
                  <a:ext uri="{0D108BD9-81ED-4DB2-BD59-A6C34878D82A}">
                    <a16:rowId xmlns:a16="http://schemas.microsoft.com/office/drawing/2014/main" val="10003"/>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System building</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4"/>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Version</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An instance of a configuration item that differs, in some way, from other instances of that item. Versions always have a unique identifier.</a:t>
                      </a:r>
                    </a:p>
                  </a:txBody>
                  <a:tcPr marL="68580" marR="68580" marT="0" marB="0"/>
                </a:tc>
                <a:extLst>
                  <a:ext uri="{0D108BD9-81ED-4DB2-BD59-A6C34878D82A}">
                    <a16:rowId xmlns:a16="http://schemas.microsoft.com/office/drawing/2014/main" val="10005"/>
                  </a:ext>
                </a:extLst>
              </a:tr>
              <a:tr h="370840">
                <a:tc>
                  <a:txBody>
                    <a:bodyPr/>
                    <a:lstStyle/>
                    <a:p>
                      <a:pPr algn="l">
                        <a:spcAft>
                          <a:spcPts val="200"/>
                        </a:spcAft>
                      </a:pPr>
                      <a:r>
                        <a:rPr lang="en-GB" sz="2800" dirty="0">
                          <a:solidFill>
                            <a:srgbClr val="000000"/>
                          </a:solidFill>
                          <a:latin typeface="UGent Panno Text" panose="02000506040000040003"/>
                          <a:ea typeface="Times New Roman"/>
                          <a:cs typeface="Arial"/>
                        </a:rPr>
                        <a:t>Workspace</a:t>
                      </a:r>
                    </a:p>
                  </a:txBody>
                  <a:tcPr marL="68580" marR="68580" marT="0" marB="0"/>
                </a:tc>
                <a:tc>
                  <a:txBody>
                    <a:bodyPr/>
                    <a:lstStyle/>
                    <a:p>
                      <a:pPr algn="l">
                        <a:spcAft>
                          <a:spcPts val="200"/>
                        </a:spcAft>
                      </a:pPr>
                      <a:r>
                        <a:rPr lang="en-GB" sz="2800" dirty="0">
                          <a:solidFill>
                            <a:srgbClr val="000000"/>
                          </a:solidFill>
                          <a:latin typeface="UGent Panno Text" panose="02000506040000040003"/>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541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Multi-version systems</a:t>
            </a:r>
            <a:endParaRPr lang="nl-BE" dirty="0"/>
          </a:p>
        </p:txBody>
      </p:sp>
      <p:sp>
        <p:nvSpPr>
          <p:cNvPr id="3" name="Content Placeholder 2"/>
          <p:cNvSpPr>
            <a:spLocks noGrp="1"/>
          </p:cNvSpPr>
          <p:nvPr>
            <p:ph idx="1"/>
          </p:nvPr>
        </p:nvSpPr>
        <p:spPr/>
        <p:txBody>
          <a:bodyPr>
            <a:normAutofit/>
          </a:bodyPr>
          <a:lstStyle/>
          <a:p>
            <a:r>
              <a:rPr lang="en-US" sz="3600" dirty="0"/>
              <a:t>For large systems, there is never just one ‘working’ version of a system</a:t>
            </a:r>
          </a:p>
          <a:p>
            <a:r>
              <a:rPr lang="en-US" sz="3600" dirty="0"/>
              <a:t>There are always several versions of the system at different stages of development</a:t>
            </a:r>
          </a:p>
          <a:p>
            <a:r>
              <a:rPr lang="en-US" sz="3600" dirty="0"/>
              <a:t>There may be several teams involved in the development of different system versions</a:t>
            </a:r>
            <a:endParaRPr lang="nl-BE" sz="3600" dirty="0"/>
          </a:p>
        </p:txBody>
      </p:sp>
      <p:pic>
        <p:nvPicPr>
          <p:cNvPr id="4" name="Picture 3" descr="25.2 Version strea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070" y="3276076"/>
            <a:ext cx="12074533" cy="5758087"/>
          </a:xfrm>
          <a:prstGeom prst="rect">
            <a:avLst/>
          </a:prstGeom>
        </p:spPr>
      </p:pic>
    </p:spTree>
    <p:extLst>
      <p:ext uri="{BB962C8B-B14F-4D97-AF65-F5344CB8AC3E}">
        <p14:creationId xmlns:p14="http://schemas.microsoft.com/office/powerpoint/2010/main" val="89181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Version management</a:t>
            </a:r>
            <a:endParaRPr lang="nl-BE" dirty="0"/>
          </a:p>
        </p:txBody>
      </p:sp>
    </p:spTree>
    <p:extLst>
      <p:ext uri="{BB962C8B-B14F-4D97-AF65-F5344CB8AC3E}">
        <p14:creationId xmlns:p14="http://schemas.microsoft.com/office/powerpoint/2010/main" val="303876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endParaRPr lang="nl-BE" dirty="0"/>
          </a:p>
        </p:txBody>
      </p:sp>
      <p:sp>
        <p:nvSpPr>
          <p:cNvPr id="3" name="Content Placeholder 2"/>
          <p:cNvSpPr>
            <a:spLocks noGrp="1"/>
          </p:cNvSpPr>
          <p:nvPr>
            <p:ph idx="1"/>
          </p:nvPr>
        </p:nvSpPr>
        <p:spPr/>
        <p:txBody>
          <a:bodyPr/>
          <a:lstStyle/>
          <a:p>
            <a:r>
              <a:rPr lang="en-US" dirty="0"/>
              <a:t>Version management (VM) </a:t>
            </a:r>
          </a:p>
          <a:p>
            <a:pPr lvl="1"/>
            <a:r>
              <a:rPr lang="en-US" dirty="0"/>
              <a:t>Process of keeping track of different versions of software components or configuration items and the systems in which these components are used</a:t>
            </a:r>
          </a:p>
          <a:p>
            <a:r>
              <a:rPr lang="en-US" dirty="0"/>
              <a:t>Also involves ensuring that changes made by different developers to these versions do not interfere with each other</a:t>
            </a:r>
          </a:p>
          <a:p>
            <a:r>
              <a:rPr lang="en-US" dirty="0"/>
              <a:t>Therefore version management can be thought of as the process of managing </a:t>
            </a:r>
            <a:r>
              <a:rPr lang="en-US" dirty="0" err="1"/>
              <a:t>codelines</a:t>
            </a:r>
            <a:r>
              <a:rPr lang="en-US" dirty="0"/>
              <a:t> and baselines</a:t>
            </a:r>
          </a:p>
          <a:p>
            <a:endParaRPr lang="nl-BE" dirty="0"/>
          </a:p>
        </p:txBody>
      </p:sp>
    </p:spTree>
    <p:extLst>
      <p:ext uri="{BB962C8B-B14F-4D97-AF65-F5344CB8AC3E}">
        <p14:creationId xmlns:p14="http://schemas.microsoft.com/office/powerpoint/2010/main" val="56563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endParaRPr lang="nl-BE" dirty="0"/>
          </a:p>
        </p:txBody>
      </p:sp>
      <p:sp>
        <p:nvSpPr>
          <p:cNvPr id="3" name="Content Placeholder 2"/>
          <p:cNvSpPr>
            <a:spLocks noGrp="1"/>
          </p:cNvSpPr>
          <p:nvPr>
            <p:ph idx="1"/>
          </p:nvPr>
        </p:nvSpPr>
        <p:spPr>
          <a:xfrm>
            <a:off x="835825" y="1194364"/>
            <a:ext cx="7833512" cy="7599680"/>
          </a:xfrm>
        </p:spPr>
        <p:txBody>
          <a:bodyPr>
            <a:normAutofit fontScale="85000" lnSpcReduction="10000"/>
          </a:bodyPr>
          <a:lstStyle/>
          <a:p>
            <a:r>
              <a:rPr lang="en-US" dirty="0"/>
              <a:t>A </a:t>
            </a:r>
            <a:r>
              <a:rPr lang="en-US" dirty="0" err="1"/>
              <a:t>codeline</a:t>
            </a:r>
            <a:r>
              <a:rPr lang="en-US" dirty="0"/>
              <a:t> is a sequence of versions of  source code with later versions in the sequence derived from earlier versions</a:t>
            </a:r>
          </a:p>
          <a:p>
            <a:pPr lvl="1"/>
            <a:r>
              <a:rPr lang="en-US" dirty="0" err="1"/>
              <a:t>Codelines</a:t>
            </a:r>
            <a:r>
              <a:rPr lang="en-US" dirty="0"/>
              <a:t> normally apply to components of systems so that there are different versions of each component</a:t>
            </a:r>
          </a:p>
          <a:p>
            <a:r>
              <a:rPr lang="en-US" dirty="0"/>
              <a:t>A baseline is a definition of a specific system</a:t>
            </a:r>
          </a:p>
          <a:p>
            <a:pPr lvl="1"/>
            <a:r>
              <a:rPr lang="en-US" dirty="0"/>
              <a:t>The baseline therefore specifies the component versions that are included in the system plus a specification of the libraries used, configuration files, etc. </a:t>
            </a:r>
          </a:p>
        </p:txBody>
      </p:sp>
      <p:pic>
        <p:nvPicPr>
          <p:cNvPr id="4" name="Picture 3" descr="25.4 Code and Baselines (25.6).eps">
            <a:extLst>
              <a:ext uri="{FF2B5EF4-FFF2-40B4-BE49-F238E27FC236}">
                <a16:creationId xmlns:a16="http://schemas.microsoft.com/office/drawing/2014/main" id="{0B800BF0-55BA-4B56-AAFF-35B8DB6A1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511" y="2859333"/>
            <a:ext cx="8330108" cy="4430908"/>
          </a:xfrm>
          <a:prstGeom prst="rect">
            <a:avLst/>
          </a:prstGeom>
        </p:spPr>
      </p:pic>
    </p:spTree>
    <p:extLst>
      <p:ext uri="{BB962C8B-B14F-4D97-AF65-F5344CB8AC3E}">
        <p14:creationId xmlns:p14="http://schemas.microsoft.com/office/powerpoint/2010/main" val="551382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EA_1_0_13.potx" id="{3422B44F-9C4A-4B5C-86EE-8C047584F1CF}" vid="{C5508D21-9C79-4514-B72F-1DB3438D5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4244</TotalTime>
  <Words>1817</Words>
  <Application>Microsoft Office PowerPoint</Application>
  <PresentationFormat>Custom</PresentationFormat>
  <Paragraphs>151</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UGent Panno Text</vt:lpstr>
      <vt:lpstr>Office Theme</vt:lpstr>
      <vt:lpstr>PowerPoint Presentation</vt:lpstr>
      <vt:lpstr>Configuration management</vt:lpstr>
      <vt:lpstr>Configuration management</vt:lpstr>
      <vt:lpstr>CM terminology</vt:lpstr>
      <vt:lpstr>CM terminology</vt:lpstr>
      <vt:lpstr>Multi-version systems</vt:lpstr>
      <vt:lpstr>Version management</vt:lpstr>
      <vt:lpstr>Version management</vt:lpstr>
      <vt:lpstr>Codelines and baselines</vt:lpstr>
      <vt:lpstr>baselines</vt:lpstr>
      <vt:lpstr>Version control systems</vt:lpstr>
      <vt:lpstr>Public repository and private workspaces</vt:lpstr>
      <vt:lpstr>Centralized version control</vt:lpstr>
      <vt:lpstr>Distributed version control</vt:lpstr>
      <vt:lpstr>Open source development</vt:lpstr>
      <vt:lpstr>Branching and merging</vt:lpstr>
      <vt:lpstr>System building</vt:lpstr>
      <vt:lpstr>System building</vt:lpstr>
      <vt:lpstr>Build platforms</vt:lpstr>
      <vt:lpstr>System building</vt:lpstr>
      <vt:lpstr>Build system functionality</vt:lpstr>
      <vt:lpstr>Agile building</vt:lpstr>
      <vt:lpstr>Agile building</vt:lpstr>
      <vt:lpstr>Continuous integration</vt:lpstr>
      <vt:lpstr>Pros and cons of continuous integration</vt:lpstr>
      <vt:lpstr>Key points</vt:lpstr>
      <vt:lpstr>Key points</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Volckaert</dc:creator>
  <cp:lastModifiedBy>Bruno Volckaert (UGent-imec)</cp:lastModifiedBy>
  <cp:revision>188</cp:revision>
  <dcterms:created xsi:type="dcterms:W3CDTF">2016-09-27T07:14:09Z</dcterms:created>
  <dcterms:modified xsi:type="dcterms:W3CDTF">2021-07-30T07:29:02Z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i4>13</vt:i4>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mt 13">
    <vt:lpwstr>socmed pictos &gt; normal view</vt:lpwstr>
  </property>
</Properties>
</file>